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81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2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DECFB"/>
    <a:srgbClr val="6014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0" d="100"/>
          <a:sy n="60" d="100"/>
        </p:scale>
        <p:origin x="75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229E-4B82-48FA-B0EC-C16B6529468F}" type="datetimeFigureOut">
              <a:rPr lang="en-ID" smtClean="0"/>
              <a:t>24/06/2025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82543-DCCB-44F1-AA6A-921740BD5FF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621500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229E-4B82-48FA-B0EC-C16B6529468F}" type="datetimeFigureOut">
              <a:rPr lang="en-ID" smtClean="0"/>
              <a:t>24/06/2025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82543-DCCB-44F1-AA6A-921740BD5FF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0948791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229E-4B82-48FA-B0EC-C16B6529468F}" type="datetimeFigureOut">
              <a:rPr lang="en-ID" smtClean="0"/>
              <a:t>24/06/2025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82543-DCCB-44F1-AA6A-921740BD5FF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333953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229E-4B82-48FA-B0EC-C16B6529468F}" type="datetimeFigureOut">
              <a:rPr lang="en-ID" smtClean="0"/>
              <a:t>24/06/2025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82543-DCCB-44F1-AA6A-921740BD5FF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395356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229E-4B82-48FA-B0EC-C16B6529468F}" type="datetimeFigureOut">
              <a:rPr lang="en-ID" smtClean="0"/>
              <a:t>24/06/2025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82543-DCCB-44F1-AA6A-921740BD5FF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58226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229E-4B82-48FA-B0EC-C16B6529468F}" type="datetimeFigureOut">
              <a:rPr lang="en-ID" smtClean="0"/>
              <a:t>24/06/2025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82543-DCCB-44F1-AA6A-921740BD5FF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701603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229E-4B82-48FA-B0EC-C16B6529468F}" type="datetimeFigureOut">
              <a:rPr lang="en-ID" smtClean="0"/>
              <a:t>24/06/2025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82543-DCCB-44F1-AA6A-921740BD5FF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477264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229E-4B82-48FA-B0EC-C16B6529468F}" type="datetimeFigureOut">
              <a:rPr lang="en-ID" smtClean="0"/>
              <a:t>24/06/2025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82543-DCCB-44F1-AA6A-921740BD5FF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6849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229E-4B82-48FA-B0EC-C16B6529468F}" type="datetimeFigureOut">
              <a:rPr lang="en-ID" smtClean="0"/>
              <a:t>24/06/2025</a:t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82543-DCCB-44F1-AA6A-921740BD5FF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225081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229E-4B82-48FA-B0EC-C16B6529468F}" type="datetimeFigureOut">
              <a:rPr lang="en-ID" smtClean="0"/>
              <a:t>24/06/2025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82543-DCCB-44F1-AA6A-921740BD5FF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350985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229E-4B82-48FA-B0EC-C16B6529468F}" type="datetimeFigureOut">
              <a:rPr lang="en-ID" smtClean="0"/>
              <a:t>24/06/2025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82543-DCCB-44F1-AA6A-921740BD5FF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29368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59D229E-4B82-48FA-B0EC-C16B6529468F}" type="datetimeFigureOut">
              <a:rPr lang="en-ID" smtClean="0"/>
              <a:t>24/06/2025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C782543-DCCB-44F1-AA6A-921740BD5FF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09625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B11DDD6-2957-6217-0F79-E40A325A7A5B}"/>
              </a:ext>
            </a:extLst>
          </p:cNvPr>
          <p:cNvSpPr/>
          <p:nvPr/>
        </p:nvSpPr>
        <p:spPr>
          <a:xfrm>
            <a:off x="-3" y="0"/>
            <a:ext cx="9144000" cy="6858000"/>
          </a:xfrm>
          <a:prstGeom prst="rect">
            <a:avLst/>
          </a:prstGeom>
          <a:solidFill>
            <a:srgbClr val="60142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03738E-72C7-FD81-AD5E-96576F533A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16134" y="3226394"/>
            <a:ext cx="5711727" cy="23876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GAMBARAN TENTANG KESUDAHAN</a:t>
            </a:r>
            <a:endParaRPr lang="en-ID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723D9F-88D1-E263-0863-AF9ADB8F80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97910" y="5669541"/>
            <a:ext cx="5348177" cy="919716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Pelajaran ke-13, </a:t>
            </a:r>
            <a:r>
              <a:rPr 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Triwulan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II</a:t>
            </a:r>
          </a:p>
          <a:p>
            <a:r>
              <a:rPr 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Tahun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2025</a:t>
            </a:r>
          </a:p>
          <a:p>
            <a:endParaRPr lang="en-ID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711656-6290-709E-5FF7-4375C993EE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30" r="1979"/>
          <a:stretch>
            <a:fillRect/>
          </a:stretch>
        </p:blipFill>
        <p:spPr>
          <a:xfrm>
            <a:off x="-20242" y="268743"/>
            <a:ext cx="9164239" cy="3431387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1045493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CDB5B9F-EE8C-F1D5-31B0-EB7F24B646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0" y="0"/>
            <a:ext cx="913588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235A6-0F9F-61AF-04B6-FD72AE1D29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7080" y="2115878"/>
            <a:ext cx="5752214" cy="450662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000" dirty="0">
                <a:latin typeface="Tw Cen MT Condensed Extra Bold" panose="020B0803020202020204" pitchFamily="34" charset="0"/>
              </a:rPr>
              <a:t>Ellen G. White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menuliskan</a:t>
            </a:r>
            <a:r>
              <a:rPr lang="en-ID" sz="3000" dirty="0">
                <a:latin typeface="Tw Cen MT Condensed Extra Bold" panose="020B0803020202020204" pitchFamily="34" charset="0"/>
              </a:rPr>
              <a:t>: “Nasib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telah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terhindar</a:t>
            </a:r>
            <a:r>
              <a:rPr lang="en-ID" sz="3000" dirty="0">
                <a:latin typeface="Tw Cen MT Condensed Extra Bold" panose="020B0803020202020204" pitchFamily="34" charset="0"/>
              </a:rPr>
              <a:t>, Allah Israel </a:t>
            </a:r>
            <a:r>
              <a:rPr lang="en-ID" sz="3000" dirty="0" err="1">
                <a:latin typeface="Tw Cen MT Condensed Extra Bold" panose="020B0803020202020204" pitchFamily="34" charset="0"/>
              </a:rPr>
              <a:t>telah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ditinggikan</a:t>
            </a:r>
            <a:r>
              <a:rPr lang="en-ID" sz="3000" dirty="0">
                <a:latin typeface="Tw Cen MT Condensed Extra Bold" panose="020B0803020202020204" pitchFamily="34" charset="0"/>
              </a:rPr>
              <a:t> dan </a:t>
            </a:r>
            <a:r>
              <a:rPr lang="en-ID" sz="3000" dirty="0" err="1">
                <a:latin typeface="Tw Cen MT Condensed Extra Bold" panose="020B0803020202020204" pitchFamily="34" charset="0"/>
              </a:rPr>
              <a:t>dihormati</a:t>
            </a:r>
            <a:r>
              <a:rPr lang="en-ID" sz="3000" dirty="0">
                <a:latin typeface="Tw Cen MT Condensed Extra Bold" panose="020B0803020202020204" pitchFamily="34" charset="0"/>
              </a:rPr>
              <a:t> di </a:t>
            </a:r>
            <a:r>
              <a:rPr lang="en-ID" sz="3000" dirty="0" err="1">
                <a:latin typeface="Tw Cen MT Condensed Extra Bold" panose="020B0803020202020204" pitchFamily="34" charset="0"/>
              </a:rPr>
              <a:t>kalangan</a:t>
            </a:r>
            <a:r>
              <a:rPr lang="en-ID" sz="3000" dirty="0">
                <a:latin typeface="Tw Cen MT Condensed Extra Bold" panose="020B0803020202020204" pitchFamily="34" charset="0"/>
              </a:rPr>
              <a:t> dunia kafir, dan </a:t>
            </a:r>
            <a:r>
              <a:rPr lang="en-ID" sz="3000" dirty="0" err="1">
                <a:latin typeface="Tw Cen MT Condensed Extra Bold" panose="020B0803020202020204" pitchFamily="34" charset="0"/>
              </a:rPr>
              <a:t>hukum</a:t>
            </a:r>
            <a:r>
              <a:rPr lang="en-ID" sz="3000" dirty="0">
                <a:latin typeface="Tw Cen MT Condensed Extra Bold" panose="020B0803020202020204" pitchFamily="34" charset="0"/>
              </a:rPr>
              <a:t>-Nya </a:t>
            </a:r>
            <a:r>
              <a:rPr lang="en-ID" sz="3000" dirty="0" err="1">
                <a:latin typeface="Tw Cen MT Condensed Extra Bold" panose="020B0803020202020204" pitchFamily="34" charset="0"/>
              </a:rPr>
              <a:t>ditaati</a:t>
            </a:r>
            <a:r>
              <a:rPr lang="en-ID" sz="3000" dirty="0">
                <a:latin typeface="Tw Cen MT Condensed Extra Bold" panose="020B0803020202020204" pitchFamily="34" charset="0"/>
              </a:rPr>
              <a:t>. </a:t>
            </a:r>
            <a:r>
              <a:rPr lang="en-ID" sz="3000" dirty="0" err="1">
                <a:latin typeface="Tw Cen MT Condensed Extra Bold" panose="020B0803020202020204" pitchFamily="34" charset="0"/>
              </a:rPr>
              <a:t>Sejak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saat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itu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bertahun-tahun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lamanya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barulah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Niniwe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jatuh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sebagai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mangsa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bangsa-bangsa</a:t>
            </a:r>
            <a:r>
              <a:rPr lang="en-ID" sz="3000" dirty="0">
                <a:latin typeface="Tw Cen MT Condensed Extra Bold" panose="020B0803020202020204" pitchFamily="34" charset="0"/>
              </a:rPr>
              <a:t> di </a:t>
            </a:r>
            <a:r>
              <a:rPr lang="en-ID" sz="3000" dirty="0" err="1">
                <a:latin typeface="Tw Cen MT Condensed Extra Bold" panose="020B0803020202020204" pitchFamily="34" charset="0"/>
              </a:rPr>
              <a:t>sekeliling</a:t>
            </a:r>
            <a:r>
              <a:rPr lang="en-ID" sz="3000" dirty="0">
                <a:latin typeface="Tw Cen MT Condensed Extra Bold" panose="020B0803020202020204" pitchFamily="34" charset="0"/>
              </a:rPr>
              <a:t>, </a:t>
            </a:r>
            <a:r>
              <a:rPr lang="en-ID" sz="3000" dirty="0" err="1">
                <a:latin typeface="Tw Cen MT Condensed Extra Bold" panose="020B0803020202020204" pitchFamily="34" charset="0"/>
              </a:rPr>
              <a:t>karena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melupakan</a:t>
            </a:r>
            <a:r>
              <a:rPr lang="en-ID" sz="3000" dirty="0">
                <a:latin typeface="Tw Cen MT Condensed Extra Bold" panose="020B0803020202020204" pitchFamily="34" charset="0"/>
              </a:rPr>
              <a:t> Allah dan </a:t>
            </a:r>
            <a:r>
              <a:rPr lang="en-ID" sz="3000" dirty="0" err="1">
                <a:latin typeface="Tw Cen MT Condensed Extra Bold" panose="020B0803020202020204" pitchFamily="34" charset="0"/>
              </a:rPr>
              <a:t>kesombongan</a:t>
            </a:r>
            <a:r>
              <a:rPr lang="en-ID" sz="3000" dirty="0">
                <a:latin typeface="Tw Cen MT Condensed Extra Bold" panose="020B0803020202020204" pitchFamily="34" charset="0"/>
              </a:rPr>
              <a:t> yang </a:t>
            </a:r>
            <a:r>
              <a:rPr lang="en-ID" sz="3000" dirty="0" err="1">
                <a:latin typeface="Tw Cen MT Condensed Extra Bold" panose="020B0803020202020204" pitchFamily="34" charset="0"/>
              </a:rPr>
              <a:t>congkak</a:t>
            </a:r>
            <a:r>
              <a:rPr lang="en-ID" sz="3000" dirty="0">
                <a:latin typeface="Tw Cen MT Condensed Extra Bold" panose="020B0803020202020204" pitchFamily="34" charset="0"/>
              </a:rPr>
              <a:t>” [</a:t>
            </a:r>
            <a:r>
              <a:rPr lang="en-ID" sz="30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Alfa dan Omega, </a:t>
            </a:r>
            <a:r>
              <a:rPr lang="en-ID" sz="30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jld</a:t>
            </a:r>
            <a:r>
              <a:rPr lang="en-ID" sz="30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. 3, </a:t>
            </a:r>
            <a:r>
              <a:rPr lang="en-ID" sz="3000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hlm</a:t>
            </a:r>
            <a:r>
              <a:rPr lang="en-ID" sz="3000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. 222</a:t>
            </a:r>
            <a:r>
              <a:rPr lang="en-ID" sz="3000" dirty="0">
                <a:latin typeface="Tw Cen MT Condensed Extra Bold" panose="020B0803020202020204" pitchFamily="34" charset="0"/>
              </a:rPr>
              <a:t>].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B2E463-09E5-91C3-71CB-C67255E7F74E}"/>
              </a:ext>
            </a:extLst>
          </p:cNvPr>
          <p:cNvSpPr txBox="1"/>
          <p:nvPr/>
        </p:nvSpPr>
        <p:spPr>
          <a:xfrm>
            <a:off x="898451" y="235500"/>
            <a:ext cx="7347098" cy="1384995"/>
          </a:xfrm>
          <a:prstGeom prst="rect">
            <a:avLst/>
          </a:prstGeom>
          <a:solidFill>
            <a:srgbClr val="7DECFB"/>
          </a:solidFill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ID" sz="2800" dirty="0" err="1">
                <a:solidFill>
                  <a:srgbClr val="C00000"/>
                </a:solidFill>
                <a:latin typeface="Impact" panose="020B0806030902050204" pitchFamily="34" charset="0"/>
              </a:rPr>
              <a:t>Seluruh</a:t>
            </a:r>
            <a:r>
              <a:rPr lang="en-ID" sz="28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Impact" panose="020B0806030902050204" pitchFamily="34" charset="0"/>
              </a:rPr>
              <a:t>penduduk</a:t>
            </a:r>
            <a:r>
              <a:rPr lang="en-ID" sz="28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Impact" panose="020B0806030902050204" pitchFamily="34" charset="0"/>
              </a:rPr>
              <a:t>kota</a:t>
            </a:r>
            <a:r>
              <a:rPr lang="en-ID" sz="28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Impact" panose="020B0806030902050204" pitchFamily="34" charset="0"/>
              </a:rPr>
              <a:t>Ninewe</a:t>
            </a:r>
            <a:r>
              <a:rPr lang="en-ID" sz="28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Impact" panose="020B0806030902050204" pitchFamily="34" charset="0"/>
              </a:rPr>
              <a:t>bertobat</a:t>
            </a:r>
            <a:r>
              <a:rPr lang="en-ID" sz="2800" dirty="0">
                <a:solidFill>
                  <a:srgbClr val="C00000"/>
                </a:solidFill>
                <a:latin typeface="Impact" panose="020B0806030902050204" pitchFamily="34" charset="0"/>
              </a:rPr>
              <a:t>, dan </a:t>
            </a:r>
            <a:r>
              <a:rPr lang="en-ID" sz="2800" dirty="0" err="1">
                <a:solidFill>
                  <a:srgbClr val="C00000"/>
                </a:solidFill>
                <a:latin typeface="Impact" panose="020B0806030902050204" pitchFamily="34" charset="0"/>
              </a:rPr>
              <a:t>malapetaka</a:t>
            </a:r>
            <a:r>
              <a:rPr lang="en-ID" sz="2800" dirty="0">
                <a:solidFill>
                  <a:srgbClr val="C00000"/>
                </a:solidFill>
                <a:latin typeface="Impact" panose="020B0806030902050204" pitchFamily="34" charset="0"/>
              </a:rPr>
              <a:t> yang </a:t>
            </a:r>
            <a:r>
              <a:rPr lang="en-ID" sz="2800" dirty="0" err="1">
                <a:solidFill>
                  <a:srgbClr val="C00000"/>
                </a:solidFill>
                <a:latin typeface="Impact" panose="020B0806030902050204" pitchFamily="34" charset="0"/>
              </a:rPr>
              <a:t>dinubuatkan</a:t>
            </a:r>
            <a:r>
              <a:rPr lang="en-ID" sz="28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Impact" panose="020B0806030902050204" pitchFamily="34" charset="0"/>
              </a:rPr>
              <a:t>dapat</a:t>
            </a:r>
            <a:r>
              <a:rPr lang="en-ID" sz="28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Impact" panose="020B0806030902050204" pitchFamily="34" charset="0"/>
              </a:rPr>
              <a:t>dihindari</a:t>
            </a:r>
            <a:r>
              <a:rPr lang="en-ID" sz="2800" dirty="0">
                <a:solidFill>
                  <a:srgbClr val="C00000"/>
                </a:solidFill>
                <a:latin typeface="Impact" panose="020B0806030902050204" pitchFamily="34" charset="0"/>
              </a:rPr>
              <a:t>, </a:t>
            </a:r>
            <a:r>
              <a:rPr lang="en-ID" sz="2800" dirty="0" err="1">
                <a:solidFill>
                  <a:srgbClr val="C00000"/>
                </a:solidFill>
                <a:latin typeface="Impact" panose="020B0806030902050204" pitchFamily="34" charset="0"/>
              </a:rPr>
              <a:t>setidaknya</a:t>
            </a:r>
            <a:r>
              <a:rPr lang="en-ID" sz="28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Impact" panose="020B0806030902050204" pitchFamily="34" charset="0"/>
              </a:rPr>
              <a:t>untuk</a:t>
            </a:r>
            <a:r>
              <a:rPr lang="en-ID" sz="28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Impact" panose="020B0806030902050204" pitchFamily="34" charset="0"/>
              </a:rPr>
              <a:t>sementara</a:t>
            </a:r>
            <a:r>
              <a:rPr lang="en-ID" sz="28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Impact" panose="020B0806030902050204" pitchFamily="34" charset="0"/>
              </a:rPr>
              <a:t>waktu</a:t>
            </a:r>
            <a:r>
              <a:rPr lang="en-ID" sz="2800" dirty="0">
                <a:solidFill>
                  <a:srgbClr val="C00000"/>
                </a:solidFill>
                <a:latin typeface="Impact" panose="020B0806030902050204" pitchFamily="34" charset="0"/>
              </a:rPr>
              <a:t>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8CF038-8AEA-CD3D-0A3C-1CCC119607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706" y="2755904"/>
            <a:ext cx="2310336" cy="29572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452226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1560244-E956-EE8F-0D66-02BF32F096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3C1EED-022F-F9DE-3DC4-2CCC00CFE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914678"/>
          </a:xfrm>
          <a:solidFill>
            <a:schemeClr val="accent5">
              <a:lumMod val="5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Bisakah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kita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mengharapkan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sesuatu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seperti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ini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 di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hari-hari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terakhir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,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dengan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pekabaran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terakhir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ke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 dunia yang </a:t>
            </a:r>
            <a:r>
              <a:rPr lang="en-ID" sz="3200" dirty="0" err="1">
                <a:solidFill>
                  <a:schemeClr val="bg1"/>
                </a:solidFill>
                <a:latin typeface="Impact" panose="020B0806030902050204" pitchFamily="34" charset="0"/>
              </a:rPr>
              <a:t>jatuh</a:t>
            </a:r>
            <a:r>
              <a:rPr lang="en-ID" sz="3200" dirty="0">
                <a:solidFill>
                  <a:schemeClr val="bg1"/>
                </a:solidFill>
                <a:latin typeface="Impact" panose="020B0806030902050204" pitchFamily="34" charset="0"/>
              </a:rPr>
              <a:t>? Ya dan Tidak.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5CFFB3-5CB9-4132-243E-57A7906EC4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4978" y="2566218"/>
            <a:ext cx="7093974" cy="387882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>
                <a:latin typeface="Tw Cen MT Condensed Extra Bold" panose="020B0803020202020204" pitchFamily="34" charset="0"/>
              </a:rPr>
              <a:t>Di </a:t>
            </a:r>
            <a:r>
              <a:rPr lang="en-ID" sz="3200" dirty="0" err="1">
                <a:latin typeface="Tw Cen MT Condensed Extra Bold" panose="020B0803020202020204" pitchFamily="34" charset="0"/>
              </a:rPr>
              <a:t>seluruh</a:t>
            </a:r>
            <a:r>
              <a:rPr lang="en-ID" sz="3200" dirty="0">
                <a:latin typeface="Tw Cen MT Condensed Extra Bold" panose="020B0803020202020204" pitchFamily="34" charset="0"/>
              </a:rPr>
              <a:t> dunia, orang-orang </a:t>
            </a:r>
            <a:r>
              <a:rPr lang="en-ID" sz="3200" dirty="0" err="1">
                <a:latin typeface="Tw Cen MT Condensed Extra Bold" panose="020B0803020202020204" pitchFamily="34" charset="0"/>
              </a:rPr>
              <a:t>akan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mengambil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pendirian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3200" dirty="0">
                <a:latin typeface="Tw Cen MT Condensed Extra Bold" panose="020B0803020202020204" pitchFamily="34" charset="0"/>
              </a:rPr>
              <a:t> dan, </a:t>
            </a:r>
            <a:r>
              <a:rPr lang="en-ID" sz="3200" dirty="0" err="1">
                <a:latin typeface="Tw Cen MT Condensed Extra Bold" panose="020B0803020202020204" pitchFamily="34" charset="0"/>
              </a:rPr>
              <a:t>bertentangan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dengan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binatang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itu</a:t>
            </a:r>
            <a:r>
              <a:rPr lang="en-ID" sz="3200" dirty="0"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latin typeface="Tw Cen MT Condensed Extra Bold" panose="020B0803020202020204" pitchFamily="34" charset="0"/>
              </a:rPr>
              <a:t>akan</a:t>
            </a:r>
            <a:r>
              <a:rPr lang="en-ID" sz="3200" dirty="0">
                <a:latin typeface="Tw Cen MT Condensed Extra Bold" panose="020B0803020202020204" pitchFamily="34" charset="0"/>
              </a:rPr>
              <a:t> “</a:t>
            </a:r>
            <a:r>
              <a:rPr lang="en-ID" sz="3200" dirty="0" err="1">
                <a:latin typeface="Tw Cen MT Condensed Extra Bold" panose="020B0803020202020204" pitchFamily="34" charset="0"/>
              </a:rPr>
              <a:t>menuruti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perintah</a:t>
            </a:r>
            <a:r>
              <a:rPr lang="en-ID" sz="3200" dirty="0">
                <a:latin typeface="Tw Cen MT Condensed Extra Bold" panose="020B0803020202020204" pitchFamily="34" charset="0"/>
              </a:rPr>
              <a:t> Allah dan </a:t>
            </a:r>
            <a:r>
              <a:rPr lang="en-ID" sz="3200" dirty="0" err="1">
                <a:latin typeface="Tw Cen MT Condensed Extra Bold" panose="020B0803020202020204" pitchFamily="34" charset="0"/>
              </a:rPr>
              <a:t>iman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kepada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Yesus</a:t>
            </a:r>
            <a:r>
              <a:rPr lang="en-ID" sz="3200" dirty="0">
                <a:latin typeface="Tw Cen MT Condensed Extra Bold" panose="020B0803020202020204" pitchFamily="34" charset="0"/>
              </a:rPr>
              <a:t>” [Wahyu 14:12]. </a:t>
            </a:r>
          </a:p>
          <a:p>
            <a:pPr marL="0" indent="0">
              <a:buNone/>
            </a:pPr>
            <a:r>
              <a:rPr lang="en-ID" sz="3200" dirty="0">
                <a:latin typeface="Impact" panose="020B0806030902050204" pitchFamily="34" charset="0"/>
              </a:rPr>
              <a:t>Orang-orang </a:t>
            </a:r>
            <a:r>
              <a:rPr lang="en-ID" sz="3200" dirty="0" err="1">
                <a:latin typeface="Impact" panose="020B0806030902050204" pitchFamily="34" charset="0"/>
              </a:rPr>
              <a:t>ini</a:t>
            </a:r>
            <a:r>
              <a:rPr lang="en-ID" sz="3200" dirty="0">
                <a:latin typeface="Impact" panose="020B0806030902050204" pitchFamily="34" charset="0"/>
              </a:rPr>
              <a:t>, </a:t>
            </a:r>
            <a:r>
              <a:rPr lang="en-ID" sz="3200" dirty="0" err="1">
                <a:latin typeface="Impact" panose="020B0806030902050204" pitchFamily="34" charset="0"/>
              </a:rPr>
              <a:t>seperti</a:t>
            </a:r>
            <a:r>
              <a:rPr lang="en-ID" sz="3200" dirty="0">
                <a:latin typeface="Impact" panose="020B0806030902050204" pitchFamily="34" charset="0"/>
              </a:rPr>
              <a:t> orang-orang di </a:t>
            </a:r>
            <a:r>
              <a:rPr lang="en-ID" sz="3200" dirty="0" err="1">
                <a:latin typeface="Impact" panose="020B0806030902050204" pitchFamily="34" charset="0"/>
              </a:rPr>
              <a:t>Niniwe</a:t>
            </a:r>
            <a:r>
              <a:rPr lang="en-ID" sz="3200" dirty="0">
                <a:latin typeface="Impact" panose="020B0806030902050204" pitchFamily="34" charset="0"/>
              </a:rPr>
              <a:t>, </a:t>
            </a:r>
            <a:r>
              <a:rPr lang="en-ID" sz="3200" dirty="0" err="1">
                <a:latin typeface="Impact" panose="020B0806030902050204" pitchFamily="34" charset="0"/>
              </a:rPr>
              <a:t>akan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terhindar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dari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penghakiman</a:t>
            </a:r>
            <a:r>
              <a:rPr lang="en-ID" sz="3200" dirty="0">
                <a:latin typeface="Impact" panose="020B0806030902050204" pitchFamily="34" charset="0"/>
              </a:rPr>
              <a:t> yang </a:t>
            </a:r>
            <a:r>
              <a:rPr lang="en-ID" sz="3200" dirty="0" err="1">
                <a:latin typeface="Impact" panose="020B0806030902050204" pitchFamily="34" charset="0"/>
              </a:rPr>
              <a:t>menimpa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mereka</a:t>
            </a:r>
            <a:r>
              <a:rPr lang="en-ID" sz="3200" dirty="0">
                <a:latin typeface="Impact" panose="020B0806030902050204" pitchFamily="34" charset="0"/>
              </a:rPr>
              <a:t> yang </a:t>
            </a:r>
            <a:r>
              <a:rPr lang="en-ID" sz="3200" dirty="0" err="1">
                <a:latin typeface="Impact" panose="020B0806030902050204" pitchFamily="34" charset="0"/>
              </a:rPr>
              <a:t>terhilang</a:t>
            </a:r>
            <a:r>
              <a:rPr lang="en-ID" sz="3200" dirty="0"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14175C-6D19-65AA-3943-A1B06AEA33EC}"/>
              </a:ext>
            </a:extLst>
          </p:cNvPr>
          <p:cNvSpPr/>
          <p:nvPr/>
        </p:nvSpPr>
        <p:spPr>
          <a:xfrm>
            <a:off x="455048" y="3416842"/>
            <a:ext cx="80071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7513370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76C3C8B-518C-AB98-DF27-057DC35BD6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098B33-5AD8-7F43-26CE-A13B3B28B6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6093" y="678425"/>
            <a:ext cx="7300948" cy="583933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 err="1">
                <a:latin typeface="Tw Cen MT Condensed Extra Bold" panose="020B0803020202020204" pitchFamily="34" charset="0"/>
              </a:rPr>
              <a:t>Sementara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beberapa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nubuatan</a:t>
            </a:r>
            <a:r>
              <a:rPr lang="en-ID" dirty="0"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latin typeface="Tw Cen MT Condensed Extra Bold" panose="020B0803020202020204" pitchFamily="34" charset="0"/>
              </a:rPr>
              <a:t>seperti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pengumuman</a:t>
            </a:r>
            <a:r>
              <a:rPr lang="en-ID" dirty="0">
                <a:latin typeface="Tw Cen MT Condensed Extra Bold" panose="020B0803020202020204" pitchFamily="34" charset="0"/>
              </a:rPr>
              <a:t> Tuhan </a:t>
            </a:r>
            <a:r>
              <a:rPr lang="en-ID" dirty="0" err="1">
                <a:latin typeface="Tw Cen MT Condensed Extra Bold" panose="020B0803020202020204" pitchFamily="34" charset="0"/>
              </a:rPr>
              <a:t>bahwa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Niniwe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akan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dihancurkan</a:t>
            </a:r>
            <a:r>
              <a:rPr lang="en-ID" dirty="0"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adalah</a:t>
            </a:r>
            <a:r>
              <a:rPr lang="en-ID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Tw Cen MT Condensed Extra Bold" panose="020B0803020202020204" pitchFamily="34" charset="0"/>
              </a:rPr>
              <a:t>bersyarat</a:t>
            </a:r>
            <a:r>
              <a:rPr lang="en-ID" dirty="0">
                <a:highlight>
                  <a:srgbClr val="FFFF00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dirty="0">
                <a:latin typeface="Tw Cen MT Condensed Extra Bold" panose="020B0803020202020204" pitchFamily="34" charset="0"/>
              </a:rPr>
              <a:t>[Yeremia 18:7-10]. </a:t>
            </a:r>
          </a:p>
          <a:p>
            <a:pPr marL="0" indent="0">
              <a:buNone/>
            </a:pPr>
            <a:r>
              <a:rPr lang="en-ID" dirty="0" err="1">
                <a:latin typeface="Tw Cen MT Condensed Extra Bold" panose="020B0803020202020204" pitchFamily="34" charset="0"/>
              </a:rPr>
              <a:t>Namun</a:t>
            </a:r>
            <a:r>
              <a:rPr lang="en-ID" dirty="0"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latin typeface="Tw Cen MT Condensed Extra Bold" panose="020B0803020202020204" pitchFamily="34" charset="0"/>
              </a:rPr>
              <a:t>beberapa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nubuatan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tidak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datang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dengan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syarat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seperti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ini</a:t>
            </a:r>
            <a:r>
              <a:rPr lang="en-ID" dirty="0">
                <a:latin typeface="Tw Cen MT Condensed Extra Bold" panose="020B0803020202020204" pitchFamily="34" charset="0"/>
              </a:rPr>
              <a:t>. </a:t>
            </a:r>
            <a:r>
              <a:rPr lang="en-ID" dirty="0" err="1">
                <a:latin typeface="Tw Cen MT Condensed Extra Bold" panose="020B0803020202020204" pitchFamily="34" charset="0"/>
              </a:rPr>
              <a:t>Nubuatan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Mesianik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tentang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kedatangan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Kristus</a:t>
            </a:r>
            <a:r>
              <a:rPr lang="en-ID" dirty="0">
                <a:latin typeface="Gill Sans Nova Cond Ultra Bold" panose="020B0B04020104020203" pitchFamily="34" charset="0"/>
              </a:rPr>
              <a:t> yang </a:t>
            </a:r>
            <a:r>
              <a:rPr lang="en-ID" dirty="0" err="1">
                <a:latin typeface="Gill Sans Nova Cond Ultra Bold" panose="020B0B04020104020203" pitchFamily="34" charset="0"/>
              </a:rPr>
              <a:t>pertama</a:t>
            </a:r>
            <a:r>
              <a:rPr lang="en-ID" dirty="0">
                <a:latin typeface="Gill Sans Nova Cond Ultra Bold" panose="020B0B04020104020203" pitchFamily="34" charset="0"/>
              </a:rPr>
              <a:t> dan </a:t>
            </a:r>
            <a:r>
              <a:rPr lang="en-ID" dirty="0" err="1">
                <a:latin typeface="Gill Sans Nova Cond Ultra Bold" panose="020B0B04020104020203" pitchFamily="34" charset="0"/>
              </a:rPr>
              <a:t>kedua</a:t>
            </a:r>
            <a:r>
              <a:rPr lang="en-ID" dirty="0">
                <a:latin typeface="Gill Sans Nova Cond Ultra Bold" panose="020B0B04020104020203" pitchFamily="34" charset="0"/>
              </a:rPr>
              <a:t>, </a:t>
            </a:r>
            <a:r>
              <a:rPr lang="en-ID" dirty="0" err="1">
                <a:latin typeface="Gill Sans Nova Cond Ultra Bold" panose="020B0B04020104020203" pitchFamily="34" charset="0"/>
              </a:rPr>
              <a:t>tanda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binatang</a:t>
            </a:r>
            <a:r>
              <a:rPr lang="en-ID" dirty="0">
                <a:latin typeface="Gill Sans Nova Cond Ultra Bold" panose="020B0B04020104020203" pitchFamily="34" charset="0"/>
              </a:rPr>
              <a:t>, </a:t>
            </a:r>
            <a:r>
              <a:rPr lang="en-ID" dirty="0" err="1">
                <a:latin typeface="Gill Sans Nova Cond Ultra Bold" panose="020B0B04020104020203" pitchFamily="34" charset="0"/>
              </a:rPr>
              <a:t>pencurahan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kutuk</a:t>
            </a:r>
            <a:r>
              <a:rPr lang="en-ID" dirty="0">
                <a:latin typeface="Gill Sans Nova Cond Ultra Bold" panose="020B0B04020104020203" pitchFamily="34" charset="0"/>
              </a:rPr>
              <a:t>, </a:t>
            </a:r>
            <a:r>
              <a:rPr lang="en-ID" dirty="0" err="1">
                <a:latin typeface="Gill Sans Nova Cond Ultra Bold" panose="020B0B04020104020203" pitchFamily="34" charset="0"/>
              </a:rPr>
              <a:t>penganiayaan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akhir</a:t>
            </a:r>
            <a:r>
              <a:rPr lang="en-ID" dirty="0">
                <a:latin typeface="Gill Sans Nova Cond Ultra Bold" panose="020B0B04020104020203" pitchFamily="34" charset="0"/>
              </a:rPr>
              <a:t> zaman</a:t>
            </a:r>
            <a:r>
              <a:rPr lang="en-ID" dirty="0">
                <a:latin typeface="Tw Cen MT Condensed Extra Bold" panose="020B0803020202020204" pitchFamily="34" charset="0"/>
              </a:rPr>
              <a:t>—</a:t>
            </a:r>
            <a:r>
              <a:rPr lang="en-ID" dirty="0" err="1">
                <a:highlight>
                  <a:srgbClr val="00FFFF"/>
                </a:highlight>
                <a:latin typeface="Tw Cen MT Condensed Extra Bold" panose="020B0803020202020204" pitchFamily="34" charset="0"/>
              </a:rPr>
              <a:t>ini</a:t>
            </a:r>
            <a:r>
              <a:rPr lang="en-ID" dirty="0">
                <a:highlight>
                  <a:srgbClr val="00FFFF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highlight>
                  <a:srgbClr val="00FFFF"/>
                </a:highlight>
                <a:latin typeface="Tw Cen MT Condensed Extra Bold" panose="020B0803020202020204" pitchFamily="34" charset="0"/>
              </a:rPr>
              <a:t>tidak</a:t>
            </a:r>
            <a:r>
              <a:rPr lang="en-ID" dirty="0">
                <a:highlight>
                  <a:srgbClr val="00FFFF"/>
                </a:highlight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highlight>
                  <a:srgbClr val="00FFFF"/>
                </a:highlight>
                <a:latin typeface="Tw Cen MT Condensed Extra Bold" panose="020B0803020202020204" pitchFamily="34" charset="0"/>
              </a:rPr>
              <a:t>bersyarat</a:t>
            </a:r>
            <a:r>
              <a:rPr lang="en-ID" dirty="0">
                <a:latin typeface="Tw Cen MT Condensed Extra Bold" panose="020B0803020202020204" pitchFamily="34" charset="0"/>
              </a:rPr>
              <a:t>; </a:t>
            </a:r>
            <a:r>
              <a:rPr lang="en-ID" dirty="0" err="1">
                <a:latin typeface="Eras Bold ITC" panose="020B0907030504020204" pitchFamily="34" charset="0"/>
              </a:rPr>
              <a:t>itu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pasti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akan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terjadi</a:t>
            </a:r>
            <a:r>
              <a:rPr lang="en-ID" dirty="0">
                <a:latin typeface="Eras Bold ITC" panose="020B0907030504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>
                <a:latin typeface="Impact" panose="020B0806030902050204" pitchFamily="34" charset="0"/>
              </a:rPr>
              <a:t>Apa yang </a:t>
            </a:r>
            <a:r>
              <a:rPr lang="en-ID" dirty="0" err="1">
                <a:latin typeface="Impact" panose="020B0806030902050204" pitchFamily="34" charset="0"/>
              </a:rPr>
              <a:t>manusia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lakukan</a:t>
            </a:r>
            <a:r>
              <a:rPr lang="en-ID" dirty="0">
                <a:latin typeface="Impact" panose="020B0806030902050204" pitchFamily="34" charset="0"/>
              </a:rPr>
              <a:t>, dan </a:t>
            </a:r>
            <a:r>
              <a:rPr lang="en-ID" dirty="0" err="1">
                <a:latin typeface="Impact" panose="020B0806030902050204" pitchFamily="34" charset="0"/>
              </a:rPr>
              <a:t>pilihan</a:t>
            </a:r>
            <a:r>
              <a:rPr lang="en-ID" dirty="0">
                <a:latin typeface="Impact" panose="020B0806030902050204" pitchFamily="34" charset="0"/>
              </a:rPr>
              <a:t> yang </a:t>
            </a:r>
            <a:r>
              <a:rPr lang="en-ID" dirty="0" err="1">
                <a:latin typeface="Impact" panose="020B0806030902050204" pitchFamily="34" charset="0"/>
              </a:rPr>
              <a:t>mereka</a:t>
            </a:r>
            <a:r>
              <a:rPr lang="en-ID" dirty="0">
                <a:latin typeface="Impact" panose="020B0806030902050204" pitchFamily="34" charset="0"/>
              </a:rPr>
              <a:t> buat, </a:t>
            </a:r>
            <a:r>
              <a:rPr lang="en-ID" dirty="0" err="1">
                <a:latin typeface="Impact" panose="020B0806030902050204" pitchFamily="34" charset="0"/>
              </a:rPr>
              <a:t>malah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akan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menentukan</a:t>
            </a:r>
            <a:r>
              <a:rPr lang="en-ID" dirty="0">
                <a:latin typeface="Impact" panose="020B0806030902050204" pitchFamily="34" charset="0"/>
              </a:rPr>
              <a:t> di </a:t>
            </a:r>
            <a:r>
              <a:rPr lang="en-ID" dirty="0" err="1">
                <a:latin typeface="Impact" panose="020B0806030902050204" pitchFamily="34" charset="0"/>
              </a:rPr>
              <a:t>pihak</a:t>
            </a:r>
            <a:r>
              <a:rPr lang="en-ID" dirty="0">
                <a:latin typeface="Impact" panose="020B0806030902050204" pitchFamily="34" charset="0"/>
              </a:rPr>
              <a:t> mana </a:t>
            </a:r>
            <a:r>
              <a:rPr lang="en-ID" dirty="0" err="1">
                <a:latin typeface="Impact" panose="020B0806030902050204" pitchFamily="34" charset="0"/>
              </a:rPr>
              <a:t>mereka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akan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berada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saat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peristiwa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terakhir</a:t>
            </a:r>
            <a:r>
              <a:rPr lang="en-ID" dirty="0">
                <a:latin typeface="Impact" panose="020B0806030902050204" pitchFamily="34" charset="0"/>
              </a:rPr>
              <a:t>, yang </a:t>
            </a:r>
            <a:r>
              <a:rPr lang="en-ID" dirty="0" err="1">
                <a:latin typeface="Impact" panose="020B0806030902050204" pitchFamily="34" charset="0"/>
              </a:rPr>
              <a:t>diramalkan</a:t>
            </a:r>
            <a:r>
              <a:rPr lang="en-ID" dirty="0">
                <a:latin typeface="Impact" panose="020B0806030902050204" pitchFamily="34" charset="0"/>
              </a:rPr>
              <a:t> oleh para </a:t>
            </a:r>
            <a:r>
              <a:rPr lang="en-ID" dirty="0" err="1">
                <a:latin typeface="Impact" panose="020B0806030902050204" pitchFamily="34" charset="0"/>
              </a:rPr>
              <a:t>nabi</a:t>
            </a:r>
            <a:r>
              <a:rPr lang="en-ID" dirty="0">
                <a:latin typeface="Impact" panose="020B0806030902050204" pitchFamily="34" charset="0"/>
              </a:rPr>
              <a:t>, </a:t>
            </a:r>
            <a:r>
              <a:rPr lang="en-ID" dirty="0" err="1">
                <a:latin typeface="Impact" panose="020B0806030902050204" pitchFamily="34" charset="0"/>
              </a:rPr>
              <a:t>terungkap</a:t>
            </a:r>
            <a:r>
              <a:rPr lang="en-ID" dirty="0"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92DB7D7-8E25-796D-FC97-4B056401151A}"/>
              </a:ext>
            </a:extLst>
          </p:cNvPr>
          <p:cNvSpPr/>
          <p:nvPr/>
        </p:nvSpPr>
        <p:spPr>
          <a:xfrm>
            <a:off x="324465" y="2592239"/>
            <a:ext cx="80071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0112769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D6018F-7263-02A1-FFE4-C6BF3315A9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53" b="8356"/>
          <a:stretch>
            <a:fillRect/>
          </a:stretch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68F282-AE9B-71AF-3576-EB516115B1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850" y="3892103"/>
            <a:ext cx="8310098" cy="2452687"/>
          </a:xfrm>
        </p:spPr>
        <p:txBody>
          <a:bodyPr anchor="ctr">
            <a:normAutofit fontScale="92500"/>
          </a:bodyPr>
          <a:lstStyle/>
          <a:p>
            <a:pPr marL="0" indent="0" algn="ctr">
              <a:buNone/>
            </a:pPr>
            <a:r>
              <a:rPr lang="en-ID" sz="3600" b="1" dirty="0" err="1">
                <a:latin typeface="Amasis MT Pro Black" panose="02040A04050005020304" pitchFamily="18" charset="0"/>
              </a:rPr>
              <a:t>Pilihan</a:t>
            </a:r>
            <a:r>
              <a:rPr lang="en-ID" sz="3600" b="1" dirty="0">
                <a:latin typeface="Amasis MT Pro Black" panose="02040A04050005020304" pitchFamily="18" charset="0"/>
              </a:rPr>
              <a:t> yang </a:t>
            </a:r>
            <a:r>
              <a:rPr lang="en-ID" sz="3600" b="1" dirty="0" err="1">
                <a:latin typeface="Amasis MT Pro Black" panose="02040A04050005020304" pitchFamily="18" charset="0"/>
              </a:rPr>
              <a:t>kita</a:t>
            </a:r>
            <a:r>
              <a:rPr lang="en-ID" sz="3600" b="1" dirty="0">
                <a:latin typeface="Amasis MT Pro Black" panose="02040A04050005020304" pitchFamily="18" charset="0"/>
              </a:rPr>
              <a:t> buat </a:t>
            </a:r>
            <a:r>
              <a:rPr lang="en-ID" sz="3600" b="1" dirty="0" err="1">
                <a:latin typeface="Amasis MT Pro Black" panose="02040A04050005020304" pitchFamily="18" charset="0"/>
              </a:rPr>
              <a:t>sekarang</a:t>
            </a:r>
            <a:r>
              <a:rPr lang="en-ID" sz="3600" b="1" dirty="0">
                <a:latin typeface="Amasis MT Pro Black" panose="02040A04050005020304" pitchFamily="18" charset="0"/>
              </a:rPr>
              <a:t> </a:t>
            </a:r>
            <a:r>
              <a:rPr lang="en-ID" sz="3600" b="1" dirty="0" err="1">
                <a:latin typeface="Amasis MT Pro Black" panose="02040A04050005020304" pitchFamily="18" charset="0"/>
              </a:rPr>
              <a:t>dapat</a:t>
            </a:r>
            <a:r>
              <a:rPr lang="en-ID" sz="3600" b="1" dirty="0">
                <a:latin typeface="Amasis MT Pro Black" panose="02040A04050005020304" pitchFamily="18" charset="0"/>
              </a:rPr>
              <a:t> </a:t>
            </a:r>
            <a:r>
              <a:rPr lang="en-ID" sz="3600" b="1" dirty="0" err="1">
                <a:latin typeface="Amasis MT Pro Black" panose="02040A04050005020304" pitchFamily="18" charset="0"/>
              </a:rPr>
              <a:t>menuntun</a:t>
            </a:r>
            <a:r>
              <a:rPr lang="en-ID" sz="3600" b="1" dirty="0">
                <a:latin typeface="Amasis MT Pro Black" panose="02040A04050005020304" pitchFamily="18" charset="0"/>
              </a:rPr>
              <a:t> </a:t>
            </a:r>
            <a:r>
              <a:rPr lang="en-ID" sz="3600" b="1" dirty="0" err="1">
                <a:latin typeface="Amasis MT Pro Black" panose="02040A04050005020304" pitchFamily="18" charset="0"/>
              </a:rPr>
              <a:t>kita</a:t>
            </a:r>
            <a:r>
              <a:rPr lang="en-ID" sz="3600" b="1" dirty="0">
                <a:latin typeface="Amasis MT Pro Black" panose="02040A04050005020304" pitchFamily="18" charset="0"/>
              </a:rPr>
              <a:t> </a:t>
            </a:r>
            <a:r>
              <a:rPr lang="en-ID" sz="3600" b="1" dirty="0" err="1">
                <a:latin typeface="Amasis MT Pro Black" panose="02040A04050005020304" pitchFamily="18" charset="0"/>
              </a:rPr>
              <a:t>untuk</a:t>
            </a:r>
            <a:r>
              <a:rPr lang="en-ID" sz="3600" b="1" dirty="0">
                <a:latin typeface="Amasis MT Pro Black" panose="02040A04050005020304" pitchFamily="18" charset="0"/>
              </a:rPr>
              <a:t> </a:t>
            </a:r>
            <a:r>
              <a:rPr lang="en-ID" sz="3600" b="1" dirty="0" err="1">
                <a:latin typeface="Amasis MT Pro Black" panose="02040A04050005020304" pitchFamily="18" charset="0"/>
              </a:rPr>
              <a:t>membuat</a:t>
            </a:r>
            <a:r>
              <a:rPr lang="en-ID" sz="3600" b="1" dirty="0">
                <a:latin typeface="Amasis MT Pro Black" panose="02040A04050005020304" pitchFamily="18" charset="0"/>
              </a:rPr>
              <a:t> </a:t>
            </a:r>
            <a:r>
              <a:rPr lang="en-ID" sz="3600" b="1" dirty="0" err="1">
                <a:latin typeface="Amasis MT Pro Black" panose="02040A04050005020304" pitchFamily="18" charset="0"/>
              </a:rPr>
              <a:t>pilihan</a:t>
            </a:r>
            <a:r>
              <a:rPr lang="en-ID" sz="3600" b="1" dirty="0">
                <a:latin typeface="Amasis MT Pro Black" panose="02040A04050005020304" pitchFamily="18" charset="0"/>
              </a:rPr>
              <a:t> di masa </a:t>
            </a:r>
            <a:r>
              <a:rPr lang="en-ID" sz="3600" b="1" dirty="0" err="1">
                <a:latin typeface="Amasis MT Pro Black" panose="02040A04050005020304" pitchFamily="18" charset="0"/>
              </a:rPr>
              <a:t>akhir</a:t>
            </a:r>
            <a:r>
              <a:rPr lang="en-ID" sz="3600" b="1" dirty="0">
                <a:latin typeface="Amasis MT Pro Black" panose="02040A04050005020304" pitchFamily="18" charset="0"/>
              </a:rPr>
              <a:t> </a:t>
            </a:r>
            <a:r>
              <a:rPr lang="en-ID" sz="3600" b="1" dirty="0" err="1">
                <a:latin typeface="Amasis MT Pro Black" panose="02040A04050005020304" pitchFamily="18" charset="0"/>
              </a:rPr>
              <a:t>ketika</a:t>
            </a:r>
            <a:r>
              <a:rPr lang="en-ID" sz="3600" b="1" dirty="0">
                <a:latin typeface="Amasis MT Pro Black" panose="02040A04050005020304" pitchFamily="18" charset="0"/>
              </a:rPr>
              <a:t> </a:t>
            </a:r>
            <a:r>
              <a:rPr lang="en-ID" sz="3600" b="1" dirty="0" err="1">
                <a:latin typeface="Amasis MT Pro Black" panose="02040A04050005020304" pitchFamily="18" charset="0"/>
              </a:rPr>
              <a:t>pencobaan</a:t>
            </a:r>
            <a:r>
              <a:rPr lang="en-ID" sz="3600" b="1" dirty="0">
                <a:latin typeface="Amasis MT Pro Black" panose="02040A04050005020304" pitchFamily="18" charset="0"/>
              </a:rPr>
              <a:t> </a:t>
            </a:r>
            <a:r>
              <a:rPr lang="en-ID" sz="3600" b="1" dirty="0" err="1">
                <a:latin typeface="Amasis MT Pro Black" panose="02040A04050005020304" pitchFamily="18" charset="0"/>
              </a:rPr>
              <a:t>itu</a:t>
            </a:r>
            <a:r>
              <a:rPr lang="en-ID" sz="3600" b="1" dirty="0">
                <a:latin typeface="Amasis MT Pro Black" panose="02040A04050005020304" pitchFamily="18" charset="0"/>
              </a:rPr>
              <a:t> </a:t>
            </a:r>
            <a:r>
              <a:rPr lang="en-ID" sz="3600" b="1" dirty="0" err="1">
                <a:latin typeface="Amasis MT Pro Black" panose="02040A04050005020304" pitchFamily="18" charset="0"/>
              </a:rPr>
              <a:t>datang</a:t>
            </a:r>
            <a:r>
              <a:rPr lang="en-ID" sz="3600" b="1" dirty="0">
                <a:latin typeface="Amasis MT Pro Black" panose="02040A04050005020304" pitchFamily="18" charset="0"/>
              </a:rPr>
              <a:t>. Nasib </a:t>
            </a:r>
            <a:r>
              <a:rPr lang="en-ID" sz="3600" b="1" dirty="0" err="1">
                <a:latin typeface="Amasis MT Pro Black" panose="02040A04050005020304" pitchFamily="18" charset="0"/>
              </a:rPr>
              <a:t>akhir</a:t>
            </a:r>
            <a:r>
              <a:rPr lang="en-ID" sz="3600" b="1" dirty="0">
                <a:latin typeface="Amasis MT Pro Black" panose="02040A04050005020304" pitchFamily="18" charset="0"/>
              </a:rPr>
              <a:t> </a:t>
            </a:r>
            <a:r>
              <a:rPr lang="en-ID" sz="3600" b="1" dirty="0" err="1">
                <a:latin typeface="Amasis MT Pro Black" panose="02040A04050005020304" pitchFamily="18" charset="0"/>
              </a:rPr>
              <a:t>kita</a:t>
            </a:r>
            <a:r>
              <a:rPr lang="en-ID" sz="3600" b="1" dirty="0">
                <a:latin typeface="Amasis MT Pro Black" panose="02040A04050005020304" pitchFamily="18" charset="0"/>
              </a:rPr>
              <a:t> </a:t>
            </a:r>
            <a:r>
              <a:rPr lang="en-ID" sz="3600" b="1" dirty="0" err="1">
                <a:latin typeface="Amasis MT Pro Black" panose="02040A04050005020304" pitchFamily="18" charset="0"/>
              </a:rPr>
              <a:t>akan</a:t>
            </a:r>
            <a:r>
              <a:rPr lang="en-ID" sz="3600" b="1" dirty="0">
                <a:latin typeface="Amasis MT Pro Black" panose="02040A04050005020304" pitchFamily="18" charset="0"/>
              </a:rPr>
              <a:t> </a:t>
            </a:r>
            <a:r>
              <a:rPr lang="en-ID" sz="3600" b="1" dirty="0" err="1">
                <a:latin typeface="Amasis MT Pro Black" panose="02040A04050005020304" pitchFamily="18" charset="0"/>
              </a:rPr>
              <a:t>segera</a:t>
            </a:r>
            <a:r>
              <a:rPr lang="en-ID" sz="3600" b="1" dirty="0">
                <a:latin typeface="Amasis MT Pro Black" panose="02040A04050005020304" pitchFamily="18" charset="0"/>
              </a:rPr>
              <a:t> </a:t>
            </a:r>
            <a:r>
              <a:rPr lang="en-ID" sz="3600" b="1" dirty="0" err="1">
                <a:latin typeface="Amasis MT Pro Black" panose="02040A04050005020304" pitchFamily="18" charset="0"/>
              </a:rPr>
              <a:t>ditentukan</a:t>
            </a:r>
            <a:r>
              <a:rPr lang="en-ID" sz="3600" b="1" dirty="0">
                <a:latin typeface="Amasis MT Pro Black" panose="02040A040500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037710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4DB2D2F-1A10-25DA-6848-ED51A71FF4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0000" contrast="4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9137"/>
            <a:ext cx="9144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622BA5-66EF-4F23-441B-280F89BFD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6"/>
            <a:ext cx="9144000" cy="1325563"/>
          </a:xfrm>
        </p:spPr>
        <p:txBody>
          <a:bodyPr/>
          <a:lstStyle/>
          <a:p>
            <a:pPr algn="ctr"/>
            <a:r>
              <a:rPr lang="en-ID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PESTA BELSYAZAR</a:t>
            </a:r>
            <a:b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Selasa, 24 Juni 2025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6FE99E-9528-1896-6C61-A440D102D9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11078" y="2051574"/>
            <a:ext cx="6250615" cy="475475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ID" sz="30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Di </a:t>
            </a:r>
            <a:r>
              <a:rPr lang="en-ID" sz="30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bawah</a:t>
            </a:r>
            <a:r>
              <a:rPr lang="en-ID" sz="30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Nebukadnezar</a:t>
            </a:r>
            <a:r>
              <a:rPr lang="en-ID" sz="30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, Kota Babel </a:t>
            </a:r>
            <a:r>
              <a:rPr lang="en-ID" sz="30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tumbuh</a:t>
            </a:r>
            <a:r>
              <a:rPr lang="en-ID" sz="30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dalam</a:t>
            </a:r>
            <a:r>
              <a:rPr lang="en-ID" sz="30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kekayaan</a:t>
            </a:r>
            <a:r>
              <a:rPr lang="en-ID" sz="30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dan </a:t>
            </a:r>
            <a:r>
              <a:rPr lang="en-ID" sz="30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pengaruh</a:t>
            </a:r>
            <a:r>
              <a:rPr lang="en-ID" sz="30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sampai</a:t>
            </a:r>
            <a:r>
              <a:rPr lang="en-ID" sz="30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pada </a:t>
            </a:r>
            <a:r>
              <a:rPr lang="en-ID" sz="30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titik</a:t>
            </a:r>
            <a:r>
              <a:rPr lang="en-ID" sz="30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di mana negara-negara </a:t>
            </a:r>
            <a:r>
              <a:rPr lang="en-ID" sz="30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tetangga</a:t>
            </a:r>
            <a:r>
              <a:rPr lang="en-ID" sz="30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tidak</a:t>
            </a:r>
            <a:r>
              <a:rPr lang="en-ID" sz="30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punya </a:t>
            </a:r>
            <a:r>
              <a:rPr lang="en-ID" sz="30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banyak</a:t>
            </a:r>
            <a:r>
              <a:rPr lang="en-ID" sz="30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pilihan</a:t>
            </a:r>
            <a:r>
              <a:rPr lang="en-ID" sz="30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selain</a:t>
            </a:r>
            <a:r>
              <a:rPr lang="en-ID" sz="30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dengan</a:t>
            </a:r>
            <a:r>
              <a:rPr lang="en-ID" sz="30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enggan</a:t>
            </a:r>
            <a:r>
              <a:rPr lang="en-ID" sz="30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mengakui</a:t>
            </a:r>
            <a:r>
              <a:rPr lang="en-ID" sz="30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dominasinya</a:t>
            </a:r>
            <a:r>
              <a:rPr lang="en-ID" sz="30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000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Dia </a:t>
            </a:r>
            <a:r>
              <a:rPr lang="en-ID" sz="3000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adalah</a:t>
            </a:r>
            <a:r>
              <a:rPr lang="en-ID" sz="3000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 ratu dunia, dan negara-negara yang </a:t>
            </a:r>
            <a:r>
              <a:rPr lang="en-ID" sz="3000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ingin</a:t>
            </a:r>
            <a:r>
              <a:rPr lang="en-ID" sz="3000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makmur</a:t>
            </a:r>
            <a:r>
              <a:rPr lang="en-ID" sz="3000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menyatakan</a:t>
            </a:r>
            <a:r>
              <a:rPr lang="en-ID" sz="3000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kesetiaan</a:t>
            </a:r>
            <a:r>
              <a:rPr lang="en-ID" sz="3000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mereka</a:t>
            </a:r>
            <a:r>
              <a:rPr lang="en-ID" sz="3000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padanya</a:t>
            </a:r>
            <a:r>
              <a:rPr lang="en-ID" sz="3000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.</a:t>
            </a:r>
          </a:p>
          <a:p>
            <a:pPr marL="0" indent="0">
              <a:buNone/>
            </a:pPr>
            <a:r>
              <a:rPr lang="en-ID" sz="3000" dirty="0" err="1">
                <a:solidFill>
                  <a:schemeClr val="bg1"/>
                </a:solidFill>
                <a:latin typeface="Franklin Gothic Heavy" panose="020B0903020102020204" pitchFamily="34" charset="0"/>
              </a:rPr>
              <a:t>Nebukadnezar</a:t>
            </a:r>
            <a:r>
              <a:rPr lang="en-ID" sz="3000" dirty="0">
                <a:solidFill>
                  <a:schemeClr val="bg1"/>
                </a:solidFill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latin typeface="Franklin Gothic Heavy" panose="020B0903020102020204" pitchFamily="34" charset="0"/>
              </a:rPr>
              <a:t>mati</a:t>
            </a:r>
            <a:r>
              <a:rPr lang="en-ID" sz="3000" dirty="0">
                <a:solidFill>
                  <a:schemeClr val="bg1"/>
                </a:solidFill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latin typeface="Franklin Gothic Heavy" panose="020B0903020102020204" pitchFamily="34" charset="0"/>
              </a:rPr>
              <a:t>sebagai</a:t>
            </a:r>
            <a:r>
              <a:rPr lang="en-ID" sz="3000" dirty="0">
                <a:solidFill>
                  <a:schemeClr val="bg1"/>
                </a:solidFill>
                <a:latin typeface="Franklin Gothic Heavy" panose="020B0903020102020204" pitchFamily="34" charset="0"/>
              </a:rPr>
              <a:t> orang </a:t>
            </a:r>
            <a:r>
              <a:rPr lang="en-ID" sz="3000" dirty="0" err="1">
                <a:solidFill>
                  <a:schemeClr val="bg1"/>
                </a:solidFill>
                <a:latin typeface="Franklin Gothic Heavy" panose="020B0903020102020204" pitchFamily="34" charset="0"/>
              </a:rPr>
              <a:t>percaya</a:t>
            </a:r>
            <a:r>
              <a:rPr lang="en-ID" sz="3000" dirty="0">
                <a:solidFill>
                  <a:schemeClr val="bg1"/>
                </a:solidFill>
                <a:latin typeface="Franklin Gothic Heavy" panose="020B0903020102020204" pitchFamily="34" charset="0"/>
              </a:rPr>
              <a:t>, yang </a:t>
            </a:r>
            <a:r>
              <a:rPr lang="en-ID" sz="3000" dirty="0" err="1">
                <a:solidFill>
                  <a:schemeClr val="bg1"/>
                </a:solidFill>
                <a:latin typeface="Franklin Gothic Heavy" panose="020B0903020102020204" pitchFamily="34" charset="0"/>
              </a:rPr>
              <a:t>mengakui</a:t>
            </a:r>
            <a:r>
              <a:rPr lang="en-ID" sz="3000" dirty="0">
                <a:solidFill>
                  <a:schemeClr val="bg1"/>
                </a:solidFill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latin typeface="Franklin Gothic Heavy" panose="020B0903020102020204" pitchFamily="34" charset="0"/>
              </a:rPr>
              <a:t>bahwa</a:t>
            </a:r>
            <a:r>
              <a:rPr lang="en-ID" sz="3000" dirty="0">
                <a:solidFill>
                  <a:schemeClr val="bg1"/>
                </a:solidFill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latin typeface="Franklin Gothic Heavy" panose="020B0903020102020204" pitchFamily="34" charset="0"/>
              </a:rPr>
              <a:t>Allahnya</a:t>
            </a:r>
            <a:r>
              <a:rPr lang="en-ID" sz="3000" dirty="0">
                <a:solidFill>
                  <a:schemeClr val="bg1"/>
                </a:solidFill>
                <a:latin typeface="Franklin Gothic Heavy" panose="020B0903020102020204" pitchFamily="34" charset="0"/>
              </a:rPr>
              <a:t> Daniel </a:t>
            </a:r>
            <a:r>
              <a:rPr lang="en-ID" sz="3000" dirty="0" err="1">
                <a:solidFill>
                  <a:schemeClr val="bg1"/>
                </a:solidFill>
                <a:latin typeface="Franklin Gothic Heavy" panose="020B0903020102020204" pitchFamily="34" charset="0"/>
              </a:rPr>
              <a:t>memang</a:t>
            </a:r>
            <a:r>
              <a:rPr lang="en-ID" sz="3000" dirty="0">
                <a:solidFill>
                  <a:schemeClr val="bg1"/>
                </a:solidFill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latin typeface="Franklin Gothic Heavy" panose="020B0903020102020204" pitchFamily="34" charset="0"/>
              </a:rPr>
              <a:t>penguasa</a:t>
            </a:r>
            <a:r>
              <a:rPr lang="en-ID" sz="3000" dirty="0">
                <a:solidFill>
                  <a:schemeClr val="bg1"/>
                </a:solidFill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latin typeface="Franklin Gothic Heavy" panose="020B0903020102020204" pitchFamily="34" charset="0"/>
              </a:rPr>
              <a:t>sah</a:t>
            </a:r>
            <a:r>
              <a:rPr lang="en-ID" sz="3000" dirty="0">
                <a:solidFill>
                  <a:schemeClr val="bg1"/>
                </a:solidFill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latin typeface="Franklin Gothic Heavy" panose="020B0903020102020204" pitchFamily="34" charset="0"/>
              </a:rPr>
              <a:t>semua</a:t>
            </a:r>
            <a:r>
              <a:rPr lang="en-ID" sz="3000" dirty="0">
                <a:solidFill>
                  <a:schemeClr val="bg1"/>
                </a:solidFill>
                <a:latin typeface="Franklin Gothic Heavy" panose="020B09030201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latin typeface="Franklin Gothic Heavy" panose="020B0903020102020204" pitchFamily="34" charset="0"/>
              </a:rPr>
              <a:t>bangsa</a:t>
            </a:r>
            <a:r>
              <a:rPr lang="en-ID" sz="3000" dirty="0">
                <a:solidFill>
                  <a:schemeClr val="bg1"/>
                </a:solidFill>
                <a:latin typeface="Franklin Gothic Heavy" panose="020B0903020102020204" pitchFamily="34" charset="0"/>
              </a:rPr>
              <a:t> [Daniel 4:34–37].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D44B34-176A-7116-98D4-13EF11FE94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434" y="2519919"/>
            <a:ext cx="2293072" cy="3273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0190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C1AC2CC-BD4A-D2B9-0390-C56B1720F4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176773" cy="685800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BC44F3-56B3-2746-DBC8-F2CEF37783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650" y="595423"/>
            <a:ext cx="6241313" cy="616551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2600" dirty="0">
                <a:latin typeface="Franklin Gothic Demi Cond" panose="020B0706030402020204" pitchFamily="34" charset="0"/>
              </a:rPr>
              <a:t>Hal yang paling </a:t>
            </a:r>
            <a:r>
              <a:rPr lang="en-ID" sz="2600" dirty="0" err="1">
                <a:latin typeface="Franklin Gothic Demi Cond" panose="020B0706030402020204" pitchFamily="34" charset="0"/>
              </a:rPr>
              <a:t>menyedihkan</a:t>
            </a:r>
            <a:r>
              <a:rPr lang="en-ID" sz="2600" dirty="0">
                <a:latin typeface="Franklin Gothic Demi Cond" panose="020B0706030402020204" pitchFamily="34" charset="0"/>
              </a:rPr>
              <a:t> dan paling </a:t>
            </a:r>
            <a:r>
              <a:rPr lang="en-ID" sz="2600" dirty="0" err="1">
                <a:latin typeface="Franklin Gothic Demi Cond" panose="020B0706030402020204" pitchFamily="34" charset="0"/>
              </a:rPr>
              <a:t>tragis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dari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cerita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tentang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pengganti</a:t>
            </a:r>
            <a:r>
              <a:rPr lang="en-ID" sz="2600" dirty="0">
                <a:latin typeface="Franklin Gothic Demi Cond" panose="020B0706030402020204" pitchFamily="34" charset="0"/>
              </a:rPr>
              <a:t> raja </a:t>
            </a:r>
            <a:r>
              <a:rPr lang="en-ID" sz="2600" dirty="0" err="1">
                <a:latin typeface="Franklin Gothic Demi Cond" panose="020B0706030402020204" pitchFamily="34" charset="0"/>
              </a:rPr>
              <a:t>Nebukadnezar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adalah</a:t>
            </a:r>
            <a:r>
              <a:rPr lang="en-ID" sz="2600" dirty="0">
                <a:latin typeface="Franklin Gothic Demi Cond" panose="020B0706030402020204" pitchFamily="34" charset="0"/>
              </a:rPr>
              <a:t> raja </a:t>
            </a:r>
            <a:r>
              <a:rPr lang="en-ID" sz="2600" dirty="0" err="1">
                <a:latin typeface="Franklin Gothic Demi Cond" panose="020B0706030402020204" pitchFamily="34" charset="0"/>
              </a:rPr>
              <a:t>Belsyazar</a:t>
            </a:r>
            <a:r>
              <a:rPr lang="en-ID" sz="2600" dirty="0">
                <a:latin typeface="Franklin Gothic Demi Cond" panose="020B0706030402020204" pitchFamily="34" charset="0"/>
              </a:rPr>
              <a:t>, Daniel </a:t>
            </a:r>
            <a:r>
              <a:rPr lang="en-ID" sz="2600" dirty="0" err="1">
                <a:latin typeface="Franklin Gothic Demi Cond" panose="020B0706030402020204" pitchFamily="34" charset="0"/>
              </a:rPr>
              <a:t>berkata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kepadanya</a:t>
            </a:r>
            <a:r>
              <a:rPr lang="en-ID" sz="2600" dirty="0">
                <a:latin typeface="Franklin Gothic Demi Cond" panose="020B0706030402020204" pitchFamily="34" charset="0"/>
              </a:rPr>
              <a:t>, “</a:t>
            </a:r>
            <a:r>
              <a:rPr lang="en-ID" sz="2600" dirty="0" err="1">
                <a:latin typeface="Eras Demi ITC" panose="020B0805030504020804" pitchFamily="34" charset="0"/>
              </a:rPr>
              <a:t>Tetapi</a:t>
            </a:r>
            <a:r>
              <a:rPr lang="en-ID" sz="2600" dirty="0">
                <a:latin typeface="Eras Demi ITC" panose="020B0805030504020804" pitchFamily="34" charset="0"/>
              </a:rPr>
              <a:t> </a:t>
            </a:r>
            <a:r>
              <a:rPr lang="en-ID" sz="2600" dirty="0" err="1">
                <a:latin typeface="Eras Demi ITC" panose="020B0805030504020804" pitchFamily="34" charset="0"/>
              </a:rPr>
              <a:t>tuanku</a:t>
            </a:r>
            <a:r>
              <a:rPr lang="en-ID" sz="2600" dirty="0">
                <a:latin typeface="Eras Demi ITC" panose="020B0805030504020804" pitchFamily="34" charset="0"/>
              </a:rPr>
              <a:t>, </a:t>
            </a:r>
            <a:r>
              <a:rPr lang="en-ID" sz="2600" dirty="0" err="1">
                <a:latin typeface="Eras Demi ITC" panose="020B0805030504020804" pitchFamily="34" charset="0"/>
              </a:rPr>
              <a:t>Belsyazar</a:t>
            </a:r>
            <a:r>
              <a:rPr lang="en-ID" sz="2600" dirty="0">
                <a:latin typeface="Eras Demi ITC" panose="020B0805030504020804" pitchFamily="34" charset="0"/>
              </a:rPr>
              <a:t>, </a:t>
            </a:r>
            <a:r>
              <a:rPr lang="en-ID" sz="2600" dirty="0" err="1">
                <a:latin typeface="Eras Demi ITC" panose="020B0805030504020804" pitchFamily="34" charset="0"/>
              </a:rPr>
              <a:t>anaknya</a:t>
            </a:r>
            <a:r>
              <a:rPr lang="en-ID" sz="2600" dirty="0">
                <a:latin typeface="Eras Demi ITC" panose="020B0805030504020804" pitchFamily="34" charset="0"/>
              </a:rPr>
              <a:t>, </a:t>
            </a:r>
            <a:r>
              <a:rPr lang="en-ID" sz="2600" dirty="0" err="1">
                <a:latin typeface="Eras Bold ITC" panose="020B0907030504020204" pitchFamily="34" charset="0"/>
              </a:rPr>
              <a:t>tidak</a:t>
            </a:r>
            <a:r>
              <a:rPr lang="en-ID" sz="2600" dirty="0"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latin typeface="Eras Bold ITC" panose="020B0907030504020204" pitchFamily="34" charset="0"/>
              </a:rPr>
              <a:t>merendahkan</a:t>
            </a:r>
            <a:r>
              <a:rPr lang="en-ID" sz="2600" dirty="0"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latin typeface="Eras Bold ITC" panose="020B0907030504020204" pitchFamily="34" charset="0"/>
              </a:rPr>
              <a:t>diri</a:t>
            </a:r>
            <a:r>
              <a:rPr lang="en-ID" sz="2600" dirty="0">
                <a:latin typeface="Eras Demi ITC" panose="020B0805030504020804" pitchFamily="34" charset="0"/>
              </a:rPr>
              <a:t>, </a:t>
            </a:r>
            <a:r>
              <a:rPr lang="en-ID" sz="2600" dirty="0" err="1">
                <a:latin typeface="Eras Demi ITC" panose="020B0805030504020804" pitchFamily="34" charset="0"/>
              </a:rPr>
              <a:t>walaupun</a:t>
            </a:r>
            <a:r>
              <a:rPr lang="en-ID" sz="2600" dirty="0">
                <a:latin typeface="Eras Demi ITC" panose="020B0805030504020804" pitchFamily="34" charset="0"/>
              </a:rPr>
              <a:t> </a:t>
            </a:r>
            <a:r>
              <a:rPr lang="en-ID" sz="2600" dirty="0" err="1">
                <a:latin typeface="Eras Demi ITC" panose="020B0805030504020804" pitchFamily="34" charset="0"/>
              </a:rPr>
              <a:t>tuanku</a:t>
            </a:r>
            <a:r>
              <a:rPr lang="en-ID" sz="2600" dirty="0">
                <a:latin typeface="Eras Demi ITC" panose="020B0805030504020804" pitchFamily="34" charset="0"/>
              </a:rPr>
              <a:t> </a:t>
            </a:r>
            <a:r>
              <a:rPr lang="en-ID" sz="2600" dirty="0" err="1">
                <a:latin typeface="Eras Demi ITC" panose="020B0805030504020804" pitchFamily="34" charset="0"/>
              </a:rPr>
              <a:t>mengetahui</a:t>
            </a:r>
            <a:r>
              <a:rPr lang="en-ID" sz="2600" dirty="0">
                <a:latin typeface="Eras Demi ITC" panose="020B0805030504020804" pitchFamily="34" charset="0"/>
              </a:rPr>
              <a:t> </a:t>
            </a:r>
            <a:r>
              <a:rPr lang="en-ID" sz="2600" dirty="0" err="1">
                <a:latin typeface="Eras Demi ITC" panose="020B0805030504020804" pitchFamily="34" charset="0"/>
              </a:rPr>
              <a:t>semuanya</a:t>
            </a:r>
            <a:r>
              <a:rPr lang="en-ID" sz="2600" dirty="0">
                <a:latin typeface="Eras Demi ITC" panose="020B0805030504020804" pitchFamily="34" charset="0"/>
              </a:rPr>
              <a:t> </a:t>
            </a:r>
            <a:r>
              <a:rPr lang="en-ID" sz="2600" dirty="0" err="1">
                <a:latin typeface="Eras Demi ITC" panose="020B0805030504020804" pitchFamily="34" charset="0"/>
              </a:rPr>
              <a:t>ini</a:t>
            </a:r>
            <a:r>
              <a:rPr lang="en-ID" sz="2600" dirty="0">
                <a:latin typeface="Franklin Gothic Demi Cond" panose="020B0706030402020204" pitchFamily="34" charset="0"/>
              </a:rPr>
              <a:t>" [Daniel 5:22], </a:t>
            </a:r>
          </a:p>
          <a:p>
            <a:pPr marL="0" indent="0">
              <a:buNone/>
            </a:pPr>
            <a:r>
              <a:rPr lang="en-ID" sz="2600" dirty="0" err="1">
                <a:latin typeface="Franklin Gothic Demi Cond" panose="020B0706030402020204" pitchFamily="34" charset="0"/>
              </a:rPr>
              <a:t>Artinya</a:t>
            </a:r>
            <a:r>
              <a:rPr lang="en-ID" sz="2600" dirty="0">
                <a:latin typeface="Franklin Gothic Demi Cond" panose="020B0706030402020204" pitchFamily="34" charset="0"/>
              </a:rPr>
              <a:t>, </a:t>
            </a:r>
            <a:r>
              <a:rPr lang="en-ID" sz="26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meskipun</a:t>
            </a:r>
            <a:r>
              <a:rPr lang="en-ID" sz="26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dia</a:t>
            </a:r>
            <a:r>
              <a:rPr lang="en-ID" sz="26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memiliki</a:t>
            </a:r>
            <a:r>
              <a:rPr lang="en-ID" sz="26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kesempatan</a:t>
            </a:r>
            <a:r>
              <a:rPr lang="en-ID" sz="26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untuk</a:t>
            </a:r>
            <a:r>
              <a:rPr lang="en-ID" sz="26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mengetahui</a:t>
            </a:r>
            <a:r>
              <a:rPr lang="en-ID" sz="26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kebenaran</a:t>
            </a:r>
            <a:r>
              <a:rPr lang="en-ID" sz="2600" dirty="0">
                <a:latin typeface="Franklin Gothic Demi Cond" panose="020B0706030402020204" pitchFamily="34" charset="0"/>
              </a:rPr>
              <a:t>; </a:t>
            </a:r>
            <a:r>
              <a:rPr lang="en-ID" sz="2600" dirty="0" err="1">
                <a:highlight>
                  <a:srgbClr val="00FF00"/>
                </a:highlight>
                <a:latin typeface="Franklin Gothic Demi Cond" panose="020B0706030402020204" pitchFamily="34" charset="0"/>
              </a:rPr>
              <a:t>meskipun</a:t>
            </a:r>
            <a:r>
              <a:rPr lang="en-ID" sz="2600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highlight>
                  <a:srgbClr val="00FF00"/>
                </a:highlight>
                <a:latin typeface="Franklin Gothic Demi Cond" panose="020B0706030402020204" pitchFamily="34" charset="0"/>
              </a:rPr>
              <a:t>dia</a:t>
            </a:r>
            <a:r>
              <a:rPr lang="en-ID" sz="2600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highlight>
                  <a:srgbClr val="00FF00"/>
                </a:highlight>
                <a:latin typeface="Franklin Gothic Demi Cond" panose="020B0706030402020204" pitchFamily="34" charset="0"/>
              </a:rPr>
              <a:t>mungkin</a:t>
            </a:r>
            <a:r>
              <a:rPr lang="en-ID" sz="2600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highlight>
                  <a:srgbClr val="00FF00"/>
                </a:highlight>
                <a:latin typeface="Franklin Gothic Demi Cond" panose="020B0706030402020204" pitchFamily="34" charset="0"/>
              </a:rPr>
              <a:t>telah</a:t>
            </a:r>
            <a:r>
              <a:rPr lang="en-ID" sz="2600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highlight>
                  <a:srgbClr val="00FF00"/>
                </a:highlight>
                <a:latin typeface="Franklin Gothic Demi Cond" panose="020B0706030402020204" pitchFamily="34" charset="0"/>
              </a:rPr>
              <a:t>menyaksikan</a:t>
            </a:r>
            <a:r>
              <a:rPr lang="en-ID" sz="2600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highlight>
                  <a:srgbClr val="00FF00"/>
                </a:highlight>
                <a:latin typeface="Franklin Gothic Demi Cond" panose="020B0706030402020204" pitchFamily="34" charset="0"/>
              </a:rPr>
              <a:t>secara</a:t>
            </a:r>
            <a:r>
              <a:rPr lang="en-ID" sz="2600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highlight>
                  <a:srgbClr val="00FF00"/>
                </a:highlight>
                <a:latin typeface="Franklin Gothic Demi Cond" panose="020B0706030402020204" pitchFamily="34" charset="0"/>
              </a:rPr>
              <a:t>langsung</a:t>
            </a:r>
            <a:r>
              <a:rPr lang="en-ID" sz="2600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highlight>
                  <a:srgbClr val="00FF00"/>
                </a:highlight>
                <a:latin typeface="Franklin Gothic Demi Cond" panose="020B0706030402020204" pitchFamily="34" charset="0"/>
              </a:rPr>
              <a:t>apa</a:t>
            </a:r>
            <a:r>
              <a:rPr lang="en-ID" sz="2600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 yang </a:t>
            </a:r>
            <a:r>
              <a:rPr lang="en-ID" sz="2600" dirty="0" err="1">
                <a:highlight>
                  <a:srgbClr val="00FF00"/>
                </a:highlight>
                <a:latin typeface="Franklin Gothic Demi Cond" panose="020B0706030402020204" pitchFamily="34" charset="0"/>
              </a:rPr>
              <a:t>terjadi</a:t>
            </a:r>
            <a:r>
              <a:rPr lang="en-ID" sz="2600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 pada </a:t>
            </a:r>
            <a:r>
              <a:rPr lang="en-ID" sz="2600" dirty="0" err="1">
                <a:highlight>
                  <a:srgbClr val="00FF00"/>
                </a:highlight>
                <a:latin typeface="Franklin Gothic Demi Cond" panose="020B0706030402020204" pitchFamily="34" charset="0"/>
              </a:rPr>
              <a:t>Nebukadnezar</a:t>
            </a:r>
            <a:r>
              <a:rPr lang="en-ID" sz="2600" dirty="0">
                <a:latin typeface="Franklin Gothic Demi Cond" panose="020B0706030402020204" pitchFamily="34" charset="0"/>
              </a:rPr>
              <a:t>—</a:t>
            </a:r>
            <a:r>
              <a:rPr lang="en-ID" sz="2600" dirty="0" err="1">
                <a:highlight>
                  <a:srgbClr val="00FFFF"/>
                </a:highlight>
                <a:latin typeface="Eras Bold ITC" panose="020B0907030504020204" pitchFamily="34" charset="0"/>
              </a:rPr>
              <a:t>dia</a:t>
            </a:r>
            <a:r>
              <a:rPr lang="en-ID" sz="2600" dirty="0">
                <a:highlight>
                  <a:srgbClr val="00FFFF"/>
                </a:highlight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highlight>
                  <a:srgbClr val="00FFFF"/>
                </a:highlight>
                <a:latin typeface="Eras Bold ITC" panose="020B0907030504020204" pitchFamily="34" charset="0"/>
              </a:rPr>
              <a:t>memilih</a:t>
            </a:r>
            <a:r>
              <a:rPr lang="en-ID" sz="2600" dirty="0">
                <a:highlight>
                  <a:srgbClr val="00FFFF"/>
                </a:highlight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highlight>
                  <a:srgbClr val="00FFFF"/>
                </a:highlight>
                <a:latin typeface="Eras Bold ITC" panose="020B0907030504020204" pitchFamily="34" charset="0"/>
              </a:rPr>
              <a:t>untuk</a:t>
            </a:r>
            <a:r>
              <a:rPr lang="en-ID" sz="2600" dirty="0">
                <a:highlight>
                  <a:srgbClr val="00FFFF"/>
                </a:highlight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highlight>
                  <a:srgbClr val="00FFFF"/>
                </a:highlight>
                <a:latin typeface="Eras Bold ITC" panose="020B0907030504020204" pitchFamily="34" charset="0"/>
              </a:rPr>
              <a:t>mengabaikan</a:t>
            </a:r>
            <a:r>
              <a:rPr lang="en-ID" sz="2600" dirty="0">
                <a:highlight>
                  <a:srgbClr val="00FFFF"/>
                </a:highlight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highlight>
                  <a:srgbClr val="00FFFF"/>
                </a:highlight>
                <a:latin typeface="Eras Bold ITC" panose="020B0907030504020204" pitchFamily="34" charset="0"/>
              </a:rPr>
              <a:t>peristiwa-peristiwa</a:t>
            </a:r>
            <a:r>
              <a:rPr lang="en-ID" sz="2600" dirty="0">
                <a:highlight>
                  <a:srgbClr val="00FFFF"/>
                </a:highlight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highlight>
                  <a:srgbClr val="00FFFF"/>
                </a:highlight>
                <a:latin typeface="Eras Bold ITC" panose="020B0907030504020204" pitchFamily="34" charset="0"/>
              </a:rPr>
              <a:t>ini</a:t>
            </a:r>
            <a:r>
              <a:rPr lang="en-ID" sz="2600" dirty="0">
                <a:highlight>
                  <a:srgbClr val="00FFFF"/>
                </a:highlight>
                <a:latin typeface="Eras Bold ITC" panose="020B0907030504020204" pitchFamily="34" charset="0"/>
              </a:rPr>
              <a:t> </a:t>
            </a:r>
            <a:r>
              <a:rPr lang="en-ID" sz="2600" dirty="0">
                <a:latin typeface="Franklin Gothic Demi Cond" panose="020B0706030402020204" pitchFamily="34" charset="0"/>
              </a:rPr>
              <a:t>dan, </a:t>
            </a:r>
            <a:r>
              <a:rPr lang="en-ID" sz="2600" dirty="0" err="1">
                <a:latin typeface="Franklin Gothic Demi Cond" panose="020B0706030402020204" pitchFamily="34" charset="0"/>
              </a:rPr>
              <a:t>sebaliknya</a:t>
            </a:r>
            <a:r>
              <a:rPr lang="en-ID" sz="2600" dirty="0">
                <a:latin typeface="Franklin Gothic Demi Cond" panose="020B0706030402020204" pitchFamily="34" charset="0"/>
              </a:rPr>
              <a:t>, </a:t>
            </a:r>
            <a:r>
              <a:rPr lang="en-ID" sz="2600" dirty="0" err="1">
                <a:latin typeface="Franklin Gothic Demi Cond" panose="020B0706030402020204" pitchFamily="34" charset="0"/>
              </a:rPr>
              <a:t>memulai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jalan</a:t>
            </a:r>
            <a:r>
              <a:rPr lang="en-ID" sz="2600" dirty="0">
                <a:latin typeface="Franklin Gothic Demi Cond" panose="020B0706030402020204" pitchFamily="34" charset="0"/>
              </a:rPr>
              <a:t> yang </a:t>
            </a:r>
            <a:r>
              <a:rPr lang="en-ID" sz="2600" dirty="0" err="1">
                <a:latin typeface="Franklin Gothic Demi Cond" panose="020B0706030402020204" pitchFamily="34" charset="0"/>
              </a:rPr>
              <a:t>sama</a:t>
            </a:r>
            <a:r>
              <a:rPr lang="en-ID" sz="2600" dirty="0">
                <a:latin typeface="Franklin Gothic Demi Cond" panose="020B0706030402020204" pitchFamily="34" charset="0"/>
              </a:rPr>
              <a:t> yang </a:t>
            </a:r>
            <a:r>
              <a:rPr lang="en-ID" sz="2600" dirty="0" err="1">
                <a:latin typeface="Franklin Gothic Demi Cond" panose="020B0706030402020204" pitchFamily="34" charset="0"/>
              </a:rPr>
              <a:t>membawa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begitu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banyak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masalah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bagi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pendahulunya</a:t>
            </a:r>
            <a:r>
              <a:rPr lang="en-ID" sz="2600" dirty="0">
                <a:latin typeface="Franklin Gothic Demi Cond" panose="020B0706030402020204" pitchFamily="34" charset="0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0913F2-946F-A8CC-2A09-7EBFE42CAB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1943" y="1446931"/>
            <a:ext cx="2711303" cy="36141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483062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C1CB12-109F-03C7-08DE-696B198461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845243"/>
            <a:ext cx="4614529" cy="5364620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dirty="0" err="1">
                <a:latin typeface="Impact" panose="020B0806030902050204" pitchFamily="34" charset="0"/>
              </a:rPr>
              <a:t>Belsyazar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secara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terbuka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menentang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apa</a:t>
            </a:r>
            <a:r>
              <a:rPr lang="en-ID" dirty="0">
                <a:latin typeface="Impact" panose="020B0806030902050204" pitchFamily="34" charset="0"/>
              </a:rPr>
              <a:t> yang </a:t>
            </a:r>
            <a:r>
              <a:rPr lang="en-ID" dirty="0" err="1">
                <a:latin typeface="Impact" panose="020B0806030902050204" pitchFamily="34" charset="0"/>
              </a:rPr>
              <a:t>Allahnya</a:t>
            </a:r>
            <a:r>
              <a:rPr lang="en-ID" dirty="0">
                <a:latin typeface="Impact" panose="020B0806030902050204" pitchFamily="34" charset="0"/>
              </a:rPr>
              <a:t> Daniel </a:t>
            </a:r>
            <a:r>
              <a:rPr lang="en-ID" dirty="0" err="1">
                <a:latin typeface="Impact" panose="020B0806030902050204" pitchFamily="34" charset="0"/>
              </a:rPr>
              <a:t>telah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nubuatkan</a:t>
            </a:r>
            <a:r>
              <a:rPr lang="en-ID" dirty="0">
                <a:latin typeface="Impact" panose="020B0806030902050204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 err="1">
                <a:latin typeface="Franklin Gothic Demi Cond" panose="020B0706030402020204" pitchFamily="34" charset="0"/>
              </a:rPr>
              <a:t>Dengan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menggunakan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bejana</a:t>
            </a:r>
            <a:r>
              <a:rPr lang="en-ID" dirty="0">
                <a:latin typeface="Franklin Gothic Demi Cond" panose="020B0706030402020204" pitchFamily="34" charset="0"/>
              </a:rPr>
              <a:t> Bait </a:t>
            </a:r>
            <a:r>
              <a:rPr lang="en-ID" dirty="0" err="1">
                <a:latin typeface="Franklin Gothic Demi Cond" panose="020B0706030402020204" pitchFamily="34" charset="0"/>
              </a:rPr>
              <a:t>Suci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dengan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cara</a:t>
            </a:r>
            <a:r>
              <a:rPr lang="en-ID" dirty="0"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latin typeface="Franklin Gothic Demi Cond" panose="020B0706030402020204" pitchFamily="34" charset="0"/>
              </a:rPr>
              <a:t>tidak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senonoh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dia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kemungkinan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besar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menggarisbawahi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fakta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bahwa</a:t>
            </a:r>
            <a:r>
              <a:rPr lang="en-ID" dirty="0">
                <a:latin typeface="Franklin Gothic Demi Cond" panose="020B0706030402020204" pitchFamily="34" charset="0"/>
              </a:rPr>
              <a:t> Babel </a:t>
            </a:r>
            <a:r>
              <a:rPr lang="en-ID" dirty="0" err="1">
                <a:latin typeface="Franklin Gothic Demi Cond" panose="020B0706030402020204" pitchFamily="34" charset="0"/>
              </a:rPr>
              <a:t>telah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menaklukkan</a:t>
            </a:r>
            <a:r>
              <a:rPr lang="en-ID" dirty="0">
                <a:latin typeface="Franklin Gothic Demi Cond" panose="020B0706030402020204" pitchFamily="34" charset="0"/>
              </a:rPr>
              <a:t> orang-orang </a:t>
            </a:r>
            <a:r>
              <a:rPr lang="en-ID" dirty="0" err="1">
                <a:latin typeface="Franklin Gothic Demi Cond" panose="020B0706030402020204" pitchFamily="34" charset="0"/>
              </a:rPr>
              <a:t>Yahudi</a:t>
            </a:r>
            <a:r>
              <a:rPr lang="en-ID" dirty="0">
                <a:latin typeface="Franklin Gothic Demi Cond" panose="020B0706030402020204" pitchFamily="34" charset="0"/>
              </a:rPr>
              <a:t> dan </a:t>
            </a:r>
            <a:r>
              <a:rPr lang="en-ID" dirty="0" err="1">
                <a:latin typeface="Franklin Gothic Demi Cond" panose="020B0706030402020204" pitchFamily="34" charset="0"/>
              </a:rPr>
              <a:t>barang-barang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keagamaan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mereka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serta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memiliki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supremasi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atas</a:t>
            </a:r>
            <a:r>
              <a:rPr lang="en-ID" dirty="0">
                <a:latin typeface="Franklin Gothic Demi Cond" panose="020B0706030402020204" pitchFamily="34" charset="0"/>
              </a:rPr>
              <a:t> Allah </a:t>
            </a:r>
            <a:r>
              <a:rPr lang="en-ID" dirty="0" err="1">
                <a:latin typeface="Franklin Gothic Demi Cond" panose="020B0706030402020204" pitchFamily="34" charset="0"/>
              </a:rPr>
              <a:t>mereka</a:t>
            </a:r>
            <a:r>
              <a:rPr lang="en-ID" dirty="0">
                <a:latin typeface="Franklin Gothic Demi Cond" panose="020B0706030402020204" pitchFamily="34" charset="0"/>
              </a:rPr>
              <a:t>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9E8417C-FF8C-2F05-30ED-AAEC66E37C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554"/>
          <a:stretch>
            <a:fillRect/>
          </a:stretch>
        </p:blipFill>
        <p:spPr>
          <a:xfrm>
            <a:off x="5453109" y="10"/>
            <a:ext cx="3690890" cy="685799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CE57D37-C2D0-066B-1AE3-6F4244344F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051478" y="0"/>
            <a:ext cx="92522" cy="6858000"/>
            <a:chOff x="12068638" y="0"/>
            <a:chExt cx="123362" cy="6858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24DCA44-89CF-872A-903F-96C50780EA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B0CC4F5-AC85-FFFA-7EB5-33C4FCE90A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609579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9FE4A96-727D-6555-6533-D5B7F2756F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212" b="28847"/>
          <a:stretch>
            <a:fillRect/>
          </a:stretch>
        </p:blipFill>
        <p:spPr>
          <a:xfrm>
            <a:off x="0" y="0"/>
            <a:ext cx="9143980" cy="3014331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193131-C05A-388D-1FFA-6F69C37E38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792" y="3226980"/>
            <a:ext cx="8458200" cy="3428990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dirty="0" err="1">
                <a:latin typeface="Gill Sans Nova Cond Ultra Bold" panose="020B0B04020104020203" pitchFamily="34" charset="0"/>
              </a:rPr>
              <a:t>Belsyazar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memiliki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lebih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dari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cukup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fakta</a:t>
            </a:r>
            <a:r>
              <a:rPr lang="en-ID" dirty="0">
                <a:latin typeface="Gill Sans Nova Cond Ultra Bold" panose="020B0B04020104020203" pitchFamily="34" charset="0"/>
              </a:rPr>
              <a:t>, “</a:t>
            </a:r>
            <a:r>
              <a:rPr lang="en-ID" dirty="0" err="1">
                <a:latin typeface="Gill Sans Nova Cond Ultra Bold" panose="020B0B04020104020203" pitchFamily="34" charset="0"/>
              </a:rPr>
              <a:t>bukti</a:t>
            </a:r>
            <a:r>
              <a:rPr lang="en-ID" dirty="0">
                <a:latin typeface="Gill Sans Nova Cond Ultra Bold" panose="020B0B04020104020203" pitchFamily="34" charset="0"/>
              </a:rPr>
              <a:t>” </a:t>
            </a:r>
            <a:r>
              <a:rPr lang="en-ID" dirty="0" err="1">
                <a:latin typeface="Gill Sans Nova Cond Ultra Bold" panose="020B0B04020104020203" pitchFamily="34" charset="0"/>
              </a:rPr>
              <a:t>untuk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mengetahui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lebih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baik</a:t>
            </a:r>
            <a:r>
              <a:rPr lang="en-ID" dirty="0">
                <a:latin typeface="Gill Sans Nova Cond Ultra Bold" panose="020B0B04020104020203" pitchFamily="34" charset="0"/>
              </a:rPr>
              <a:t>. </a:t>
            </a:r>
            <a:r>
              <a:rPr lang="en-ID" dirty="0">
                <a:latin typeface="Franklin Gothic Demi Cond" panose="020B0706030402020204" pitchFamily="34" charset="0"/>
              </a:rPr>
              <a:t>Dia </a:t>
            </a:r>
            <a:r>
              <a:rPr lang="en-ID" dirty="0" err="1">
                <a:latin typeface="Franklin Gothic Demi Cond" panose="020B0706030402020204" pitchFamily="34" charset="0"/>
              </a:rPr>
              <a:t>memiliki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kemampuan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pengetahuan</a:t>
            </a:r>
            <a:r>
              <a:rPr lang="en-ID" dirty="0"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latin typeface="Franklin Gothic Demi Cond" panose="020B0706030402020204" pitchFamily="34" charset="0"/>
              </a:rPr>
              <a:t>cukup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untuk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mengetahui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kebenaran</a:t>
            </a:r>
            <a:r>
              <a:rPr lang="en-ID" dirty="0">
                <a:latin typeface="Franklin Gothic Demi Cond" panose="020B0706030402020204" pitchFamily="34" charset="0"/>
              </a:rPr>
              <a:t>; </a:t>
            </a:r>
            <a:r>
              <a:rPr lang="en-ID" dirty="0" err="1">
                <a:latin typeface="Franklin Gothic Demi Cond" panose="020B0706030402020204" pitchFamily="34" charset="0"/>
              </a:rPr>
              <a:t>masalahnya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sebaliknya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adalah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sz="4000" dirty="0" err="1">
                <a:latin typeface="Franklin Gothic Demi Cond" panose="020B0706030402020204" pitchFamily="34" charset="0"/>
              </a:rPr>
              <a:t>hatinya</a:t>
            </a:r>
            <a:r>
              <a:rPr lang="en-ID" sz="4000" dirty="0">
                <a:latin typeface="Franklin Gothic Demi Cond" panose="020B07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>
                <a:latin typeface="Impact" panose="020B0806030902050204" pitchFamily="34" charset="0"/>
              </a:rPr>
              <a:t>Di </a:t>
            </a:r>
            <a:r>
              <a:rPr lang="en-ID" dirty="0" err="1">
                <a:latin typeface="Impact" panose="020B0806030902050204" pitchFamily="34" charset="0"/>
              </a:rPr>
              <a:t>akhir</a:t>
            </a:r>
            <a:r>
              <a:rPr lang="en-ID" dirty="0">
                <a:latin typeface="Impact" panose="020B0806030902050204" pitchFamily="34" charset="0"/>
              </a:rPr>
              <a:t> zaman, </a:t>
            </a:r>
            <a:r>
              <a:rPr lang="en-ID" dirty="0" err="1">
                <a:latin typeface="Impact" panose="020B0806030902050204" pitchFamily="34" charset="0"/>
              </a:rPr>
              <a:t>saat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krisis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terakhir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melanda</a:t>
            </a:r>
            <a:r>
              <a:rPr lang="en-ID" dirty="0">
                <a:latin typeface="Impact" panose="020B0806030902050204" pitchFamily="34" charset="0"/>
              </a:rPr>
              <a:t> dunia, orang-orang juga </a:t>
            </a:r>
            <a:r>
              <a:rPr lang="en-ID" dirty="0" err="1">
                <a:latin typeface="Impact" panose="020B0806030902050204" pitchFamily="34" charset="0"/>
              </a:rPr>
              <a:t>akan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diberi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kesempatan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untuk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mengetahui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kebenaran</a:t>
            </a:r>
            <a:r>
              <a:rPr lang="en-ID" dirty="0">
                <a:latin typeface="Impact" panose="020B0806030902050204" pitchFamily="34" charset="0"/>
              </a:rPr>
              <a:t>. </a:t>
            </a:r>
            <a:r>
              <a:rPr lang="en-ID" dirty="0">
                <a:latin typeface="Franklin Gothic Demi Cond" panose="020B0706030402020204" pitchFamily="34" charset="0"/>
              </a:rPr>
              <a:t>Apa yang </a:t>
            </a:r>
            <a:r>
              <a:rPr lang="en-ID" dirty="0" err="1">
                <a:latin typeface="Franklin Gothic Demi Cond" panose="020B0706030402020204" pitchFamily="34" charset="0"/>
              </a:rPr>
              <a:t>akan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menentukan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pilihan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mereka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seperti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halnya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Belsyazar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adalah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sz="4000" b="1" dirty="0" err="1">
                <a:latin typeface="Franklin Gothic Demi Cond" panose="020B0706030402020204" pitchFamily="34" charset="0"/>
              </a:rPr>
              <a:t>hati</a:t>
            </a:r>
            <a:r>
              <a:rPr lang="en-ID" sz="4000" b="1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mereka</a:t>
            </a:r>
            <a:r>
              <a:rPr lang="en-ID" dirty="0">
                <a:latin typeface="Franklin Gothic Demi Cond" panose="020B07060304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770202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60C51E-2ADB-A277-DAB8-5A0D362B0F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53CC95-C031-A116-5732-8B3714CFB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365126"/>
            <a:ext cx="9143999" cy="1325563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PENGERINGAN SUNGAI EFRAT</a:t>
            </a:r>
            <a:b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Rabu, 25 Juni 2025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25823C-2EA6-A6AF-5274-F9CB755661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523" y="4380615"/>
            <a:ext cx="8089683" cy="247738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ID" dirty="0">
                <a:solidFill>
                  <a:srgbClr val="FFFF00"/>
                </a:solidFill>
                <a:latin typeface="Berlin Sans FB" panose="020E0602020502020306" pitchFamily="34" charset="0"/>
              </a:rPr>
              <a:t>Salah </a:t>
            </a:r>
            <a:r>
              <a:rPr lang="en-ID" dirty="0" err="1">
                <a:solidFill>
                  <a:srgbClr val="FFFF00"/>
                </a:solidFill>
                <a:latin typeface="Berlin Sans FB" panose="020E0602020502020306" pitchFamily="34" charset="0"/>
              </a:rPr>
              <a:t>satu</a:t>
            </a:r>
            <a:r>
              <a:rPr lang="en-ID" dirty="0">
                <a:solidFill>
                  <a:srgbClr val="FFFF00"/>
                </a:solidFill>
                <a:latin typeface="Berlin Sans FB" panose="020E0602020502020306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Berlin Sans FB" panose="020E0602020502020306" pitchFamily="34" charset="0"/>
              </a:rPr>
              <a:t>kekuatan</a:t>
            </a:r>
            <a:r>
              <a:rPr lang="en-ID" dirty="0">
                <a:solidFill>
                  <a:srgbClr val="FFFF00"/>
                </a:solidFill>
                <a:latin typeface="Berlin Sans FB" panose="020E0602020502020306" pitchFamily="34" charset="0"/>
              </a:rPr>
              <a:t> Babel </a:t>
            </a:r>
            <a:r>
              <a:rPr lang="en-ID" dirty="0" err="1">
                <a:solidFill>
                  <a:srgbClr val="FFFF00"/>
                </a:solidFill>
                <a:latin typeface="Berlin Sans FB" panose="020E0602020502020306" pitchFamily="34" charset="0"/>
              </a:rPr>
              <a:t>adalah</a:t>
            </a:r>
            <a:r>
              <a:rPr lang="en-ID" dirty="0">
                <a:solidFill>
                  <a:srgbClr val="FFFF00"/>
                </a:solidFill>
                <a:latin typeface="Berlin Sans FB" panose="020E0602020502020306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Berlin Sans FB" panose="020E0602020502020306" pitchFamily="34" charset="0"/>
              </a:rPr>
              <a:t>cara</a:t>
            </a:r>
            <a:r>
              <a:rPr lang="en-ID" dirty="0">
                <a:solidFill>
                  <a:srgbClr val="FFFF00"/>
                </a:solidFill>
                <a:latin typeface="Berlin Sans FB" panose="020E0602020502020306" pitchFamily="34" charset="0"/>
              </a:rPr>
              <a:t> </a:t>
            </a:r>
            <a:r>
              <a:rPr lang="en-ID" dirty="0">
                <a:solidFill>
                  <a:srgbClr val="FFFF00"/>
                </a:solidFill>
                <a:highlight>
                  <a:srgbClr val="000080"/>
                </a:highlight>
                <a:latin typeface="Berlin Sans FB" panose="020E0602020502020306" pitchFamily="34" charset="0"/>
              </a:rPr>
              <a:t>Sungai Efrat </a:t>
            </a:r>
            <a:r>
              <a:rPr lang="en-ID" dirty="0" err="1">
                <a:solidFill>
                  <a:srgbClr val="FFFF00"/>
                </a:solidFill>
                <a:highlight>
                  <a:srgbClr val="000080"/>
                </a:highlight>
                <a:latin typeface="Berlin Sans FB" panose="020E0602020502020306" pitchFamily="34" charset="0"/>
              </a:rPr>
              <a:t>mengalir</a:t>
            </a:r>
            <a:r>
              <a:rPr lang="en-ID" dirty="0">
                <a:solidFill>
                  <a:srgbClr val="FFFF00"/>
                </a:solidFill>
                <a:highlight>
                  <a:srgbClr val="000080"/>
                </a:highlight>
                <a:latin typeface="Berlin Sans FB" panose="020E0602020502020306" pitchFamily="34" charset="0"/>
              </a:rPr>
              <a:t> di </a:t>
            </a:r>
            <a:r>
              <a:rPr lang="en-ID" dirty="0" err="1">
                <a:solidFill>
                  <a:srgbClr val="FFFF00"/>
                </a:solidFill>
                <a:highlight>
                  <a:srgbClr val="000080"/>
                </a:highlight>
                <a:latin typeface="Berlin Sans FB" panose="020E0602020502020306" pitchFamily="34" charset="0"/>
              </a:rPr>
              <a:t>bawah</a:t>
            </a:r>
            <a:r>
              <a:rPr lang="en-ID" dirty="0">
                <a:solidFill>
                  <a:srgbClr val="FFFF00"/>
                </a:solidFill>
                <a:highlight>
                  <a:srgbClr val="000080"/>
                </a:highlight>
                <a:latin typeface="Berlin Sans FB" panose="020E0602020502020306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highlight>
                  <a:srgbClr val="000080"/>
                </a:highlight>
                <a:latin typeface="Berlin Sans FB" panose="020E0602020502020306" pitchFamily="34" charset="0"/>
              </a:rPr>
              <a:t>temboknya</a:t>
            </a:r>
            <a:r>
              <a:rPr lang="en-ID" dirty="0">
                <a:solidFill>
                  <a:srgbClr val="FFFF00"/>
                </a:solidFill>
                <a:latin typeface="Berlin Sans FB" panose="020E0602020502020306" pitchFamily="34" charset="0"/>
              </a:rPr>
              <a:t>, </a:t>
            </a:r>
            <a:r>
              <a:rPr lang="en-ID" dirty="0" err="1">
                <a:solidFill>
                  <a:srgbClr val="FFFF00"/>
                </a:solidFill>
                <a:latin typeface="Berlin Sans FB" panose="020E0602020502020306" pitchFamily="34" charset="0"/>
              </a:rPr>
              <a:t>menyediakan</a:t>
            </a:r>
            <a:r>
              <a:rPr lang="en-ID" dirty="0">
                <a:solidFill>
                  <a:srgbClr val="FFFF00"/>
                </a:solidFill>
                <a:latin typeface="Berlin Sans FB" panose="020E0602020502020306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Berlin Sans FB" panose="020E0602020502020306" pitchFamily="34" charset="0"/>
              </a:rPr>
              <a:t>pasokan</a:t>
            </a:r>
            <a:r>
              <a:rPr lang="en-ID" dirty="0">
                <a:solidFill>
                  <a:srgbClr val="FFFF00"/>
                </a:solidFill>
                <a:latin typeface="Berlin Sans FB" panose="020E0602020502020306" pitchFamily="34" charset="0"/>
              </a:rPr>
              <a:t> air yang </a:t>
            </a:r>
            <a:r>
              <a:rPr lang="en-ID" dirty="0" err="1">
                <a:solidFill>
                  <a:srgbClr val="FFFF00"/>
                </a:solidFill>
                <a:latin typeface="Berlin Sans FB" panose="020E0602020502020306" pitchFamily="34" charset="0"/>
              </a:rPr>
              <a:t>tidak</a:t>
            </a:r>
            <a:r>
              <a:rPr lang="en-ID" dirty="0">
                <a:solidFill>
                  <a:srgbClr val="FFFF00"/>
                </a:solidFill>
                <a:latin typeface="Berlin Sans FB" panose="020E0602020502020306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Berlin Sans FB" panose="020E0602020502020306" pitchFamily="34" charset="0"/>
              </a:rPr>
              <a:t>terbatas</a:t>
            </a:r>
            <a:r>
              <a:rPr lang="en-ID" dirty="0">
                <a:solidFill>
                  <a:srgbClr val="FFFF00"/>
                </a:solidFill>
                <a:latin typeface="Berlin Sans FB" panose="020E0602020502020306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Berlin Sans FB" panose="020E0602020502020306" pitchFamily="34" charset="0"/>
              </a:rPr>
              <a:t>bagi</a:t>
            </a:r>
            <a:r>
              <a:rPr lang="en-ID" dirty="0">
                <a:solidFill>
                  <a:srgbClr val="FFFF00"/>
                </a:solidFill>
                <a:latin typeface="Berlin Sans FB" panose="020E0602020502020306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Berlin Sans FB" panose="020E0602020502020306" pitchFamily="34" charset="0"/>
              </a:rPr>
              <a:t>kota</a:t>
            </a:r>
            <a:r>
              <a:rPr lang="en-ID" dirty="0">
                <a:solidFill>
                  <a:srgbClr val="FFFF00"/>
                </a:solidFill>
                <a:latin typeface="Berlin Sans FB" panose="020E0602020502020306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Berlin Sans FB" panose="020E0602020502020306" pitchFamily="34" charset="0"/>
              </a:rPr>
              <a:t>itu</a:t>
            </a:r>
            <a:r>
              <a:rPr lang="en-ID" dirty="0">
                <a:solidFill>
                  <a:srgbClr val="FFFF00"/>
                </a:solidFill>
                <a:latin typeface="Berlin Sans FB" panose="020E0602020502020306" pitchFamily="34" charset="0"/>
              </a:rPr>
              <a:t>.</a:t>
            </a:r>
            <a:r>
              <a:rPr lang="en-ID" dirty="0">
                <a:solidFill>
                  <a:schemeClr val="bg1"/>
                </a:solidFill>
                <a:latin typeface="Berlin Sans FB" panose="020E0602020502020306" pitchFamily="34" charset="0"/>
              </a:rPr>
              <a:t> </a:t>
            </a:r>
          </a:p>
          <a:p>
            <a:pPr marL="0" indent="0" algn="ctr">
              <a:buNone/>
            </a:pPr>
            <a:r>
              <a:rPr lang="en-ID" sz="4000" dirty="0" err="1">
                <a:solidFill>
                  <a:schemeClr val="bg1"/>
                </a:solidFill>
                <a:latin typeface="Gill Sans Nova Cond Ultra Bold" panose="020B0B04020104020203" pitchFamily="34" charset="0"/>
              </a:rPr>
              <a:t>Namun</a:t>
            </a:r>
            <a:r>
              <a:rPr lang="en-ID" sz="4000" dirty="0">
                <a:solidFill>
                  <a:schemeClr val="bg1"/>
                </a:solidFill>
                <a:latin typeface="Gill Sans Nova Cond Ultra Bold" panose="020B0B04020104020203" pitchFamily="34" charset="0"/>
              </a:rPr>
              <a:t>, Koresh </a:t>
            </a:r>
            <a:r>
              <a:rPr lang="en-ID" sz="4000" dirty="0" err="1">
                <a:solidFill>
                  <a:schemeClr val="bg1"/>
                </a:solidFill>
                <a:latin typeface="Gill Sans Nova Cond Ultra Bold" panose="020B0B04020104020203" pitchFamily="34" charset="0"/>
              </a:rPr>
              <a:t>menggunakan</a:t>
            </a:r>
            <a:r>
              <a:rPr lang="en-ID" sz="4000" dirty="0">
                <a:solidFill>
                  <a:schemeClr val="bg1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4000" dirty="0" err="1">
                <a:solidFill>
                  <a:schemeClr val="bg1"/>
                </a:solidFill>
                <a:latin typeface="Gill Sans Nova Cond Ultra Bold" panose="020B0B04020104020203" pitchFamily="34" charset="0"/>
              </a:rPr>
              <a:t>cela</a:t>
            </a:r>
            <a:r>
              <a:rPr lang="en-ID" sz="4000" dirty="0">
                <a:solidFill>
                  <a:schemeClr val="bg1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4000" dirty="0" err="1">
                <a:solidFill>
                  <a:schemeClr val="bg1"/>
                </a:solidFill>
                <a:latin typeface="Gill Sans Nova Cond Ultra Bold" panose="020B0B04020104020203" pitchFamily="34" charset="0"/>
              </a:rPr>
              <a:t>ini</a:t>
            </a:r>
            <a:r>
              <a:rPr lang="en-ID" sz="4000" dirty="0">
                <a:solidFill>
                  <a:schemeClr val="bg1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4000" dirty="0" err="1">
                <a:solidFill>
                  <a:schemeClr val="bg1"/>
                </a:solidFill>
                <a:latin typeface="Gill Sans Nova Cond Ultra Bold" panose="020B0B04020104020203" pitchFamily="34" charset="0"/>
              </a:rPr>
              <a:t>untuk</a:t>
            </a:r>
            <a:r>
              <a:rPr lang="en-ID" sz="4000" dirty="0">
                <a:solidFill>
                  <a:schemeClr val="bg1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4000" dirty="0" err="1">
                <a:solidFill>
                  <a:schemeClr val="bg1"/>
                </a:solidFill>
                <a:latin typeface="Gill Sans Nova Cond Ultra Bold" panose="020B0B04020104020203" pitchFamily="34" charset="0"/>
              </a:rPr>
              <a:t>mengalahkan</a:t>
            </a:r>
            <a:r>
              <a:rPr lang="en-ID" sz="4000" dirty="0">
                <a:solidFill>
                  <a:schemeClr val="bg1"/>
                </a:solidFill>
                <a:latin typeface="Gill Sans Nova Cond Ultra Bold" panose="020B0B04020104020203" pitchFamily="34" charset="0"/>
              </a:rPr>
              <a:t> Babel.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EAE40A-DB10-C88D-239A-E1E0F0BD58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2867" y="1672292"/>
            <a:ext cx="5258266" cy="2708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1870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961012-45E5-FAA9-9811-A814454A30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3BEC5A-BA4E-E658-C5B7-A21502431C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0897" y="2105247"/>
            <a:ext cx="5156791" cy="356190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 err="1">
                <a:latin typeface="Franklin Gothic Demi Cond" panose="020B0706030402020204" pitchFamily="34" charset="0"/>
              </a:rPr>
              <a:t>Sejarawan</a:t>
            </a:r>
            <a:r>
              <a:rPr lang="en-ID" dirty="0">
                <a:latin typeface="Franklin Gothic Demi Cond" panose="020B0706030402020204" pitchFamily="34" charset="0"/>
              </a:rPr>
              <a:t> Yunani </a:t>
            </a:r>
            <a:r>
              <a:rPr lang="en-ID" dirty="0" err="1">
                <a:latin typeface="Franklin Gothic Demi Cond" panose="020B0706030402020204" pitchFamily="34" charset="0"/>
              </a:rPr>
              <a:t>kuno</a:t>
            </a:r>
            <a:r>
              <a:rPr lang="en-ID" dirty="0">
                <a:latin typeface="Franklin Gothic Demi Cond" panose="020B0706030402020204" pitchFamily="34" charset="0"/>
              </a:rPr>
              <a:t> Herodotus </a:t>
            </a:r>
            <a:r>
              <a:rPr lang="en-ID" dirty="0" err="1">
                <a:latin typeface="Franklin Gothic Demi Cond" panose="020B0706030402020204" pitchFamily="34" charset="0"/>
              </a:rPr>
              <a:t>memberi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tahu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kita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bahwa</a:t>
            </a:r>
            <a:r>
              <a:rPr lang="en-ID" dirty="0">
                <a:latin typeface="Franklin Gothic Demi Cond" panose="020B0706030402020204" pitchFamily="34" charset="0"/>
              </a:rPr>
              <a:t> "</a:t>
            </a:r>
            <a:r>
              <a:rPr lang="en-ID" sz="2400" dirty="0" err="1">
                <a:latin typeface="Eras Demi ITC" panose="020B0805030504020804" pitchFamily="34" charset="0"/>
              </a:rPr>
              <a:t>mereka</a:t>
            </a:r>
            <a:r>
              <a:rPr lang="en-ID" sz="2400" dirty="0">
                <a:latin typeface="Eras Demi ITC" panose="020B0805030504020804" pitchFamily="34" charset="0"/>
              </a:rPr>
              <a:t> yang </a:t>
            </a:r>
            <a:r>
              <a:rPr lang="en-ID" sz="2400" dirty="0" err="1">
                <a:latin typeface="Eras Demi ITC" panose="020B0805030504020804" pitchFamily="34" charset="0"/>
              </a:rPr>
              <a:t>tinggal</a:t>
            </a:r>
            <a:r>
              <a:rPr lang="en-ID" sz="2400" dirty="0">
                <a:latin typeface="Eras Demi ITC" panose="020B0805030504020804" pitchFamily="34" charset="0"/>
              </a:rPr>
              <a:t> di </a:t>
            </a:r>
            <a:r>
              <a:rPr lang="en-ID" sz="2400" dirty="0" err="1">
                <a:latin typeface="Eras Demi ITC" panose="020B0805030504020804" pitchFamily="34" charset="0"/>
              </a:rPr>
              <a:t>pusat</a:t>
            </a:r>
            <a:r>
              <a:rPr lang="en-ID" sz="2400" dirty="0">
                <a:latin typeface="Eras Demi ITC" panose="020B0805030504020804" pitchFamily="34" charset="0"/>
              </a:rPr>
              <a:t> Babel </a:t>
            </a:r>
            <a:r>
              <a:rPr lang="en-ID" sz="2400" dirty="0" err="1">
                <a:latin typeface="Eras Demi ITC" panose="020B0805030504020804" pitchFamily="34" charset="0"/>
              </a:rPr>
              <a:t>tidak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tahu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bahwa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pinggiran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kota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telah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runtuh</a:t>
            </a:r>
            <a:r>
              <a:rPr lang="en-ID" sz="2400" dirty="0">
                <a:latin typeface="Eras Demi ITC" panose="020B0805030504020804" pitchFamily="34" charset="0"/>
              </a:rPr>
              <a:t>, </a:t>
            </a:r>
            <a:r>
              <a:rPr lang="en-ID" sz="2400" dirty="0" err="1">
                <a:latin typeface="Eras Demi ITC" panose="020B0805030504020804" pitchFamily="34" charset="0"/>
              </a:rPr>
              <a:t>karena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itu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adalah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waktu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perayaan</a:t>
            </a:r>
            <a:r>
              <a:rPr lang="en-ID" sz="2400" dirty="0">
                <a:latin typeface="Eras Demi ITC" panose="020B0805030504020804" pitchFamily="34" charset="0"/>
              </a:rPr>
              <a:t>, dan </a:t>
            </a:r>
            <a:r>
              <a:rPr lang="en-ID" sz="2400" dirty="0" err="1">
                <a:latin typeface="Eras Demi ITC" panose="020B0805030504020804" pitchFamily="34" charset="0"/>
              </a:rPr>
              <a:t>semua</a:t>
            </a:r>
            <a:r>
              <a:rPr lang="en-ID" sz="2400" dirty="0">
                <a:latin typeface="Eras Demi ITC" panose="020B0805030504020804" pitchFamily="34" charset="0"/>
              </a:rPr>
              <a:t> orang </a:t>
            </a:r>
            <a:r>
              <a:rPr lang="en-ID" sz="2400" dirty="0" err="1">
                <a:latin typeface="Eras Demi ITC" panose="020B0805030504020804" pitchFamily="34" charset="0"/>
              </a:rPr>
              <a:t>menari</a:t>
            </a:r>
            <a:r>
              <a:rPr lang="en-ID" sz="2400" dirty="0">
                <a:latin typeface="Eras Demi ITC" panose="020B0805030504020804" pitchFamily="34" charset="0"/>
              </a:rPr>
              <a:t>, dan </a:t>
            </a:r>
            <a:r>
              <a:rPr lang="en-ID" sz="2400" dirty="0" err="1">
                <a:latin typeface="Eras Demi ITC" panose="020B0805030504020804" pitchFamily="34" charset="0"/>
              </a:rPr>
              <a:t>memanjakan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diri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dalam</a:t>
            </a:r>
            <a:r>
              <a:rPr lang="en-ID" sz="2400" dirty="0">
                <a:latin typeface="Eras Demi ITC" panose="020B0805030504020804" pitchFamily="34" charset="0"/>
              </a:rPr>
              <a:t> </a:t>
            </a:r>
            <a:r>
              <a:rPr lang="en-ID" sz="2400" dirty="0" err="1">
                <a:latin typeface="Eras Demi ITC" panose="020B0805030504020804" pitchFamily="34" charset="0"/>
              </a:rPr>
              <a:t>kesenangan</a:t>
            </a:r>
            <a:r>
              <a:rPr lang="en-ID" dirty="0">
                <a:latin typeface="Franklin Gothic Demi Cond" panose="020B0706030402020204" pitchFamily="34" charset="0"/>
              </a:rPr>
              <a:t>” </a:t>
            </a:r>
          </a:p>
          <a:p>
            <a:pPr marL="0" indent="0">
              <a:buNone/>
            </a:pPr>
            <a:r>
              <a:rPr lang="en-ID" dirty="0">
                <a:latin typeface="Franklin Gothic Demi Cond" panose="020B0706030402020204" pitchFamily="34" charset="0"/>
              </a:rPr>
              <a:t>[Herodotus, </a:t>
            </a:r>
            <a:r>
              <a:rPr lang="en-ID" i="1" dirty="0">
                <a:latin typeface="Franklin Gothic Demi Cond" panose="020B0706030402020204" pitchFamily="34" charset="0"/>
              </a:rPr>
              <a:t>The Histories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hlm</a:t>
            </a:r>
            <a:r>
              <a:rPr lang="en-ID" dirty="0">
                <a:latin typeface="Franklin Gothic Demi Cond" panose="020B0706030402020204" pitchFamily="34" charset="0"/>
              </a:rPr>
              <a:t>. 94].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C64A46D-DA93-7670-253F-463061EBFE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627" y="2074241"/>
            <a:ext cx="2769609" cy="33022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DD52A68-9262-AD84-54BE-3AC3F8A01EA9}"/>
              </a:ext>
            </a:extLst>
          </p:cNvPr>
          <p:cNvSpPr txBox="1"/>
          <p:nvPr/>
        </p:nvSpPr>
        <p:spPr>
          <a:xfrm>
            <a:off x="435934" y="148905"/>
            <a:ext cx="8272129" cy="1569660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ID" sz="2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Koresh </a:t>
            </a:r>
            <a:r>
              <a:rPr lang="en-ID" sz="24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mengeringkan</a:t>
            </a:r>
            <a:r>
              <a:rPr lang="en-ID" sz="2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sungai</a:t>
            </a:r>
            <a:r>
              <a:rPr lang="en-ID" sz="2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Efrat dan </a:t>
            </a:r>
            <a:r>
              <a:rPr lang="en-ID" sz="24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dengan</a:t>
            </a:r>
            <a:r>
              <a:rPr lang="en-ID" sz="2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nyaman</a:t>
            </a:r>
            <a:r>
              <a:rPr lang="en-ID" sz="2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menggiring</a:t>
            </a:r>
            <a:r>
              <a:rPr lang="en-ID" sz="2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pasukannya</a:t>
            </a:r>
            <a:r>
              <a:rPr lang="en-ID" sz="2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ke</a:t>
            </a:r>
            <a:r>
              <a:rPr lang="en-ID" sz="2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bawah</a:t>
            </a:r>
            <a:r>
              <a:rPr lang="en-ID" sz="2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tembok</a:t>
            </a:r>
            <a:r>
              <a:rPr lang="en-ID" sz="2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. </a:t>
            </a:r>
            <a:r>
              <a:rPr lang="en-ID" sz="24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Begitu</a:t>
            </a:r>
            <a:r>
              <a:rPr lang="en-ID" sz="2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berada</a:t>
            </a:r>
            <a:r>
              <a:rPr lang="en-ID" sz="2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di </a:t>
            </a:r>
            <a:r>
              <a:rPr lang="en-ID" sz="24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dalam</a:t>
            </a:r>
            <a:r>
              <a:rPr lang="en-ID" sz="2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tembok</a:t>
            </a:r>
            <a:r>
              <a:rPr lang="en-ID" sz="2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kota</a:t>
            </a:r>
            <a:r>
              <a:rPr lang="en-ID" sz="2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, </a:t>
            </a:r>
            <a:r>
              <a:rPr lang="en-ID" sz="24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dia</a:t>
            </a:r>
            <a:r>
              <a:rPr lang="en-ID" sz="2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menemukan</a:t>
            </a:r>
            <a:r>
              <a:rPr lang="en-ID" sz="2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tembok</a:t>
            </a:r>
            <a:r>
              <a:rPr lang="en-ID" sz="2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pertahanan</a:t>
            </a:r>
            <a:r>
              <a:rPr lang="en-ID" sz="2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yang </a:t>
            </a:r>
            <a:r>
              <a:rPr lang="en-ID" sz="24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mengikuti</a:t>
            </a:r>
            <a:r>
              <a:rPr lang="en-ID" sz="2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sungai</a:t>
            </a:r>
            <a:r>
              <a:rPr lang="en-ID" sz="2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melewati</a:t>
            </a:r>
            <a:r>
              <a:rPr lang="en-ID" sz="2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kota</a:t>
            </a:r>
            <a:r>
              <a:rPr lang="en-ID" sz="2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tidak</a:t>
            </a:r>
            <a:r>
              <a:rPr lang="en-ID" sz="2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dijaga</a:t>
            </a:r>
            <a:r>
              <a:rPr lang="en-ID" sz="2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, dan </a:t>
            </a:r>
            <a:r>
              <a:rPr lang="en-ID" sz="24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kota</a:t>
            </a:r>
            <a:r>
              <a:rPr lang="en-ID" sz="2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itu</a:t>
            </a:r>
            <a:r>
              <a:rPr lang="en-ID" sz="2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runtuh</a:t>
            </a:r>
            <a:r>
              <a:rPr lang="en-ID" sz="2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dalam</a:t>
            </a:r>
            <a:r>
              <a:rPr lang="en-ID" sz="2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satu</a:t>
            </a:r>
            <a:r>
              <a:rPr lang="en-ID" sz="2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malam</a:t>
            </a:r>
            <a:r>
              <a:rPr lang="en-ID" sz="24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800C3B-2A33-DE97-AD23-08E61C44E461}"/>
              </a:ext>
            </a:extLst>
          </p:cNvPr>
          <p:cNvSpPr txBox="1"/>
          <p:nvPr/>
        </p:nvSpPr>
        <p:spPr>
          <a:xfrm>
            <a:off x="526312" y="5818786"/>
            <a:ext cx="809137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ID" sz="2800" dirty="0">
                <a:solidFill>
                  <a:srgbClr val="FF0000"/>
                </a:solidFill>
                <a:latin typeface="Impact" panose="020B0806030902050204" pitchFamily="34" charset="0"/>
              </a:rPr>
              <a:t>Tidak </a:t>
            </a:r>
            <a:r>
              <a:rPr lang="en-ID" sz="2800" dirty="0" err="1">
                <a:solidFill>
                  <a:srgbClr val="FF0000"/>
                </a:solidFill>
                <a:latin typeface="Impact" panose="020B0806030902050204" pitchFamily="34" charset="0"/>
              </a:rPr>
              <a:t>diragukan</a:t>
            </a:r>
            <a:r>
              <a:rPr lang="en-ID" sz="2800" dirty="0">
                <a:solidFill>
                  <a:srgbClr val="FF00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FF0000"/>
                </a:solidFill>
                <a:latin typeface="Impact" panose="020B0806030902050204" pitchFamily="34" charset="0"/>
              </a:rPr>
              <a:t>ini</a:t>
            </a:r>
            <a:r>
              <a:rPr lang="en-ID" sz="2800" dirty="0">
                <a:solidFill>
                  <a:srgbClr val="FF00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FF0000"/>
                </a:solidFill>
                <a:latin typeface="Impact" panose="020B0806030902050204" pitchFamily="34" charset="0"/>
              </a:rPr>
              <a:t>adalah</a:t>
            </a:r>
            <a:r>
              <a:rPr lang="en-ID" sz="2800" dirty="0">
                <a:solidFill>
                  <a:srgbClr val="FF00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FF0000"/>
                </a:solidFill>
                <a:latin typeface="Impact" panose="020B0806030902050204" pitchFamily="34" charset="0"/>
              </a:rPr>
              <a:t>pesta</a:t>
            </a:r>
            <a:r>
              <a:rPr lang="en-ID" sz="2800" dirty="0">
                <a:solidFill>
                  <a:srgbClr val="FF0000"/>
                </a:solidFill>
                <a:latin typeface="Impact" panose="020B0806030902050204" pitchFamily="34" charset="0"/>
              </a:rPr>
              <a:t> yang </a:t>
            </a:r>
            <a:r>
              <a:rPr lang="en-ID" sz="2800" dirty="0" err="1">
                <a:solidFill>
                  <a:srgbClr val="FF0000"/>
                </a:solidFill>
                <a:latin typeface="Impact" panose="020B0806030902050204" pitchFamily="34" charset="0"/>
              </a:rPr>
              <a:t>sama</a:t>
            </a:r>
            <a:r>
              <a:rPr lang="en-ID" sz="2800" dirty="0">
                <a:solidFill>
                  <a:srgbClr val="FF00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FF0000"/>
                </a:solidFill>
                <a:latin typeface="Impact" panose="020B0806030902050204" pitchFamily="34" charset="0"/>
              </a:rPr>
              <a:t>seperti</a:t>
            </a:r>
            <a:r>
              <a:rPr lang="en-ID" sz="2800" dirty="0">
                <a:solidFill>
                  <a:srgbClr val="FF0000"/>
                </a:solidFill>
                <a:latin typeface="Impact" panose="020B0806030902050204" pitchFamily="34" charset="0"/>
              </a:rPr>
              <a:t> yang </a:t>
            </a:r>
            <a:r>
              <a:rPr lang="en-ID" sz="2800" dirty="0" err="1">
                <a:solidFill>
                  <a:srgbClr val="FF0000"/>
                </a:solidFill>
                <a:latin typeface="Impact" panose="020B0806030902050204" pitchFamily="34" charset="0"/>
              </a:rPr>
              <a:t>digambarkan</a:t>
            </a:r>
            <a:r>
              <a:rPr lang="en-ID" sz="2800" dirty="0">
                <a:solidFill>
                  <a:srgbClr val="FF0000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rgbClr val="FF0000"/>
                </a:solidFill>
                <a:latin typeface="Impact" panose="020B0806030902050204" pitchFamily="34" charset="0"/>
              </a:rPr>
              <a:t>dalam</a:t>
            </a:r>
            <a:r>
              <a:rPr lang="en-ID" sz="2800" dirty="0">
                <a:solidFill>
                  <a:srgbClr val="FF0000"/>
                </a:solidFill>
                <a:latin typeface="Impact" panose="020B0806030902050204" pitchFamily="34" charset="0"/>
              </a:rPr>
              <a:t> Daniel 5.</a:t>
            </a:r>
          </a:p>
        </p:txBody>
      </p:sp>
    </p:spTree>
    <p:extLst>
      <p:ext uri="{BB962C8B-B14F-4D97-AF65-F5344CB8AC3E}">
        <p14:creationId xmlns:p14="http://schemas.microsoft.com/office/powerpoint/2010/main" val="3894790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961259D-605E-E200-FF9F-7C8C71D7C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EFDEBA-8809-3805-D876-47440281D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486" y="600074"/>
            <a:ext cx="4526280" cy="1064134"/>
          </a:xfrm>
        </p:spPr>
        <p:txBody>
          <a:bodyPr anchor="b">
            <a:normAutofit/>
          </a:bodyPr>
          <a:lstStyle/>
          <a:p>
            <a:pPr algn="ctr"/>
            <a:r>
              <a:rPr lang="en-US" sz="5400" dirty="0">
                <a:latin typeface="Impact" panose="020B0806030902050204" pitchFamily="34" charset="0"/>
              </a:rPr>
              <a:t>YUNUS 1 : 9</a:t>
            </a:r>
            <a:endParaRPr lang="en-ID" sz="5400" dirty="0">
              <a:latin typeface="Impact" panose="020B080603090205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4F0E60-57CA-AF65-9AD7-EB9D4ADB59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490" y="2161414"/>
            <a:ext cx="4526281" cy="4096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err="1">
                <a:latin typeface="Berlin Sans FB" panose="020E0602020502020306" pitchFamily="34" charset="0"/>
              </a:rPr>
              <a:t>Sahutnya</a:t>
            </a:r>
            <a:r>
              <a:rPr lang="en-US" sz="3600" dirty="0">
                <a:latin typeface="Berlin Sans FB" panose="020E0602020502020306" pitchFamily="34" charset="0"/>
              </a:rPr>
              <a:t> kepada </a:t>
            </a:r>
            <a:r>
              <a:rPr lang="en-US" sz="3600" dirty="0" err="1">
                <a:latin typeface="Berlin Sans FB" panose="020E0602020502020306" pitchFamily="34" charset="0"/>
              </a:rPr>
              <a:t>mereka</a:t>
            </a:r>
            <a:r>
              <a:rPr lang="en-US" sz="3600" dirty="0">
                <a:latin typeface="Berlin Sans FB" panose="020E0602020502020306" pitchFamily="34" charset="0"/>
              </a:rPr>
              <a:t>: "Aku seorang Ibrani; </a:t>
            </a:r>
            <a:r>
              <a:rPr lang="en-US" sz="3600" dirty="0" err="1">
                <a:latin typeface="Berlin Sans FB" panose="020E0602020502020306" pitchFamily="34" charset="0"/>
              </a:rPr>
              <a:t>aku</a:t>
            </a:r>
            <a:r>
              <a:rPr lang="en-US" sz="3600" dirty="0">
                <a:latin typeface="Berlin Sans FB" panose="020E0602020502020306" pitchFamily="34" charset="0"/>
              </a:rPr>
              <a:t> </a:t>
            </a:r>
            <a:r>
              <a:rPr lang="en-US" sz="3600" dirty="0" err="1">
                <a:latin typeface="Berlin Sans FB" panose="020E0602020502020306" pitchFamily="34" charset="0"/>
              </a:rPr>
              <a:t>takut</a:t>
            </a:r>
            <a:r>
              <a:rPr lang="en-US" sz="3600" dirty="0">
                <a:latin typeface="Berlin Sans FB" panose="020E0602020502020306" pitchFamily="34" charset="0"/>
              </a:rPr>
              <a:t> </a:t>
            </a:r>
            <a:r>
              <a:rPr lang="en-US" sz="3600" dirty="0" err="1">
                <a:latin typeface="Berlin Sans FB" panose="020E0602020502020306" pitchFamily="34" charset="0"/>
              </a:rPr>
              <a:t>akan</a:t>
            </a:r>
            <a:r>
              <a:rPr lang="en-US" sz="3600" dirty="0">
                <a:latin typeface="Berlin Sans FB" panose="020E0602020502020306" pitchFamily="34" charset="0"/>
              </a:rPr>
              <a:t> TUHAN, Allah yang </a:t>
            </a:r>
            <a:r>
              <a:rPr lang="en-US" sz="3600" dirty="0" err="1">
                <a:latin typeface="Berlin Sans FB" panose="020E0602020502020306" pitchFamily="34" charset="0"/>
              </a:rPr>
              <a:t>empunya</a:t>
            </a:r>
            <a:r>
              <a:rPr lang="en-US" sz="3600" dirty="0">
                <a:latin typeface="Berlin Sans FB" panose="020E0602020502020306" pitchFamily="34" charset="0"/>
              </a:rPr>
              <a:t> </a:t>
            </a:r>
            <a:r>
              <a:rPr lang="en-US" sz="3600" dirty="0" err="1">
                <a:latin typeface="Berlin Sans FB" panose="020E0602020502020306" pitchFamily="34" charset="0"/>
              </a:rPr>
              <a:t>langit</a:t>
            </a:r>
            <a:r>
              <a:rPr lang="en-US" sz="3600" dirty="0">
                <a:latin typeface="Berlin Sans FB" panose="020E0602020502020306" pitchFamily="34" charset="0"/>
              </a:rPr>
              <a:t>, yang </a:t>
            </a:r>
            <a:r>
              <a:rPr lang="en-US" sz="3600" dirty="0" err="1">
                <a:latin typeface="Berlin Sans FB" panose="020E0602020502020306" pitchFamily="34" charset="0"/>
              </a:rPr>
              <a:t>telah</a:t>
            </a:r>
            <a:r>
              <a:rPr lang="en-US" sz="3600" dirty="0">
                <a:latin typeface="Berlin Sans FB" panose="020E0602020502020306" pitchFamily="34" charset="0"/>
              </a:rPr>
              <a:t> menjadikan </a:t>
            </a:r>
            <a:r>
              <a:rPr lang="en-US" sz="3600" dirty="0" err="1">
                <a:latin typeface="Berlin Sans FB" panose="020E0602020502020306" pitchFamily="34" charset="0"/>
              </a:rPr>
              <a:t>lautan</a:t>
            </a:r>
            <a:r>
              <a:rPr lang="en-US" sz="3600" dirty="0">
                <a:latin typeface="Berlin Sans FB" panose="020E0602020502020306" pitchFamily="34" charset="0"/>
              </a:rPr>
              <a:t> dan </a:t>
            </a:r>
            <a:r>
              <a:rPr lang="en-US" sz="3600" dirty="0" err="1">
                <a:latin typeface="Berlin Sans FB" panose="020E0602020502020306" pitchFamily="34" charset="0"/>
              </a:rPr>
              <a:t>daratan</a:t>
            </a:r>
            <a:r>
              <a:rPr lang="en-US" sz="3600" dirty="0">
                <a:latin typeface="Berlin Sans FB" panose="020E0602020502020306" pitchFamily="34" charset="0"/>
              </a:rPr>
              <a:t>."</a:t>
            </a:r>
          </a:p>
          <a:p>
            <a:pPr marL="0" indent="0">
              <a:buNone/>
            </a:pPr>
            <a:endParaRPr lang="en-ID" sz="3600" dirty="0">
              <a:latin typeface="Berlin Sans FB" panose="020E0602020502020306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785083-A72E-86C1-4FDD-53A2F70D454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593" r="47029" b="-1"/>
          <a:stretch>
            <a:fillRect/>
          </a:stretch>
        </p:blipFill>
        <p:spPr>
          <a:xfrm>
            <a:off x="5509260" y="10"/>
            <a:ext cx="363474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7968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55DF1F-69EC-A451-7D9D-A733B442F5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7858"/>
          <a:stretch>
            <a:fillRect/>
          </a:stretch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29F4EC-B848-FCEE-8F1D-B66BD7BA72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955" y="3710613"/>
            <a:ext cx="8318090" cy="2765937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0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Sama </a:t>
            </a:r>
            <a:r>
              <a:rPr lang="en-ID" sz="30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seperti</a:t>
            </a:r>
            <a:r>
              <a:rPr lang="en-ID" sz="30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pada </a:t>
            </a:r>
            <a:r>
              <a:rPr lang="en-ID" sz="30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kejatuhan</a:t>
            </a:r>
            <a:r>
              <a:rPr lang="en-ID" sz="30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Babel, </a:t>
            </a:r>
            <a:r>
              <a:rPr lang="en-ID" sz="30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kemunculan</a:t>
            </a:r>
            <a:r>
              <a:rPr lang="en-ID" sz="30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Kristus</a:t>
            </a:r>
            <a:r>
              <a:rPr lang="en-ID" sz="30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yang </a:t>
            </a:r>
            <a:r>
              <a:rPr lang="en-ID" sz="30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tiba-tiba</a:t>
            </a:r>
            <a:r>
              <a:rPr lang="en-ID" sz="30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akan</a:t>
            </a:r>
            <a:r>
              <a:rPr lang="en-ID" sz="30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mengejutkan</a:t>
            </a:r>
            <a:r>
              <a:rPr lang="en-ID" sz="30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Babel modern. </a:t>
            </a:r>
            <a:r>
              <a:rPr lang="en-ID" sz="3000" dirty="0" err="1">
                <a:latin typeface="Franklin Gothic Demi Cond" panose="020B0706030402020204" pitchFamily="34" charset="0"/>
              </a:rPr>
              <a:t>Namun</a:t>
            </a:r>
            <a:r>
              <a:rPr lang="en-ID" sz="3000" dirty="0">
                <a:latin typeface="Franklin Gothic Demi Cond" panose="020B0706030402020204" pitchFamily="34" charset="0"/>
              </a:rPr>
              <a:t>, </a:t>
            </a:r>
            <a:r>
              <a:rPr lang="en-ID" sz="3000" dirty="0" err="1">
                <a:latin typeface="Franklin Gothic Demi Cond" panose="020B0706030402020204" pitchFamily="34" charset="0"/>
              </a:rPr>
              <a:t>kita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telah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diberi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banyak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bukti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tentang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kedatangan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Yesus</a:t>
            </a:r>
            <a:r>
              <a:rPr lang="en-ID" sz="3000" dirty="0">
                <a:latin typeface="Franklin Gothic Demi Cond" panose="020B0706030402020204" pitchFamily="34" charset="0"/>
              </a:rPr>
              <a:t> yang </a:t>
            </a:r>
            <a:r>
              <a:rPr lang="en-ID" sz="3000" dirty="0" err="1">
                <a:latin typeface="Franklin Gothic Demi Cond" panose="020B0706030402020204" pitchFamily="34" charset="0"/>
              </a:rPr>
              <a:t>segera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dalam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banyak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nubuat</a:t>
            </a:r>
            <a:r>
              <a:rPr lang="en-ID" sz="3000" dirty="0">
                <a:latin typeface="Franklin Gothic Demi Cond" panose="020B0706030402020204" pitchFamily="34" charset="0"/>
              </a:rPr>
              <a:t> yang </a:t>
            </a:r>
            <a:r>
              <a:rPr lang="en-ID" sz="3000" dirty="0" err="1">
                <a:latin typeface="Franklin Gothic Demi Cond" panose="020B0706030402020204" pitchFamily="34" charset="0"/>
              </a:rPr>
              <a:t>terperinci</a:t>
            </a:r>
            <a:r>
              <a:rPr lang="en-ID" sz="3000" dirty="0">
                <a:latin typeface="Franklin Gothic Demi Cond" panose="020B0706030402020204" pitchFamily="34" charset="0"/>
              </a:rPr>
              <a:t>, </a:t>
            </a:r>
            <a:r>
              <a:rPr lang="en-ID" sz="3000" dirty="0" err="1">
                <a:latin typeface="Franklin Gothic Demi Cond" panose="020B0706030402020204" pitchFamily="34" charset="0"/>
              </a:rPr>
              <a:t>amaran</a:t>
            </a:r>
            <a:r>
              <a:rPr lang="en-ID" sz="3000" dirty="0">
                <a:latin typeface="Franklin Gothic Demi Cond" panose="020B0706030402020204" pitchFamily="34" charset="0"/>
              </a:rPr>
              <a:t>-Nya </a:t>
            </a:r>
            <a:r>
              <a:rPr lang="en-ID" sz="3000" dirty="0" err="1">
                <a:latin typeface="Franklin Gothic Demi Cond" panose="020B0706030402020204" pitchFamily="34" charset="0"/>
              </a:rPr>
              <a:t>adalah</a:t>
            </a:r>
            <a:r>
              <a:rPr lang="en-ID" sz="3000" dirty="0">
                <a:latin typeface="Franklin Gothic Demi Cond" panose="020B0706030402020204" pitchFamily="34" charset="0"/>
              </a:rPr>
              <a:t>: Matius 24:42 "</a:t>
            </a:r>
            <a:r>
              <a:rPr lang="en-ID" sz="3000" dirty="0">
                <a:latin typeface="Impact" panose="020B0806030902050204" pitchFamily="34" charset="0"/>
              </a:rPr>
              <a:t>Karena </a:t>
            </a:r>
            <a:r>
              <a:rPr lang="en-ID" sz="3000" dirty="0" err="1">
                <a:latin typeface="Impact" panose="020B0806030902050204" pitchFamily="34" charset="0"/>
              </a:rPr>
              <a:t>itu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berjaga-jagalah</a:t>
            </a:r>
            <a:r>
              <a:rPr lang="en-ID" sz="3000" dirty="0">
                <a:latin typeface="Impact" panose="020B0806030902050204" pitchFamily="34" charset="0"/>
              </a:rPr>
              <a:t>, </a:t>
            </a:r>
            <a:r>
              <a:rPr lang="en-ID" sz="3000" dirty="0" err="1">
                <a:latin typeface="Impact" panose="020B0806030902050204" pitchFamily="34" charset="0"/>
              </a:rPr>
              <a:t>sebab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kamu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tidak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tahu</a:t>
            </a:r>
            <a:r>
              <a:rPr lang="en-ID" sz="3000" dirty="0">
                <a:latin typeface="Impact" panose="020B0806030902050204" pitchFamily="34" charset="0"/>
              </a:rPr>
              <a:t> pada </a:t>
            </a:r>
            <a:r>
              <a:rPr lang="en-ID" sz="3000" dirty="0" err="1">
                <a:latin typeface="Impact" panose="020B0806030902050204" pitchFamily="34" charset="0"/>
              </a:rPr>
              <a:t>hari</a:t>
            </a:r>
            <a:r>
              <a:rPr lang="en-ID" sz="3000" dirty="0">
                <a:latin typeface="Impact" panose="020B0806030902050204" pitchFamily="34" charset="0"/>
              </a:rPr>
              <a:t> mana </a:t>
            </a:r>
            <a:r>
              <a:rPr lang="en-ID" sz="3000" dirty="0" err="1">
                <a:latin typeface="Impact" panose="020B0806030902050204" pitchFamily="34" charset="0"/>
              </a:rPr>
              <a:t>Tuhanmu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datang</a:t>
            </a:r>
            <a:r>
              <a:rPr lang="en-ID" sz="3000" dirty="0">
                <a:latin typeface="Franklin Gothic Demi Cond" panose="020B0706030402020204" pitchFamily="34" charset="0"/>
              </a:rPr>
              <a:t>".</a:t>
            </a:r>
          </a:p>
        </p:txBody>
      </p:sp>
    </p:spTree>
    <p:extLst>
      <p:ext uri="{BB962C8B-B14F-4D97-AF65-F5344CB8AC3E}">
        <p14:creationId xmlns:p14="http://schemas.microsoft.com/office/powerpoint/2010/main" val="17643895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30EFFD-F89D-100A-5014-0CA7C49E69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158" r="9725" b="-2"/>
          <a:stretch>
            <a:fillRect/>
          </a:stretch>
        </p:blipFill>
        <p:spPr>
          <a:xfrm>
            <a:off x="1891767" y="10"/>
            <a:ext cx="7252231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42696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376539-FB07-E513-B61B-331D709F44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421" y="871869"/>
            <a:ext cx="3613054" cy="5252482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ID" sz="3200" dirty="0">
                <a:latin typeface="Franklin Gothic Demi Cond" panose="020B0706030402020204" pitchFamily="34" charset="0"/>
              </a:rPr>
              <a:t>Dunia </a:t>
            </a:r>
            <a:r>
              <a:rPr lang="en-ID" sz="3200" dirty="0" err="1">
                <a:latin typeface="Franklin Gothic Demi Cond" panose="020B0706030402020204" pitchFamily="34" charset="0"/>
              </a:rPr>
              <a:t>tidak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akan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terkejut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hanya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karena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tidak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mengetahui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apa</a:t>
            </a:r>
            <a:r>
              <a:rPr lang="en-ID" sz="3200" dirty="0">
                <a:latin typeface="Franklin Gothic Demi Cond" panose="020B0706030402020204" pitchFamily="34" charset="0"/>
              </a:rPr>
              <a:t> yang Tuhan </a:t>
            </a:r>
            <a:r>
              <a:rPr lang="en-ID" sz="3200" dirty="0" err="1">
                <a:latin typeface="Franklin Gothic Demi Cond" panose="020B0706030402020204" pitchFamily="34" charset="0"/>
              </a:rPr>
              <a:t>telah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nubuatkan</a:t>
            </a:r>
            <a:r>
              <a:rPr lang="en-ID" sz="3200" dirty="0">
                <a:latin typeface="Franklin Gothic Demi Cond" panose="020B0706030402020204" pitchFamily="34" charset="0"/>
              </a:rPr>
              <a:t>; </a:t>
            </a:r>
          </a:p>
          <a:p>
            <a:pPr marL="0" indent="0" algn="ctr">
              <a:buNone/>
            </a:pPr>
            <a:r>
              <a:rPr lang="en-ID" sz="3200" dirty="0">
                <a:latin typeface="Impact" panose="020B0806030902050204" pitchFamily="34" charset="0"/>
              </a:rPr>
              <a:t>dunia </a:t>
            </a:r>
            <a:r>
              <a:rPr lang="en-ID" sz="3200" dirty="0" err="1">
                <a:latin typeface="Impact" panose="020B0806030902050204" pitchFamily="34" charset="0"/>
              </a:rPr>
              <a:t>akan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terkejut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karena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telah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memilih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untuk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tidak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memercayai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apa</a:t>
            </a:r>
            <a:r>
              <a:rPr lang="en-ID" sz="3200" dirty="0">
                <a:latin typeface="Impact" panose="020B0806030902050204" pitchFamily="34" charset="0"/>
              </a:rPr>
              <a:t> yang Tuhan </a:t>
            </a:r>
            <a:r>
              <a:rPr lang="en-ID" sz="3200" dirty="0" err="1">
                <a:latin typeface="Impact" panose="020B0806030902050204" pitchFamily="34" charset="0"/>
              </a:rPr>
              <a:t>katakan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akan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terjadi</a:t>
            </a:r>
            <a:r>
              <a:rPr lang="en-ID" sz="3200" dirty="0">
                <a:latin typeface="Impact" panose="020B080603090205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802340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0B4C045-71AF-96F0-D79F-DDA50B57E3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15DE86-D7C7-A24C-D05E-D97AAF3BA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365126"/>
            <a:ext cx="9143999" cy="1325563"/>
          </a:xfrm>
        </p:spPr>
        <p:txBody>
          <a:bodyPr/>
          <a:lstStyle/>
          <a:p>
            <a:pPr algn="ctr"/>
            <a:r>
              <a:rPr lang="en-ID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KORESH, YANG DIURAPI</a:t>
            </a:r>
            <a:b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Kamis, 26 Juni 2025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EB5B59-5B42-6DF3-59C7-D28A48A638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9107" y="2055815"/>
            <a:ext cx="4754810" cy="462143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ID" sz="3600" dirty="0">
                <a:solidFill>
                  <a:schemeClr val="bg1"/>
                </a:solidFill>
                <a:latin typeface="Berlin Sans FB" panose="020E0602020502020306" pitchFamily="34" charset="0"/>
              </a:rPr>
              <a:t>Ketika Koresh </a:t>
            </a:r>
            <a:r>
              <a:rPr lang="en-ID" sz="3600" dirty="0" err="1">
                <a:solidFill>
                  <a:schemeClr val="bg1"/>
                </a:solidFill>
                <a:latin typeface="Berlin Sans FB" panose="020E0602020502020306" pitchFamily="34" charset="0"/>
              </a:rPr>
              <a:t>menyerang</a:t>
            </a:r>
            <a:r>
              <a:rPr lang="en-ID" sz="3600" dirty="0">
                <a:solidFill>
                  <a:schemeClr val="bg1"/>
                </a:solidFill>
                <a:latin typeface="Berlin Sans FB" panose="020E0602020502020306" pitchFamily="34" charset="0"/>
              </a:rPr>
              <a:t> Kota Babel, </a:t>
            </a:r>
            <a:r>
              <a:rPr lang="en-ID" sz="3600" dirty="0" err="1">
                <a:solidFill>
                  <a:schemeClr val="bg1"/>
                </a:solidFill>
                <a:latin typeface="Berlin Sans FB" panose="020E0602020502020306" pitchFamily="34" charset="0"/>
              </a:rPr>
              <a:t>tahun-tahun</a:t>
            </a:r>
            <a:r>
              <a:rPr lang="en-ID" sz="3600" dirty="0">
                <a:solidFill>
                  <a:schemeClr val="bg1"/>
                </a:solidFill>
                <a:latin typeface="Berlin Sans FB" panose="020E0602020502020306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Berlin Sans FB" panose="020E0602020502020306" pitchFamily="34" charset="0"/>
              </a:rPr>
              <a:t>penawanan</a:t>
            </a:r>
            <a:r>
              <a:rPr lang="en-ID" sz="3600" dirty="0">
                <a:solidFill>
                  <a:schemeClr val="bg1"/>
                </a:solidFill>
                <a:latin typeface="Berlin Sans FB" panose="020E0602020502020306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Berlin Sans FB" panose="020E0602020502020306" pitchFamily="34" charset="0"/>
              </a:rPr>
              <a:t>umat</a:t>
            </a:r>
            <a:r>
              <a:rPr lang="en-ID" sz="3600" dirty="0">
                <a:solidFill>
                  <a:schemeClr val="bg1"/>
                </a:solidFill>
                <a:latin typeface="Berlin Sans FB" panose="020E0602020502020306" pitchFamily="34" charset="0"/>
              </a:rPr>
              <a:t> Tuhan </a:t>
            </a:r>
            <a:r>
              <a:rPr lang="en-ID" sz="3600" dirty="0" err="1">
                <a:solidFill>
                  <a:schemeClr val="bg1"/>
                </a:solidFill>
                <a:latin typeface="Berlin Sans FB" panose="020E0602020502020306" pitchFamily="34" charset="0"/>
              </a:rPr>
              <a:t>telah</a:t>
            </a:r>
            <a:r>
              <a:rPr lang="en-ID" sz="3600" dirty="0">
                <a:solidFill>
                  <a:schemeClr val="bg1"/>
                </a:solidFill>
                <a:latin typeface="Berlin Sans FB" panose="020E0602020502020306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Berlin Sans FB" panose="020E0602020502020306" pitchFamily="34" charset="0"/>
              </a:rPr>
              <a:t>berakhir</a:t>
            </a:r>
            <a:r>
              <a:rPr lang="en-ID" sz="3600" dirty="0">
                <a:solidFill>
                  <a:schemeClr val="bg1"/>
                </a:solidFill>
                <a:latin typeface="Berlin Sans FB" panose="020E0602020502020306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Berlin Sans FB" panose="020E0602020502020306" pitchFamily="34" charset="0"/>
              </a:rPr>
              <a:t>seperti</a:t>
            </a:r>
            <a:r>
              <a:rPr lang="en-ID" sz="3600" dirty="0">
                <a:solidFill>
                  <a:schemeClr val="bg1"/>
                </a:solidFill>
                <a:latin typeface="Berlin Sans FB" panose="020E0602020502020306" pitchFamily="34" charset="0"/>
              </a:rPr>
              <a:t> yang </a:t>
            </a:r>
            <a:r>
              <a:rPr lang="en-ID" sz="3600" dirty="0" err="1">
                <a:solidFill>
                  <a:schemeClr val="bg1"/>
                </a:solidFill>
                <a:latin typeface="Berlin Sans FB" panose="020E0602020502020306" pitchFamily="34" charset="0"/>
              </a:rPr>
              <a:t>telah</a:t>
            </a:r>
            <a:r>
              <a:rPr lang="en-ID" sz="3600" dirty="0">
                <a:solidFill>
                  <a:schemeClr val="bg1"/>
                </a:solidFill>
                <a:latin typeface="Berlin Sans FB" panose="020E0602020502020306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Berlin Sans FB" panose="020E0602020502020306" pitchFamily="34" charset="0"/>
              </a:rPr>
              <a:t>disampaikan</a:t>
            </a:r>
            <a:r>
              <a:rPr lang="en-ID" sz="3600" dirty="0">
                <a:solidFill>
                  <a:schemeClr val="bg1"/>
                </a:solidFill>
                <a:latin typeface="Berlin Sans FB" panose="020E0602020502020306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Berlin Sans FB" panose="020E0602020502020306" pitchFamily="34" charset="0"/>
              </a:rPr>
              <a:t>nabi</a:t>
            </a:r>
            <a:r>
              <a:rPr lang="en-ID" sz="3600" dirty="0">
                <a:solidFill>
                  <a:schemeClr val="bg1"/>
                </a:solidFill>
                <a:latin typeface="Berlin Sans FB" panose="020E0602020502020306" pitchFamily="34" charset="0"/>
              </a:rPr>
              <a:t> Yeremia [Yeremia 29:10], dan Persia </a:t>
            </a:r>
            <a:r>
              <a:rPr lang="en-ID" sz="3600" dirty="0" err="1">
                <a:solidFill>
                  <a:schemeClr val="bg1"/>
                </a:solidFill>
                <a:latin typeface="Berlin Sans FB" panose="020E0602020502020306" pitchFamily="34" charset="0"/>
              </a:rPr>
              <a:t>mengizinkan</a:t>
            </a:r>
            <a:r>
              <a:rPr lang="en-ID" sz="3600" dirty="0">
                <a:solidFill>
                  <a:schemeClr val="bg1"/>
                </a:solidFill>
                <a:latin typeface="Berlin Sans FB" panose="020E0602020502020306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Berlin Sans FB" panose="020E0602020502020306" pitchFamily="34" charset="0"/>
              </a:rPr>
              <a:t>mereka</a:t>
            </a:r>
            <a:r>
              <a:rPr lang="en-ID" sz="3600" dirty="0">
                <a:solidFill>
                  <a:schemeClr val="bg1"/>
                </a:solidFill>
                <a:latin typeface="Berlin Sans FB" panose="020E0602020502020306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Berlin Sans FB" panose="020E0602020502020306" pitchFamily="34" charset="0"/>
              </a:rPr>
              <a:t>untuk</a:t>
            </a:r>
            <a:r>
              <a:rPr lang="en-ID" sz="3600" dirty="0">
                <a:solidFill>
                  <a:schemeClr val="bg1"/>
                </a:solidFill>
                <a:latin typeface="Berlin Sans FB" panose="020E0602020502020306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Berlin Sans FB" panose="020E0602020502020306" pitchFamily="34" charset="0"/>
              </a:rPr>
              <a:t>kembali</a:t>
            </a:r>
            <a:r>
              <a:rPr lang="en-ID" sz="3600" dirty="0">
                <a:solidFill>
                  <a:schemeClr val="bg1"/>
                </a:solidFill>
                <a:latin typeface="Berlin Sans FB" panose="020E0602020502020306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Berlin Sans FB" panose="020E0602020502020306" pitchFamily="34" charset="0"/>
              </a:rPr>
              <a:t>ke</a:t>
            </a:r>
            <a:r>
              <a:rPr lang="en-ID" sz="3600" dirty="0">
                <a:solidFill>
                  <a:schemeClr val="bg1"/>
                </a:solidFill>
                <a:latin typeface="Berlin Sans FB" panose="020E0602020502020306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Berlin Sans FB" panose="020E0602020502020306" pitchFamily="34" charset="0"/>
              </a:rPr>
              <a:t>tanah</a:t>
            </a:r>
            <a:r>
              <a:rPr lang="en-ID" sz="3600" dirty="0">
                <a:solidFill>
                  <a:schemeClr val="bg1"/>
                </a:solidFill>
                <a:latin typeface="Berlin Sans FB" panose="020E0602020502020306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Berlin Sans FB" panose="020E0602020502020306" pitchFamily="34" charset="0"/>
              </a:rPr>
              <a:t>perjanjian</a:t>
            </a:r>
            <a:r>
              <a:rPr lang="en-ID" sz="3600" dirty="0">
                <a:solidFill>
                  <a:schemeClr val="bg1"/>
                </a:solidFill>
                <a:latin typeface="Berlin Sans FB" panose="020E0602020502020306" pitchFamily="34" charset="0"/>
              </a:rPr>
              <a:t> dan </a:t>
            </a:r>
            <a:r>
              <a:rPr lang="en-ID" sz="4800" dirty="0" err="1">
                <a:solidFill>
                  <a:schemeClr val="bg1"/>
                </a:solidFill>
                <a:latin typeface="Berlin Sans FB" panose="020E0602020502020306" pitchFamily="34" charset="0"/>
              </a:rPr>
              <a:t>membangun</a:t>
            </a:r>
            <a:r>
              <a:rPr lang="en-ID" sz="4800" dirty="0">
                <a:solidFill>
                  <a:schemeClr val="bg1"/>
                </a:solidFill>
                <a:latin typeface="Berlin Sans FB" panose="020E0602020502020306" pitchFamily="34" charset="0"/>
              </a:rPr>
              <a:t> </a:t>
            </a:r>
            <a:r>
              <a:rPr lang="en-ID" sz="4800" dirty="0" err="1">
                <a:solidFill>
                  <a:schemeClr val="bg1"/>
                </a:solidFill>
                <a:latin typeface="Berlin Sans FB" panose="020E0602020502020306" pitchFamily="34" charset="0"/>
              </a:rPr>
              <a:t>kembali</a:t>
            </a:r>
            <a:r>
              <a:rPr lang="en-ID" sz="4800" dirty="0">
                <a:solidFill>
                  <a:schemeClr val="bg1"/>
                </a:solidFill>
                <a:latin typeface="Berlin Sans FB" panose="020E0602020502020306" pitchFamily="34" charset="0"/>
              </a:rPr>
              <a:t> Bait </a:t>
            </a:r>
            <a:r>
              <a:rPr lang="en-ID" sz="4800" dirty="0" err="1">
                <a:solidFill>
                  <a:schemeClr val="bg1"/>
                </a:solidFill>
                <a:latin typeface="Berlin Sans FB" panose="020E0602020502020306" pitchFamily="34" charset="0"/>
              </a:rPr>
              <a:t>Suci</a:t>
            </a:r>
            <a:r>
              <a:rPr lang="en-ID" sz="4800" dirty="0">
                <a:solidFill>
                  <a:schemeClr val="bg1"/>
                </a:solidFill>
                <a:latin typeface="Berlin Sans FB" panose="020E0602020502020306" pitchFamily="34" charset="0"/>
              </a:rPr>
              <a:t>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A02843-8676-F8D4-85D7-AA00C24D8A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975" y="2753888"/>
            <a:ext cx="2683157" cy="30409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678999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81C994-034D-EEAF-0EBF-9F86B5525C3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3267" b="7561"/>
          <a:stretch>
            <a:fillRect/>
          </a:stretch>
        </p:blipFill>
        <p:spPr>
          <a:xfrm>
            <a:off x="0" y="0"/>
            <a:ext cx="9143980" cy="3447150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950540-1587-FC88-6F1A-50CA7523E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477" y="3468416"/>
            <a:ext cx="8731045" cy="3147387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000" dirty="0">
                <a:latin typeface="Franklin Gothic Demi Cond" panose="020B0706030402020204" pitchFamily="34" charset="0"/>
              </a:rPr>
              <a:t>Koresh </a:t>
            </a:r>
            <a:r>
              <a:rPr lang="en-ID" sz="3000" dirty="0" err="1">
                <a:latin typeface="Franklin Gothic Demi Cond" panose="020B0706030402020204" pitchFamily="34" charset="0"/>
              </a:rPr>
              <a:t>mengobarkan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perang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melawan</a:t>
            </a:r>
            <a:r>
              <a:rPr lang="en-ID" sz="3000" dirty="0">
                <a:latin typeface="Franklin Gothic Demi Cond" panose="020B0706030402020204" pitchFamily="34" charset="0"/>
              </a:rPr>
              <a:t> Babel, dan </a:t>
            </a:r>
            <a:r>
              <a:rPr lang="en-ID" sz="3000" dirty="0" err="1">
                <a:latin typeface="Franklin Gothic Demi Cond" panose="020B0706030402020204" pitchFamily="34" charset="0"/>
              </a:rPr>
              <a:t>membebaskan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umat</a:t>
            </a:r>
            <a:r>
              <a:rPr lang="en-ID" sz="3000" dirty="0">
                <a:latin typeface="Franklin Gothic Demi Cond" panose="020B0706030402020204" pitchFamily="34" charset="0"/>
              </a:rPr>
              <a:t> Allah </a:t>
            </a:r>
            <a:r>
              <a:rPr lang="en-ID" sz="3000" dirty="0" err="1">
                <a:latin typeface="Franklin Gothic Demi Cond" panose="020B0706030402020204" pitchFamily="34" charset="0"/>
              </a:rPr>
              <a:t>untuk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akhirnya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kembali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ke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tanah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perjanjian</a:t>
            </a:r>
            <a:r>
              <a:rPr lang="en-ID" sz="3000" dirty="0">
                <a:latin typeface="Franklin Gothic Demi Cond" panose="020B0706030402020204" pitchFamily="34" charset="0"/>
              </a:rPr>
              <a:t>. </a:t>
            </a:r>
            <a:r>
              <a:rPr lang="en-ID" sz="3000" dirty="0" err="1">
                <a:latin typeface="Impact" panose="020B0806030902050204" pitchFamily="34" charset="0"/>
              </a:rPr>
              <a:t>Inilah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sebabnya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mengapa</a:t>
            </a:r>
            <a:r>
              <a:rPr lang="en-ID" sz="3000" dirty="0">
                <a:latin typeface="Impact" panose="020B0806030902050204" pitchFamily="34" charset="0"/>
              </a:rPr>
              <a:t> Tuhan </a:t>
            </a:r>
            <a:r>
              <a:rPr lang="en-ID" sz="3000" dirty="0" err="1">
                <a:latin typeface="Impact" panose="020B0806030902050204" pitchFamily="34" charset="0"/>
              </a:rPr>
              <a:t>menyebut</a:t>
            </a:r>
            <a:r>
              <a:rPr lang="en-ID" sz="3000" dirty="0">
                <a:latin typeface="Impact" panose="020B0806030902050204" pitchFamily="34" charset="0"/>
              </a:rPr>
              <a:t> Koresh </a:t>
            </a:r>
            <a:r>
              <a:rPr lang="en-ID" sz="3000" dirty="0" err="1">
                <a:latin typeface="Impact" panose="020B0806030902050204" pitchFamily="34" charset="0"/>
              </a:rPr>
              <a:t>sebagai</a:t>
            </a:r>
            <a:r>
              <a:rPr lang="en-ID" sz="3000" dirty="0">
                <a:latin typeface="Impact" panose="020B0806030902050204" pitchFamily="34" charset="0"/>
              </a:rPr>
              <a:t> “Yang </a:t>
            </a:r>
            <a:r>
              <a:rPr lang="en-ID" sz="3000" dirty="0" err="1">
                <a:latin typeface="Impact" panose="020B0806030902050204" pitchFamily="34" charset="0"/>
              </a:rPr>
              <a:t>diurapi</a:t>
            </a:r>
            <a:r>
              <a:rPr lang="en-ID" sz="3000" dirty="0">
                <a:latin typeface="Impact" panose="020B0806030902050204" pitchFamily="34" charset="0"/>
              </a:rPr>
              <a:t>-Nya” [</a:t>
            </a:r>
            <a:r>
              <a:rPr lang="en-ID" sz="3000" dirty="0" err="1">
                <a:latin typeface="Impact" panose="020B0806030902050204" pitchFamily="34" charset="0"/>
              </a:rPr>
              <a:t>Yesaya</a:t>
            </a:r>
            <a:r>
              <a:rPr lang="en-ID" sz="3000" dirty="0">
                <a:latin typeface="Impact" panose="020B0806030902050204" pitchFamily="34" charset="0"/>
              </a:rPr>
              <a:t> 45:1]. </a:t>
            </a:r>
          </a:p>
          <a:p>
            <a:pPr marL="0" indent="0">
              <a:buNone/>
            </a:pPr>
            <a:r>
              <a:rPr lang="en-ID" sz="3000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Orang Persia yang </a:t>
            </a:r>
            <a:r>
              <a:rPr lang="en-ID" sz="3000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terkenal</a:t>
            </a:r>
            <a:r>
              <a:rPr lang="en-ID" sz="3000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ini</a:t>
            </a:r>
            <a:r>
              <a:rPr lang="en-ID" sz="3000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tidak</a:t>
            </a:r>
            <a:r>
              <a:rPr lang="en-ID" sz="3000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hanya</a:t>
            </a:r>
            <a:r>
              <a:rPr lang="en-ID" sz="3000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membebaskan</a:t>
            </a:r>
            <a:r>
              <a:rPr lang="en-ID" sz="3000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umat</a:t>
            </a:r>
            <a:r>
              <a:rPr lang="en-ID" sz="3000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Tuhan, </a:t>
            </a:r>
            <a:r>
              <a:rPr lang="en-ID" sz="3000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serangannya</a:t>
            </a:r>
            <a:r>
              <a:rPr lang="en-ID" sz="3000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melawan</a:t>
            </a:r>
            <a:r>
              <a:rPr lang="en-ID" sz="3000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Babel juga </a:t>
            </a:r>
            <a:r>
              <a:rPr lang="en-ID" sz="3000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merupakan</a:t>
            </a:r>
            <a:r>
              <a:rPr lang="en-ID" sz="3000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4000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tipe</a:t>
            </a:r>
            <a:r>
              <a:rPr lang="en-ID" sz="4000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4000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kedatangan</a:t>
            </a:r>
            <a:r>
              <a:rPr lang="en-ID" sz="4000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4000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Kristus</a:t>
            </a:r>
            <a:r>
              <a:rPr lang="en-ID" sz="4000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yang </a:t>
            </a:r>
            <a:r>
              <a:rPr lang="en-ID" sz="4000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kedua</a:t>
            </a:r>
            <a:r>
              <a:rPr lang="en-ID" sz="4000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kali</a:t>
            </a:r>
            <a:r>
              <a:rPr lang="en-ID" sz="3000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440631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B5B06E-5999-81C5-4F5D-DF7E1D8ECFB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284" r="20579"/>
          <a:stretch>
            <a:fillRect/>
          </a:stretch>
        </p:blipFill>
        <p:spPr>
          <a:xfrm>
            <a:off x="1" y="1587"/>
            <a:ext cx="3967315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C9F1AD-81DC-E12B-2500-F5BA4BCBAC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5303" y="723014"/>
            <a:ext cx="5058696" cy="573677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 err="1">
                <a:latin typeface="Franklin Gothic Demi Cond" panose="020B0706030402020204" pitchFamily="34" charset="0"/>
              </a:rPr>
              <a:t>Urutan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asli</a:t>
            </a:r>
            <a:r>
              <a:rPr lang="en-ID" dirty="0">
                <a:latin typeface="Franklin Gothic Demi Cond" panose="020B0706030402020204" pitchFamily="34" charset="0"/>
              </a:rPr>
              <a:t> kitab-kitab </a:t>
            </a:r>
            <a:r>
              <a:rPr lang="en-ID" dirty="0" err="1">
                <a:latin typeface="Franklin Gothic Demi Cond" panose="020B0706030402020204" pitchFamily="34" charset="0"/>
              </a:rPr>
              <a:t>Perjanjian</a:t>
            </a:r>
            <a:r>
              <a:rPr lang="en-ID" dirty="0">
                <a:latin typeface="Franklin Gothic Demi Cond" panose="020B0706030402020204" pitchFamily="34" charset="0"/>
              </a:rPr>
              <a:t> Lama </a:t>
            </a:r>
            <a:r>
              <a:rPr lang="en-ID" dirty="0" err="1">
                <a:latin typeface="Franklin Gothic Demi Cond" panose="020B0706030402020204" pitchFamily="34" charset="0"/>
              </a:rPr>
              <a:t>berakhir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dengan</a:t>
            </a:r>
            <a:r>
              <a:rPr lang="en-ID" dirty="0">
                <a:latin typeface="Franklin Gothic Demi Cond" panose="020B0706030402020204" pitchFamily="34" charset="0"/>
              </a:rPr>
              <a:t> kitab </a:t>
            </a:r>
            <a:r>
              <a:rPr lang="en-ID" dirty="0" err="1">
                <a:latin typeface="Franklin Gothic Demi Cond" panose="020B0706030402020204" pitchFamily="34" charset="0"/>
              </a:rPr>
              <a:t>Tawarikh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dengan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pernyataan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dari</a:t>
            </a:r>
            <a:r>
              <a:rPr lang="en-ID" dirty="0">
                <a:latin typeface="Franklin Gothic Demi Cond" panose="020B0706030402020204" pitchFamily="34" charset="0"/>
              </a:rPr>
              <a:t> Koresh </a:t>
            </a:r>
            <a:r>
              <a:rPr lang="en-ID" dirty="0" err="1">
                <a:latin typeface="Franklin Gothic Demi Cond" panose="020B0706030402020204" pitchFamily="34" charset="0"/>
              </a:rPr>
              <a:t>dalam</a:t>
            </a:r>
            <a:r>
              <a:rPr lang="en-ID" dirty="0">
                <a:latin typeface="Franklin Gothic Demi Cond" panose="020B0706030402020204" pitchFamily="34" charset="0"/>
              </a:rPr>
              <a:t> 2 </a:t>
            </a:r>
            <a:r>
              <a:rPr lang="en-ID" dirty="0" err="1">
                <a:latin typeface="Franklin Gothic Demi Cond" panose="020B0706030402020204" pitchFamily="34" charset="0"/>
              </a:rPr>
              <a:t>Tawarikh</a:t>
            </a:r>
            <a:r>
              <a:rPr lang="en-ID" dirty="0">
                <a:latin typeface="Franklin Gothic Demi Cond" panose="020B0706030402020204" pitchFamily="34" charset="0"/>
              </a:rPr>
              <a:t> 36:22-23. </a:t>
            </a:r>
          </a:p>
          <a:p>
            <a:pPr marL="0" indent="0">
              <a:buNone/>
            </a:pPr>
            <a:r>
              <a:rPr lang="en-ID" dirty="0">
                <a:latin typeface="Franklin Gothic Demi Cond" panose="020B0706030402020204" pitchFamily="34" charset="0"/>
              </a:rPr>
              <a:t>Episode </a:t>
            </a:r>
            <a:r>
              <a:rPr lang="en-ID" dirty="0" err="1">
                <a:latin typeface="Franklin Gothic Demi Cond" panose="020B0706030402020204" pitchFamily="34" charset="0"/>
              </a:rPr>
              <a:t>berikutnya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dalam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kanon</a:t>
            </a:r>
            <a:r>
              <a:rPr lang="en-ID" dirty="0">
                <a:latin typeface="Franklin Gothic Demi Cond" panose="020B0706030402020204" pitchFamily="34" charset="0"/>
              </a:rPr>
              <a:t> Kitab </a:t>
            </a:r>
            <a:r>
              <a:rPr lang="en-ID" dirty="0" err="1">
                <a:latin typeface="Franklin Gothic Demi Cond" panose="020B0706030402020204" pitchFamily="34" charset="0"/>
              </a:rPr>
              <a:t>Suci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adalah</a:t>
            </a:r>
            <a:r>
              <a:rPr lang="en-ID" dirty="0">
                <a:latin typeface="Franklin Gothic Demi Cond" panose="020B0706030402020204" pitchFamily="34" charset="0"/>
              </a:rPr>
              <a:t> Matius, yang </a:t>
            </a:r>
            <a:r>
              <a:rPr lang="en-ID" dirty="0" err="1">
                <a:latin typeface="Franklin Gothic Demi Cond" panose="020B0706030402020204" pitchFamily="34" charset="0"/>
              </a:rPr>
              <a:t>dimulai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dengan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kelahiran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Kristus</a:t>
            </a:r>
            <a:r>
              <a:rPr lang="en-ID" dirty="0">
                <a:latin typeface="Franklin Gothic Demi Cond" panose="020B0706030402020204" pitchFamily="34" charset="0"/>
              </a:rPr>
              <a:t>, anti-</a:t>
            </a:r>
            <a:r>
              <a:rPr lang="en-ID" dirty="0" err="1">
                <a:latin typeface="Franklin Gothic Demi Cond" panose="020B0706030402020204" pitchFamily="34" charset="0"/>
              </a:rPr>
              <a:t>tipe</a:t>
            </a:r>
            <a:r>
              <a:rPr lang="en-ID" dirty="0">
                <a:latin typeface="Franklin Gothic Demi Cond" panose="020B0706030402020204" pitchFamily="34" charset="0"/>
              </a:rPr>
              <a:t> Koresh. </a:t>
            </a:r>
          </a:p>
          <a:p>
            <a:pPr marL="0" indent="0">
              <a:buNone/>
            </a:pP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Koresh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mengatur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pembangunan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kembali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Bait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Suci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duniawi</a:t>
            </a:r>
            <a:r>
              <a:rPr lang="en-ID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;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00FFFF"/>
                </a:highlight>
                <a:latin typeface="Franklin Gothic Demi Cond" panose="020B0706030402020204" pitchFamily="34" charset="0"/>
              </a:rPr>
              <a:t>Yesus</a:t>
            </a:r>
            <a:r>
              <a:rPr lang="en-ID" dirty="0">
                <a:highlight>
                  <a:srgbClr val="00FFFF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00FFFF"/>
                </a:highlight>
                <a:latin typeface="Franklin Gothic Demi Cond" panose="020B0706030402020204" pitchFamily="34" charset="0"/>
              </a:rPr>
              <a:t>meresmikan</a:t>
            </a:r>
            <a:r>
              <a:rPr lang="en-ID" dirty="0">
                <a:highlight>
                  <a:srgbClr val="00FFFF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00FFFF"/>
                </a:highlight>
                <a:latin typeface="Franklin Gothic Demi Cond" panose="020B0706030402020204" pitchFamily="34" charset="0"/>
              </a:rPr>
              <a:t>pelayanan</a:t>
            </a:r>
            <a:r>
              <a:rPr lang="en-ID" dirty="0">
                <a:highlight>
                  <a:srgbClr val="00FFFF"/>
                </a:highlight>
                <a:latin typeface="Franklin Gothic Demi Cond" panose="020B0706030402020204" pitchFamily="34" charset="0"/>
              </a:rPr>
              <a:t>-Nya di Bait </a:t>
            </a:r>
            <a:r>
              <a:rPr lang="en-ID" dirty="0" err="1">
                <a:highlight>
                  <a:srgbClr val="00FFFF"/>
                </a:highlight>
                <a:latin typeface="Franklin Gothic Demi Cond" panose="020B0706030402020204" pitchFamily="34" charset="0"/>
              </a:rPr>
              <a:t>Suci</a:t>
            </a:r>
            <a:r>
              <a:rPr lang="en-ID" dirty="0">
                <a:highlight>
                  <a:srgbClr val="00FFFF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00FFFF"/>
                </a:highlight>
                <a:latin typeface="Franklin Gothic Demi Cond" panose="020B0706030402020204" pitchFamily="34" charset="0"/>
              </a:rPr>
              <a:t>surgawi</a:t>
            </a:r>
            <a:r>
              <a:rPr lang="en-ID" dirty="0">
                <a:latin typeface="Franklin Gothic Demi Cond" panose="020B0706030402020204" pitchFamily="34" charset="0"/>
              </a:rPr>
              <a:t>—</a:t>
            </a:r>
            <a:r>
              <a:rPr lang="en-ID" dirty="0" err="1">
                <a:highlight>
                  <a:srgbClr val="00FF00"/>
                </a:highlight>
                <a:latin typeface="Franklin Gothic Demi Cond" panose="020B0706030402020204" pitchFamily="34" charset="0"/>
              </a:rPr>
              <a:t>menuntun</a:t>
            </a:r>
            <a:r>
              <a:rPr lang="en-ID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 pada </a:t>
            </a:r>
            <a:r>
              <a:rPr lang="en-ID" dirty="0" err="1">
                <a:highlight>
                  <a:srgbClr val="00FF00"/>
                </a:highlight>
                <a:latin typeface="Franklin Gothic Demi Cond" panose="020B0706030402020204" pitchFamily="34" charset="0"/>
              </a:rPr>
              <a:t>kedatangan</a:t>
            </a:r>
            <a:r>
              <a:rPr lang="en-ID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-Nya </a:t>
            </a:r>
            <a:r>
              <a:rPr lang="en-ID" dirty="0" err="1">
                <a:highlight>
                  <a:srgbClr val="00FF00"/>
                </a:highlight>
                <a:latin typeface="Franklin Gothic Demi Cond" panose="020B0706030402020204" pitchFamily="34" charset="0"/>
              </a:rPr>
              <a:t>kembali</a:t>
            </a:r>
            <a:r>
              <a:rPr lang="en-ID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 dan </a:t>
            </a:r>
            <a:r>
              <a:rPr lang="en-ID" dirty="0" err="1">
                <a:highlight>
                  <a:srgbClr val="00FF00"/>
                </a:highlight>
                <a:latin typeface="Franklin Gothic Demi Cond" panose="020B0706030402020204" pitchFamily="34" charset="0"/>
              </a:rPr>
              <a:t>pembebasan</a:t>
            </a:r>
            <a:r>
              <a:rPr lang="en-ID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00FF00"/>
                </a:highlight>
                <a:latin typeface="Franklin Gothic Demi Cond" panose="020B0706030402020204" pitchFamily="34" charset="0"/>
              </a:rPr>
              <a:t>kita</a:t>
            </a:r>
            <a:r>
              <a:rPr lang="en-ID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highlight>
                  <a:srgbClr val="00FF00"/>
                </a:highlight>
                <a:latin typeface="Franklin Gothic Demi Cond" panose="020B0706030402020204" pitchFamily="34" charset="0"/>
              </a:rPr>
              <a:t>sepenuhnya</a:t>
            </a:r>
            <a:r>
              <a:rPr lang="en-ID" dirty="0">
                <a:latin typeface="Franklin Gothic Demi Cond" panose="020B07060304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0249920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F7EBAE4-9945-4473-9E34-B2C66EA0F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2D52A1-049F-A14E-BB18-5F567BFB20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264" y="733071"/>
            <a:ext cx="4697972" cy="565097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000" dirty="0" err="1">
                <a:latin typeface="Berlin Sans FB" panose="020E0602020502020306" pitchFamily="34" charset="0"/>
              </a:rPr>
              <a:t>Perlu</a:t>
            </a:r>
            <a:r>
              <a:rPr lang="en-ID" sz="3000" dirty="0"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latin typeface="Berlin Sans FB" panose="020E0602020502020306" pitchFamily="34" charset="0"/>
              </a:rPr>
              <a:t>untuk</a:t>
            </a:r>
            <a:r>
              <a:rPr lang="en-ID" sz="3000" dirty="0"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latin typeface="Berlin Sans FB" panose="020E0602020502020306" pitchFamily="34" charset="0"/>
              </a:rPr>
              <a:t>diperhatikan</a:t>
            </a:r>
            <a:r>
              <a:rPr lang="en-ID" sz="3000" dirty="0">
                <a:latin typeface="Berlin Sans FB" panose="020E0602020502020306" pitchFamily="34" charset="0"/>
              </a:rPr>
              <a:t>! Koresh, </a:t>
            </a:r>
            <a:r>
              <a:rPr lang="en-ID" sz="3000" dirty="0" err="1">
                <a:latin typeface="Berlin Sans FB" panose="020E0602020502020306" pitchFamily="34" charset="0"/>
              </a:rPr>
              <a:t>tentu</a:t>
            </a:r>
            <a:r>
              <a:rPr lang="en-ID" sz="3000" dirty="0"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latin typeface="Berlin Sans FB" panose="020E0602020502020306" pitchFamily="34" charset="0"/>
              </a:rPr>
              <a:t>saja</a:t>
            </a:r>
            <a:r>
              <a:rPr lang="en-ID" sz="3000" dirty="0">
                <a:latin typeface="Berlin Sans FB" panose="020E0602020502020306" pitchFamily="34" charset="0"/>
              </a:rPr>
              <a:t>, </a:t>
            </a:r>
            <a:r>
              <a:rPr lang="en-ID" sz="3000" dirty="0" err="1">
                <a:latin typeface="Berlin Sans FB" panose="020E0602020502020306" pitchFamily="34" charset="0"/>
              </a:rPr>
              <a:t>bukanlah</a:t>
            </a:r>
            <a:r>
              <a:rPr lang="en-ID" sz="3000" dirty="0"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latin typeface="Berlin Sans FB" panose="020E0602020502020306" pitchFamily="34" charset="0"/>
              </a:rPr>
              <a:t>seorang</a:t>
            </a:r>
            <a:r>
              <a:rPr lang="en-ID" sz="3000" dirty="0"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latin typeface="Berlin Sans FB" panose="020E0602020502020306" pitchFamily="34" charset="0"/>
              </a:rPr>
              <a:t>representasi</a:t>
            </a:r>
            <a:r>
              <a:rPr lang="en-ID" sz="3000" dirty="0"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latin typeface="Berlin Sans FB" panose="020E0602020502020306" pitchFamily="34" charset="0"/>
              </a:rPr>
              <a:t>Kristus</a:t>
            </a:r>
            <a:r>
              <a:rPr lang="en-ID" sz="3000" dirty="0">
                <a:latin typeface="Berlin Sans FB" panose="020E0602020502020306" pitchFamily="34" charset="0"/>
              </a:rPr>
              <a:t> yang </a:t>
            </a:r>
            <a:r>
              <a:rPr lang="en-ID" sz="3000" dirty="0" err="1">
                <a:latin typeface="Berlin Sans FB" panose="020E0602020502020306" pitchFamily="34" charset="0"/>
              </a:rPr>
              <a:t>sempurna</a:t>
            </a:r>
            <a:r>
              <a:rPr lang="en-ID" sz="3000" dirty="0">
                <a:latin typeface="Berlin Sans FB" panose="020E0602020502020306" pitchFamily="34" charset="0"/>
              </a:rPr>
              <a:t>; </a:t>
            </a:r>
            <a:r>
              <a:rPr lang="en-ID" sz="3000" dirty="0" err="1">
                <a:latin typeface="Berlin Sans FB" panose="020E0602020502020306" pitchFamily="34" charset="0"/>
              </a:rPr>
              <a:t>tidak</a:t>
            </a:r>
            <a:r>
              <a:rPr lang="en-ID" sz="3000" dirty="0"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latin typeface="Berlin Sans FB" panose="020E0602020502020306" pitchFamily="34" charset="0"/>
              </a:rPr>
              <a:t>ada</a:t>
            </a:r>
            <a:r>
              <a:rPr lang="en-ID" sz="3000" dirty="0"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latin typeface="Berlin Sans FB" panose="020E0602020502020306" pitchFamily="34" charset="0"/>
              </a:rPr>
              <a:t>tipe</a:t>
            </a:r>
            <a:r>
              <a:rPr lang="en-ID" sz="3000" dirty="0">
                <a:latin typeface="Berlin Sans FB" panose="020E0602020502020306" pitchFamily="34" charset="0"/>
              </a:rPr>
              <a:t> yang </a:t>
            </a:r>
            <a:r>
              <a:rPr lang="en-ID" sz="3000" dirty="0" err="1">
                <a:latin typeface="Berlin Sans FB" panose="020E0602020502020306" pitchFamily="34" charset="0"/>
              </a:rPr>
              <a:t>segaris</a:t>
            </a:r>
            <a:r>
              <a:rPr lang="en-ID" sz="3000" dirty="0"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latin typeface="Berlin Sans FB" panose="020E0602020502020306" pitchFamily="34" charset="0"/>
              </a:rPr>
              <a:t>sempurna</a:t>
            </a:r>
            <a:r>
              <a:rPr lang="en-ID" sz="3000" dirty="0"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latin typeface="Berlin Sans FB" panose="020E0602020502020306" pitchFamily="34" charset="0"/>
              </a:rPr>
              <a:t>dengan</a:t>
            </a:r>
            <a:r>
              <a:rPr lang="en-ID" sz="3000" dirty="0"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latin typeface="Berlin Sans FB" panose="020E0602020502020306" pitchFamily="34" charset="0"/>
              </a:rPr>
              <a:t>antitipe</a:t>
            </a:r>
            <a:r>
              <a:rPr lang="en-ID" sz="3000" dirty="0">
                <a:latin typeface="Berlin Sans FB" panose="020E0602020502020306" pitchFamily="34" charset="0"/>
              </a:rPr>
              <a:t>, dan </a:t>
            </a:r>
            <a:r>
              <a:rPr lang="en-ID" sz="3000" dirty="0" err="1">
                <a:latin typeface="Berlin Sans FB" panose="020E0602020502020306" pitchFamily="34" charset="0"/>
              </a:rPr>
              <a:t>kita</a:t>
            </a:r>
            <a:r>
              <a:rPr lang="en-ID" sz="3000" dirty="0"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latin typeface="Berlin Sans FB" panose="020E0602020502020306" pitchFamily="34" charset="0"/>
              </a:rPr>
              <a:t>harus</a:t>
            </a:r>
            <a:r>
              <a:rPr lang="en-ID" sz="3000" dirty="0"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latin typeface="Berlin Sans FB" panose="020E0602020502020306" pitchFamily="34" charset="0"/>
              </a:rPr>
              <a:t>berhati-hati</a:t>
            </a:r>
            <a:r>
              <a:rPr lang="en-ID" sz="3000" dirty="0"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latin typeface="Berlin Sans FB" panose="020E0602020502020306" pitchFamily="34" charset="0"/>
              </a:rPr>
              <a:t>untuk</a:t>
            </a:r>
            <a:r>
              <a:rPr lang="en-ID" sz="3000" dirty="0"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latin typeface="Berlin Sans FB" panose="020E0602020502020306" pitchFamily="34" charset="0"/>
              </a:rPr>
              <a:t>tidak</a:t>
            </a:r>
            <a:r>
              <a:rPr lang="en-ID" sz="3000" dirty="0"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latin typeface="Berlin Sans FB" panose="020E0602020502020306" pitchFamily="34" charset="0"/>
              </a:rPr>
              <a:t>memasukkan</a:t>
            </a:r>
            <a:r>
              <a:rPr lang="en-ID" sz="3000" dirty="0"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latin typeface="Berlin Sans FB" panose="020E0602020502020306" pitchFamily="34" charset="0"/>
              </a:rPr>
              <a:t>terlalu</a:t>
            </a:r>
            <a:r>
              <a:rPr lang="en-ID" sz="3000" dirty="0"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latin typeface="Berlin Sans FB" panose="020E0602020502020306" pitchFamily="34" charset="0"/>
              </a:rPr>
              <a:t>banyak</a:t>
            </a:r>
            <a:r>
              <a:rPr lang="en-ID" sz="3000" dirty="0"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latin typeface="Berlin Sans FB" panose="020E0602020502020306" pitchFamily="34" charset="0"/>
              </a:rPr>
              <a:t>kepada</a:t>
            </a:r>
            <a:r>
              <a:rPr lang="en-ID" sz="3000" dirty="0"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latin typeface="Berlin Sans FB" panose="020E0602020502020306" pitchFamily="34" charset="0"/>
              </a:rPr>
              <a:t>setiap</a:t>
            </a:r>
            <a:r>
              <a:rPr lang="en-ID" sz="3000" dirty="0">
                <a:latin typeface="Berlin Sans FB" panose="020E0602020502020306" pitchFamily="34" charset="0"/>
              </a:rPr>
              <a:t> detail </a:t>
            </a:r>
            <a:r>
              <a:rPr lang="en-ID" sz="3000" dirty="0" err="1">
                <a:latin typeface="Berlin Sans FB" panose="020E0602020502020306" pitchFamily="34" charset="0"/>
              </a:rPr>
              <a:t>kecilnya</a:t>
            </a:r>
            <a:r>
              <a:rPr lang="en-ID" sz="3000" dirty="0">
                <a:latin typeface="Berlin Sans FB" panose="020E0602020502020306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000" dirty="0" err="1">
                <a:latin typeface="Impact" panose="020B0806030902050204" pitchFamily="34" charset="0"/>
              </a:rPr>
              <a:t>Namun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demikian</a:t>
            </a:r>
            <a:r>
              <a:rPr lang="en-ID" sz="3000" dirty="0">
                <a:latin typeface="Impact" panose="020B0806030902050204" pitchFamily="34" charset="0"/>
              </a:rPr>
              <a:t>, </a:t>
            </a:r>
            <a:r>
              <a:rPr lang="en-ID" sz="3000" dirty="0" err="1">
                <a:latin typeface="Impact" panose="020B0806030902050204" pitchFamily="34" charset="0"/>
              </a:rPr>
              <a:t>ia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secara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luas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Impact" panose="020B0806030902050204" pitchFamily="34" charset="0"/>
              </a:rPr>
              <a:t>berfungsi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sebagai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tipe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dari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4000" dirty="0">
                <a:latin typeface="Impact" panose="020B0806030902050204" pitchFamily="34" charset="0"/>
              </a:rPr>
              <a:t>“</a:t>
            </a:r>
            <a:r>
              <a:rPr lang="en-ID" sz="4000" dirty="0" err="1">
                <a:latin typeface="Impact" panose="020B0806030902050204" pitchFamily="34" charset="0"/>
              </a:rPr>
              <a:t>Juruselamat</a:t>
            </a:r>
            <a:r>
              <a:rPr lang="en-ID" sz="4000" dirty="0">
                <a:latin typeface="Impact" panose="020B0806030902050204" pitchFamily="34" charset="0"/>
              </a:rPr>
              <a:t>.”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137FCA-3361-1DE9-5CF2-5C9CD1BBD5D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062" r="43312" b="-1"/>
          <a:stretch>
            <a:fillRect/>
          </a:stretch>
        </p:blipFill>
        <p:spPr>
          <a:xfrm>
            <a:off x="5359364" y="1529412"/>
            <a:ext cx="3263504" cy="4351339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11" name="!!Arc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4696411" y="687822"/>
            <a:ext cx="4103360" cy="5471147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!!Oval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86420" y="921125"/>
            <a:ext cx="593266" cy="7695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73482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49DEAE-98BC-C9D1-861C-A855AE9D9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B5758F-3E75-6F65-CC7F-6BB16C8744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7D463F5-3397-7A5B-56C5-32E7AA700C9C}"/>
              </a:ext>
            </a:extLst>
          </p:cNvPr>
          <p:cNvSpPr/>
          <p:nvPr/>
        </p:nvSpPr>
        <p:spPr>
          <a:xfrm>
            <a:off x="0" y="4457572"/>
            <a:ext cx="9144000" cy="11813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A1FF8A1-CF96-0BAF-31DA-C2CC772AB604}"/>
              </a:ext>
            </a:extLst>
          </p:cNvPr>
          <p:cNvSpPr/>
          <p:nvPr/>
        </p:nvSpPr>
        <p:spPr>
          <a:xfrm>
            <a:off x="0" y="818694"/>
            <a:ext cx="9144000" cy="11813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54A83B6-5BE4-5499-3978-0D03BD3C5694}"/>
              </a:ext>
            </a:extLst>
          </p:cNvPr>
          <p:cNvSpPr/>
          <p:nvPr/>
        </p:nvSpPr>
        <p:spPr>
          <a:xfrm>
            <a:off x="0" y="-37043"/>
            <a:ext cx="9144000" cy="82658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EF298A-C4D4-574E-1975-E2660A8D4B4F}"/>
              </a:ext>
            </a:extLst>
          </p:cNvPr>
          <p:cNvSpPr/>
          <p:nvPr/>
        </p:nvSpPr>
        <p:spPr>
          <a:xfrm>
            <a:off x="0" y="5681025"/>
            <a:ext cx="9144000" cy="1181350"/>
          </a:xfrm>
          <a:prstGeom prst="rect">
            <a:avLst/>
          </a:prstGeom>
          <a:solidFill>
            <a:srgbClr val="F5FBB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EE11F9A-32A1-1D1F-5A37-F3AB05B083D2}"/>
              </a:ext>
            </a:extLst>
          </p:cNvPr>
          <p:cNvSpPr/>
          <p:nvPr/>
        </p:nvSpPr>
        <p:spPr>
          <a:xfrm>
            <a:off x="-1329" y="3247110"/>
            <a:ext cx="9144000" cy="118135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A3CED3F-D303-B85C-293E-D225597B8798}"/>
              </a:ext>
            </a:extLst>
          </p:cNvPr>
          <p:cNvSpPr/>
          <p:nvPr/>
        </p:nvSpPr>
        <p:spPr>
          <a:xfrm>
            <a:off x="0" y="2034305"/>
            <a:ext cx="9144000" cy="11813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10" name="Arrow: Pentagon 9">
            <a:extLst>
              <a:ext uri="{FF2B5EF4-FFF2-40B4-BE49-F238E27FC236}">
                <a16:creationId xmlns:a16="http://schemas.microsoft.com/office/drawing/2014/main" id="{403B9993-46AF-9A41-42FC-CAD1F1FAB58C}"/>
              </a:ext>
            </a:extLst>
          </p:cNvPr>
          <p:cNvSpPr/>
          <p:nvPr/>
        </p:nvSpPr>
        <p:spPr>
          <a:xfrm>
            <a:off x="-1330" y="836918"/>
            <a:ext cx="1382229" cy="1175024"/>
          </a:xfrm>
          <a:prstGeom prst="homePlat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861BE54-E6AE-9C90-9753-3E14FA454FC2}"/>
              </a:ext>
            </a:extLst>
          </p:cNvPr>
          <p:cNvSpPr/>
          <p:nvPr/>
        </p:nvSpPr>
        <p:spPr>
          <a:xfrm>
            <a:off x="0" y="914691"/>
            <a:ext cx="92525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01</a:t>
            </a:r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D4FAC070-89DA-FF35-BF25-8B5374AAF714}"/>
              </a:ext>
            </a:extLst>
          </p:cNvPr>
          <p:cNvSpPr/>
          <p:nvPr/>
        </p:nvSpPr>
        <p:spPr>
          <a:xfrm>
            <a:off x="-1" y="2036311"/>
            <a:ext cx="1382229" cy="1179344"/>
          </a:xfrm>
          <a:prstGeom prst="homePlat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AA14D4D-118E-2ECD-5E1D-430D03CA4000}"/>
              </a:ext>
            </a:extLst>
          </p:cNvPr>
          <p:cNvSpPr/>
          <p:nvPr/>
        </p:nvSpPr>
        <p:spPr>
          <a:xfrm>
            <a:off x="0" y="2132300"/>
            <a:ext cx="9252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02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4ACE08BB-0BD1-04D8-EB05-E91C7BD5A8FC}"/>
              </a:ext>
            </a:extLst>
          </p:cNvPr>
          <p:cNvSpPr/>
          <p:nvPr/>
        </p:nvSpPr>
        <p:spPr>
          <a:xfrm>
            <a:off x="-1" y="3253436"/>
            <a:ext cx="1382229" cy="1175024"/>
          </a:xfrm>
          <a:prstGeom prst="homePlate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B1BE387-D19A-A054-4194-04729B8726FC}"/>
              </a:ext>
            </a:extLst>
          </p:cNvPr>
          <p:cNvSpPr/>
          <p:nvPr/>
        </p:nvSpPr>
        <p:spPr>
          <a:xfrm>
            <a:off x="0" y="3370692"/>
            <a:ext cx="9252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03</a:t>
            </a:r>
          </a:p>
        </p:txBody>
      </p:sp>
      <p:sp>
        <p:nvSpPr>
          <p:cNvPr id="16" name="Arrow: Pentagon 15">
            <a:extLst>
              <a:ext uri="{FF2B5EF4-FFF2-40B4-BE49-F238E27FC236}">
                <a16:creationId xmlns:a16="http://schemas.microsoft.com/office/drawing/2014/main" id="{07E1F396-85AE-CCD1-910C-87681E09260E}"/>
              </a:ext>
            </a:extLst>
          </p:cNvPr>
          <p:cNvSpPr/>
          <p:nvPr/>
        </p:nvSpPr>
        <p:spPr>
          <a:xfrm>
            <a:off x="0" y="4470563"/>
            <a:ext cx="1380629" cy="1168359"/>
          </a:xfrm>
          <a:prstGeom prst="homePlat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38A4D97-A2E6-F3F4-E872-AE386C39FC66}"/>
              </a:ext>
            </a:extLst>
          </p:cNvPr>
          <p:cNvSpPr/>
          <p:nvPr/>
        </p:nvSpPr>
        <p:spPr>
          <a:xfrm>
            <a:off x="0" y="4613003"/>
            <a:ext cx="9252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04</a:t>
            </a:r>
          </a:p>
        </p:txBody>
      </p:sp>
      <p:sp>
        <p:nvSpPr>
          <p:cNvPr id="18" name="Arrow: Pentagon 17">
            <a:extLst>
              <a:ext uri="{FF2B5EF4-FFF2-40B4-BE49-F238E27FC236}">
                <a16:creationId xmlns:a16="http://schemas.microsoft.com/office/drawing/2014/main" id="{2FBF92AB-62E7-5D7D-4775-C96995626FC8}"/>
              </a:ext>
            </a:extLst>
          </p:cNvPr>
          <p:cNvSpPr/>
          <p:nvPr/>
        </p:nvSpPr>
        <p:spPr>
          <a:xfrm>
            <a:off x="-1" y="5673964"/>
            <a:ext cx="1382229" cy="1181350"/>
          </a:xfrm>
          <a:prstGeom prst="homePlate">
            <a:avLst/>
          </a:prstGeom>
          <a:solidFill>
            <a:srgbClr val="FF3B3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7FB2291-BA78-BE74-D570-0E7C97144972}"/>
              </a:ext>
            </a:extLst>
          </p:cNvPr>
          <p:cNvSpPr/>
          <p:nvPr/>
        </p:nvSpPr>
        <p:spPr>
          <a:xfrm>
            <a:off x="0" y="5791225"/>
            <a:ext cx="9252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05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EDD7254E-8A35-4BCB-9FC5-940953BBD3D4}"/>
              </a:ext>
            </a:extLst>
          </p:cNvPr>
          <p:cNvSpPr txBox="1">
            <a:spLocks/>
          </p:cNvSpPr>
          <p:nvPr/>
        </p:nvSpPr>
        <p:spPr>
          <a:xfrm>
            <a:off x="627321" y="54044"/>
            <a:ext cx="7886700" cy="7344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Impact" panose="020B0806030902050204" pitchFamily="34" charset="0"/>
              </a:rPr>
              <a:t>KESIMPULAN</a:t>
            </a:r>
            <a:endParaRPr lang="en-ID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3B71280-7F26-839C-A358-65391EBA0126}"/>
              </a:ext>
            </a:extLst>
          </p:cNvPr>
          <p:cNvSpPr txBox="1"/>
          <p:nvPr/>
        </p:nvSpPr>
        <p:spPr>
          <a:xfrm>
            <a:off x="1553903" y="1052915"/>
            <a:ext cx="758876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200" dirty="0">
                <a:latin typeface="Impact" panose="020B0806030902050204" pitchFamily="34" charset="0"/>
              </a:rPr>
              <a:t>Yunus </a:t>
            </a:r>
            <a:r>
              <a:rPr lang="en-ID" sz="2200" dirty="0" err="1">
                <a:latin typeface="Impact" panose="020B0806030902050204" pitchFamily="34" charset="0"/>
              </a:rPr>
              <a:t>tiga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hari</a:t>
            </a:r>
            <a:r>
              <a:rPr lang="en-ID" sz="2200" dirty="0">
                <a:latin typeface="Impact" panose="020B0806030902050204" pitchFamily="34" charset="0"/>
              </a:rPr>
              <a:t> di </a:t>
            </a:r>
            <a:r>
              <a:rPr lang="en-ID" sz="2200" dirty="0" err="1">
                <a:latin typeface="Impact" panose="020B0806030902050204" pitchFamily="34" charset="0"/>
              </a:rPr>
              <a:t>dalam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perut</a:t>
            </a:r>
            <a:r>
              <a:rPr lang="en-ID" sz="2200" dirty="0">
                <a:latin typeface="Impact" panose="020B0806030902050204" pitchFamily="34" charset="0"/>
              </a:rPr>
              <a:t> ikan </a:t>
            </a:r>
            <a:r>
              <a:rPr lang="en-ID" sz="2200" dirty="0" err="1">
                <a:latin typeface="Impact" panose="020B0806030902050204" pitchFamily="34" charset="0"/>
              </a:rPr>
              <a:t>besar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karena</a:t>
            </a:r>
            <a:r>
              <a:rPr lang="en-ID" sz="2200" dirty="0">
                <a:latin typeface="Impact" panose="020B0806030902050204" pitchFamily="34" charset="0"/>
              </a:rPr>
              <a:t> dosa-</a:t>
            </a:r>
            <a:r>
              <a:rPr lang="en-ID" sz="2200" dirty="0" err="1">
                <a:latin typeface="Impact" panose="020B0806030902050204" pitchFamily="34" charset="0"/>
              </a:rPr>
              <a:t>dosanya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sendiri</a:t>
            </a:r>
            <a:r>
              <a:rPr lang="en-ID" sz="2200" dirty="0">
                <a:latin typeface="Impact" panose="020B0806030902050204" pitchFamily="34" charset="0"/>
              </a:rPr>
              <a:t>; </a:t>
            </a:r>
            <a:r>
              <a:rPr lang="en-ID" sz="2200" dirty="0" err="1">
                <a:latin typeface="Impact" panose="020B0806030902050204" pitchFamily="34" charset="0"/>
              </a:rPr>
              <a:t>Yesus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tiga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hari</a:t>
            </a:r>
            <a:r>
              <a:rPr lang="en-ID" sz="2200" dirty="0">
                <a:latin typeface="Impact" panose="020B0806030902050204" pitchFamily="34" charset="0"/>
              </a:rPr>
              <a:t> di </a:t>
            </a:r>
            <a:r>
              <a:rPr lang="en-ID" sz="2200" dirty="0" err="1">
                <a:latin typeface="Impact" panose="020B0806030902050204" pitchFamily="34" charset="0"/>
              </a:rPr>
              <a:t>dalam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kubur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karena</a:t>
            </a:r>
            <a:r>
              <a:rPr lang="en-ID" sz="2200" dirty="0">
                <a:latin typeface="Impact" panose="020B0806030902050204" pitchFamily="34" charset="0"/>
              </a:rPr>
              <a:t> dosa-dosa </a:t>
            </a:r>
            <a:r>
              <a:rPr lang="en-ID" sz="2200" dirty="0" err="1">
                <a:latin typeface="Impact" panose="020B0806030902050204" pitchFamily="34" charset="0"/>
              </a:rPr>
              <a:t>kita</a:t>
            </a:r>
            <a:r>
              <a:rPr lang="en-ID" sz="2200" dirty="0"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81B20A9-7BCB-0487-3D83-1DB0E1308832}"/>
              </a:ext>
            </a:extLst>
          </p:cNvPr>
          <p:cNvSpPr txBox="1"/>
          <p:nvPr/>
        </p:nvSpPr>
        <p:spPr>
          <a:xfrm>
            <a:off x="1553903" y="2250585"/>
            <a:ext cx="758876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200" dirty="0" err="1">
                <a:latin typeface="Impact" panose="020B0806030902050204" pitchFamily="34" charset="0"/>
              </a:rPr>
              <a:t>Pilihan</a:t>
            </a:r>
            <a:r>
              <a:rPr lang="en-ID" sz="2200" dirty="0">
                <a:latin typeface="Impact" panose="020B0806030902050204" pitchFamily="34" charset="0"/>
              </a:rPr>
              <a:t> yang </a:t>
            </a:r>
            <a:r>
              <a:rPr lang="en-ID" sz="2200" dirty="0" err="1">
                <a:latin typeface="Impact" panose="020B0806030902050204" pitchFamily="34" charset="0"/>
              </a:rPr>
              <a:t>kita</a:t>
            </a:r>
            <a:r>
              <a:rPr lang="en-ID" sz="2200" dirty="0">
                <a:latin typeface="Impact" panose="020B0806030902050204" pitchFamily="34" charset="0"/>
              </a:rPr>
              <a:t> buat </a:t>
            </a:r>
            <a:r>
              <a:rPr lang="en-ID" sz="2200" dirty="0" err="1">
                <a:latin typeface="Impact" panose="020B0806030902050204" pitchFamily="34" charset="0"/>
              </a:rPr>
              <a:t>sekarang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dapat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menuntun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kita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untuk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membuat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pilihan</a:t>
            </a:r>
            <a:r>
              <a:rPr lang="en-ID" sz="2200" dirty="0">
                <a:latin typeface="Impact" panose="020B0806030902050204" pitchFamily="34" charset="0"/>
              </a:rPr>
              <a:t> di masa </a:t>
            </a:r>
            <a:r>
              <a:rPr lang="en-ID" sz="2200" dirty="0" err="1">
                <a:latin typeface="Impact" panose="020B0806030902050204" pitchFamily="34" charset="0"/>
              </a:rPr>
              <a:t>akhir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ketika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pencobaan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itu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datang</a:t>
            </a:r>
            <a:r>
              <a:rPr lang="en-ID" sz="2200" dirty="0"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0338455-18B8-1515-21C8-9284C96CCE90}"/>
              </a:ext>
            </a:extLst>
          </p:cNvPr>
          <p:cNvSpPr txBox="1"/>
          <p:nvPr/>
        </p:nvSpPr>
        <p:spPr>
          <a:xfrm>
            <a:off x="1553903" y="5725229"/>
            <a:ext cx="758876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200" dirty="0">
                <a:latin typeface="Impact" panose="020B0806030902050204" pitchFamily="34" charset="0"/>
              </a:rPr>
              <a:t>Koresh </a:t>
            </a:r>
            <a:r>
              <a:rPr lang="en-ID" sz="2200" dirty="0" err="1">
                <a:latin typeface="Impact" panose="020B0806030902050204" pitchFamily="34" charset="0"/>
              </a:rPr>
              <a:t>tidak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hanya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membebaskan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umat</a:t>
            </a:r>
            <a:r>
              <a:rPr lang="en-ID" sz="2200" dirty="0">
                <a:latin typeface="Impact" panose="020B0806030902050204" pitchFamily="34" charset="0"/>
              </a:rPr>
              <a:t> Tuhan, </a:t>
            </a:r>
            <a:r>
              <a:rPr lang="en-ID" sz="2200" dirty="0" err="1">
                <a:latin typeface="Impact" panose="020B0806030902050204" pitchFamily="34" charset="0"/>
              </a:rPr>
              <a:t>namun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serangannya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melawan</a:t>
            </a:r>
            <a:r>
              <a:rPr lang="en-ID" sz="2200" dirty="0">
                <a:latin typeface="Impact" panose="020B0806030902050204" pitchFamily="34" charset="0"/>
              </a:rPr>
              <a:t> Babel juga </a:t>
            </a:r>
            <a:r>
              <a:rPr lang="en-ID" sz="2200" dirty="0" err="1">
                <a:latin typeface="Impact" panose="020B0806030902050204" pitchFamily="34" charset="0"/>
              </a:rPr>
              <a:t>merupakan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tipe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kedatangan</a:t>
            </a:r>
            <a:r>
              <a:rPr lang="en-ID" sz="2200" dirty="0">
                <a:latin typeface="Impact" panose="020B0806030902050204" pitchFamily="34" charset="0"/>
              </a:rPr>
              <a:t> </a:t>
            </a:r>
            <a:r>
              <a:rPr lang="en-ID" sz="2200" dirty="0" err="1">
                <a:latin typeface="Impact" panose="020B0806030902050204" pitchFamily="34" charset="0"/>
              </a:rPr>
              <a:t>Kristus</a:t>
            </a:r>
            <a:r>
              <a:rPr lang="en-ID" sz="2200" dirty="0">
                <a:latin typeface="Impact" panose="020B0806030902050204" pitchFamily="34" charset="0"/>
              </a:rPr>
              <a:t> yang </a:t>
            </a:r>
            <a:r>
              <a:rPr lang="en-ID" sz="2200" dirty="0" err="1">
                <a:latin typeface="Impact" panose="020B0806030902050204" pitchFamily="34" charset="0"/>
              </a:rPr>
              <a:t>kedua</a:t>
            </a:r>
            <a:r>
              <a:rPr lang="en-ID" sz="2200" dirty="0">
                <a:latin typeface="Impact" panose="020B0806030902050204" pitchFamily="34" charset="0"/>
              </a:rPr>
              <a:t> kali.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7E90257-9604-BC30-C39D-BC271AC4E828}"/>
              </a:ext>
            </a:extLst>
          </p:cNvPr>
          <p:cNvSpPr txBox="1"/>
          <p:nvPr/>
        </p:nvSpPr>
        <p:spPr>
          <a:xfrm>
            <a:off x="1553902" y="3358962"/>
            <a:ext cx="7590097" cy="969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1900" dirty="0">
                <a:latin typeface="Impact" panose="020B0806030902050204" pitchFamily="34" charset="0"/>
              </a:rPr>
              <a:t>Di </a:t>
            </a:r>
            <a:r>
              <a:rPr lang="en-ID" sz="1900" dirty="0" err="1">
                <a:latin typeface="Impact" panose="020B0806030902050204" pitchFamily="34" charset="0"/>
              </a:rPr>
              <a:t>akhir</a:t>
            </a:r>
            <a:r>
              <a:rPr lang="en-ID" sz="1900" dirty="0">
                <a:latin typeface="Impact" panose="020B0806030902050204" pitchFamily="34" charset="0"/>
              </a:rPr>
              <a:t> zaman, </a:t>
            </a:r>
            <a:r>
              <a:rPr lang="en-ID" sz="1900" dirty="0" err="1">
                <a:latin typeface="Impact" panose="020B0806030902050204" pitchFamily="34" charset="0"/>
              </a:rPr>
              <a:t>saat</a:t>
            </a:r>
            <a:r>
              <a:rPr lang="en-ID" sz="1900" dirty="0">
                <a:latin typeface="Impact" panose="020B0806030902050204" pitchFamily="34" charset="0"/>
              </a:rPr>
              <a:t> </a:t>
            </a:r>
            <a:r>
              <a:rPr lang="en-ID" sz="1900" dirty="0" err="1">
                <a:latin typeface="Impact" panose="020B0806030902050204" pitchFamily="34" charset="0"/>
              </a:rPr>
              <a:t>krisis</a:t>
            </a:r>
            <a:r>
              <a:rPr lang="en-ID" sz="1900" dirty="0">
                <a:latin typeface="Impact" panose="020B0806030902050204" pitchFamily="34" charset="0"/>
              </a:rPr>
              <a:t> </a:t>
            </a:r>
            <a:r>
              <a:rPr lang="en-ID" sz="1900" dirty="0" err="1">
                <a:latin typeface="Impact" panose="020B0806030902050204" pitchFamily="34" charset="0"/>
              </a:rPr>
              <a:t>terakhir</a:t>
            </a:r>
            <a:r>
              <a:rPr lang="en-ID" sz="1900" dirty="0">
                <a:latin typeface="Impact" panose="020B0806030902050204" pitchFamily="34" charset="0"/>
              </a:rPr>
              <a:t> </a:t>
            </a:r>
            <a:r>
              <a:rPr lang="en-ID" sz="1900" dirty="0" err="1">
                <a:latin typeface="Impact" panose="020B0806030902050204" pitchFamily="34" charset="0"/>
              </a:rPr>
              <a:t>melanda</a:t>
            </a:r>
            <a:r>
              <a:rPr lang="en-ID" sz="1900" dirty="0">
                <a:latin typeface="Impact" panose="020B0806030902050204" pitchFamily="34" charset="0"/>
              </a:rPr>
              <a:t> dunia, orang-orang juga </a:t>
            </a:r>
            <a:r>
              <a:rPr lang="en-ID" sz="1900" dirty="0" err="1">
                <a:latin typeface="Impact" panose="020B0806030902050204" pitchFamily="34" charset="0"/>
              </a:rPr>
              <a:t>akan</a:t>
            </a:r>
            <a:r>
              <a:rPr lang="en-ID" sz="1900" dirty="0">
                <a:latin typeface="Impact" panose="020B0806030902050204" pitchFamily="34" charset="0"/>
              </a:rPr>
              <a:t> </a:t>
            </a:r>
            <a:r>
              <a:rPr lang="en-ID" sz="1900" dirty="0" err="1">
                <a:latin typeface="Impact" panose="020B0806030902050204" pitchFamily="34" charset="0"/>
              </a:rPr>
              <a:t>diberi</a:t>
            </a:r>
            <a:r>
              <a:rPr lang="en-ID" sz="1900" dirty="0">
                <a:latin typeface="Impact" panose="020B0806030902050204" pitchFamily="34" charset="0"/>
              </a:rPr>
              <a:t> </a:t>
            </a:r>
            <a:r>
              <a:rPr lang="en-ID" sz="1900" dirty="0" err="1">
                <a:latin typeface="Impact" panose="020B0806030902050204" pitchFamily="34" charset="0"/>
              </a:rPr>
              <a:t>kesempatan</a:t>
            </a:r>
            <a:r>
              <a:rPr lang="en-ID" sz="1900" dirty="0">
                <a:latin typeface="Impact" panose="020B0806030902050204" pitchFamily="34" charset="0"/>
              </a:rPr>
              <a:t> </a:t>
            </a:r>
            <a:r>
              <a:rPr lang="en-ID" sz="1900" dirty="0" err="1">
                <a:latin typeface="Impact" panose="020B0806030902050204" pitchFamily="34" charset="0"/>
              </a:rPr>
              <a:t>untuk</a:t>
            </a:r>
            <a:r>
              <a:rPr lang="en-ID" sz="1900" dirty="0">
                <a:latin typeface="Impact" panose="020B0806030902050204" pitchFamily="34" charset="0"/>
              </a:rPr>
              <a:t> </a:t>
            </a:r>
            <a:r>
              <a:rPr lang="en-ID" sz="1900" dirty="0" err="1">
                <a:latin typeface="Impact" panose="020B0806030902050204" pitchFamily="34" charset="0"/>
              </a:rPr>
              <a:t>mengetahui</a:t>
            </a:r>
            <a:r>
              <a:rPr lang="en-ID" sz="1900" dirty="0">
                <a:latin typeface="Impact" panose="020B0806030902050204" pitchFamily="34" charset="0"/>
              </a:rPr>
              <a:t> </a:t>
            </a:r>
            <a:r>
              <a:rPr lang="en-ID" sz="1900" dirty="0" err="1">
                <a:latin typeface="Impact" panose="020B0806030902050204" pitchFamily="34" charset="0"/>
              </a:rPr>
              <a:t>kebenaran</a:t>
            </a:r>
            <a:r>
              <a:rPr lang="en-ID" sz="1900" dirty="0">
                <a:latin typeface="Impact" panose="020B0806030902050204" pitchFamily="34" charset="0"/>
              </a:rPr>
              <a:t>, dan </a:t>
            </a:r>
            <a:r>
              <a:rPr lang="en-ID" sz="1900" dirty="0" err="1">
                <a:latin typeface="Impact" panose="020B0806030902050204" pitchFamily="34" charset="0"/>
              </a:rPr>
              <a:t>apa</a:t>
            </a:r>
            <a:r>
              <a:rPr lang="en-ID" sz="1900" dirty="0">
                <a:latin typeface="Impact" panose="020B0806030902050204" pitchFamily="34" charset="0"/>
              </a:rPr>
              <a:t> yang </a:t>
            </a:r>
            <a:r>
              <a:rPr lang="en-ID" sz="1900" dirty="0" err="1">
                <a:latin typeface="Impact" panose="020B0806030902050204" pitchFamily="34" charset="0"/>
              </a:rPr>
              <a:t>akan</a:t>
            </a:r>
            <a:r>
              <a:rPr lang="en-ID" sz="1900" dirty="0">
                <a:latin typeface="Impact" panose="020B0806030902050204" pitchFamily="34" charset="0"/>
              </a:rPr>
              <a:t> </a:t>
            </a:r>
            <a:r>
              <a:rPr lang="en-ID" sz="1900" dirty="0" err="1">
                <a:latin typeface="Impact" panose="020B0806030902050204" pitchFamily="34" charset="0"/>
              </a:rPr>
              <a:t>menentukan</a:t>
            </a:r>
            <a:r>
              <a:rPr lang="en-ID" sz="1900" dirty="0">
                <a:latin typeface="Impact" panose="020B0806030902050204" pitchFamily="34" charset="0"/>
              </a:rPr>
              <a:t> </a:t>
            </a:r>
            <a:r>
              <a:rPr lang="en-ID" sz="1900" dirty="0" err="1">
                <a:latin typeface="Impact" panose="020B0806030902050204" pitchFamily="34" charset="0"/>
              </a:rPr>
              <a:t>pilihan</a:t>
            </a:r>
            <a:r>
              <a:rPr lang="en-ID" sz="1900" dirty="0">
                <a:latin typeface="Impact" panose="020B0806030902050204" pitchFamily="34" charset="0"/>
              </a:rPr>
              <a:t> </a:t>
            </a:r>
            <a:r>
              <a:rPr lang="en-ID" sz="1900" dirty="0" err="1">
                <a:latin typeface="Impact" panose="020B0806030902050204" pitchFamily="34" charset="0"/>
              </a:rPr>
              <a:t>mereka</a:t>
            </a:r>
            <a:r>
              <a:rPr lang="en-ID" sz="1900" dirty="0">
                <a:latin typeface="Impact" panose="020B0806030902050204" pitchFamily="34" charset="0"/>
              </a:rPr>
              <a:t>, </a:t>
            </a:r>
            <a:r>
              <a:rPr lang="en-ID" sz="1900" dirty="0" err="1">
                <a:latin typeface="Impact" panose="020B0806030902050204" pitchFamily="34" charset="0"/>
              </a:rPr>
              <a:t>seperti</a:t>
            </a:r>
            <a:r>
              <a:rPr lang="en-ID" sz="1900" dirty="0">
                <a:latin typeface="Impact" panose="020B0806030902050204" pitchFamily="34" charset="0"/>
              </a:rPr>
              <a:t> </a:t>
            </a:r>
            <a:r>
              <a:rPr lang="en-ID" sz="1900" dirty="0" err="1">
                <a:latin typeface="Impact" panose="020B0806030902050204" pitchFamily="34" charset="0"/>
              </a:rPr>
              <a:t>halnya</a:t>
            </a:r>
            <a:r>
              <a:rPr lang="en-ID" sz="1900" dirty="0">
                <a:latin typeface="Impact" panose="020B0806030902050204" pitchFamily="34" charset="0"/>
              </a:rPr>
              <a:t> </a:t>
            </a:r>
            <a:r>
              <a:rPr lang="en-ID" sz="1900" dirty="0" err="1">
                <a:latin typeface="Impact" panose="020B0806030902050204" pitchFamily="34" charset="0"/>
              </a:rPr>
              <a:t>Belsyazar</a:t>
            </a:r>
            <a:r>
              <a:rPr lang="en-ID" sz="1900" dirty="0">
                <a:latin typeface="Impact" panose="020B0806030902050204" pitchFamily="34" charset="0"/>
              </a:rPr>
              <a:t>, </a:t>
            </a:r>
            <a:r>
              <a:rPr lang="en-ID" sz="1900" dirty="0" err="1">
                <a:latin typeface="Impact" panose="020B0806030902050204" pitchFamily="34" charset="0"/>
              </a:rPr>
              <a:t>adalah</a:t>
            </a:r>
            <a:r>
              <a:rPr lang="en-ID" sz="1900" dirty="0">
                <a:latin typeface="Impact" panose="020B0806030902050204" pitchFamily="34" charset="0"/>
              </a:rPr>
              <a:t> </a:t>
            </a:r>
            <a:r>
              <a:rPr lang="en-ID" sz="1900" dirty="0" err="1">
                <a:latin typeface="Impact" panose="020B0806030902050204" pitchFamily="34" charset="0"/>
              </a:rPr>
              <a:t>hati</a:t>
            </a:r>
            <a:r>
              <a:rPr lang="en-ID" sz="1900" dirty="0">
                <a:latin typeface="Impact" panose="020B0806030902050204" pitchFamily="34" charset="0"/>
              </a:rPr>
              <a:t> </a:t>
            </a:r>
            <a:r>
              <a:rPr lang="en-ID" sz="1900" dirty="0" err="1">
                <a:latin typeface="Impact" panose="020B0806030902050204" pitchFamily="34" charset="0"/>
              </a:rPr>
              <a:t>mereka</a:t>
            </a:r>
            <a:r>
              <a:rPr lang="en-ID" sz="1900" dirty="0"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A3EAFDC-FD35-8BEE-A024-ECBAA03F1522}"/>
              </a:ext>
            </a:extLst>
          </p:cNvPr>
          <p:cNvSpPr txBox="1"/>
          <p:nvPr/>
        </p:nvSpPr>
        <p:spPr>
          <a:xfrm>
            <a:off x="1552302" y="4576664"/>
            <a:ext cx="7591697" cy="969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1900" dirty="0">
                <a:latin typeface="Impact" panose="020B0806030902050204" pitchFamily="34" charset="0"/>
              </a:rPr>
              <a:t>Dunia </a:t>
            </a:r>
            <a:r>
              <a:rPr lang="en-ID" sz="1900" dirty="0" err="1">
                <a:latin typeface="Impact" panose="020B0806030902050204" pitchFamily="34" charset="0"/>
              </a:rPr>
              <a:t>tidak</a:t>
            </a:r>
            <a:r>
              <a:rPr lang="en-ID" sz="1900" dirty="0">
                <a:latin typeface="Impact" panose="020B0806030902050204" pitchFamily="34" charset="0"/>
              </a:rPr>
              <a:t> </a:t>
            </a:r>
            <a:r>
              <a:rPr lang="en-ID" sz="1900" dirty="0" err="1">
                <a:latin typeface="Impact" panose="020B0806030902050204" pitchFamily="34" charset="0"/>
              </a:rPr>
              <a:t>akan</a:t>
            </a:r>
            <a:r>
              <a:rPr lang="en-ID" sz="1900" dirty="0">
                <a:latin typeface="Impact" panose="020B0806030902050204" pitchFamily="34" charset="0"/>
              </a:rPr>
              <a:t> </a:t>
            </a:r>
            <a:r>
              <a:rPr lang="en-ID" sz="1900" dirty="0" err="1">
                <a:latin typeface="Impact" panose="020B0806030902050204" pitchFamily="34" charset="0"/>
              </a:rPr>
              <a:t>terkejut</a:t>
            </a:r>
            <a:r>
              <a:rPr lang="en-ID" sz="1900" dirty="0">
                <a:latin typeface="Impact" panose="020B0806030902050204" pitchFamily="34" charset="0"/>
              </a:rPr>
              <a:t> </a:t>
            </a:r>
            <a:r>
              <a:rPr lang="en-ID" sz="1900" dirty="0" err="1">
                <a:latin typeface="Impact" panose="020B0806030902050204" pitchFamily="34" charset="0"/>
              </a:rPr>
              <a:t>hanya</a:t>
            </a:r>
            <a:r>
              <a:rPr lang="en-ID" sz="1900" dirty="0">
                <a:latin typeface="Impact" panose="020B0806030902050204" pitchFamily="34" charset="0"/>
              </a:rPr>
              <a:t> </a:t>
            </a:r>
            <a:r>
              <a:rPr lang="en-ID" sz="1900" dirty="0" err="1">
                <a:latin typeface="Impact" panose="020B0806030902050204" pitchFamily="34" charset="0"/>
              </a:rPr>
              <a:t>karena</a:t>
            </a:r>
            <a:r>
              <a:rPr lang="en-ID" sz="1900" dirty="0">
                <a:latin typeface="Impact" panose="020B0806030902050204" pitchFamily="34" charset="0"/>
              </a:rPr>
              <a:t> </a:t>
            </a:r>
            <a:r>
              <a:rPr lang="en-ID" sz="1900" dirty="0" err="1">
                <a:latin typeface="Impact" panose="020B0806030902050204" pitchFamily="34" charset="0"/>
              </a:rPr>
              <a:t>tidak</a:t>
            </a:r>
            <a:r>
              <a:rPr lang="en-ID" sz="1900" dirty="0">
                <a:latin typeface="Impact" panose="020B0806030902050204" pitchFamily="34" charset="0"/>
              </a:rPr>
              <a:t> </a:t>
            </a:r>
            <a:r>
              <a:rPr lang="en-ID" sz="1900" dirty="0" err="1">
                <a:latin typeface="Impact" panose="020B0806030902050204" pitchFamily="34" charset="0"/>
              </a:rPr>
              <a:t>mengetahui</a:t>
            </a:r>
            <a:r>
              <a:rPr lang="en-ID" sz="1900" dirty="0">
                <a:latin typeface="Impact" panose="020B0806030902050204" pitchFamily="34" charset="0"/>
              </a:rPr>
              <a:t> </a:t>
            </a:r>
            <a:r>
              <a:rPr lang="en-ID" sz="1900" dirty="0" err="1">
                <a:latin typeface="Impact" panose="020B0806030902050204" pitchFamily="34" charset="0"/>
              </a:rPr>
              <a:t>apa</a:t>
            </a:r>
            <a:r>
              <a:rPr lang="en-ID" sz="1900" dirty="0">
                <a:latin typeface="Impact" panose="020B0806030902050204" pitchFamily="34" charset="0"/>
              </a:rPr>
              <a:t> yang Tuhan </a:t>
            </a:r>
            <a:r>
              <a:rPr lang="en-ID" sz="1900" dirty="0" err="1">
                <a:latin typeface="Impact" panose="020B0806030902050204" pitchFamily="34" charset="0"/>
              </a:rPr>
              <a:t>telah</a:t>
            </a:r>
            <a:r>
              <a:rPr lang="en-ID" sz="1900" dirty="0">
                <a:latin typeface="Impact" panose="020B0806030902050204" pitchFamily="34" charset="0"/>
              </a:rPr>
              <a:t> </a:t>
            </a:r>
            <a:r>
              <a:rPr lang="en-ID" sz="1900" dirty="0" err="1">
                <a:latin typeface="Impact" panose="020B0806030902050204" pitchFamily="34" charset="0"/>
              </a:rPr>
              <a:t>nubuatkan</a:t>
            </a:r>
            <a:r>
              <a:rPr lang="en-ID" sz="1900" dirty="0">
                <a:latin typeface="Impact" panose="020B0806030902050204" pitchFamily="34" charset="0"/>
              </a:rPr>
              <a:t>; </a:t>
            </a:r>
            <a:r>
              <a:rPr lang="en-ID" sz="1900" dirty="0" err="1">
                <a:latin typeface="Impact" panose="020B0806030902050204" pitchFamily="34" charset="0"/>
              </a:rPr>
              <a:t>tetapi</a:t>
            </a:r>
            <a:r>
              <a:rPr lang="en-ID" sz="1900" dirty="0">
                <a:latin typeface="Impact" panose="020B0806030902050204" pitchFamily="34" charset="0"/>
              </a:rPr>
              <a:t> dunia </a:t>
            </a:r>
            <a:r>
              <a:rPr lang="en-ID" sz="1900" dirty="0" err="1">
                <a:latin typeface="Impact" panose="020B0806030902050204" pitchFamily="34" charset="0"/>
              </a:rPr>
              <a:t>akan</a:t>
            </a:r>
            <a:r>
              <a:rPr lang="en-ID" sz="1900" dirty="0">
                <a:latin typeface="Impact" panose="020B0806030902050204" pitchFamily="34" charset="0"/>
              </a:rPr>
              <a:t> </a:t>
            </a:r>
            <a:r>
              <a:rPr lang="en-ID" sz="1900" dirty="0" err="1">
                <a:latin typeface="Impact" panose="020B0806030902050204" pitchFamily="34" charset="0"/>
              </a:rPr>
              <a:t>terkejut</a:t>
            </a:r>
            <a:r>
              <a:rPr lang="en-ID" sz="1900" dirty="0">
                <a:latin typeface="Impact" panose="020B0806030902050204" pitchFamily="34" charset="0"/>
              </a:rPr>
              <a:t> </a:t>
            </a:r>
            <a:r>
              <a:rPr lang="en-ID" sz="1900" dirty="0" err="1">
                <a:latin typeface="Impact" panose="020B0806030902050204" pitchFamily="34" charset="0"/>
              </a:rPr>
              <a:t>karena</a:t>
            </a:r>
            <a:r>
              <a:rPr lang="en-ID" sz="1900" dirty="0">
                <a:latin typeface="Impact" panose="020B0806030902050204" pitchFamily="34" charset="0"/>
              </a:rPr>
              <a:t> </a:t>
            </a:r>
            <a:r>
              <a:rPr lang="en-ID" sz="1900" dirty="0" err="1">
                <a:latin typeface="Impact" panose="020B0806030902050204" pitchFamily="34" charset="0"/>
              </a:rPr>
              <a:t>telah</a:t>
            </a:r>
            <a:r>
              <a:rPr lang="en-ID" sz="1900" dirty="0">
                <a:latin typeface="Impact" panose="020B0806030902050204" pitchFamily="34" charset="0"/>
              </a:rPr>
              <a:t> </a:t>
            </a:r>
            <a:r>
              <a:rPr lang="en-ID" sz="1900" dirty="0" err="1">
                <a:latin typeface="Impact" panose="020B0806030902050204" pitchFamily="34" charset="0"/>
              </a:rPr>
              <a:t>memilih</a:t>
            </a:r>
            <a:r>
              <a:rPr lang="en-ID" sz="1900" dirty="0">
                <a:latin typeface="Impact" panose="020B0806030902050204" pitchFamily="34" charset="0"/>
              </a:rPr>
              <a:t> </a:t>
            </a:r>
            <a:r>
              <a:rPr lang="en-ID" sz="1900" dirty="0" err="1">
                <a:latin typeface="Impact" panose="020B0806030902050204" pitchFamily="34" charset="0"/>
              </a:rPr>
              <a:t>untuk</a:t>
            </a:r>
            <a:r>
              <a:rPr lang="en-ID" sz="1900" dirty="0">
                <a:latin typeface="Impact" panose="020B0806030902050204" pitchFamily="34" charset="0"/>
              </a:rPr>
              <a:t> </a:t>
            </a:r>
            <a:r>
              <a:rPr lang="en-ID" sz="1900" dirty="0" err="1">
                <a:latin typeface="Impact" panose="020B0806030902050204" pitchFamily="34" charset="0"/>
              </a:rPr>
              <a:t>tidak</a:t>
            </a:r>
            <a:r>
              <a:rPr lang="en-ID" sz="1900" dirty="0">
                <a:latin typeface="Impact" panose="020B0806030902050204" pitchFamily="34" charset="0"/>
              </a:rPr>
              <a:t> </a:t>
            </a:r>
            <a:r>
              <a:rPr lang="en-ID" sz="1900" dirty="0" err="1">
                <a:latin typeface="Impact" panose="020B0806030902050204" pitchFamily="34" charset="0"/>
              </a:rPr>
              <a:t>memercayai</a:t>
            </a:r>
            <a:r>
              <a:rPr lang="en-ID" sz="1900" dirty="0">
                <a:latin typeface="Impact" panose="020B0806030902050204" pitchFamily="34" charset="0"/>
              </a:rPr>
              <a:t> </a:t>
            </a:r>
            <a:r>
              <a:rPr lang="en-ID" sz="1900" dirty="0" err="1">
                <a:latin typeface="Impact" panose="020B0806030902050204" pitchFamily="34" charset="0"/>
              </a:rPr>
              <a:t>apa</a:t>
            </a:r>
            <a:r>
              <a:rPr lang="en-ID" sz="1900" dirty="0">
                <a:latin typeface="Impact" panose="020B0806030902050204" pitchFamily="34" charset="0"/>
              </a:rPr>
              <a:t> yang Tuhan </a:t>
            </a:r>
            <a:r>
              <a:rPr lang="en-ID" sz="1900" dirty="0" err="1">
                <a:latin typeface="Impact" panose="020B0806030902050204" pitchFamily="34" charset="0"/>
              </a:rPr>
              <a:t>katakan</a:t>
            </a:r>
            <a:r>
              <a:rPr lang="en-ID" sz="1900" dirty="0">
                <a:latin typeface="Impact" panose="020B0806030902050204" pitchFamily="34" charset="0"/>
              </a:rPr>
              <a:t> </a:t>
            </a:r>
            <a:r>
              <a:rPr lang="en-ID" sz="1900" dirty="0" err="1">
                <a:latin typeface="Impact" panose="020B0806030902050204" pitchFamily="34" charset="0"/>
              </a:rPr>
              <a:t>akan</a:t>
            </a:r>
            <a:r>
              <a:rPr lang="en-ID" sz="1900" dirty="0">
                <a:latin typeface="Impact" panose="020B0806030902050204" pitchFamily="34" charset="0"/>
              </a:rPr>
              <a:t> </a:t>
            </a:r>
            <a:r>
              <a:rPr lang="en-ID" sz="1900" dirty="0" err="1">
                <a:latin typeface="Impact" panose="020B0806030902050204" pitchFamily="34" charset="0"/>
              </a:rPr>
              <a:t>terjadi</a:t>
            </a:r>
            <a:r>
              <a:rPr lang="en-ID" sz="1900" dirty="0">
                <a:latin typeface="Impact" panose="020B080603090205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637684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5E173-0677-3B09-D8D5-E06312E55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679" y="106327"/>
            <a:ext cx="8112642" cy="1733106"/>
          </a:xfrm>
        </p:spPr>
        <p:txBody>
          <a:bodyPr>
            <a:noAutofit/>
          </a:bodyPr>
          <a:lstStyle/>
          <a:p>
            <a:pPr algn="ctr"/>
            <a:r>
              <a:rPr lang="en-ID" sz="2400" b="1" dirty="0"/>
              <a:t>Dalam </a:t>
            </a:r>
            <a:r>
              <a:rPr lang="en-ID" sz="2400" b="1" dirty="0" err="1"/>
              <a:t>pelajaran</a:t>
            </a:r>
            <a:r>
              <a:rPr lang="en-ID" sz="2400" b="1" dirty="0"/>
              <a:t> pekan </a:t>
            </a:r>
            <a:r>
              <a:rPr lang="en-ID" sz="2400" b="1" dirty="0" err="1"/>
              <a:t>ini</a:t>
            </a:r>
            <a:r>
              <a:rPr lang="en-ID" sz="2400" b="1" dirty="0"/>
              <a:t>, </a:t>
            </a:r>
            <a:r>
              <a:rPr lang="en-ID" sz="2400" b="1" dirty="0" err="1"/>
              <a:t>tiga</a:t>
            </a:r>
            <a:r>
              <a:rPr lang="en-ID" sz="2400" b="1" dirty="0"/>
              <a:t> </a:t>
            </a:r>
            <a:r>
              <a:rPr lang="en-ID" sz="2400" b="1" dirty="0" err="1"/>
              <a:t>dari</a:t>
            </a:r>
            <a:r>
              <a:rPr lang="en-ID" sz="2400" b="1" dirty="0"/>
              <a:t> </a:t>
            </a:r>
            <a:r>
              <a:rPr lang="en-ID" sz="2400" b="1" dirty="0" err="1"/>
              <a:t>peristiwa-peristiwa</a:t>
            </a:r>
            <a:r>
              <a:rPr lang="en-ID" sz="2400" b="1" dirty="0"/>
              <a:t> </a:t>
            </a:r>
            <a:r>
              <a:rPr lang="en-ID" sz="2400" b="1" dirty="0" err="1"/>
              <a:t>ini</a:t>
            </a:r>
            <a:r>
              <a:rPr lang="en-ID" sz="2400" b="1" dirty="0"/>
              <a:t> </a:t>
            </a:r>
            <a:r>
              <a:rPr lang="en-ID" sz="2400" b="1" dirty="0" err="1"/>
              <a:t>telah</a:t>
            </a:r>
            <a:r>
              <a:rPr lang="en-ID" sz="2400" b="1" dirty="0"/>
              <a:t> </a:t>
            </a:r>
            <a:r>
              <a:rPr lang="en-ID" sz="2400" b="1" dirty="0" err="1"/>
              <a:t>dipilih</a:t>
            </a:r>
            <a:r>
              <a:rPr lang="en-ID" sz="2400" b="1" dirty="0"/>
              <a:t> yang </a:t>
            </a:r>
            <a:r>
              <a:rPr lang="en-ID" sz="2400" b="1" dirty="0" err="1"/>
              <a:t>memiliki</a:t>
            </a:r>
            <a:r>
              <a:rPr lang="en-ID" sz="2400" b="1" dirty="0"/>
              <a:t> </a:t>
            </a:r>
            <a:r>
              <a:rPr lang="en-ID" sz="2400" b="1" dirty="0" err="1"/>
              <a:t>satu</a:t>
            </a:r>
            <a:r>
              <a:rPr lang="en-ID" sz="2400" b="1" dirty="0"/>
              <a:t> </a:t>
            </a:r>
            <a:r>
              <a:rPr lang="en-ID" sz="2400" b="1" dirty="0" err="1"/>
              <a:t>ciri</a:t>
            </a:r>
            <a:r>
              <a:rPr lang="en-ID" sz="2400" b="1" dirty="0"/>
              <a:t> </a:t>
            </a:r>
            <a:r>
              <a:rPr lang="en-ID" sz="2400" b="1" dirty="0" err="1"/>
              <a:t>khusus</a:t>
            </a:r>
            <a:r>
              <a:rPr lang="en-ID" sz="2400" b="1" dirty="0"/>
              <a:t> yang </a:t>
            </a:r>
            <a:r>
              <a:rPr lang="en-ID" sz="2400" b="1" dirty="0" err="1"/>
              <a:t>sama</a:t>
            </a:r>
            <a:r>
              <a:rPr lang="en-ID" sz="2400" b="1" dirty="0"/>
              <a:t>: </a:t>
            </a:r>
            <a:r>
              <a:rPr lang="en-ID" sz="2400" b="1" dirty="0" err="1"/>
              <a:t>semuanya</a:t>
            </a:r>
            <a:r>
              <a:rPr lang="en-ID" sz="2400" b="1" dirty="0"/>
              <a:t> </a:t>
            </a:r>
            <a:r>
              <a:rPr lang="en-ID" sz="2400" b="1" dirty="0" err="1"/>
              <a:t>terjadi</a:t>
            </a:r>
            <a:r>
              <a:rPr lang="en-ID" sz="2400" b="1" dirty="0"/>
              <a:t> di </a:t>
            </a:r>
            <a:r>
              <a:rPr lang="en-ID" sz="2400" b="1" dirty="0" err="1"/>
              <a:t>akhir</a:t>
            </a:r>
            <a:r>
              <a:rPr lang="en-ID" sz="2400" b="1" dirty="0"/>
              <a:t> </a:t>
            </a:r>
            <a:r>
              <a:rPr lang="en-ID" sz="2400" b="1" dirty="0" err="1"/>
              <a:t>sejarah</a:t>
            </a:r>
            <a:r>
              <a:rPr lang="en-ID" sz="2400" b="1" dirty="0"/>
              <a:t> Israel </a:t>
            </a:r>
            <a:r>
              <a:rPr lang="en-ID" sz="2400" b="1" dirty="0" err="1"/>
              <a:t>dalam</a:t>
            </a:r>
            <a:r>
              <a:rPr lang="en-ID" sz="2400" b="1" dirty="0"/>
              <a:t> </a:t>
            </a:r>
            <a:r>
              <a:rPr lang="en-ID" sz="2400" b="1" dirty="0" err="1"/>
              <a:t>Alkitab</a:t>
            </a:r>
            <a:r>
              <a:rPr lang="en-ID" sz="2400" b="1" dirty="0"/>
              <a:t> dan </a:t>
            </a:r>
            <a:r>
              <a:rPr lang="en-ID" sz="2400" b="1" dirty="0" err="1"/>
              <a:t>melibatkan</a:t>
            </a:r>
            <a:r>
              <a:rPr lang="en-ID" sz="2400" b="1" dirty="0"/>
              <a:t> </a:t>
            </a:r>
            <a:r>
              <a:rPr lang="en-ID" sz="2400" b="1" dirty="0" err="1"/>
              <a:t>bangsa-bangsa</a:t>
            </a:r>
            <a:r>
              <a:rPr lang="en-ID" sz="2400" b="1" dirty="0"/>
              <a:t> </a:t>
            </a:r>
            <a:r>
              <a:rPr lang="en-ID" sz="2400" b="1" dirty="0" err="1"/>
              <a:t>bukan</a:t>
            </a:r>
            <a:r>
              <a:rPr lang="en-ID" sz="2400" b="1" dirty="0"/>
              <a:t> </a:t>
            </a:r>
            <a:r>
              <a:rPr lang="en-ID" sz="2400" b="1" dirty="0" err="1"/>
              <a:t>Yahudi</a:t>
            </a:r>
            <a:r>
              <a:rPr lang="en-ID" sz="2400" b="1" dirty="0"/>
              <a:t>, </a:t>
            </a:r>
            <a:r>
              <a:rPr lang="en-ID" sz="2400" b="1" dirty="0" err="1"/>
              <a:t>yaitu</a:t>
            </a:r>
            <a:r>
              <a:rPr lang="en-ID" sz="2400" b="1" dirty="0"/>
              <a:t> "</a:t>
            </a:r>
            <a:r>
              <a:rPr lang="en-ID" sz="2400" b="1" dirty="0" err="1"/>
              <a:t>bangsa-bangsa</a:t>
            </a:r>
            <a:r>
              <a:rPr lang="en-ID" sz="2400" b="1" dirty="0"/>
              <a:t> lain" (</a:t>
            </a:r>
            <a:r>
              <a:rPr lang="en-ID" sz="2400" b="1" dirty="0" err="1"/>
              <a:t>bandingkan</a:t>
            </a:r>
            <a:r>
              <a:rPr lang="en-ID" sz="2400" b="1" dirty="0"/>
              <a:t> </a:t>
            </a:r>
            <a:r>
              <a:rPr lang="en-ID" sz="2400" b="1" dirty="0" err="1"/>
              <a:t>dengan</a:t>
            </a:r>
            <a:r>
              <a:rPr lang="en-ID" sz="2400" b="1" dirty="0"/>
              <a:t> Kej. 12: 3; Kej. 22: 18)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DD7193-548C-5D34-492F-0A05F88EB7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6530" y="1967020"/>
            <a:ext cx="5635256" cy="4816549"/>
          </a:xfrm>
        </p:spPr>
        <p:txBody>
          <a:bodyPr>
            <a:normAutofit fontScale="92500" lnSpcReduction="20000"/>
          </a:bodyPr>
          <a:lstStyle/>
          <a:p>
            <a:r>
              <a:rPr lang="en-ID" dirty="0" err="1">
                <a:latin typeface="Impact" panose="020B0806030902050204" pitchFamily="34" charset="0"/>
              </a:rPr>
              <a:t>Peristiwa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pertama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adalah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peristiwa</a:t>
            </a:r>
            <a:r>
              <a:rPr lang="en-ID" dirty="0">
                <a:latin typeface="Impact" panose="020B0806030902050204" pitchFamily="34" charset="0"/>
              </a:rPr>
              <a:t> dramatis :</a:t>
            </a:r>
            <a:r>
              <a:rPr lang="en-ID" dirty="0"/>
              <a:t> </a:t>
            </a:r>
            <a:r>
              <a:rPr lang="en-ID" dirty="0" err="1"/>
              <a:t>ini</a:t>
            </a:r>
            <a:r>
              <a:rPr lang="en-ID" dirty="0"/>
              <a:t> </a:t>
            </a:r>
            <a:r>
              <a:rPr lang="en-ID" dirty="0" err="1"/>
              <a:t>adalah</a:t>
            </a:r>
            <a:r>
              <a:rPr lang="en-ID" dirty="0"/>
              <a:t> </a:t>
            </a:r>
            <a:r>
              <a:rPr lang="en-ID" dirty="0" err="1"/>
              <a:t>penghakiman</a:t>
            </a:r>
            <a:r>
              <a:rPr lang="en-ID" dirty="0"/>
              <a:t> dan </a:t>
            </a:r>
            <a:r>
              <a:rPr lang="en-ID" b="1" dirty="0" err="1"/>
              <a:t>pertobatan</a:t>
            </a:r>
            <a:r>
              <a:rPr lang="en-ID" b="1" dirty="0"/>
              <a:t> </a:t>
            </a:r>
            <a:r>
              <a:rPr lang="en-ID" dirty="0" err="1"/>
              <a:t>seluruh</a:t>
            </a:r>
            <a:r>
              <a:rPr lang="en-ID" dirty="0"/>
              <a:t> </a:t>
            </a:r>
            <a:r>
              <a:rPr lang="en-ID" dirty="0" err="1"/>
              <a:t>penduduk</a:t>
            </a:r>
            <a:r>
              <a:rPr lang="en-ID" dirty="0"/>
              <a:t> </a:t>
            </a:r>
            <a:r>
              <a:rPr lang="en-ID" dirty="0" err="1"/>
              <a:t>Niniwe</a:t>
            </a:r>
            <a:r>
              <a:rPr lang="en-ID" dirty="0"/>
              <a:t>, </a:t>
            </a:r>
            <a:r>
              <a:rPr lang="en-ID" dirty="0" err="1"/>
              <a:t>setelah</a:t>
            </a:r>
            <a:r>
              <a:rPr lang="en-ID" dirty="0"/>
              <a:t> Nabi Yunus </a:t>
            </a:r>
            <a:r>
              <a:rPr lang="en-ID" dirty="0" err="1"/>
              <a:t>melakukan</a:t>
            </a:r>
            <a:r>
              <a:rPr lang="en-ID" dirty="0"/>
              <a:t> </a:t>
            </a:r>
            <a:r>
              <a:rPr lang="en-ID" dirty="0" err="1"/>
              <a:t>kampanye</a:t>
            </a:r>
            <a:r>
              <a:rPr lang="en-ID" dirty="0"/>
              <a:t> </a:t>
            </a:r>
            <a:r>
              <a:rPr lang="en-ID" dirty="0" err="1"/>
              <a:t>penginjilan</a:t>
            </a:r>
            <a:r>
              <a:rPr lang="en-ID" dirty="0"/>
              <a:t> yang </a:t>
            </a:r>
            <a:r>
              <a:rPr lang="en-ID" dirty="0" err="1"/>
              <a:t>enggan</a:t>
            </a:r>
            <a:r>
              <a:rPr lang="en-ID" dirty="0"/>
              <a:t> </a:t>
            </a:r>
            <a:r>
              <a:rPr lang="en-ID" dirty="0" err="1"/>
              <a:t>dilakukan</a:t>
            </a:r>
            <a:r>
              <a:rPr lang="en-ID" dirty="0"/>
              <a:t>. </a:t>
            </a:r>
          </a:p>
          <a:p>
            <a:r>
              <a:rPr lang="en-ID" dirty="0" err="1">
                <a:latin typeface="Impact" panose="020B0806030902050204" pitchFamily="34" charset="0"/>
              </a:rPr>
              <a:t>Peristiwa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kedua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adalah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peristiwa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tragis</a:t>
            </a:r>
            <a:r>
              <a:rPr lang="en-ID" dirty="0">
                <a:latin typeface="Impact" panose="020B0806030902050204" pitchFamily="34" charset="0"/>
              </a:rPr>
              <a:t> :</a:t>
            </a:r>
            <a:r>
              <a:rPr lang="en-ID" dirty="0"/>
              <a:t> </a:t>
            </a:r>
            <a:r>
              <a:rPr lang="en-ID" dirty="0" err="1"/>
              <a:t>ini</a:t>
            </a:r>
            <a:r>
              <a:rPr lang="en-ID" dirty="0"/>
              <a:t> </a:t>
            </a:r>
            <a:r>
              <a:rPr lang="en-ID" dirty="0" err="1"/>
              <a:t>adalah</a:t>
            </a:r>
            <a:r>
              <a:rPr lang="en-ID" dirty="0"/>
              <a:t> </a:t>
            </a:r>
            <a:r>
              <a:rPr lang="en-ID" dirty="0" err="1"/>
              <a:t>peristiwa</a:t>
            </a:r>
            <a:r>
              <a:rPr lang="en-ID" dirty="0"/>
              <a:t> </a:t>
            </a:r>
            <a:r>
              <a:rPr lang="en-ID" dirty="0" err="1"/>
              <a:t>penghakiman</a:t>
            </a:r>
            <a:r>
              <a:rPr lang="en-ID" dirty="0"/>
              <a:t> dan </a:t>
            </a:r>
            <a:r>
              <a:rPr lang="en-ID" b="1" dirty="0" err="1"/>
              <a:t>tidak</a:t>
            </a:r>
            <a:r>
              <a:rPr lang="en-ID" b="1" dirty="0"/>
              <a:t> </a:t>
            </a:r>
            <a:r>
              <a:rPr lang="en-ID" b="1" dirty="0" err="1"/>
              <a:t>bertobatnya</a:t>
            </a:r>
            <a:r>
              <a:rPr lang="en-ID" b="1" dirty="0"/>
              <a:t> </a:t>
            </a:r>
            <a:r>
              <a:rPr lang="en-ID" dirty="0" err="1"/>
              <a:t>Belsyazar</a:t>
            </a:r>
            <a:r>
              <a:rPr lang="en-ID" dirty="0"/>
              <a:t> yang </a:t>
            </a:r>
            <a:r>
              <a:rPr lang="en-ID" dirty="0" err="1"/>
              <a:t>berakhir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hilangnya</a:t>
            </a:r>
            <a:r>
              <a:rPr lang="en-ID" dirty="0"/>
              <a:t> </a:t>
            </a:r>
            <a:r>
              <a:rPr lang="en-ID" dirty="0" err="1"/>
              <a:t>kerajaannya</a:t>
            </a:r>
            <a:r>
              <a:rPr lang="en-ID" dirty="0"/>
              <a:t>. </a:t>
            </a:r>
          </a:p>
          <a:p>
            <a:r>
              <a:rPr lang="en-ID" dirty="0">
                <a:latin typeface="Impact" panose="020B0806030902050204" pitchFamily="34" charset="0"/>
              </a:rPr>
              <a:t>Dan </a:t>
            </a:r>
            <a:r>
              <a:rPr lang="en-ID" dirty="0" err="1">
                <a:latin typeface="Impact" panose="020B0806030902050204" pitchFamily="34" charset="0"/>
              </a:rPr>
              <a:t>peristiwa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ketiga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adalah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peristiwa</a:t>
            </a:r>
            <a:r>
              <a:rPr lang="en-ID" dirty="0">
                <a:latin typeface="Impact" panose="020B0806030902050204" pitchFamily="34" charset="0"/>
              </a:rPr>
              <a:t> yang </a:t>
            </a:r>
            <a:r>
              <a:rPr lang="en-ID" dirty="0" err="1">
                <a:latin typeface="Impact" panose="020B0806030902050204" pitchFamily="34" charset="0"/>
              </a:rPr>
              <a:t>mulia</a:t>
            </a:r>
            <a:r>
              <a:rPr lang="en-ID" dirty="0">
                <a:latin typeface="Impact" panose="020B0806030902050204" pitchFamily="34" charset="0"/>
              </a:rPr>
              <a:t> :</a:t>
            </a:r>
            <a:r>
              <a:rPr lang="en-ID" dirty="0"/>
              <a:t> </a:t>
            </a:r>
            <a:r>
              <a:rPr lang="en-ID" dirty="0" err="1"/>
              <a:t>peristiwa</a:t>
            </a:r>
            <a:r>
              <a:rPr lang="en-ID" dirty="0"/>
              <a:t> </a:t>
            </a:r>
            <a:r>
              <a:rPr lang="en-ID" dirty="0" err="1"/>
              <a:t>ini</a:t>
            </a:r>
            <a:r>
              <a:rPr lang="en-ID" dirty="0"/>
              <a:t> </a:t>
            </a:r>
            <a:r>
              <a:rPr lang="en-ID" dirty="0" err="1"/>
              <a:t>adalah</a:t>
            </a:r>
            <a:r>
              <a:rPr lang="en-ID" dirty="0"/>
              <a:t> </a:t>
            </a:r>
            <a:r>
              <a:rPr lang="en-ID" dirty="0" err="1"/>
              <a:t>keselamatan</a:t>
            </a:r>
            <a:r>
              <a:rPr lang="en-ID" dirty="0"/>
              <a:t> </a:t>
            </a:r>
            <a:r>
              <a:rPr lang="en-ID" dirty="0" err="1"/>
              <a:t>umat</a:t>
            </a:r>
            <a:r>
              <a:rPr lang="en-ID" dirty="0"/>
              <a:t> Allah, </a:t>
            </a:r>
            <a:r>
              <a:rPr lang="en-ID" dirty="0" err="1"/>
              <a:t>berkat</a:t>
            </a:r>
            <a:r>
              <a:rPr lang="en-ID" dirty="0"/>
              <a:t> </a:t>
            </a:r>
            <a:r>
              <a:rPr lang="en-ID" dirty="0" err="1"/>
              <a:t>kontribusi</a:t>
            </a:r>
            <a:r>
              <a:rPr lang="en-ID" dirty="0"/>
              <a:t> Raja Persia, Koresh.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BCDE2F-3F1F-7D60-640D-25322AA856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380" y="1999938"/>
            <a:ext cx="2018664" cy="15556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8960DD-BB68-8475-BE6B-73AE63E575D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6344"/>
          <a:stretch>
            <a:fillRect/>
          </a:stretch>
        </p:blipFill>
        <p:spPr>
          <a:xfrm>
            <a:off x="904792" y="3666592"/>
            <a:ext cx="1711841" cy="15556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D720D3-3EAB-B6F0-9324-5F5A0F05BE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775" y="5329567"/>
            <a:ext cx="2303876" cy="12705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860252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E40CC9D-59D8-ED1F-645B-88773E806E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0000" contrast="4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9137"/>
            <a:ext cx="9144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E3A077-178E-24CD-FC10-37C2BDB04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D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NABI YANG ENGGAN</a:t>
            </a:r>
            <a:b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ID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Minggu</a:t>
            </a:r>
            <a:r>
              <a:rPr lang="en-ID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, 22 Juni 2025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3A40AB-F54C-09D4-BBED-2AD6128CA9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8892" y="2284617"/>
            <a:ext cx="6018029" cy="431820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ID" sz="32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Kisah</a:t>
            </a:r>
            <a:r>
              <a:rPr lang="en-ID" sz="32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Yunus [Yunus 1–4], </a:t>
            </a:r>
            <a:r>
              <a:rPr lang="en-ID" sz="32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meskipun</a:t>
            </a:r>
            <a:r>
              <a:rPr lang="en-ID" sz="32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singkat</a:t>
            </a:r>
            <a:r>
              <a:rPr lang="en-ID" sz="32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memberikan</a:t>
            </a:r>
            <a:r>
              <a:rPr lang="en-ID" sz="32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dampak</a:t>
            </a:r>
            <a:r>
              <a:rPr lang="en-ID" sz="32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yang </a:t>
            </a:r>
            <a:r>
              <a:rPr lang="en-ID" sz="32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cukup</a:t>
            </a:r>
            <a:r>
              <a:rPr lang="en-ID" sz="32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besar</a:t>
            </a:r>
            <a:r>
              <a:rPr lang="en-ID" sz="32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200" dirty="0">
                <a:solidFill>
                  <a:srgbClr val="FFFF00"/>
                </a:solidFill>
                <a:latin typeface="Gill Sans Nova Cond Ultra Bold" panose="020B0B04020104020203" pitchFamily="34" charset="0"/>
              </a:rPr>
              <a:t>Dalam Matius 12:41, </a:t>
            </a:r>
            <a:r>
              <a:rPr lang="en-ID" sz="3200" dirty="0" err="1">
                <a:solidFill>
                  <a:srgbClr val="FFFF00"/>
                </a:solidFill>
                <a:latin typeface="Gill Sans Nova Cond Ultra Bold" panose="020B0B04020104020203" pitchFamily="34" charset="0"/>
              </a:rPr>
              <a:t>Yesus</a:t>
            </a:r>
            <a:r>
              <a:rPr lang="en-ID" sz="3200" dirty="0">
                <a:solidFill>
                  <a:srgbClr val="FFFF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Gill Sans Nova Cond Ultra Bold" panose="020B0B04020104020203" pitchFamily="34" charset="0"/>
              </a:rPr>
              <a:t>menyatakan</a:t>
            </a:r>
            <a:r>
              <a:rPr lang="en-ID" sz="3200" dirty="0">
                <a:solidFill>
                  <a:srgbClr val="FFFF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Gill Sans Nova Cond Ultra Bold" panose="020B0B04020104020203" pitchFamily="34" charset="0"/>
              </a:rPr>
              <a:t>bahwa</a:t>
            </a:r>
            <a:r>
              <a:rPr lang="en-ID" sz="3200" dirty="0">
                <a:solidFill>
                  <a:srgbClr val="FFFF00"/>
                </a:solidFill>
                <a:latin typeface="Gill Sans Nova Cond Ultra Bold" panose="020B0B04020104020203" pitchFamily="34" charset="0"/>
              </a:rPr>
              <a:t> Dia </a:t>
            </a:r>
            <a:r>
              <a:rPr lang="en-ID" sz="3200" dirty="0" err="1">
                <a:solidFill>
                  <a:srgbClr val="FFFF00"/>
                </a:solidFill>
                <a:latin typeface="Gill Sans Nova Cond Ultra Bold" panose="020B0B04020104020203" pitchFamily="34" charset="0"/>
              </a:rPr>
              <a:t>lebih</a:t>
            </a:r>
            <a:r>
              <a:rPr lang="en-ID" sz="3200" dirty="0">
                <a:solidFill>
                  <a:srgbClr val="FFFF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Gill Sans Nova Cond Ultra Bold" panose="020B0B04020104020203" pitchFamily="34" charset="0"/>
              </a:rPr>
              <a:t>besar</a:t>
            </a:r>
            <a:r>
              <a:rPr lang="en-ID" sz="3200" dirty="0">
                <a:solidFill>
                  <a:srgbClr val="FFFF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Gill Sans Nova Cond Ultra Bold" panose="020B0B04020104020203" pitchFamily="34" charset="0"/>
              </a:rPr>
              <a:t>dari</a:t>
            </a:r>
            <a:r>
              <a:rPr lang="en-ID" sz="3200" dirty="0">
                <a:solidFill>
                  <a:srgbClr val="FFFF00"/>
                </a:solidFill>
                <a:latin typeface="Gill Sans Nova Cond Ultra Bold" panose="020B0B04020104020203" pitchFamily="34" charset="0"/>
              </a:rPr>
              <a:t> Yunus. </a:t>
            </a:r>
          </a:p>
          <a:p>
            <a:pPr marL="0" indent="0">
              <a:buNone/>
            </a:pPr>
            <a:r>
              <a:rPr lang="en-ID" sz="3200" dirty="0">
                <a:solidFill>
                  <a:schemeClr val="bg1"/>
                </a:solidFill>
                <a:highlight>
                  <a:srgbClr val="800080"/>
                </a:highlight>
                <a:latin typeface="Franklin Gothic Demi Cond" panose="020B0706030402020204" pitchFamily="34" charset="0"/>
              </a:rPr>
              <a:t>Yunus </a:t>
            </a:r>
            <a:r>
              <a:rPr lang="en-ID" sz="3200" dirty="0" err="1">
                <a:solidFill>
                  <a:schemeClr val="bg1"/>
                </a:solidFill>
                <a:highlight>
                  <a:srgbClr val="800080"/>
                </a:highlight>
                <a:latin typeface="Franklin Gothic Demi Cond" panose="020B0706030402020204" pitchFamily="34" charset="0"/>
              </a:rPr>
              <a:t>tiga</a:t>
            </a:r>
            <a:r>
              <a:rPr lang="en-ID" sz="3200" dirty="0">
                <a:solidFill>
                  <a:schemeClr val="bg1"/>
                </a:solidFill>
                <a:highlight>
                  <a:srgbClr val="80008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highlight>
                  <a:srgbClr val="800080"/>
                </a:highlight>
                <a:latin typeface="Franklin Gothic Demi Cond" panose="020B0706030402020204" pitchFamily="34" charset="0"/>
              </a:rPr>
              <a:t>hari</a:t>
            </a:r>
            <a:r>
              <a:rPr lang="en-ID" sz="3200" dirty="0">
                <a:solidFill>
                  <a:schemeClr val="bg1"/>
                </a:solidFill>
                <a:highlight>
                  <a:srgbClr val="800080"/>
                </a:highlight>
                <a:latin typeface="Franklin Gothic Demi Cond" panose="020B0706030402020204" pitchFamily="34" charset="0"/>
              </a:rPr>
              <a:t> di </a:t>
            </a:r>
            <a:r>
              <a:rPr lang="en-ID" sz="3200" dirty="0" err="1">
                <a:solidFill>
                  <a:schemeClr val="bg1"/>
                </a:solidFill>
                <a:highlight>
                  <a:srgbClr val="800080"/>
                </a:highlight>
                <a:latin typeface="Franklin Gothic Demi Cond" panose="020B0706030402020204" pitchFamily="34" charset="0"/>
              </a:rPr>
              <a:t>dalam</a:t>
            </a:r>
            <a:r>
              <a:rPr lang="en-ID" sz="3200" dirty="0">
                <a:solidFill>
                  <a:schemeClr val="bg1"/>
                </a:solidFill>
                <a:highlight>
                  <a:srgbClr val="80008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highlight>
                  <a:srgbClr val="800080"/>
                </a:highlight>
                <a:latin typeface="Franklin Gothic Demi Cond" panose="020B0706030402020204" pitchFamily="34" charset="0"/>
              </a:rPr>
              <a:t>perut</a:t>
            </a:r>
            <a:r>
              <a:rPr lang="en-ID" sz="3200" dirty="0">
                <a:solidFill>
                  <a:schemeClr val="bg1"/>
                </a:solidFill>
                <a:highlight>
                  <a:srgbClr val="800080"/>
                </a:highlight>
                <a:latin typeface="Franklin Gothic Demi Cond" panose="020B0706030402020204" pitchFamily="34" charset="0"/>
              </a:rPr>
              <a:t> ikan </a:t>
            </a:r>
            <a:r>
              <a:rPr lang="en-ID" sz="3200" dirty="0" err="1">
                <a:solidFill>
                  <a:schemeClr val="bg1"/>
                </a:solidFill>
                <a:highlight>
                  <a:srgbClr val="800080"/>
                </a:highlight>
                <a:latin typeface="Franklin Gothic Demi Cond" panose="020B0706030402020204" pitchFamily="34" charset="0"/>
              </a:rPr>
              <a:t>besar</a:t>
            </a:r>
            <a:r>
              <a:rPr lang="en-ID" sz="3200" dirty="0">
                <a:solidFill>
                  <a:schemeClr val="bg1"/>
                </a:solidFill>
                <a:highlight>
                  <a:srgbClr val="80008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highlight>
                  <a:srgbClr val="800080"/>
                </a:highlight>
                <a:latin typeface="Franklin Gothic Demi Cond" panose="020B0706030402020204" pitchFamily="34" charset="0"/>
              </a:rPr>
              <a:t>karena</a:t>
            </a:r>
            <a:r>
              <a:rPr lang="en-ID" sz="3200" dirty="0">
                <a:solidFill>
                  <a:schemeClr val="bg1"/>
                </a:solidFill>
                <a:highlight>
                  <a:srgbClr val="800080"/>
                </a:highlight>
                <a:latin typeface="Franklin Gothic Demi Cond" panose="020B0706030402020204" pitchFamily="34" charset="0"/>
              </a:rPr>
              <a:t> dosa-</a:t>
            </a:r>
            <a:r>
              <a:rPr lang="en-ID" sz="3200" dirty="0" err="1">
                <a:solidFill>
                  <a:schemeClr val="bg1"/>
                </a:solidFill>
                <a:highlight>
                  <a:srgbClr val="800080"/>
                </a:highlight>
                <a:latin typeface="Franklin Gothic Demi Cond" panose="020B0706030402020204" pitchFamily="34" charset="0"/>
              </a:rPr>
              <a:t>dosanya</a:t>
            </a:r>
            <a:r>
              <a:rPr lang="en-ID" sz="3200" dirty="0">
                <a:solidFill>
                  <a:schemeClr val="bg1"/>
                </a:solidFill>
                <a:highlight>
                  <a:srgbClr val="80008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highlight>
                  <a:srgbClr val="800080"/>
                </a:highlight>
                <a:latin typeface="Franklin Gothic Demi Cond" panose="020B0706030402020204" pitchFamily="34" charset="0"/>
              </a:rPr>
              <a:t>sendiri</a:t>
            </a:r>
            <a:r>
              <a:rPr lang="en-ID" sz="3200" dirty="0">
                <a:solidFill>
                  <a:schemeClr val="bg1"/>
                </a:solidFill>
                <a:highlight>
                  <a:srgbClr val="800080"/>
                </a:highlight>
                <a:latin typeface="Franklin Gothic Demi Cond" panose="020B0706030402020204" pitchFamily="34" charset="0"/>
              </a:rPr>
              <a:t>;</a:t>
            </a:r>
            <a:r>
              <a:rPr lang="en-ID" sz="32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highlight>
                  <a:srgbClr val="0000FF"/>
                </a:highlight>
                <a:latin typeface="Franklin Gothic Demi Cond" panose="020B0706030402020204" pitchFamily="34" charset="0"/>
              </a:rPr>
              <a:t>Yesus</a:t>
            </a:r>
            <a:r>
              <a:rPr lang="en-ID" sz="3200" dirty="0">
                <a:solidFill>
                  <a:schemeClr val="bg1"/>
                </a:solidFill>
                <a:highlight>
                  <a:srgbClr val="0000FF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highlight>
                  <a:srgbClr val="0000FF"/>
                </a:highlight>
                <a:latin typeface="Franklin Gothic Demi Cond" panose="020B0706030402020204" pitchFamily="34" charset="0"/>
              </a:rPr>
              <a:t>tiga</a:t>
            </a:r>
            <a:r>
              <a:rPr lang="en-ID" sz="3200" dirty="0">
                <a:solidFill>
                  <a:schemeClr val="bg1"/>
                </a:solidFill>
                <a:highlight>
                  <a:srgbClr val="0000FF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highlight>
                  <a:srgbClr val="0000FF"/>
                </a:highlight>
                <a:latin typeface="Franklin Gothic Demi Cond" panose="020B0706030402020204" pitchFamily="34" charset="0"/>
              </a:rPr>
              <a:t>hari</a:t>
            </a:r>
            <a:r>
              <a:rPr lang="en-ID" sz="3200" dirty="0">
                <a:solidFill>
                  <a:schemeClr val="bg1"/>
                </a:solidFill>
                <a:highlight>
                  <a:srgbClr val="0000FF"/>
                </a:highlight>
                <a:latin typeface="Franklin Gothic Demi Cond" panose="020B0706030402020204" pitchFamily="34" charset="0"/>
              </a:rPr>
              <a:t> di </a:t>
            </a:r>
            <a:r>
              <a:rPr lang="en-ID" sz="3200" dirty="0" err="1">
                <a:solidFill>
                  <a:schemeClr val="bg1"/>
                </a:solidFill>
                <a:highlight>
                  <a:srgbClr val="0000FF"/>
                </a:highlight>
                <a:latin typeface="Franklin Gothic Demi Cond" panose="020B0706030402020204" pitchFamily="34" charset="0"/>
              </a:rPr>
              <a:t>dalam</a:t>
            </a:r>
            <a:r>
              <a:rPr lang="en-ID" sz="3200" dirty="0">
                <a:solidFill>
                  <a:schemeClr val="bg1"/>
                </a:solidFill>
                <a:highlight>
                  <a:srgbClr val="0000FF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highlight>
                  <a:srgbClr val="0000FF"/>
                </a:highlight>
                <a:latin typeface="Franklin Gothic Demi Cond" panose="020B0706030402020204" pitchFamily="34" charset="0"/>
              </a:rPr>
              <a:t>kubur</a:t>
            </a:r>
            <a:r>
              <a:rPr lang="en-ID" sz="3200" dirty="0">
                <a:solidFill>
                  <a:schemeClr val="bg1"/>
                </a:solidFill>
                <a:highlight>
                  <a:srgbClr val="0000FF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highlight>
                  <a:srgbClr val="0000FF"/>
                </a:highlight>
                <a:latin typeface="Franklin Gothic Demi Cond" panose="020B0706030402020204" pitchFamily="34" charset="0"/>
              </a:rPr>
              <a:t>karena</a:t>
            </a:r>
            <a:r>
              <a:rPr lang="en-ID" sz="3200" dirty="0">
                <a:solidFill>
                  <a:schemeClr val="bg1"/>
                </a:solidFill>
                <a:highlight>
                  <a:srgbClr val="0000FF"/>
                </a:highlight>
                <a:latin typeface="Franklin Gothic Demi Cond" panose="020B0706030402020204" pitchFamily="34" charset="0"/>
              </a:rPr>
              <a:t> dosa-dosa </a:t>
            </a:r>
            <a:r>
              <a:rPr lang="en-ID" sz="3200" dirty="0" err="1">
                <a:solidFill>
                  <a:schemeClr val="bg1"/>
                </a:solidFill>
                <a:highlight>
                  <a:srgbClr val="0000FF"/>
                </a:highlight>
                <a:latin typeface="Franklin Gothic Demi Cond" panose="020B0706030402020204" pitchFamily="34" charset="0"/>
              </a:rPr>
              <a:t>kita</a:t>
            </a:r>
            <a:r>
              <a:rPr lang="en-ID" sz="3200" dirty="0">
                <a:solidFill>
                  <a:schemeClr val="bg1"/>
                </a:solidFill>
                <a:highlight>
                  <a:srgbClr val="0000FF"/>
                </a:highlight>
                <a:latin typeface="Franklin Gothic Demi Cond" panose="020B0706030402020204" pitchFamily="34" charset="0"/>
              </a:rPr>
              <a:t> [Matius 12:40].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15C3A9-B54B-D77B-9BA9-28276F10635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543" t="26201" r="21163" b="28992"/>
          <a:stretch>
            <a:fillRect/>
          </a:stretch>
        </p:blipFill>
        <p:spPr>
          <a:xfrm>
            <a:off x="413488" y="4646433"/>
            <a:ext cx="2228534" cy="17128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234EE6-6EBB-1DC9-8E56-E9D0E2CB16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233" y="2176127"/>
            <a:ext cx="2261400" cy="2261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631367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112FDD-D8D8-07A0-F81A-F4210F0D438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526" r="14496"/>
          <a:stretch>
            <a:fillRect/>
          </a:stretch>
        </p:blipFill>
        <p:spPr>
          <a:xfrm>
            <a:off x="20" y="10"/>
            <a:ext cx="4208423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35B71C-A373-B58B-05CC-0A7EFA28FE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8443" y="351561"/>
            <a:ext cx="4856907" cy="636821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>
                <a:latin typeface="Impact" panose="020B0806030902050204" pitchFamily="34" charset="0"/>
              </a:rPr>
              <a:t>Kita </a:t>
            </a:r>
            <a:r>
              <a:rPr lang="en-ID" dirty="0" err="1">
                <a:latin typeface="Impact" panose="020B0806030902050204" pitchFamily="34" charset="0"/>
              </a:rPr>
              <a:t>mengenal</a:t>
            </a:r>
            <a:r>
              <a:rPr lang="en-ID" dirty="0">
                <a:latin typeface="Impact" panose="020B0806030902050204" pitchFamily="34" charset="0"/>
              </a:rPr>
              <a:t> Yunus </a:t>
            </a:r>
            <a:r>
              <a:rPr lang="en-ID" dirty="0" err="1">
                <a:latin typeface="Impact" panose="020B0806030902050204" pitchFamily="34" charset="0"/>
              </a:rPr>
              <a:t>sebagai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nabi</a:t>
            </a:r>
            <a:r>
              <a:rPr lang="en-ID" dirty="0">
                <a:latin typeface="Impact" panose="020B0806030902050204" pitchFamily="34" charset="0"/>
              </a:rPr>
              <a:t> yang </a:t>
            </a:r>
            <a:r>
              <a:rPr lang="en-ID" dirty="0" err="1">
                <a:latin typeface="Impact" panose="020B0806030902050204" pitchFamily="34" charset="0"/>
              </a:rPr>
              <a:t>enggan</a:t>
            </a:r>
            <a:r>
              <a:rPr lang="en-ID" dirty="0">
                <a:latin typeface="Impact" panose="020B0806030902050204" pitchFamily="34" charset="0"/>
              </a:rPr>
              <a:t>, </a:t>
            </a:r>
            <a:r>
              <a:rPr lang="en-ID" dirty="0" err="1">
                <a:latin typeface="Impact" panose="020B0806030902050204" pitchFamily="34" charset="0"/>
              </a:rPr>
              <a:t>tidak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mau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pergi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ke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Niniwe</a:t>
            </a:r>
            <a:r>
              <a:rPr lang="en-ID" dirty="0">
                <a:latin typeface="Impact" panose="020B0806030902050204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>
                <a:latin typeface="Franklin Gothic Demi Cond" panose="020B0706030402020204" pitchFamily="34" charset="0"/>
              </a:rPr>
              <a:t>Dari </a:t>
            </a:r>
            <a:r>
              <a:rPr lang="en-ID" dirty="0" err="1">
                <a:latin typeface="Franklin Gothic Demi Cond" panose="020B0706030402020204" pitchFamily="34" charset="0"/>
              </a:rPr>
              <a:t>sudut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pandang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manusia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mudah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dipahami</a:t>
            </a:r>
            <a:r>
              <a:rPr lang="en-ID" dirty="0">
                <a:latin typeface="Franklin Gothic Demi Cond" panose="020B0706030402020204" pitchFamily="34" charset="0"/>
              </a:rPr>
              <a:t>: orang </a:t>
            </a:r>
            <a:r>
              <a:rPr lang="en-ID" dirty="0" err="1">
                <a:latin typeface="Franklin Gothic Demi Cond" panose="020B0706030402020204" pitchFamily="34" charset="0"/>
              </a:rPr>
              <a:t>Asyur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menjalankan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rezim</a:t>
            </a:r>
            <a:r>
              <a:rPr lang="en-ID" dirty="0">
                <a:latin typeface="Franklin Gothic Demi Cond" panose="020B0706030402020204" pitchFamily="34" charset="0"/>
              </a:rPr>
              <a:t> yang brutal. </a:t>
            </a:r>
          </a:p>
          <a:p>
            <a:pPr marL="0" indent="0">
              <a:buNone/>
            </a:pPr>
            <a:r>
              <a:rPr lang="en-ID" dirty="0" err="1">
                <a:latin typeface="Franklin Gothic Demi Cond" panose="020B0706030402020204" pitchFamily="34" charset="0"/>
              </a:rPr>
              <a:t>Lukisan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Asyur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penuh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dengan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adegan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kekejaman</a:t>
            </a:r>
            <a:r>
              <a:rPr lang="en-ID" dirty="0"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latin typeface="Franklin Gothic Demi Cond" panose="020B0706030402020204" pitchFamily="34" charset="0"/>
              </a:rPr>
              <a:t>tidak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biasa</a:t>
            </a:r>
            <a:r>
              <a:rPr lang="en-ID" dirty="0">
                <a:latin typeface="Franklin Gothic Demi Cond" panose="020B0706030402020204" pitchFamily="34" charset="0"/>
              </a:rPr>
              <a:t>: orang-orang yang </a:t>
            </a:r>
            <a:r>
              <a:rPr lang="en-ID" dirty="0" err="1">
                <a:latin typeface="Franklin Gothic Demi Cond" panose="020B0706030402020204" pitchFamily="34" charset="0"/>
              </a:rPr>
              <a:t>ditaklukkan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dibunuh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dengan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metode</a:t>
            </a:r>
            <a:r>
              <a:rPr lang="en-ID" dirty="0">
                <a:latin typeface="Franklin Gothic Demi Cond" panose="020B0706030402020204" pitchFamily="34" charset="0"/>
              </a:rPr>
              <a:t> paling </a:t>
            </a:r>
            <a:r>
              <a:rPr lang="en-ID" dirty="0" err="1">
                <a:latin typeface="Franklin Gothic Demi Cond" panose="020B0706030402020204" pitchFamily="34" charset="0"/>
              </a:rPr>
              <a:t>kejam</a:t>
            </a:r>
            <a:r>
              <a:rPr lang="en-ID" dirty="0"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latin typeface="Franklin Gothic Demi Cond" panose="020B0706030402020204" pitchFamily="34" charset="0"/>
              </a:rPr>
              <a:t>bisa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dibayangkan</a:t>
            </a:r>
            <a:r>
              <a:rPr lang="en-ID" dirty="0">
                <a:latin typeface="Franklin Gothic Demi Cond" panose="020B07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2400" dirty="0" err="1">
                <a:solidFill>
                  <a:srgbClr val="002060"/>
                </a:solidFill>
                <a:latin typeface="Eras Bold ITC" panose="020B0907030504020204" pitchFamily="34" charset="0"/>
              </a:rPr>
              <a:t>Siapa</a:t>
            </a:r>
            <a:r>
              <a:rPr lang="en-ID" sz="2400" dirty="0">
                <a:solidFill>
                  <a:srgbClr val="002060"/>
                </a:solidFill>
                <a:latin typeface="Eras Bold ITC" panose="020B0907030504020204" pitchFamily="34" charset="0"/>
              </a:rPr>
              <a:t> yang </a:t>
            </a:r>
            <a:r>
              <a:rPr lang="en-ID" sz="2400" dirty="0" err="1">
                <a:solidFill>
                  <a:srgbClr val="002060"/>
                </a:solidFill>
                <a:latin typeface="Eras Bold ITC" panose="020B0907030504020204" pitchFamily="34" charset="0"/>
              </a:rPr>
              <a:t>mau</a:t>
            </a:r>
            <a:r>
              <a:rPr lang="en-ID" sz="2400" dirty="0">
                <a:solidFill>
                  <a:srgbClr val="002060"/>
                </a:solidFill>
                <a:latin typeface="Eras Bold ITC" panose="020B0907030504020204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Eras Bold ITC" panose="020B0907030504020204" pitchFamily="34" charset="0"/>
              </a:rPr>
              <a:t>menghadapi</a:t>
            </a:r>
            <a:r>
              <a:rPr lang="en-ID" sz="2400" dirty="0">
                <a:solidFill>
                  <a:srgbClr val="002060"/>
                </a:solidFill>
                <a:latin typeface="Eras Bold ITC" panose="020B0907030504020204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Eras Bold ITC" panose="020B0907030504020204" pitchFamily="34" charset="0"/>
              </a:rPr>
              <a:t>kemungkinan</a:t>
            </a:r>
            <a:r>
              <a:rPr lang="en-ID" sz="2400" dirty="0">
                <a:solidFill>
                  <a:srgbClr val="002060"/>
                </a:solidFill>
                <a:latin typeface="Eras Bold ITC" panose="020B0907030504020204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Eras Bold ITC" panose="020B0907030504020204" pitchFamily="34" charset="0"/>
              </a:rPr>
              <a:t>memberitakan</a:t>
            </a:r>
            <a:r>
              <a:rPr lang="en-ID" sz="2400" dirty="0">
                <a:solidFill>
                  <a:srgbClr val="002060"/>
                </a:solidFill>
                <a:latin typeface="Eras Bold ITC" panose="020B0907030504020204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Eras Bold ITC" panose="020B0907030504020204" pitchFamily="34" charset="0"/>
              </a:rPr>
              <a:t>pertobatan</a:t>
            </a:r>
            <a:r>
              <a:rPr lang="en-ID" sz="2400" dirty="0">
                <a:solidFill>
                  <a:srgbClr val="002060"/>
                </a:solidFill>
                <a:latin typeface="Eras Bold ITC" panose="020B0907030504020204" pitchFamily="34" charset="0"/>
              </a:rPr>
              <a:t> di </a:t>
            </a:r>
            <a:r>
              <a:rPr lang="en-ID" sz="2400" dirty="0" err="1">
                <a:solidFill>
                  <a:srgbClr val="002060"/>
                </a:solidFill>
                <a:latin typeface="Eras Bold ITC" panose="020B0907030504020204" pitchFamily="34" charset="0"/>
              </a:rPr>
              <a:t>ibu</a:t>
            </a:r>
            <a:r>
              <a:rPr lang="en-ID" sz="2400" dirty="0">
                <a:solidFill>
                  <a:srgbClr val="002060"/>
                </a:solidFill>
                <a:latin typeface="Eras Bold ITC" panose="020B0907030504020204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Eras Bold ITC" panose="020B0907030504020204" pitchFamily="34" charset="0"/>
              </a:rPr>
              <a:t>kota</a:t>
            </a:r>
            <a:r>
              <a:rPr lang="en-ID" sz="2400" dirty="0">
                <a:solidFill>
                  <a:srgbClr val="002060"/>
                </a:solidFill>
                <a:latin typeface="Eras Bold ITC" panose="020B0907030504020204" pitchFamily="34" charset="0"/>
              </a:rPr>
              <a:t> </a:t>
            </a:r>
            <a:r>
              <a:rPr lang="en-ID" sz="2400" dirty="0" err="1">
                <a:solidFill>
                  <a:srgbClr val="002060"/>
                </a:solidFill>
                <a:latin typeface="Eras Bold ITC" panose="020B0907030504020204" pitchFamily="34" charset="0"/>
              </a:rPr>
              <a:t>mereka</a:t>
            </a:r>
            <a:r>
              <a:rPr lang="en-ID" sz="2400" dirty="0">
                <a:solidFill>
                  <a:srgbClr val="002060"/>
                </a:solidFill>
                <a:latin typeface="Eras Bold ITC" panose="020B0907030504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480241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F7EBAE4-9945-4473-9E34-B2C66EA0F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16614D-7896-7977-2390-CC5B96EA19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843" y="249576"/>
            <a:ext cx="5232106" cy="634763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>
                <a:latin typeface="Franklin Gothic Demi Cond" panose="020B0706030402020204" pitchFamily="34" charset="0"/>
              </a:rPr>
              <a:t>Saat </a:t>
            </a:r>
            <a:r>
              <a:rPr lang="en-ID" dirty="0" err="1">
                <a:latin typeface="Franklin Gothic Demi Cond" panose="020B0706030402020204" pitchFamily="34" charset="0"/>
              </a:rPr>
              <a:t>terjadi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badai</a:t>
            </a:r>
            <a:r>
              <a:rPr lang="en-ID" dirty="0"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latin typeface="Franklin Gothic Demi Cond" panose="020B0706030402020204" pitchFamily="34" charset="0"/>
              </a:rPr>
              <a:t>melanda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kapal</a:t>
            </a:r>
            <a:r>
              <a:rPr lang="en-ID" dirty="0"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latin typeface="Franklin Gothic Demi Cond" panose="020B0706030402020204" pitchFamily="34" charset="0"/>
              </a:rPr>
              <a:t>ditumpangi</a:t>
            </a:r>
            <a:r>
              <a:rPr lang="en-ID" dirty="0">
                <a:latin typeface="Franklin Gothic Demi Cond" panose="020B0706030402020204" pitchFamily="34" charset="0"/>
              </a:rPr>
              <a:t> Yunus yang </a:t>
            </a:r>
            <a:r>
              <a:rPr lang="en-ID" dirty="0" err="1">
                <a:latin typeface="Franklin Gothic Demi Cond" panose="020B0706030402020204" pitchFamily="34" charset="0"/>
              </a:rPr>
              <a:t>hendak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melarikan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diri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</a:t>
            </a:r>
            <a:r>
              <a:rPr lang="en-ID" dirty="0">
                <a:latin typeface="Franklin Gothic Demi Cond" panose="020B0706030402020204" pitchFamily="34" charset="0"/>
              </a:rPr>
              <a:t> Tarsis, Yunus </a:t>
            </a:r>
            <a:r>
              <a:rPr lang="en-ID" dirty="0" err="1">
                <a:latin typeface="Franklin Gothic Demi Cond" panose="020B0706030402020204" pitchFamily="34" charset="0"/>
              </a:rPr>
              <a:t>ditanya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siapa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dia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dia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menjawab</a:t>
            </a:r>
            <a:r>
              <a:rPr lang="en-ID" dirty="0">
                <a:latin typeface="Franklin Gothic Demi Cond" panose="020B0706030402020204" pitchFamily="34" charset="0"/>
              </a:rPr>
              <a:t>, “</a:t>
            </a:r>
            <a:r>
              <a:rPr lang="en-ID" dirty="0">
                <a:latin typeface="Eras Demi ITC" panose="020B0805030504020804" pitchFamily="34" charset="0"/>
              </a:rPr>
              <a:t>Aku </a:t>
            </a:r>
            <a:r>
              <a:rPr lang="en-ID" dirty="0" err="1">
                <a:latin typeface="Eras Demi ITC" panose="020B0805030504020804" pitchFamily="34" charset="0"/>
              </a:rPr>
              <a:t>seorang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Ibrani</a:t>
            </a:r>
            <a:r>
              <a:rPr lang="en-ID" dirty="0">
                <a:latin typeface="Eras Demi ITC" panose="020B0805030504020804" pitchFamily="34" charset="0"/>
              </a:rPr>
              <a:t>; </a:t>
            </a:r>
            <a:r>
              <a:rPr lang="en-ID" dirty="0" err="1">
                <a:latin typeface="Eras Demi ITC" panose="020B0805030504020804" pitchFamily="34" charset="0"/>
              </a:rPr>
              <a:t>aku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takut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akan</a:t>
            </a:r>
            <a:r>
              <a:rPr lang="en-ID" dirty="0">
                <a:latin typeface="Eras Demi ITC" panose="020B0805030504020804" pitchFamily="34" charset="0"/>
              </a:rPr>
              <a:t> TUHAN, Allah yang </a:t>
            </a:r>
            <a:r>
              <a:rPr lang="en-ID" dirty="0" err="1">
                <a:latin typeface="Eras Demi ITC" panose="020B0805030504020804" pitchFamily="34" charset="0"/>
              </a:rPr>
              <a:t>empunya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langit</a:t>
            </a:r>
            <a:r>
              <a:rPr lang="en-ID" dirty="0">
                <a:latin typeface="Eras Demi ITC" panose="020B0805030504020804" pitchFamily="34" charset="0"/>
              </a:rPr>
              <a:t>, yang </a:t>
            </a:r>
            <a:r>
              <a:rPr lang="en-ID" dirty="0" err="1">
                <a:latin typeface="Eras Demi ITC" panose="020B0805030504020804" pitchFamily="34" charset="0"/>
              </a:rPr>
              <a:t>telah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menjadikan</a:t>
            </a:r>
            <a:r>
              <a:rPr lang="en-ID" dirty="0">
                <a:latin typeface="Eras Demi ITC" panose="020B0805030504020804" pitchFamily="34" charset="0"/>
              </a:rPr>
              <a:t> </a:t>
            </a:r>
            <a:r>
              <a:rPr lang="en-ID" dirty="0" err="1">
                <a:latin typeface="Eras Demi ITC" panose="020B0805030504020804" pitchFamily="34" charset="0"/>
              </a:rPr>
              <a:t>lautan</a:t>
            </a:r>
            <a:r>
              <a:rPr lang="en-ID" dirty="0">
                <a:latin typeface="Eras Demi ITC" panose="020B0805030504020804" pitchFamily="34" charset="0"/>
              </a:rPr>
              <a:t> dan </a:t>
            </a:r>
            <a:r>
              <a:rPr lang="en-ID" dirty="0" err="1">
                <a:latin typeface="Eras Demi ITC" panose="020B0805030504020804" pitchFamily="34" charset="0"/>
              </a:rPr>
              <a:t>daratan</a:t>
            </a:r>
            <a:r>
              <a:rPr lang="en-ID" dirty="0">
                <a:latin typeface="Franklin Gothic Demi Cond" panose="020B0706030402020204" pitchFamily="34" charset="0"/>
              </a:rPr>
              <a:t>”—</a:t>
            </a:r>
            <a:r>
              <a:rPr lang="en-ID" dirty="0" err="1">
                <a:latin typeface="Gill Sans Nova Cond Ultra Bold" panose="020B0B04020104020203" pitchFamily="34" charset="0"/>
              </a:rPr>
              <a:t>sebuah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pernyataan</a:t>
            </a:r>
            <a:r>
              <a:rPr lang="en-ID" dirty="0">
                <a:latin typeface="Gill Sans Nova Cond Ultra Bold" panose="020B0B04020104020203" pitchFamily="34" charset="0"/>
              </a:rPr>
              <a:t> yang </a:t>
            </a:r>
            <a:r>
              <a:rPr lang="en-ID" dirty="0" err="1">
                <a:latin typeface="Gill Sans Nova Cond Ultra Bold" panose="020B0B04020104020203" pitchFamily="34" charset="0"/>
              </a:rPr>
              <a:t>mirip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dengan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pekabaran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malaikat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pertama</a:t>
            </a:r>
            <a:r>
              <a:rPr lang="en-ID" dirty="0">
                <a:latin typeface="Gill Sans Nova Cond Ultra Bold" panose="020B0B04020104020203" pitchFamily="34" charset="0"/>
              </a:rPr>
              <a:t> [Yunus 1:9; Wahyu 14:7]. </a:t>
            </a:r>
          </a:p>
          <a:p>
            <a:pPr marL="0" indent="0">
              <a:buNone/>
            </a:pPr>
            <a:r>
              <a:rPr lang="en-ID" dirty="0">
                <a:solidFill>
                  <a:srgbClr val="C00000"/>
                </a:solidFill>
                <a:highlight>
                  <a:srgbClr val="00FFFF"/>
                </a:highlight>
                <a:latin typeface="Impact" panose="020B0806030902050204" pitchFamily="34" charset="0"/>
              </a:rPr>
              <a:t>Fakta </a:t>
            </a:r>
            <a:r>
              <a:rPr lang="en-ID" dirty="0" err="1">
                <a:solidFill>
                  <a:srgbClr val="C00000"/>
                </a:solidFill>
                <a:highlight>
                  <a:srgbClr val="00FFFF"/>
                </a:highlight>
                <a:latin typeface="Impact" panose="020B0806030902050204" pitchFamily="34" charset="0"/>
              </a:rPr>
              <a:t>ini</a:t>
            </a:r>
            <a:r>
              <a:rPr lang="en-ID" dirty="0">
                <a:solidFill>
                  <a:srgbClr val="C00000"/>
                </a:solidFill>
                <a:highlight>
                  <a:srgbClr val="00FFFF"/>
                </a:highlight>
                <a:latin typeface="Impact" panose="020B0806030902050204" pitchFamily="34" charset="0"/>
              </a:rPr>
              <a:t> menjadi </a:t>
            </a:r>
            <a:r>
              <a:rPr lang="en-ID" dirty="0" err="1">
                <a:solidFill>
                  <a:srgbClr val="C00000"/>
                </a:solidFill>
                <a:highlight>
                  <a:srgbClr val="00FFFF"/>
                </a:highlight>
                <a:latin typeface="Impact" panose="020B0806030902050204" pitchFamily="34" charset="0"/>
              </a:rPr>
              <a:t>dasar</a:t>
            </a:r>
            <a:r>
              <a:rPr lang="en-ID" dirty="0">
                <a:solidFill>
                  <a:srgbClr val="C00000"/>
                </a:solidFill>
                <a:highlight>
                  <a:srgbClr val="00FFFF"/>
                </a:highlight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highlight>
                  <a:srgbClr val="00FFFF"/>
                </a:highlight>
                <a:latin typeface="Impact" panose="020B0806030902050204" pitchFamily="34" charset="0"/>
              </a:rPr>
              <a:t>mengapa</a:t>
            </a:r>
            <a:r>
              <a:rPr lang="en-ID" dirty="0">
                <a:solidFill>
                  <a:srgbClr val="C00000"/>
                </a:solidFill>
                <a:highlight>
                  <a:srgbClr val="00FFFF"/>
                </a:highlight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highlight>
                  <a:srgbClr val="00FFFF"/>
                </a:highlight>
                <a:latin typeface="Impact" panose="020B0806030902050204" pitchFamily="34" charset="0"/>
              </a:rPr>
              <a:t>kita</a:t>
            </a:r>
            <a:r>
              <a:rPr lang="en-ID" dirty="0">
                <a:solidFill>
                  <a:srgbClr val="C00000"/>
                </a:solidFill>
                <a:highlight>
                  <a:srgbClr val="00FFFF"/>
                </a:highlight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highlight>
                  <a:srgbClr val="00FFFF"/>
                </a:highlight>
                <a:latin typeface="Impact" panose="020B0806030902050204" pitchFamily="34" charset="0"/>
              </a:rPr>
              <a:t>harus</a:t>
            </a:r>
            <a:r>
              <a:rPr lang="en-ID" dirty="0">
                <a:solidFill>
                  <a:srgbClr val="C00000"/>
                </a:solidFill>
                <a:highlight>
                  <a:srgbClr val="00FFFF"/>
                </a:highlight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highlight>
                  <a:srgbClr val="00FFFF"/>
                </a:highlight>
                <a:latin typeface="Impact" panose="020B0806030902050204" pitchFamily="34" charset="0"/>
              </a:rPr>
              <a:t>menyembah</a:t>
            </a:r>
            <a:r>
              <a:rPr lang="en-ID" dirty="0">
                <a:solidFill>
                  <a:srgbClr val="C00000"/>
                </a:solidFill>
                <a:highlight>
                  <a:srgbClr val="00FFFF"/>
                </a:highlight>
                <a:latin typeface="Impact" panose="020B0806030902050204" pitchFamily="34" charset="0"/>
              </a:rPr>
              <a:t> Dia, dan </a:t>
            </a:r>
            <a:r>
              <a:rPr lang="en-ID" dirty="0" err="1">
                <a:solidFill>
                  <a:srgbClr val="C00000"/>
                </a:solidFill>
                <a:highlight>
                  <a:srgbClr val="00FFFF"/>
                </a:highlight>
                <a:latin typeface="Impact" panose="020B0806030902050204" pitchFamily="34" charset="0"/>
              </a:rPr>
              <a:t>penyembahan</a:t>
            </a:r>
            <a:r>
              <a:rPr lang="en-ID" dirty="0">
                <a:solidFill>
                  <a:srgbClr val="C00000"/>
                </a:solidFill>
                <a:highlight>
                  <a:srgbClr val="00FFFF"/>
                </a:highlight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highlight>
                  <a:srgbClr val="00FFFF"/>
                </a:highlight>
                <a:latin typeface="Impact" panose="020B0806030902050204" pitchFamily="34" charset="0"/>
              </a:rPr>
              <a:t>adalah</a:t>
            </a:r>
            <a:r>
              <a:rPr lang="en-ID" dirty="0">
                <a:solidFill>
                  <a:srgbClr val="C00000"/>
                </a:solidFill>
                <a:highlight>
                  <a:srgbClr val="00FFFF"/>
                </a:highlight>
                <a:latin typeface="Impact" panose="020B0806030902050204" pitchFamily="34" charset="0"/>
              </a:rPr>
              <a:t> inti </a:t>
            </a:r>
            <a:r>
              <a:rPr lang="en-ID" dirty="0" err="1">
                <a:solidFill>
                  <a:srgbClr val="C00000"/>
                </a:solidFill>
                <a:highlight>
                  <a:srgbClr val="00FFFF"/>
                </a:highlight>
                <a:latin typeface="Impact" panose="020B0806030902050204" pitchFamily="34" charset="0"/>
              </a:rPr>
              <a:t>dari</a:t>
            </a:r>
            <a:r>
              <a:rPr lang="en-ID" dirty="0">
                <a:solidFill>
                  <a:srgbClr val="C00000"/>
                </a:solidFill>
                <a:highlight>
                  <a:srgbClr val="00FFFF"/>
                </a:highlight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highlight>
                  <a:srgbClr val="00FFFF"/>
                </a:highlight>
                <a:latin typeface="Impact" panose="020B0806030902050204" pitchFamily="34" charset="0"/>
              </a:rPr>
              <a:t>peristiwa-peristiwa</a:t>
            </a:r>
            <a:r>
              <a:rPr lang="en-ID" dirty="0">
                <a:solidFill>
                  <a:srgbClr val="C00000"/>
                </a:solidFill>
                <a:highlight>
                  <a:srgbClr val="00FFFF"/>
                </a:highlight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highlight>
                  <a:srgbClr val="00FFFF"/>
                </a:highlight>
                <a:latin typeface="Impact" panose="020B0806030902050204" pitchFamily="34" charset="0"/>
              </a:rPr>
              <a:t>akhir</a:t>
            </a:r>
            <a:r>
              <a:rPr lang="en-ID" dirty="0">
                <a:solidFill>
                  <a:srgbClr val="C00000"/>
                </a:solidFill>
                <a:highlight>
                  <a:srgbClr val="00FFFF"/>
                </a:highlight>
                <a:latin typeface="Impact" panose="020B0806030902050204" pitchFamily="34" charset="0"/>
              </a:rPr>
              <a:t> zaman.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A8652D-8D1E-394F-A514-7D1615F8BB6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780" r="37970" b="1"/>
          <a:stretch>
            <a:fillRect/>
          </a:stretch>
        </p:blipFill>
        <p:spPr>
          <a:xfrm>
            <a:off x="5600896" y="1924493"/>
            <a:ext cx="2945492" cy="3927322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11" name="!!Arc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4696411" y="687822"/>
            <a:ext cx="4103360" cy="5471147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!!Oval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86420" y="921125"/>
            <a:ext cx="593266" cy="7695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04451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EBB4D09-4B80-18EA-A9AF-2B8D6B44F80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022" b="41374"/>
          <a:stretch>
            <a:fillRect/>
          </a:stretch>
        </p:blipFill>
        <p:spPr>
          <a:xfrm>
            <a:off x="0" y="-1"/>
            <a:ext cx="9143980" cy="3147387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6943EC-5C4E-A332-98C8-8324980907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630" y="3104854"/>
            <a:ext cx="8319805" cy="3710614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dirty="0">
                <a:latin typeface="Eras Bold ITC" panose="020B0907030504020204" pitchFamily="34" charset="0"/>
              </a:rPr>
              <a:t>Pada </a:t>
            </a:r>
            <a:r>
              <a:rPr lang="en-ID" dirty="0" err="1">
                <a:latin typeface="Eras Bold ITC" panose="020B0907030504020204" pitchFamily="34" charset="0"/>
              </a:rPr>
              <a:t>saat</a:t>
            </a:r>
            <a:r>
              <a:rPr lang="en-ID" dirty="0">
                <a:latin typeface="Eras Bold ITC" panose="020B0907030504020204" pitchFamily="34" charset="0"/>
              </a:rPr>
              <a:t> yang </a:t>
            </a:r>
            <a:r>
              <a:rPr lang="en-ID" dirty="0" err="1">
                <a:latin typeface="Eras Bold ITC" panose="020B0907030504020204" pitchFamily="34" charset="0"/>
              </a:rPr>
              <a:t>sama</a:t>
            </a:r>
            <a:r>
              <a:rPr lang="en-ID" dirty="0">
                <a:latin typeface="Eras Bold ITC" panose="020B0907030504020204" pitchFamily="34" charset="0"/>
              </a:rPr>
              <a:t>, </a:t>
            </a:r>
            <a:r>
              <a:rPr lang="en-ID" dirty="0" err="1">
                <a:latin typeface="Eras Bold ITC" panose="020B0907030504020204" pitchFamily="34" charset="0"/>
              </a:rPr>
              <a:t>kita</a:t>
            </a:r>
            <a:r>
              <a:rPr lang="en-ID" dirty="0">
                <a:latin typeface="Eras Bold ITC" panose="020B0907030504020204" pitchFamily="34" charset="0"/>
              </a:rPr>
              <a:t> juga </a:t>
            </a:r>
            <a:r>
              <a:rPr lang="en-ID" dirty="0" err="1">
                <a:latin typeface="Eras Bold ITC" panose="020B0907030504020204" pitchFamily="34" charset="0"/>
              </a:rPr>
              <a:t>dituduh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mengkhotbahkan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pesan</a:t>
            </a:r>
            <a:r>
              <a:rPr lang="en-ID" dirty="0">
                <a:latin typeface="Eras Bold ITC" panose="020B0907030504020204" pitchFamily="34" charset="0"/>
              </a:rPr>
              <a:t> yang </a:t>
            </a:r>
            <a:r>
              <a:rPr lang="en-ID" dirty="0" err="1">
                <a:latin typeface="Eras Bold ITC" panose="020B0907030504020204" pitchFamily="34" charset="0"/>
              </a:rPr>
              <a:t>berpotensi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tidak</a:t>
            </a:r>
            <a:r>
              <a:rPr lang="en-ID" dirty="0">
                <a:latin typeface="Eras Bold ITC" panose="020B0907030504020204" pitchFamily="34" charset="0"/>
              </a:rPr>
              <a:t> </a:t>
            </a:r>
            <a:r>
              <a:rPr lang="en-ID" dirty="0" err="1">
                <a:latin typeface="Eras Bold ITC" panose="020B0907030504020204" pitchFamily="34" charset="0"/>
              </a:rPr>
              <a:t>populer</a:t>
            </a:r>
            <a:r>
              <a:rPr lang="en-ID" dirty="0">
                <a:latin typeface="Eras Bold ITC" panose="020B0907030504020204" pitchFamily="34" charset="0"/>
              </a:rPr>
              <a:t> di Babel </a:t>
            </a:r>
            <a:r>
              <a:rPr lang="en-ID" dirty="0" err="1">
                <a:latin typeface="Eras Bold ITC" panose="020B0907030504020204" pitchFamily="34" charset="0"/>
              </a:rPr>
              <a:t>rohani</a:t>
            </a:r>
            <a:r>
              <a:rPr lang="en-ID" dirty="0">
                <a:latin typeface="Eras Bold ITC" panose="020B0907030504020204" pitchFamily="34" charset="0"/>
              </a:rPr>
              <a:t>. </a:t>
            </a:r>
            <a:r>
              <a:rPr lang="en-ID" dirty="0" err="1">
                <a:latin typeface="Franklin Gothic Demi Cond" panose="020B0706030402020204" pitchFamily="34" charset="0"/>
              </a:rPr>
              <a:t>Untuk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mengatakan</a:t>
            </a:r>
            <a:r>
              <a:rPr lang="en-ID" dirty="0">
                <a:latin typeface="Franklin Gothic Demi Cond" panose="020B0706030402020204" pitchFamily="34" charset="0"/>
              </a:rPr>
              <a:t> “</a:t>
            </a:r>
            <a:r>
              <a:rPr lang="en-ID" dirty="0" err="1">
                <a:latin typeface="Franklin Gothic Demi Cond" panose="020B0706030402020204" pitchFamily="34" charset="0"/>
              </a:rPr>
              <a:t>keluarlah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dari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padanya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umat</a:t>
            </a:r>
            <a:r>
              <a:rPr lang="en-ID" dirty="0">
                <a:latin typeface="Franklin Gothic Demi Cond" panose="020B0706030402020204" pitchFamily="34" charset="0"/>
              </a:rPr>
              <a:t>-Ku” [Wahyu 18:4]. </a:t>
            </a:r>
          </a:p>
          <a:p>
            <a:pPr marL="0" indent="0">
              <a:buNone/>
            </a:pPr>
            <a:r>
              <a:rPr lang="en-ID" dirty="0" err="1">
                <a:latin typeface="Franklin Gothic Demi Cond" panose="020B0706030402020204" pitchFamily="34" charset="0"/>
              </a:rPr>
              <a:t>Seruan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ini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adalah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untuk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memberitahu</a:t>
            </a:r>
            <a:r>
              <a:rPr lang="en-ID" dirty="0">
                <a:latin typeface="Franklin Gothic Demi Cond" panose="020B0706030402020204" pitchFamily="34" charset="0"/>
              </a:rPr>
              <a:t> dunia </a:t>
            </a:r>
            <a:r>
              <a:rPr lang="en-ID" dirty="0" err="1">
                <a:latin typeface="Franklin Gothic Demi Cond" panose="020B0706030402020204" pitchFamily="34" charset="0"/>
              </a:rPr>
              <a:t>bahwa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mereka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harus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bertobat</a:t>
            </a:r>
            <a:r>
              <a:rPr lang="en-ID" dirty="0">
                <a:latin typeface="Franklin Gothic Demi Cond" panose="020B0706030402020204" pitchFamily="34" charset="0"/>
              </a:rPr>
              <a:t>—</a:t>
            </a:r>
            <a:r>
              <a:rPr lang="en-ID" dirty="0" err="1">
                <a:latin typeface="Gill Sans Nova Cond Ultra Bold" panose="020B0B04020104020203" pitchFamily="34" charset="0"/>
              </a:rPr>
              <a:t>sebuah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pekabaran</a:t>
            </a:r>
            <a:r>
              <a:rPr lang="en-ID" dirty="0">
                <a:latin typeface="Gill Sans Nova Cond Ultra Bold" panose="020B0B04020104020203" pitchFamily="34" charset="0"/>
              </a:rPr>
              <a:t> yang </a:t>
            </a:r>
            <a:r>
              <a:rPr lang="en-ID" dirty="0" err="1">
                <a:latin typeface="Gill Sans Nova Cond Ultra Bold" panose="020B0B04020104020203" pitchFamily="34" charset="0"/>
              </a:rPr>
              <a:t>hampir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selalu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memancing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tanggapan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negatif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dari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banyak</a:t>
            </a:r>
            <a:r>
              <a:rPr lang="en-ID" dirty="0">
                <a:latin typeface="Gill Sans Nova Cond Ultra Bold" panose="020B0B04020104020203" pitchFamily="34" charset="0"/>
              </a:rPr>
              <a:t> orang</a:t>
            </a:r>
            <a:r>
              <a:rPr lang="en-ID" dirty="0">
                <a:latin typeface="Franklin Gothic Demi Cond" panose="020B0706030402020204" pitchFamily="34" charset="0"/>
              </a:rPr>
              <a:t>—</a:t>
            </a:r>
            <a:r>
              <a:rPr lang="en-ID" dirty="0" err="1">
                <a:latin typeface="Franklin Gothic Demi Cond" panose="020B0706030402020204" pitchFamily="34" charset="0"/>
              </a:rPr>
              <a:t>bahkan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ketika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disampaikan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dengan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cara</a:t>
            </a:r>
            <a:r>
              <a:rPr lang="en-ID" dirty="0"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latin typeface="Franklin Gothic Demi Cond" panose="020B0706030402020204" pitchFamily="34" charset="0"/>
              </a:rPr>
              <a:t>sebaik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mungkin</a:t>
            </a:r>
            <a:r>
              <a:rPr lang="en-ID" dirty="0">
                <a:latin typeface="Franklin Gothic Demi Cond" panose="020B07060304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580106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DB41065-01F3-38AD-C300-ECD4260115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0000" contrast="4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9137"/>
            <a:ext cx="9144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7435B0A-2661-F6AF-E5DD-1BBAF9F40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365126"/>
            <a:ext cx="9143999" cy="1325563"/>
          </a:xfrm>
        </p:spPr>
        <p:txBody>
          <a:bodyPr/>
          <a:lstStyle/>
          <a:p>
            <a:pPr algn="ctr"/>
            <a:r>
              <a:rPr lang="fi-FI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SEBUAH KARYA PERTOBATAN</a:t>
            </a:r>
            <a:br>
              <a:rPr lang="fi-FI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i-FI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Senin, 23 Juni 2025</a:t>
            </a:r>
            <a:endParaRPr lang="en-ID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E2F19A-65E7-8147-9D11-5632013971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444" y="2083983"/>
            <a:ext cx="5454502" cy="4685339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ID" sz="3600" dirty="0">
                <a:solidFill>
                  <a:schemeClr val="bg1"/>
                </a:solidFill>
                <a:latin typeface="Impact" panose="020B0806030902050204" pitchFamily="34" charset="0"/>
              </a:rPr>
              <a:t>Yunus 3:4-5 </a:t>
            </a:r>
          </a:p>
          <a:p>
            <a:pPr marL="0" indent="0" algn="ctr">
              <a:buNone/>
            </a:pPr>
            <a:r>
              <a:rPr lang="en-ID" sz="3200" dirty="0" err="1">
                <a:solidFill>
                  <a:schemeClr val="bg1"/>
                </a:solidFill>
                <a:latin typeface="Berlin Sans FB" panose="020E0602020502020306" pitchFamily="34" charset="0"/>
              </a:rPr>
              <a:t>Mulailah</a:t>
            </a:r>
            <a:r>
              <a:rPr lang="en-ID" sz="3200" dirty="0">
                <a:solidFill>
                  <a:schemeClr val="bg1"/>
                </a:solidFill>
                <a:latin typeface="Berlin Sans FB" panose="020E0602020502020306" pitchFamily="34" charset="0"/>
              </a:rPr>
              <a:t> Yunus </a:t>
            </a:r>
            <a:r>
              <a:rPr lang="en-ID" sz="3200" dirty="0" err="1">
                <a:solidFill>
                  <a:schemeClr val="bg1"/>
                </a:solidFill>
                <a:latin typeface="Berlin Sans FB" panose="020E0602020502020306" pitchFamily="34" charset="0"/>
              </a:rPr>
              <a:t>masuk</a:t>
            </a:r>
            <a:r>
              <a:rPr lang="en-ID" sz="3200" dirty="0">
                <a:solidFill>
                  <a:schemeClr val="bg1"/>
                </a:solidFill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Berlin Sans FB" panose="020E0602020502020306" pitchFamily="34" charset="0"/>
              </a:rPr>
              <a:t>ke</a:t>
            </a:r>
            <a:r>
              <a:rPr lang="en-ID" sz="3200" dirty="0">
                <a:solidFill>
                  <a:schemeClr val="bg1"/>
                </a:solidFill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Berlin Sans FB" panose="020E0602020502020306" pitchFamily="34" charset="0"/>
              </a:rPr>
              <a:t>dalam</a:t>
            </a:r>
            <a:r>
              <a:rPr lang="en-ID" sz="3200" dirty="0">
                <a:solidFill>
                  <a:schemeClr val="bg1"/>
                </a:solidFill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Berlin Sans FB" panose="020E0602020502020306" pitchFamily="34" charset="0"/>
              </a:rPr>
              <a:t>kota</a:t>
            </a:r>
            <a:r>
              <a:rPr lang="en-ID" sz="3200" dirty="0">
                <a:solidFill>
                  <a:schemeClr val="bg1"/>
                </a:solidFill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Berlin Sans FB" panose="020E0602020502020306" pitchFamily="34" charset="0"/>
              </a:rPr>
              <a:t>itu</a:t>
            </a:r>
            <a:r>
              <a:rPr lang="en-ID" sz="3200" dirty="0">
                <a:solidFill>
                  <a:schemeClr val="bg1"/>
                </a:solidFill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Berlin Sans FB" panose="020E0602020502020306" pitchFamily="34" charset="0"/>
              </a:rPr>
              <a:t>sehari</a:t>
            </a:r>
            <a:r>
              <a:rPr lang="en-ID" sz="3200" dirty="0">
                <a:solidFill>
                  <a:schemeClr val="bg1"/>
                </a:solidFill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Berlin Sans FB" panose="020E0602020502020306" pitchFamily="34" charset="0"/>
              </a:rPr>
              <a:t>perjalanan</a:t>
            </a:r>
            <a:r>
              <a:rPr lang="en-ID" sz="3200" dirty="0">
                <a:solidFill>
                  <a:schemeClr val="bg1"/>
                </a:solidFill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Berlin Sans FB" panose="020E0602020502020306" pitchFamily="34" charset="0"/>
              </a:rPr>
              <a:t>jauhnya</a:t>
            </a:r>
            <a:r>
              <a:rPr lang="en-ID" sz="3200" dirty="0">
                <a:solidFill>
                  <a:schemeClr val="bg1"/>
                </a:solidFill>
                <a:latin typeface="Berlin Sans FB" panose="020E0602020502020306" pitchFamily="34" charset="0"/>
              </a:rPr>
              <a:t>, </a:t>
            </a:r>
            <a:r>
              <a:rPr lang="en-ID" sz="3200" dirty="0" err="1">
                <a:solidFill>
                  <a:schemeClr val="bg1"/>
                </a:solidFill>
                <a:latin typeface="Berlin Sans FB" panose="020E0602020502020306" pitchFamily="34" charset="0"/>
              </a:rPr>
              <a:t>lalu</a:t>
            </a:r>
            <a:r>
              <a:rPr lang="en-ID" sz="3200" dirty="0">
                <a:solidFill>
                  <a:schemeClr val="bg1"/>
                </a:solidFill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Berlin Sans FB" panose="020E0602020502020306" pitchFamily="34" charset="0"/>
              </a:rPr>
              <a:t>berseru</a:t>
            </a:r>
            <a:r>
              <a:rPr lang="en-ID" sz="3200" dirty="0">
                <a:solidFill>
                  <a:schemeClr val="bg1"/>
                </a:solidFill>
                <a:latin typeface="Berlin Sans FB" panose="020E0602020502020306" pitchFamily="34" charset="0"/>
              </a:rPr>
              <a:t>: “</a:t>
            </a:r>
            <a:r>
              <a:rPr lang="en-ID" sz="3200" dirty="0" err="1">
                <a:solidFill>
                  <a:srgbClr val="FFC000"/>
                </a:solidFill>
                <a:latin typeface="Berlin Sans FB" panose="020E0602020502020306" pitchFamily="34" charset="0"/>
              </a:rPr>
              <a:t>Empat</a:t>
            </a:r>
            <a:r>
              <a:rPr lang="en-ID" sz="3200" dirty="0">
                <a:solidFill>
                  <a:srgbClr val="FFC000"/>
                </a:solidFill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solidFill>
                  <a:srgbClr val="FFC000"/>
                </a:solidFill>
                <a:latin typeface="Berlin Sans FB" panose="020E0602020502020306" pitchFamily="34" charset="0"/>
              </a:rPr>
              <a:t>puluh</a:t>
            </a:r>
            <a:r>
              <a:rPr lang="en-ID" sz="3200" dirty="0">
                <a:solidFill>
                  <a:srgbClr val="FFC000"/>
                </a:solidFill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solidFill>
                  <a:srgbClr val="FFC000"/>
                </a:solidFill>
                <a:latin typeface="Berlin Sans FB" panose="020E0602020502020306" pitchFamily="34" charset="0"/>
              </a:rPr>
              <a:t>hari</a:t>
            </a:r>
            <a:r>
              <a:rPr lang="en-ID" sz="3200" dirty="0">
                <a:solidFill>
                  <a:srgbClr val="FFC000"/>
                </a:solidFill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solidFill>
                  <a:srgbClr val="FFC000"/>
                </a:solidFill>
                <a:latin typeface="Berlin Sans FB" panose="020E0602020502020306" pitchFamily="34" charset="0"/>
              </a:rPr>
              <a:t>lagi</a:t>
            </a:r>
            <a:r>
              <a:rPr lang="en-ID" sz="3200" dirty="0">
                <a:solidFill>
                  <a:srgbClr val="FFC000"/>
                </a:solidFill>
                <a:latin typeface="Berlin Sans FB" panose="020E0602020502020306" pitchFamily="34" charset="0"/>
              </a:rPr>
              <a:t>, </a:t>
            </a:r>
            <a:r>
              <a:rPr lang="en-ID" sz="3200" dirty="0" err="1">
                <a:solidFill>
                  <a:srgbClr val="FFC000"/>
                </a:solidFill>
                <a:latin typeface="Berlin Sans FB" panose="020E0602020502020306" pitchFamily="34" charset="0"/>
              </a:rPr>
              <a:t>maka</a:t>
            </a:r>
            <a:r>
              <a:rPr lang="en-ID" sz="3200" dirty="0">
                <a:solidFill>
                  <a:srgbClr val="FFC000"/>
                </a:solidFill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solidFill>
                  <a:srgbClr val="FFC000"/>
                </a:solidFill>
                <a:latin typeface="Berlin Sans FB" panose="020E0602020502020306" pitchFamily="34" charset="0"/>
              </a:rPr>
              <a:t>Niniwe</a:t>
            </a:r>
            <a:r>
              <a:rPr lang="en-ID" sz="3200" dirty="0">
                <a:solidFill>
                  <a:srgbClr val="FFC000"/>
                </a:solidFill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solidFill>
                  <a:srgbClr val="FFC000"/>
                </a:solidFill>
                <a:latin typeface="Berlin Sans FB" panose="020E0602020502020306" pitchFamily="34" charset="0"/>
              </a:rPr>
              <a:t>akan</a:t>
            </a:r>
            <a:r>
              <a:rPr lang="en-ID" sz="3200" dirty="0">
                <a:solidFill>
                  <a:srgbClr val="FFC000"/>
                </a:solidFill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solidFill>
                  <a:srgbClr val="FFC000"/>
                </a:solidFill>
                <a:latin typeface="Berlin Sans FB" panose="020E0602020502020306" pitchFamily="34" charset="0"/>
              </a:rPr>
              <a:t>ditunggangbalikkan</a:t>
            </a:r>
            <a:r>
              <a:rPr lang="en-ID" sz="3200" dirty="0">
                <a:solidFill>
                  <a:schemeClr val="bg1"/>
                </a:solidFill>
                <a:latin typeface="Berlin Sans FB" panose="020E0602020502020306" pitchFamily="34" charset="0"/>
              </a:rPr>
              <a:t>”. </a:t>
            </a:r>
            <a:r>
              <a:rPr lang="en-ID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" panose="020E0602020502020306" pitchFamily="34" charset="0"/>
              </a:rPr>
              <a:t>Orang </a:t>
            </a:r>
            <a:r>
              <a:rPr lang="en-ID" sz="32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" panose="020E0602020502020306" pitchFamily="34" charset="0"/>
              </a:rPr>
              <a:t>Niniwe</a:t>
            </a:r>
            <a:r>
              <a:rPr lang="en-ID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" panose="020E0602020502020306" pitchFamily="34" charset="0"/>
              </a:rPr>
              <a:t>percaya</a:t>
            </a:r>
            <a:r>
              <a:rPr lang="en-ID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" panose="020E0602020502020306" pitchFamily="34" charset="0"/>
              </a:rPr>
              <a:t>kepada</a:t>
            </a:r>
            <a:r>
              <a:rPr lang="en-ID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" panose="020E0602020502020306" pitchFamily="34" charset="0"/>
              </a:rPr>
              <a:t> Allah, </a:t>
            </a:r>
            <a:r>
              <a:rPr lang="en-ID" sz="32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" panose="020E0602020502020306" pitchFamily="34" charset="0"/>
              </a:rPr>
              <a:t>lalu</a:t>
            </a:r>
            <a:r>
              <a:rPr lang="en-ID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" panose="020E0602020502020306" pitchFamily="34" charset="0"/>
              </a:rPr>
              <a:t>mereka</a:t>
            </a:r>
            <a:r>
              <a:rPr lang="en-ID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" panose="020E0602020502020306" pitchFamily="34" charset="0"/>
              </a:rPr>
              <a:t>mengumumkan</a:t>
            </a:r>
            <a:r>
              <a:rPr lang="en-ID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" panose="020E0602020502020306" pitchFamily="34" charset="0"/>
              </a:rPr>
              <a:t>puasa</a:t>
            </a:r>
            <a:r>
              <a:rPr lang="en-ID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" panose="020E0602020502020306" pitchFamily="34" charset="0"/>
              </a:rPr>
              <a:t> dan </a:t>
            </a:r>
            <a:r>
              <a:rPr lang="en-ID" sz="32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" panose="020E0602020502020306" pitchFamily="34" charset="0"/>
              </a:rPr>
              <a:t>mereka</a:t>
            </a:r>
            <a:r>
              <a:rPr lang="en-ID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" panose="020E0602020502020306" pitchFamily="34" charset="0"/>
              </a:rPr>
              <a:t>, </a:t>
            </a:r>
            <a:r>
              <a:rPr lang="en-ID" sz="32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" panose="020E0602020502020306" pitchFamily="34" charset="0"/>
              </a:rPr>
              <a:t>baik</a:t>
            </a:r>
            <a:r>
              <a:rPr lang="en-ID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" panose="020E0602020502020306" pitchFamily="34" charset="0"/>
              </a:rPr>
              <a:t> orang </a:t>
            </a:r>
            <a:r>
              <a:rPr lang="en-ID" sz="32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" panose="020E0602020502020306" pitchFamily="34" charset="0"/>
              </a:rPr>
              <a:t>dewasa</a:t>
            </a:r>
            <a:r>
              <a:rPr lang="en-ID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" panose="020E0602020502020306" pitchFamily="34" charset="0"/>
              </a:rPr>
              <a:t>maupun</a:t>
            </a:r>
            <a:r>
              <a:rPr lang="en-ID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" panose="020E0602020502020306" pitchFamily="34" charset="0"/>
              </a:rPr>
              <a:t>anak-anak</a:t>
            </a:r>
            <a:r>
              <a:rPr lang="en-ID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" panose="020E0602020502020306" pitchFamily="34" charset="0"/>
              </a:rPr>
              <a:t>, </a:t>
            </a:r>
            <a:r>
              <a:rPr lang="en-ID" sz="32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" panose="020E0602020502020306" pitchFamily="34" charset="0"/>
              </a:rPr>
              <a:t>mengenakan</a:t>
            </a:r>
            <a:r>
              <a:rPr lang="en-ID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" panose="020E0602020502020306" pitchFamily="34" charset="0"/>
              </a:rPr>
              <a:t>kain</a:t>
            </a:r>
            <a:r>
              <a:rPr lang="en-ID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" panose="020E0602020502020306" pitchFamily="34" charset="0"/>
              </a:rPr>
              <a:t>kabung</a:t>
            </a:r>
            <a:r>
              <a:rPr lang="en-ID" sz="3200" dirty="0">
                <a:solidFill>
                  <a:schemeClr val="accent4">
                    <a:lumMod val="40000"/>
                    <a:lumOff val="60000"/>
                  </a:schemeClr>
                </a:solidFill>
                <a:latin typeface="Berlin Sans FB" panose="020E0602020502020306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DD1A00-46FD-8B73-5D10-6335F8EF7D8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9840" t="17674" r="13989" b="17365"/>
          <a:stretch>
            <a:fillRect/>
          </a:stretch>
        </p:blipFill>
        <p:spPr>
          <a:xfrm>
            <a:off x="6174859" y="2663511"/>
            <a:ext cx="2785730" cy="322166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2561343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F8BE9A2-8956-141B-BFE6-C607C93D8A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48475A-E91C-CBDC-357D-8C416C47C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300" y="3045542"/>
            <a:ext cx="8588375" cy="766916"/>
          </a:xfrm>
        </p:spPr>
        <p:txBody>
          <a:bodyPr>
            <a:normAutofit/>
          </a:bodyPr>
          <a:lstStyle/>
          <a:p>
            <a:pPr algn="ctr"/>
            <a:r>
              <a:rPr lang="en-ID" dirty="0">
                <a:latin typeface="Impact" panose="020B0806030902050204" pitchFamily="34" charset="0"/>
              </a:rPr>
              <a:t>Yunus 3:10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0D6512-E383-C150-2C55-0F8D47980AB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8200" b="22960"/>
          <a:stretch>
            <a:fillRect/>
          </a:stretch>
        </p:blipFill>
        <p:spPr>
          <a:xfrm>
            <a:off x="20" y="0"/>
            <a:ext cx="9143980" cy="282471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9136F3-8889-4D42-CBBA-A67A75E3C3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237" y="3812458"/>
            <a:ext cx="8209526" cy="282471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ID" sz="3200" dirty="0">
                <a:latin typeface="Berlin Sans FB" panose="020E0602020502020306" pitchFamily="34" charset="0"/>
              </a:rPr>
              <a:t>"Ketika Allah </a:t>
            </a:r>
            <a:r>
              <a:rPr lang="en-ID" sz="3200" dirty="0" err="1">
                <a:latin typeface="Berlin Sans FB" panose="020E0602020502020306" pitchFamily="34" charset="0"/>
              </a:rPr>
              <a:t>melihat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perbuatan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mereka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itu</a:t>
            </a:r>
            <a:r>
              <a:rPr lang="en-ID" sz="3200" dirty="0">
                <a:latin typeface="Berlin Sans FB" panose="020E0602020502020306" pitchFamily="34" charset="0"/>
              </a:rPr>
              <a:t>, </a:t>
            </a:r>
            <a:r>
              <a:rPr lang="en-ID" sz="3200" dirty="0" err="1">
                <a:latin typeface="Berlin Sans FB" panose="020E0602020502020306" pitchFamily="34" charset="0"/>
              </a:rPr>
              <a:t>yakni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bagaimana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b="1" dirty="0" err="1">
                <a:latin typeface="Berlin Sans FB" panose="020E0602020502020306" pitchFamily="34" charset="0"/>
              </a:rPr>
              <a:t>mereka</a:t>
            </a:r>
            <a:r>
              <a:rPr lang="en-ID" sz="3200" b="1" dirty="0">
                <a:latin typeface="Berlin Sans FB" panose="020E0602020502020306" pitchFamily="34" charset="0"/>
              </a:rPr>
              <a:t> </a:t>
            </a:r>
            <a:r>
              <a:rPr lang="en-ID" sz="3200" b="1" dirty="0" err="1">
                <a:latin typeface="Berlin Sans FB" panose="020E0602020502020306" pitchFamily="34" charset="0"/>
              </a:rPr>
              <a:t>berbalik</a:t>
            </a:r>
            <a:r>
              <a:rPr lang="en-ID" sz="3200" b="1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dari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tingkah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lakunya</a:t>
            </a:r>
            <a:r>
              <a:rPr lang="en-ID" sz="3200" dirty="0">
                <a:latin typeface="Berlin Sans FB" panose="020E0602020502020306" pitchFamily="34" charset="0"/>
              </a:rPr>
              <a:t> yang </a:t>
            </a:r>
            <a:r>
              <a:rPr lang="en-ID" sz="3200" dirty="0" err="1">
                <a:latin typeface="Berlin Sans FB" panose="020E0602020502020306" pitchFamily="34" charset="0"/>
              </a:rPr>
              <a:t>jahat</a:t>
            </a:r>
            <a:r>
              <a:rPr lang="en-ID" sz="3200" dirty="0">
                <a:latin typeface="Berlin Sans FB" panose="020E0602020502020306" pitchFamily="34" charset="0"/>
              </a:rPr>
              <a:t>, </a:t>
            </a:r>
            <a:r>
              <a:rPr lang="en-ID" sz="3200" dirty="0" err="1">
                <a:latin typeface="Berlin Sans FB" panose="020E0602020502020306" pitchFamily="34" charset="0"/>
              </a:rPr>
              <a:t>maka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menyesallah</a:t>
            </a:r>
            <a:r>
              <a:rPr lang="en-ID" sz="3200" dirty="0">
                <a:latin typeface="Berlin Sans FB" panose="020E0602020502020306" pitchFamily="34" charset="0"/>
              </a:rPr>
              <a:t> Allah </a:t>
            </a:r>
            <a:r>
              <a:rPr lang="en-ID" sz="3200" dirty="0" err="1">
                <a:latin typeface="Berlin Sans FB" panose="020E0602020502020306" pitchFamily="34" charset="0"/>
              </a:rPr>
              <a:t>karena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malapetaka</a:t>
            </a:r>
            <a:r>
              <a:rPr lang="en-ID" sz="3200" dirty="0">
                <a:latin typeface="Berlin Sans FB" panose="020E0602020502020306" pitchFamily="34" charset="0"/>
              </a:rPr>
              <a:t> yang </a:t>
            </a:r>
            <a:r>
              <a:rPr lang="en-ID" sz="3200" dirty="0" err="1">
                <a:latin typeface="Berlin Sans FB" panose="020E0602020502020306" pitchFamily="34" charset="0"/>
              </a:rPr>
              <a:t>telah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dirancangkan</a:t>
            </a:r>
            <a:r>
              <a:rPr lang="en-ID" sz="3200" dirty="0">
                <a:latin typeface="Berlin Sans FB" panose="020E0602020502020306" pitchFamily="34" charset="0"/>
              </a:rPr>
              <a:t>-Nya </a:t>
            </a:r>
            <a:r>
              <a:rPr lang="en-ID" sz="3200" dirty="0" err="1">
                <a:latin typeface="Berlin Sans FB" panose="020E0602020502020306" pitchFamily="34" charset="0"/>
              </a:rPr>
              <a:t>terhadap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mereka</a:t>
            </a:r>
            <a:r>
              <a:rPr lang="en-ID" sz="3200" dirty="0">
                <a:latin typeface="Berlin Sans FB" panose="020E0602020502020306" pitchFamily="34" charset="0"/>
              </a:rPr>
              <a:t>, dan </a:t>
            </a:r>
            <a:r>
              <a:rPr lang="en-ID" sz="3200" dirty="0" err="1">
                <a:latin typeface="Eras Bold ITC" panose="020B0907030504020204" pitchFamily="34" charset="0"/>
              </a:rPr>
              <a:t>Ia</a:t>
            </a:r>
            <a:r>
              <a:rPr lang="en-ID" sz="3200" dirty="0">
                <a:latin typeface="Eras Bold ITC" panose="020B0907030504020204" pitchFamily="34" charset="0"/>
              </a:rPr>
              <a:t> pun </a:t>
            </a:r>
            <a:r>
              <a:rPr lang="en-ID" sz="3200" dirty="0" err="1">
                <a:latin typeface="Eras Bold ITC" panose="020B0907030504020204" pitchFamily="34" charset="0"/>
              </a:rPr>
              <a:t>tidak</a:t>
            </a:r>
            <a:r>
              <a:rPr lang="en-ID" sz="3200" dirty="0"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latin typeface="Eras Bold ITC" panose="020B0907030504020204" pitchFamily="34" charset="0"/>
              </a:rPr>
              <a:t>jadi</a:t>
            </a:r>
            <a:r>
              <a:rPr lang="en-ID" sz="3200" dirty="0"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latin typeface="Eras Bold ITC" panose="020B0907030504020204" pitchFamily="34" charset="0"/>
              </a:rPr>
              <a:t>melakukannya</a:t>
            </a:r>
            <a:r>
              <a:rPr lang="en-ID" sz="3200" dirty="0">
                <a:latin typeface="Berlin Sans FB" panose="020E0602020502020306" pitchFamily="34" charset="0"/>
              </a:rPr>
              <a:t>".</a:t>
            </a:r>
          </a:p>
        </p:txBody>
      </p:sp>
    </p:spTree>
    <p:extLst>
      <p:ext uri="{BB962C8B-B14F-4D97-AF65-F5344CB8AC3E}">
        <p14:creationId xmlns:p14="http://schemas.microsoft.com/office/powerpoint/2010/main" val="35677327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189</TotalTime>
  <Words>1640</Words>
  <Application>Microsoft Office PowerPoint</Application>
  <PresentationFormat>On-screen Show (4:3)</PresentationFormat>
  <Paragraphs>77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41" baseType="lpstr">
      <vt:lpstr>Aharoni</vt:lpstr>
      <vt:lpstr>Amasis MT Pro Black</vt:lpstr>
      <vt:lpstr>Aptos</vt:lpstr>
      <vt:lpstr>Aptos Display</vt:lpstr>
      <vt:lpstr>Arial</vt:lpstr>
      <vt:lpstr>Berlin Sans FB</vt:lpstr>
      <vt:lpstr>Calibri</vt:lpstr>
      <vt:lpstr>Eras Bold ITC</vt:lpstr>
      <vt:lpstr>Eras Demi ITC</vt:lpstr>
      <vt:lpstr>Franklin Gothic Demi Cond</vt:lpstr>
      <vt:lpstr>Franklin Gothic Heavy</vt:lpstr>
      <vt:lpstr>Gill Sans Nova Cond Ultra Bold</vt:lpstr>
      <vt:lpstr>Impact</vt:lpstr>
      <vt:lpstr>Tw Cen MT Condensed Extra Bold</vt:lpstr>
      <vt:lpstr>Office Theme</vt:lpstr>
      <vt:lpstr>GAMBARAN TENTANG KESUDAHAN</vt:lpstr>
      <vt:lpstr>YUNUS 1 : 9</vt:lpstr>
      <vt:lpstr>Dalam pelajaran pekan ini, tiga dari peristiwa-peristiwa ini telah dipilih yang memiliki satu ciri khusus yang sama: semuanya terjadi di akhir sejarah Israel dalam Alkitab dan melibatkan bangsa-bangsa bukan Yahudi, yaitu "bangsa-bangsa lain" (bandingkan dengan Kej. 12: 3; Kej. 22: 18)</vt:lpstr>
      <vt:lpstr>NABI YANG ENGGAN Minggu, 22 Juni 2025</vt:lpstr>
      <vt:lpstr>PowerPoint Presentation</vt:lpstr>
      <vt:lpstr>PowerPoint Presentation</vt:lpstr>
      <vt:lpstr>PowerPoint Presentation</vt:lpstr>
      <vt:lpstr>SEBUAH KARYA PERTOBATAN Senin, 23 Juni 2025</vt:lpstr>
      <vt:lpstr>Yunus 3:10</vt:lpstr>
      <vt:lpstr>PowerPoint Presentation</vt:lpstr>
      <vt:lpstr>Bisakah kita mengharapkan sesuatu seperti ini di hari-hari terakhir, dengan pekabaran terakhir ke dunia yang jatuh? Ya dan Tidak. </vt:lpstr>
      <vt:lpstr>PowerPoint Presentation</vt:lpstr>
      <vt:lpstr>PowerPoint Presentation</vt:lpstr>
      <vt:lpstr>PESTA BELSYAZAR Selasa, 24 Juni 2025</vt:lpstr>
      <vt:lpstr>PowerPoint Presentation</vt:lpstr>
      <vt:lpstr>PowerPoint Presentation</vt:lpstr>
      <vt:lpstr>PowerPoint Presentation</vt:lpstr>
      <vt:lpstr>PENGERINGAN SUNGAI EFRAT Rabu, 25 Juni 2025</vt:lpstr>
      <vt:lpstr>PowerPoint Presentation</vt:lpstr>
      <vt:lpstr>PowerPoint Presentation</vt:lpstr>
      <vt:lpstr>PowerPoint Presentation</vt:lpstr>
      <vt:lpstr>KORESH, YANG DIURAPI Kamis, 26 Juni 2025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Office365</dc:creator>
  <cp:lastModifiedBy>Office365</cp:lastModifiedBy>
  <cp:revision>13</cp:revision>
  <dcterms:created xsi:type="dcterms:W3CDTF">2025-06-23T12:18:21Z</dcterms:created>
  <dcterms:modified xsi:type="dcterms:W3CDTF">2025-06-24T09:50:52Z</dcterms:modified>
</cp:coreProperties>
</file>