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2" r:id="rId4"/>
    <p:sldId id="258" r:id="rId5"/>
    <p:sldId id="259" r:id="rId6"/>
    <p:sldId id="260" r:id="rId7"/>
    <p:sldId id="266" r:id="rId8"/>
    <p:sldId id="261" r:id="rId9"/>
    <p:sldId id="262" r:id="rId10"/>
    <p:sldId id="263" r:id="rId11"/>
    <p:sldId id="264" r:id="rId12"/>
    <p:sldId id="265" r:id="rId13"/>
    <p:sldId id="268" r:id="rId14"/>
    <p:sldId id="269" r:id="rId15"/>
    <p:sldId id="270" r:id="rId16"/>
    <p:sldId id="271" r:id="rId17"/>
    <p:sldId id="272" r:id="rId18"/>
    <p:sldId id="280" r:id="rId19"/>
    <p:sldId id="273" r:id="rId20"/>
    <p:sldId id="274" r:id="rId21"/>
    <p:sldId id="275" r:id="rId22"/>
    <p:sldId id="281" r:id="rId23"/>
    <p:sldId id="276" r:id="rId24"/>
    <p:sldId id="277" r:id="rId25"/>
    <p:sldId id="278" r:id="rId26"/>
    <p:sldId id="279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557" autoAdjust="0"/>
  </p:normalViewPr>
  <p:slideViewPr>
    <p:cSldViewPr snapToGrid="0">
      <p:cViewPr varScale="1">
        <p:scale>
          <a:sx n="60" d="100"/>
          <a:sy n="60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C16D-1CDF-437F-990B-3C48515CC3A3}" type="datetimeFigureOut">
              <a:rPr lang="en-ID" smtClean="0"/>
              <a:t>19/06/2025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39E0-9081-4EE1-8383-C99BAEA6D6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57166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C16D-1CDF-437F-990B-3C48515CC3A3}" type="datetimeFigureOut">
              <a:rPr lang="en-ID" smtClean="0"/>
              <a:t>19/06/2025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39E0-9081-4EE1-8383-C99BAEA6D6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24375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C16D-1CDF-437F-990B-3C48515CC3A3}" type="datetimeFigureOut">
              <a:rPr lang="en-ID" smtClean="0"/>
              <a:t>19/06/2025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39E0-9081-4EE1-8383-C99BAEA6D6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0818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C16D-1CDF-437F-990B-3C48515CC3A3}" type="datetimeFigureOut">
              <a:rPr lang="en-ID" smtClean="0"/>
              <a:t>19/06/2025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39E0-9081-4EE1-8383-C99BAEA6D6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3094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C16D-1CDF-437F-990B-3C48515CC3A3}" type="datetimeFigureOut">
              <a:rPr lang="en-ID" smtClean="0"/>
              <a:t>19/06/2025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39E0-9081-4EE1-8383-C99BAEA6D6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7674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C16D-1CDF-437F-990B-3C48515CC3A3}" type="datetimeFigureOut">
              <a:rPr lang="en-ID" smtClean="0"/>
              <a:t>19/06/2025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39E0-9081-4EE1-8383-C99BAEA6D6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9361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C16D-1CDF-437F-990B-3C48515CC3A3}" type="datetimeFigureOut">
              <a:rPr lang="en-ID" smtClean="0"/>
              <a:t>19/06/2025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39E0-9081-4EE1-8383-C99BAEA6D6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46909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C16D-1CDF-437F-990B-3C48515CC3A3}" type="datetimeFigureOut">
              <a:rPr lang="en-ID" smtClean="0"/>
              <a:t>19/06/2025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39E0-9081-4EE1-8383-C99BAEA6D6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7285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C16D-1CDF-437F-990B-3C48515CC3A3}" type="datetimeFigureOut">
              <a:rPr lang="en-ID" smtClean="0"/>
              <a:t>19/06/2025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39E0-9081-4EE1-8383-C99BAEA6D6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9701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C16D-1CDF-437F-990B-3C48515CC3A3}" type="datetimeFigureOut">
              <a:rPr lang="en-ID" smtClean="0"/>
              <a:t>19/06/2025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39E0-9081-4EE1-8383-C99BAEA6D6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262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C16D-1CDF-437F-990B-3C48515CC3A3}" type="datetimeFigureOut">
              <a:rPr lang="en-ID" smtClean="0"/>
              <a:t>19/06/2025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39E0-9081-4EE1-8383-C99BAEA6D6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005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90C16D-1CDF-437F-990B-3C48515CC3A3}" type="datetimeFigureOut">
              <a:rPr lang="en-ID" smtClean="0"/>
              <a:t>19/06/2025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C739E0-9081-4EE1-8383-C99BAEA6D6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9998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8785CA-894F-6AA6-63E4-EC837F3404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9" r="3" b="3740"/>
          <a:stretch>
            <a:fillRect/>
          </a:stretch>
        </p:blipFill>
        <p:spPr>
          <a:xfrm>
            <a:off x="20" y="10"/>
            <a:ext cx="6115019" cy="45719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B280EE9-9DDD-E4BA-379E-1D7360954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02"/>
            <a:ext cx="6115038" cy="4572000"/>
          </a:xfrm>
          <a:prstGeom prst="rect">
            <a:avLst/>
          </a:prstGeom>
          <a:solidFill>
            <a:srgbClr val="00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88DBDD-F7CC-F746-0D2D-A83D106E85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77" r="-5" b="-5"/>
          <a:stretch>
            <a:fillRect/>
          </a:stretch>
        </p:blipFill>
        <p:spPr>
          <a:xfrm>
            <a:off x="6115049" y="10"/>
            <a:ext cx="3028951" cy="2290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DD8AED-B265-36A8-80AE-D4063D5FA7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8" r="32940" b="-2"/>
          <a:stretch>
            <a:fillRect/>
          </a:stretch>
        </p:blipFill>
        <p:spPr>
          <a:xfrm>
            <a:off x="6115049" y="2290151"/>
            <a:ext cx="3028951" cy="2281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7FE7D9-854F-152D-555E-32CC67F659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5" b="3636"/>
          <a:stretch>
            <a:fillRect/>
          </a:stretch>
        </p:blipFill>
        <p:spPr>
          <a:xfrm>
            <a:off x="6115044" y="4567851"/>
            <a:ext cx="3028951" cy="2298452"/>
          </a:xfrm>
          <a:prstGeom prst="rect">
            <a:avLst/>
          </a:prstGeom>
        </p:spPr>
      </p:pic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336C278-5DEA-E52D-122B-E9141D9EF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1" y="4580302"/>
            <a:ext cx="6118209" cy="2286001"/>
          </a:xfrm>
          <a:prstGeom prst="rect">
            <a:avLst/>
          </a:prstGeom>
          <a:ln>
            <a:noFill/>
          </a:ln>
          <a:effectLst>
            <a:outerShdw blurRad="393700" dist="101600" sx="97000" sy="9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C792B8-90F5-E533-1537-891F209BC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214" y="5807289"/>
            <a:ext cx="5019078" cy="827430"/>
          </a:xfrm>
        </p:spPr>
        <p:txBody>
          <a:bodyPr anchor="ctr">
            <a:normAutofit lnSpcReduction="10000"/>
          </a:bodyPr>
          <a:lstStyle/>
          <a:p>
            <a:pPr algn="l"/>
            <a:r>
              <a:rPr lang="en-US" dirty="0"/>
              <a:t>Pelajaran ke-12, Triwulan II</a:t>
            </a:r>
          </a:p>
          <a:p>
            <a:pPr algn="l"/>
            <a:r>
              <a:rPr lang="en-US" dirty="0"/>
              <a:t>Tahun 2025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D611044-2175-A632-1BE8-275A0DB87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214" y="4567851"/>
            <a:ext cx="4205177" cy="1000679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Impact" panose="020B0806030902050204" pitchFamily="34" charset="0"/>
              </a:rPr>
              <a:t>PARA PENDAHULU</a:t>
            </a:r>
            <a:endParaRPr lang="en-ID" sz="44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780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DDE6F8-DD65-AEB4-3343-BFCDAAC9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53" t="6272" r="5278"/>
          <a:stretch>
            <a:fillRect/>
          </a:stretch>
        </p:blipFill>
        <p:spPr>
          <a:xfrm>
            <a:off x="0" y="1587"/>
            <a:ext cx="4149947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A4898-0521-A0C5-54F1-F7AF9843E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349" y="531628"/>
            <a:ext cx="4486939" cy="6081820"/>
          </a:xfrm>
        </p:spPr>
        <p:txBody>
          <a:bodyPr>
            <a:noAutofit/>
          </a:bodyPr>
          <a:lstStyle/>
          <a:p>
            <a:r>
              <a:rPr lang="en-ID" sz="3000" dirty="0" err="1">
                <a:latin typeface="Impact" panose="020B0806030902050204" pitchFamily="34" charset="0"/>
              </a:rPr>
              <a:t>Kekuatan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administrasi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semua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tingkatan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digunakan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memastikan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kontrol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terhadap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semua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lapisan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masyarakat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r>
              <a:rPr lang="en-ID" sz="3000" dirty="0" err="1">
                <a:latin typeface="Impact" panose="020B0806030902050204" pitchFamily="34" charset="0"/>
              </a:rPr>
              <a:t>Kekuatan</a:t>
            </a:r>
            <a:r>
              <a:rPr lang="en-ID" sz="3000" dirty="0">
                <a:latin typeface="Impact" panose="020B0806030902050204" pitchFamily="34" charset="0"/>
              </a:rPr>
              <a:t> media </a:t>
            </a:r>
            <a:r>
              <a:rPr lang="en-ID" sz="3000" dirty="0" err="1">
                <a:latin typeface="Impact" panose="020B0806030902050204" pitchFamily="34" charset="0"/>
              </a:rPr>
              <a:t>massa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digunakan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menjangkau</a:t>
            </a:r>
            <a:r>
              <a:rPr lang="en-ID" sz="3000" dirty="0">
                <a:latin typeface="Franklin Gothic Demi Cond" panose="020B0706030402020204" pitchFamily="34" charset="0"/>
              </a:rPr>
              <a:t> orang-orang di </a:t>
            </a:r>
            <a:r>
              <a:rPr lang="en-ID" sz="3000" dirty="0" err="1">
                <a:latin typeface="Franklin Gothic Demi Cond" panose="020B0706030402020204" pitchFamily="34" charset="0"/>
              </a:rPr>
              <a:t>seluruh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kerajaan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r>
              <a:rPr lang="en-ID" sz="3000" dirty="0" err="1">
                <a:latin typeface="Impact" panose="020B0806030902050204" pitchFamily="34" charset="0"/>
              </a:rPr>
              <a:t>Bahkan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kekuatan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musik</a:t>
            </a:r>
            <a:r>
              <a:rPr lang="en-ID" sz="3000" dirty="0">
                <a:latin typeface="Impact" panose="020B0806030902050204" pitchFamily="34" charset="0"/>
              </a:rPr>
              <a:t> dan </a:t>
            </a:r>
            <a:r>
              <a:rPr lang="en-ID" sz="3000" dirty="0" err="1">
                <a:latin typeface="Impact" panose="020B0806030902050204" pitchFamily="34" charset="0"/>
              </a:rPr>
              <a:t>seni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digunakan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memengaruhi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mengendalikan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emosi</a:t>
            </a:r>
            <a:r>
              <a:rPr lang="en-ID" sz="3000" dirty="0">
                <a:latin typeface="Franklin Gothic Demi Cond" panose="020B0706030402020204" pitchFamily="34" charset="0"/>
              </a:rPr>
              <a:t> [Daniel 3:2-7].</a:t>
            </a:r>
          </a:p>
        </p:txBody>
      </p:sp>
    </p:spTree>
    <p:extLst>
      <p:ext uri="{BB962C8B-B14F-4D97-AF65-F5344CB8AC3E}">
        <p14:creationId xmlns:p14="http://schemas.microsoft.com/office/powerpoint/2010/main" val="2154839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D39C29-993D-2F25-54CC-FEC9958E85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97" b="25000"/>
          <a:stretch>
            <a:fillRect/>
          </a:stretch>
        </p:blipFill>
        <p:spPr>
          <a:xfrm>
            <a:off x="20" y="0"/>
            <a:ext cx="9143980" cy="310453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0C56E-AD71-C5FB-431B-326356299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36" y="3104535"/>
            <a:ext cx="8492327" cy="375346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Franklin Gothic Demi Cond" panose="020B0706030402020204" pitchFamily="34" charset="0"/>
              </a:rPr>
              <a:t>Ancaman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kematian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bagi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siapa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saja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menolak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untuk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menyembah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patung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dibangun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Nebukadnezar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tidak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meruntuhkan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iman</a:t>
            </a:r>
            <a:r>
              <a:rPr lang="en-ID" sz="2600" dirty="0">
                <a:latin typeface="Franklin Gothic Demi Cond" panose="020B0706030402020204" pitchFamily="34" charset="0"/>
              </a:rPr>
              <a:t> 3 orang </a:t>
            </a:r>
            <a:r>
              <a:rPr lang="en-ID" sz="2600" dirty="0" err="1">
                <a:latin typeface="Franklin Gothic Demi Cond" panose="020B0706030402020204" pitchFamily="34" charset="0"/>
              </a:rPr>
              <a:t>muda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Ibrani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>
                <a:highlight>
                  <a:srgbClr val="00FF00"/>
                </a:highlight>
                <a:latin typeface="Eras Demi ITC" panose="020B0805030504020804" pitchFamily="34" charset="0"/>
              </a:rPr>
              <a:t>Mereka </a:t>
            </a:r>
            <a:r>
              <a:rPr lang="en-ID" sz="2600" dirty="0" err="1">
                <a:highlight>
                  <a:srgbClr val="00FF00"/>
                </a:highlight>
                <a:latin typeface="Eras Demi ITC" panose="020B0805030504020804" pitchFamily="34" charset="0"/>
              </a:rPr>
              <a:t>tidak</a:t>
            </a:r>
            <a:r>
              <a:rPr lang="en-ID" sz="2600" dirty="0">
                <a:highlight>
                  <a:srgbClr val="00FF00"/>
                </a:highlight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Eras Demi ITC" panose="020B0805030504020804" pitchFamily="34" charset="0"/>
              </a:rPr>
              <a:t>merasionalisasikan</a:t>
            </a:r>
            <a:r>
              <a:rPr lang="en-ID" sz="2600" dirty="0">
                <a:highlight>
                  <a:srgbClr val="00FF00"/>
                </a:highlight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Eras Demi ITC" panose="020B0805030504020804" pitchFamily="34" charset="0"/>
              </a:rPr>
              <a:t>jalan</a:t>
            </a:r>
            <a:r>
              <a:rPr lang="en-ID" sz="2600" dirty="0">
                <a:highlight>
                  <a:srgbClr val="00FF00"/>
                </a:highlight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Eras Demi ITC" panose="020B0805030504020804" pitchFamily="34" charset="0"/>
              </a:rPr>
              <a:t>keluar</a:t>
            </a:r>
            <a:r>
              <a:rPr lang="en-ID" sz="2600" dirty="0">
                <a:highlight>
                  <a:srgbClr val="00FF00"/>
                </a:highlight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Eras Demi ITC" panose="020B0805030504020804" pitchFamily="34" charset="0"/>
              </a:rPr>
              <a:t>mereka</a:t>
            </a:r>
            <a:r>
              <a:rPr lang="en-ID" sz="2600" dirty="0">
                <a:highlight>
                  <a:srgbClr val="00FF00"/>
                </a:highlight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Eras Demi ITC" panose="020B0805030504020804" pitchFamily="34" charset="0"/>
              </a:rPr>
              <a:t>dari</a:t>
            </a:r>
            <a:r>
              <a:rPr lang="en-ID" sz="2600" dirty="0">
                <a:highlight>
                  <a:srgbClr val="00FF00"/>
                </a:highlight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Eras Demi ITC" panose="020B0805030504020804" pitchFamily="34" charset="0"/>
              </a:rPr>
              <a:t>situasi</a:t>
            </a:r>
            <a:r>
              <a:rPr lang="en-ID" sz="2600" dirty="0">
                <a:highlight>
                  <a:srgbClr val="00FF00"/>
                </a:highlight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Eras Demi ITC" panose="020B0805030504020804" pitchFamily="34" charset="0"/>
              </a:rPr>
              <a:t>berbahaya</a:t>
            </a:r>
            <a:r>
              <a:rPr lang="en-ID" sz="2600" dirty="0">
                <a:highlight>
                  <a:srgbClr val="00FF00"/>
                </a:highlight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Eras Demi ITC" panose="020B0805030504020804" pitchFamily="34" charset="0"/>
              </a:rPr>
              <a:t>ini</a:t>
            </a:r>
            <a:r>
              <a:rPr lang="en-ID" sz="2600" dirty="0">
                <a:highlight>
                  <a:srgbClr val="00FF00"/>
                </a:highlight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Eras Demi ITC" panose="020B0805030504020804" pitchFamily="34" charset="0"/>
              </a:rPr>
              <a:t>dengan</a:t>
            </a:r>
            <a:r>
              <a:rPr lang="en-ID" sz="2600" dirty="0">
                <a:highlight>
                  <a:srgbClr val="00FF00"/>
                </a:highlight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Eras Demi ITC" panose="020B0805030504020804" pitchFamily="34" charset="0"/>
              </a:rPr>
              <a:t>berpura</a:t>
            </a:r>
            <a:r>
              <a:rPr lang="en-ID" sz="2600" dirty="0">
                <a:highlight>
                  <a:srgbClr val="00FF00"/>
                </a:highlight>
                <a:latin typeface="Eras Demi ITC" panose="020B0805030504020804" pitchFamily="34" charset="0"/>
              </a:rPr>
              <a:t>-pura </a:t>
            </a:r>
            <a:r>
              <a:rPr lang="en-ID" sz="2600" dirty="0" err="1">
                <a:highlight>
                  <a:srgbClr val="00FF00"/>
                </a:highlight>
                <a:latin typeface="Eras Demi ITC" panose="020B0805030504020804" pitchFamily="34" charset="0"/>
              </a:rPr>
              <a:t>membungkuk</a:t>
            </a:r>
            <a:r>
              <a:rPr lang="en-ID" sz="2600" dirty="0">
                <a:highlight>
                  <a:srgbClr val="00FF00"/>
                </a:highlight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Eras Demi ITC" panose="020B0805030504020804" pitchFamily="34" charset="0"/>
              </a:rPr>
              <a:t>seolah-olah</a:t>
            </a:r>
            <a:r>
              <a:rPr lang="en-ID" sz="2600" dirty="0">
                <a:highlight>
                  <a:srgbClr val="00FF00"/>
                </a:highlight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Eras Demi ITC" panose="020B0805030504020804" pitchFamily="34" charset="0"/>
              </a:rPr>
              <a:t>ada</a:t>
            </a:r>
            <a:r>
              <a:rPr lang="en-ID" sz="2600" dirty="0">
                <a:highlight>
                  <a:srgbClr val="00FF00"/>
                </a:highlight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Eras Demi ITC" panose="020B0805030504020804" pitchFamily="34" charset="0"/>
              </a:rPr>
              <a:t>sesuatu</a:t>
            </a:r>
            <a:r>
              <a:rPr lang="en-ID" sz="2600" dirty="0">
                <a:highlight>
                  <a:srgbClr val="00FF00"/>
                </a:highlight>
                <a:latin typeface="Eras Demi ITC" panose="020B0805030504020804" pitchFamily="34" charset="0"/>
              </a:rPr>
              <a:t> yang </a:t>
            </a:r>
            <a:r>
              <a:rPr lang="en-ID" sz="2600" dirty="0" err="1">
                <a:highlight>
                  <a:srgbClr val="00FF00"/>
                </a:highlight>
                <a:latin typeface="Eras Demi ITC" panose="020B0805030504020804" pitchFamily="34" charset="0"/>
              </a:rPr>
              <a:t>mereka</a:t>
            </a:r>
            <a:r>
              <a:rPr lang="en-ID" sz="2600" dirty="0">
                <a:highlight>
                  <a:srgbClr val="00FF00"/>
                </a:highlight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Eras Demi ITC" panose="020B0805030504020804" pitchFamily="34" charset="0"/>
              </a:rPr>
              <a:t>sedang</a:t>
            </a:r>
            <a:r>
              <a:rPr lang="en-ID" sz="2600" dirty="0">
                <a:highlight>
                  <a:srgbClr val="00FF00"/>
                </a:highlight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Eras Demi ITC" panose="020B0805030504020804" pitchFamily="34" charset="0"/>
              </a:rPr>
              <a:t>lakukan</a:t>
            </a:r>
            <a:r>
              <a:rPr lang="en-ID" sz="2600" dirty="0">
                <a:highlight>
                  <a:srgbClr val="00FF00"/>
                </a:highlight>
                <a:latin typeface="Eras Demi ITC" panose="020B0805030504020804" pitchFamily="34" charset="0"/>
              </a:rPr>
              <a:t> di kaki </a:t>
            </a:r>
            <a:r>
              <a:rPr lang="en-ID" sz="2600" dirty="0" err="1">
                <a:highlight>
                  <a:srgbClr val="00FF00"/>
                </a:highlight>
                <a:latin typeface="Eras Demi ITC" panose="020B0805030504020804" pitchFamily="34" charset="0"/>
              </a:rPr>
              <a:t>mereka</a:t>
            </a:r>
            <a:r>
              <a:rPr lang="en-ID" sz="2600" dirty="0">
                <a:highlight>
                  <a:srgbClr val="00FF00"/>
                </a:highlight>
                <a:latin typeface="Eras Demi ITC" panose="020B08050305040208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>
                <a:latin typeface="Impact" panose="020B0806030902050204" pitchFamily="34" charset="0"/>
              </a:rPr>
              <a:t>Mereka </a:t>
            </a:r>
            <a:r>
              <a:rPr lang="en-ID" sz="2600" dirty="0" err="1">
                <a:latin typeface="Impact" panose="020B0806030902050204" pitchFamily="34" charset="0"/>
              </a:rPr>
              <a:t>dengan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tegas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menyatakan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iman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mereka</a:t>
            </a:r>
            <a:r>
              <a:rPr lang="en-ID" sz="2600" dirty="0">
                <a:latin typeface="Impact" panose="020B0806030902050204" pitchFamily="34" charset="0"/>
              </a:rPr>
              <a:t>, </a:t>
            </a:r>
            <a:r>
              <a:rPr lang="en-ID" sz="2600" dirty="0" err="1">
                <a:latin typeface="Impact" panose="020B0806030902050204" pitchFamily="34" charset="0"/>
              </a:rPr>
              <a:t>bahkan</a:t>
            </a:r>
            <a:r>
              <a:rPr lang="en-ID" sz="2600" dirty="0">
                <a:latin typeface="Impact" panose="020B0806030902050204" pitchFamily="34" charset="0"/>
              </a:rPr>
              <a:t> kata-kata </a:t>
            </a:r>
            <a:r>
              <a:rPr lang="en-ID" sz="2600" dirty="0" err="1">
                <a:latin typeface="Impact" panose="020B0806030902050204" pitchFamily="34" charset="0"/>
              </a:rPr>
              <a:t>mereka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menunjukkan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kalau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mereka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tahu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bahwa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hal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ini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mungkin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tidak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akan</a:t>
            </a:r>
            <a:r>
              <a:rPr lang="en-ID" sz="2600" dirty="0">
                <a:latin typeface="Impact" panose="020B0806030902050204" pitchFamily="34" charset="0"/>
              </a:rPr>
              <a:t> lolos </a:t>
            </a:r>
            <a:r>
              <a:rPr lang="en-ID" sz="2600" dirty="0" err="1">
                <a:latin typeface="Impact" panose="020B0806030902050204" pitchFamily="34" charset="0"/>
              </a:rPr>
              <a:t>dari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hidup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mereka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17258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E8D3B17-7638-DFD3-18E4-8A6D6117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18B448-5AE8-483F-68C8-F910219B5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129" y="404991"/>
            <a:ext cx="4437127" cy="930328"/>
          </a:xfrm>
        </p:spPr>
        <p:txBody>
          <a:bodyPr anchor="b">
            <a:normAutofit/>
          </a:bodyPr>
          <a:lstStyle/>
          <a:p>
            <a:r>
              <a:rPr lang="en-ID" dirty="0">
                <a:latin typeface="Impact" panose="020B0806030902050204" pitchFamily="34" charset="0"/>
              </a:rPr>
              <a:t>Daniel 3:17-18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8041DB-DACE-EE36-2825-022E63D86A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973" r="31820"/>
          <a:stretch>
            <a:fillRect/>
          </a:stretch>
        </p:blipFill>
        <p:spPr>
          <a:xfrm>
            <a:off x="20" y="10"/>
            <a:ext cx="3682726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3EDB4-EC77-06BF-6F0C-8C50D2D25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76" y="1740310"/>
            <a:ext cx="5088193" cy="49794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"Jika Allah kami yang kami puja </a:t>
            </a:r>
            <a:r>
              <a:rPr lang="en-ID" sz="3000" dirty="0" err="1">
                <a:latin typeface="Franklin Gothic Demi Cond" panose="020B0706030402020204" pitchFamily="34" charset="0"/>
              </a:rPr>
              <a:t>sanggup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melepaskan</a:t>
            </a:r>
            <a:r>
              <a:rPr lang="en-ID" sz="3000" dirty="0">
                <a:latin typeface="Franklin Gothic Demi Cond" panose="020B0706030402020204" pitchFamily="34" charset="0"/>
              </a:rPr>
              <a:t> kami, </a:t>
            </a:r>
            <a:r>
              <a:rPr lang="en-ID" sz="3000" dirty="0" err="1">
                <a:latin typeface="Franklin Gothic Demi Cond" panose="020B0706030402020204" pitchFamily="34" charset="0"/>
              </a:rPr>
              <a:t>maka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melepaskan</a:t>
            </a:r>
            <a:r>
              <a:rPr lang="en-ID" sz="3000" dirty="0">
                <a:latin typeface="Franklin Gothic Demi Cond" panose="020B0706030402020204" pitchFamily="34" charset="0"/>
              </a:rPr>
              <a:t> kami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perapian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menyala</a:t>
            </a:r>
            <a:r>
              <a:rPr lang="en-ID" sz="3000" dirty="0">
                <a:latin typeface="Franklin Gothic Demi Cond" panose="020B0706030402020204" pitchFamily="34" charset="0"/>
              </a:rPr>
              <a:t>-nyala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, dan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tanganmu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ya</a:t>
            </a:r>
            <a:r>
              <a:rPr lang="en-ID" sz="3000" dirty="0">
                <a:latin typeface="Franklin Gothic Demi Cond" panose="020B0706030402020204" pitchFamily="34" charset="0"/>
              </a:rPr>
              <a:t> raja; </a:t>
            </a:r>
            <a:r>
              <a:rPr lang="en-ID" sz="3000" dirty="0" err="1"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seandainya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hendaklah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tuanku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mengetahui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ya</a:t>
            </a:r>
            <a:r>
              <a:rPr lang="en-ID" sz="3000" dirty="0">
                <a:latin typeface="Franklin Gothic Demi Cond" panose="020B0706030402020204" pitchFamily="34" charset="0"/>
              </a:rPr>
              <a:t> raja, </a:t>
            </a:r>
            <a:r>
              <a:rPr lang="en-ID" sz="3000" dirty="0" err="1">
                <a:latin typeface="Gill Sans Nova Cond Ultra Bold" panose="020B0B04020104020203" pitchFamily="34" charset="0"/>
              </a:rPr>
              <a:t>bahwa</a:t>
            </a:r>
            <a:r>
              <a:rPr lang="en-ID" sz="3000" dirty="0">
                <a:latin typeface="Gill Sans Nova Cond Ultra Bold" panose="020B0B04020104020203" pitchFamily="34" charset="0"/>
              </a:rPr>
              <a:t> kami </a:t>
            </a:r>
            <a:r>
              <a:rPr lang="en-ID" sz="30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akan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memuja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dewa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tuanku</a:t>
            </a:r>
            <a:r>
              <a:rPr lang="en-ID" sz="3000" dirty="0">
                <a:latin typeface="Gill Sans Nova Cond Ultra Bold" panose="020B0B04020104020203" pitchFamily="34" charset="0"/>
              </a:rPr>
              <a:t>, dan </a:t>
            </a:r>
            <a:r>
              <a:rPr lang="en-ID" sz="30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akan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menyembah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patung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emas</a:t>
            </a:r>
            <a:r>
              <a:rPr lang="en-ID" sz="3000" dirty="0">
                <a:latin typeface="Gill Sans Nova Cond Ultra Bold" panose="020B0B04020104020203" pitchFamily="34" charset="0"/>
              </a:rPr>
              <a:t> yang </a:t>
            </a:r>
            <a:r>
              <a:rPr lang="en-ID" sz="3000" dirty="0" err="1">
                <a:latin typeface="Gill Sans Nova Cond Ultra Bold" panose="020B0B04020104020203" pitchFamily="34" charset="0"/>
              </a:rPr>
              <a:t>tuanku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dirikan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64451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2E722C-FB6E-CC5C-4CFE-13821654A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5A41C2-66B2-5594-B195-0073098E1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268235"/>
            <a:ext cx="9143999" cy="1690689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MENYEMBAH PATUNG, LAGI</a:t>
            </a:r>
            <a:b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Selasa, 17 Juni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70DB7-4C40-406F-CF48-F984DCA03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18" y="3649613"/>
            <a:ext cx="5029199" cy="2940152"/>
          </a:xfrm>
          <a:solidFill>
            <a:srgbClr val="C000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Masing-masing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menyatakan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adanya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perintah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dikeluarkan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menyembah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patung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, yang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memiliki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konsekuensi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hukuman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mati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bagi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Eras Bold ITC" panose="020B0907030504020204" pitchFamily="34" charset="0"/>
              </a:rPr>
              <a:t>menolak</a:t>
            </a:r>
            <a:r>
              <a:rPr lang="en-ID" dirty="0">
                <a:solidFill>
                  <a:schemeClr val="bg1"/>
                </a:solidFill>
                <a:latin typeface="Eras Bold ITC" panose="020B09070305040202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EF9A8D-C357-EABD-D0DC-2594C01018D7}"/>
              </a:ext>
            </a:extLst>
          </p:cNvPr>
          <p:cNvSpPr txBox="1"/>
          <p:nvPr/>
        </p:nvSpPr>
        <p:spPr>
          <a:xfrm>
            <a:off x="659218" y="1958924"/>
            <a:ext cx="46783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Para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pelajar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Alkitab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telah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lama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melihat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hubungan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kuat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antara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Daniel 3 dan Wahyu 13.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680BF-7D43-B6F2-E3DA-A0068C5A4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73" y="4928261"/>
            <a:ext cx="2717670" cy="16721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12079E-5D22-C07F-1B7B-3E15E8C6F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333" y="2972574"/>
            <a:ext cx="232887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43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F173-9798-D537-C9EA-79C075E0D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90" y="2849051"/>
            <a:ext cx="5453173" cy="796413"/>
          </a:xfrm>
        </p:spPr>
        <p:txBody>
          <a:bodyPr>
            <a:normAutofit/>
          </a:bodyPr>
          <a:lstStyle/>
          <a:p>
            <a:pPr algn="ctr"/>
            <a:r>
              <a:rPr lang="en-ID" dirty="0">
                <a:latin typeface="Impact" panose="020B0806030902050204" pitchFamily="34" charset="0"/>
              </a:rPr>
              <a:t>Wahyu 13:15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04AC9-9799-5A5D-AA2D-D14083915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507" y="3721395"/>
            <a:ext cx="5899741" cy="27505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dirty="0">
                <a:latin typeface="Franklin Gothic Demi Cond" panose="020B0706030402020204" pitchFamily="34" charset="0"/>
              </a:rPr>
              <a:t>"Dan </a:t>
            </a:r>
            <a:r>
              <a:rPr lang="en-ID" dirty="0" err="1">
                <a:latin typeface="Franklin Gothic Demi Cond" panose="020B0706030402020204" pitchFamily="34" charset="0"/>
              </a:rPr>
              <a:t>kepadanya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diberikan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kuasa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memberikan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nyawa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patung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binatang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sehingga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patung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binatang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berbicara</a:t>
            </a:r>
            <a:r>
              <a:rPr lang="en-ID" dirty="0">
                <a:latin typeface="Franklin Gothic Demi Cond" panose="020B0706030402020204" pitchFamily="34" charset="0"/>
              </a:rPr>
              <a:t> juga, dan </a:t>
            </a:r>
            <a:r>
              <a:rPr lang="en-ID" dirty="0" err="1">
                <a:latin typeface="Franklin Gothic Demi Cond" panose="020B0706030402020204" pitchFamily="34" charset="0"/>
              </a:rPr>
              <a:t>bertindak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begitu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rupa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sehingga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semua</a:t>
            </a:r>
            <a:r>
              <a:rPr lang="en-ID" dirty="0">
                <a:latin typeface="Eras Bold ITC" panose="020B0907030504020204" pitchFamily="34" charset="0"/>
              </a:rPr>
              <a:t> orang, yang </a:t>
            </a:r>
            <a:r>
              <a:rPr lang="en-ID" dirty="0" err="1">
                <a:latin typeface="Eras Bold ITC" panose="020B0907030504020204" pitchFamily="34" charset="0"/>
              </a:rPr>
              <a:t>tidak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menyembah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patung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binatang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itu</a:t>
            </a:r>
            <a:r>
              <a:rPr lang="en-ID" dirty="0">
                <a:latin typeface="Eras Bold ITC" panose="020B0907030504020204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dibunuh</a:t>
            </a:r>
            <a:r>
              <a:rPr lang="en-ID" dirty="0">
                <a:latin typeface="Franklin Gothic Demi Cond" panose="020B0706030402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52AE1-0263-5D59-05BF-379D941261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455" b="33724"/>
          <a:stretch>
            <a:fillRect/>
          </a:stretch>
        </p:blipFill>
        <p:spPr>
          <a:xfrm>
            <a:off x="0" y="0"/>
            <a:ext cx="9144000" cy="2615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72F29B-7BD3-1029-0D35-FF12283B5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267" y="3247257"/>
            <a:ext cx="2731245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0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37683B-E8CC-B978-7496-50F32F7E6A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590" r="29142"/>
          <a:stretch>
            <a:fillRect/>
          </a:stretch>
        </p:blipFill>
        <p:spPr>
          <a:xfrm>
            <a:off x="2" y="1587"/>
            <a:ext cx="3636334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FD56E-5441-9DF7-D712-61E11BBBD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836" y="355539"/>
            <a:ext cx="5161934" cy="61894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Umat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Tuhan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dipanggil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menyembah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hanya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Sang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Pencipta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yaitu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“</a:t>
            </a:r>
            <a:r>
              <a:rPr lang="en-ID" sz="3000" dirty="0">
                <a:solidFill>
                  <a:srgbClr val="C00000"/>
                </a:solidFill>
                <a:latin typeface="Eras Demi ITC" panose="020B0805030504020804" pitchFamily="34" charset="0"/>
              </a:rPr>
              <a:t>Dia yang </a:t>
            </a:r>
            <a:r>
              <a:rPr lang="en-ID" sz="30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menjadikan</a:t>
            </a:r>
            <a:r>
              <a:rPr lang="en-ID" sz="30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langit</a:t>
            </a:r>
            <a:r>
              <a:rPr lang="en-ID" sz="3000" dirty="0">
                <a:solidFill>
                  <a:srgbClr val="C00000"/>
                </a:solidFill>
                <a:latin typeface="Eras Demi ITC" panose="020B0805030504020804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bumi</a:t>
            </a:r>
            <a:r>
              <a:rPr lang="en-ID" sz="3000" dirty="0">
                <a:solidFill>
                  <a:srgbClr val="C00000"/>
                </a:solidFill>
                <a:latin typeface="Eras Demi ITC" panose="020B0805030504020804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laut</a:t>
            </a:r>
            <a:r>
              <a:rPr lang="en-ID" sz="3000" dirty="0">
                <a:solidFill>
                  <a:srgbClr val="C00000"/>
                </a:solidFill>
                <a:latin typeface="Eras Demi ITC" panose="020B0805030504020804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semua</a:t>
            </a:r>
            <a:r>
              <a:rPr lang="en-ID" sz="30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mata</a:t>
            </a:r>
            <a:r>
              <a:rPr lang="en-ID" sz="3000" dirty="0">
                <a:solidFill>
                  <a:srgbClr val="C00000"/>
                </a:solidFill>
                <a:latin typeface="Eras Demi ITC" panose="020B0805030504020804" pitchFamily="34" charset="0"/>
              </a:rPr>
              <a:t> air 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[Wahyu 14:7].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Meskipun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keadaan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dialami</a:t>
            </a:r>
            <a:r>
              <a:rPr lang="en-ID" sz="3000" dirty="0">
                <a:latin typeface="Franklin Gothic Demi Cond" panose="020B0706030402020204" pitchFamily="34" charset="0"/>
              </a:rPr>
              <a:t> oleh </a:t>
            </a:r>
            <a:r>
              <a:rPr lang="en-ID" sz="3000" dirty="0" err="1">
                <a:latin typeface="Franklin Gothic Demi Cond" panose="020B0706030402020204" pitchFamily="34" charset="0"/>
              </a:rPr>
              <a:t>umat</a:t>
            </a:r>
            <a:r>
              <a:rPr lang="en-ID" sz="3000" dirty="0">
                <a:latin typeface="Franklin Gothic Demi Cond" panose="020B0706030402020204" pitchFamily="34" charset="0"/>
              </a:rPr>
              <a:t> Tuhan di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kisah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terdapat</a:t>
            </a:r>
            <a:r>
              <a:rPr lang="en-ID" sz="3000" dirty="0">
                <a:latin typeface="Franklin Gothic Demi Cond" panose="020B0706030402020204" pitchFamily="34" charset="0"/>
              </a:rPr>
              <a:t> di Daniel 3 </a:t>
            </a:r>
            <a:r>
              <a:rPr lang="en-ID" sz="3000" dirty="0" err="1">
                <a:latin typeface="Franklin Gothic Demi Cond" panose="020B0706030402020204" pitchFamily="34" charset="0"/>
              </a:rPr>
              <a:t>berbeda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dialami</a:t>
            </a:r>
            <a:r>
              <a:rPr lang="en-ID" sz="3000" dirty="0">
                <a:latin typeface="Franklin Gothic Demi Cond" panose="020B0706030402020204" pitchFamily="34" charset="0"/>
              </a:rPr>
              <a:t> oleh </a:t>
            </a:r>
            <a:r>
              <a:rPr lang="en-ID" sz="3000" dirty="0" err="1">
                <a:latin typeface="Franklin Gothic Demi Cond" panose="020B0706030402020204" pitchFamily="34" charset="0"/>
              </a:rPr>
              <a:t>umat</a:t>
            </a:r>
            <a:r>
              <a:rPr lang="en-ID" sz="3000" dirty="0">
                <a:latin typeface="Franklin Gothic Demi Cond" panose="020B0706030402020204" pitchFamily="34" charset="0"/>
              </a:rPr>
              <a:t> Tuhan di Wahyu 13 yang </a:t>
            </a:r>
            <a:r>
              <a:rPr lang="en-ID" sz="3000" dirty="0" err="1">
                <a:latin typeface="Franklin Gothic Demi Cond" panose="020B0706030402020204" pitchFamily="34" charset="0"/>
              </a:rPr>
              <a:t>meliputi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seluruh</a:t>
            </a:r>
            <a:r>
              <a:rPr lang="en-ID" sz="3000" dirty="0">
                <a:latin typeface="Franklin Gothic Demi Cond" panose="020B0706030402020204" pitchFamily="34" charset="0"/>
              </a:rPr>
              <a:t> dunia di </a:t>
            </a:r>
            <a:r>
              <a:rPr lang="en-ID" sz="3000" dirty="0" err="1">
                <a:latin typeface="Franklin Gothic Demi Cond" panose="020B0706030402020204" pitchFamily="34" charset="0"/>
              </a:rPr>
              <a:t>akhir</a:t>
            </a:r>
            <a:r>
              <a:rPr lang="en-ID" sz="3000" dirty="0">
                <a:latin typeface="Franklin Gothic Demi Cond" panose="020B0706030402020204" pitchFamily="34" charset="0"/>
              </a:rPr>
              <a:t> zaman </a:t>
            </a:r>
            <a:r>
              <a:rPr lang="en-ID" sz="3000" dirty="0" err="1">
                <a:latin typeface="Franklin Gothic Demi Cond" panose="020B0706030402020204" pitchFamily="34" charset="0"/>
              </a:rPr>
              <a:t>nanti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Gill Sans Nova Cond Ultra Bold" panose="020B0B04020104020203" pitchFamily="34" charset="0"/>
              </a:rPr>
              <a:t>namun</a:t>
            </a:r>
            <a:r>
              <a:rPr lang="en-ID" sz="3000" dirty="0">
                <a:latin typeface="Gill Sans Nova Cond Ultra Bold" panose="020B0B04020104020203" pitchFamily="34" charset="0"/>
              </a:rPr>
              <a:t>, </a:t>
            </a:r>
            <a:r>
              <a:rPr lang="en-ID" sz="3000" dirty="0" err="1">
                <a:latin typeface="Gill Sans Nova Cond Ultra Bold" panose="020B0B04020104020203" pitchFamily="34" charset="0"/>
              </a:rPr>
              <a:t>prinsipnya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tetap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sama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04835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6E459-8838-D60B-CA99-AB6F8F30C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213" y="368710"/>
            <a:ext cx="4539175" cy="63565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Penyembahan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selalu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berarti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membungkuk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mempersembahkan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ukupan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Kita </a:t>
            </a:r>
            <a:r>
              <a:rPr lang="en-ID" dirty="0" err="1">
                <a:highlight>
                  <a:srgbClr val="FFFF00"/>
                </a:highlight>
                <a:latin typeface="Impact" panose="020B0806030902050204" pitchFamily="34" charset="0"/>
              </a:rPr>
              <a:t>menyembah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Impact" panose="020B0806030902050204" pitchFamily="34" charset="0"/>
              </a:rPr>
              <a:t>apa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 pun yang </a:t>
            </a:r>
            <a:r>
              <a:rPr lang="en-ID" dirty="0" err="1">
                <a:highlight>
                  <a:srgbClr val="FFFF00"/>
                </a:highlight>
                <a:latin typeface="Impact" panose="020B0806030902050204" pitchFamily="34" charset="0"/>
              </a:rPr>
              <a:t>memegang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Impact" panose="020B0806030902050204" pitchFamily="34" charset="0"/>
              </a:rPr>
              <a:t>kesetiaan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Impact" panose="020B0806030902050204" pitchFamily="34" charset="0"/>
              </a:rPr>
              <a:t>tertinggi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Impact" panose="020B0806030902050204" pitchFamily="34" charset="0"/>
              </a:rPr>
              <a:t>kita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Heavy" panose="020B0903020102020204" pitchFamily="34" charset="0"/>
              </a:rPr>
              <a:t>Ketika Anda </a:t>
            </a:r>
            <a:r>
              <a:rPr lang="en-ID" dirty="0" err="1">
                <a:latin typeface="Franklin Gothic Heavy" panose="020B0903020102020204" pitchFamily="34" charset="0"/>
              </a:rPr>
              <a:t>memikirkan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siapa</a:t>
            </a:r>
            <a:r>
              <a:rPr lang="en-ID" dirty="0">
                <a:latin typeface="Franklin Gothic Heavy" panose="020B0903020102020204" pitchFamily="34" charset="0"/>
              </a:rPr>
              <a:t> Tuhan </a:t>
            </a:r>
            <a:r>
              <a:rPr lang="en-ID" dirty="0" err="1">
                <a:latin typeface="Franklin Gothic Heavy" panose="020B0903020102020204" pitchFamily="34" charset="0"/>
              </a:rPr>
              <a:t>itu</a:t>
            </a:r>
            <a:r>
              <a:rPr lang="en-ID" dirty="0">
                <a:latin typeface="Franklin Gothic Heavy" panose="020B0903020102020204" pitchFamily="34" charset="0"/>
              </a:rPr>
              <a:t>, </a:t>
            </a:r>
            <a:r>
              <a:rPr lang="en-ID" dirty="0" err="1">
                <a:latin typeface="Franklin Gothic Heavy" panose="020B0903020102020204" pitchFamily="34" charset="0"/>
              </a:rPr>
              <a:t>Pencipta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kita</a:t>
            </a:r>
            <a:r>
              <a:rPr lang="en-ID" dirty="0">
                <a:latin typeface="Franklin Gothic Heavy" panose="020B0903020102020204" pitchFamily="34" charset="0"/>
              </a:rPr>
              <a:t> dan </a:t>
            </a:r>
            <a:r>
              <a:rPr lang="en-ID" dirty="0" err="1">
                <a:latin typeface="Franklin Gothic Heavy" panose="020B0903020102020204" pitchFamily="34" charset="0"/>
              </a:rPr>
              <a:t>setelah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apa</a:t>
            </a:r>
            <a:r>
              <a:rPr lang="en-ID" dirty="0">
                <a:latin typeface="Franklin Gothic Heavy" panose="020B0903020102020204" pitchFamily="34" charset="0"/>
              </a:rPr>
              <a:t> yang </a:t>
            </a:r>
            <a:r>
              <a:rPr lang="en-ID" dirty="0" err="1">
                <a:latin typeface="Franklin Gothic Heavy" panose="020B0903020102020204" pitchFamily="34" charset="0"/>
              </a:rPr>
              <a:t>telah</a:t>
            </a:r>
            <a:r>
              <a:rPr lang="en-ID" dirty="0">
                <a:latin typeface="Franklin Gothic Heavy" panose="020B0903020102020204" pitchFamily="34" charset="0"/>
              </a:rPr>
              <a:t> Dia </a:t>
            </a:r>
            <a:r>
              <a:rPr lang="en-ID" dirty="0" err="1">
                <a:latin typeface="Franklin Gothic Heavy" panose="020B0903020102020204" pitchFamily="34" charset="0"/>
              </a:rPr>
              <a:t>lakukan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bagi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kita</a:t>
            </a:r>
            <a:r>
              <a:rPr lang="en-ID" dirty="0">
                <a:latin typeface="Franklin Gothic Heavy" panose="020B0903020102020204" pitchFamily="34" charset="0"/>
              </a:rPr>
              <a:t> di </a:t>
            </a:r>
            <a:r>
              <a:rPr lang="en-ID" dirty="0" err="1">
                <a:latin typeface="Franklin Gothic Heavy" panose="020B0903020102020204" pitchFamily="34" charset="0"/>
              </a:rPr>
              <a:t>dalam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Yesus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Penebus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kita</a:t>
            </a:r>
            <a:r>
              <a:rPr lang="en-ID" dirty="0">
                <a:latin typeface="Franklin Gothic Heavy" panose="020B0903020102020204" pitchFamily="34" charset="0"/>
              </a:rPr>
              <a:t> juga, </a:t>
            </a:r>
            <a:r>
              <a:rPr lang="en-ID" dirty="0" err="1">
                <a:latin typeface="Gill Sans Nova Cond Ultra Bold" panose="020B0B04020104020203" pitchFamily="34" charset="0"/>
              </a:rPr>
              <a:t>maka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tentu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saja</a:t>
            </a:r>
            <a:r>
              <a:rPr lang="en-ID" dirty="0">
                <a:latin typeface="Gill Sans Nova Cond Ultra Bold" panose="020B0B04020104020203" pitchFamily="34" charset="0"/>
              </a:rPr>
              <a:t> Dia </a:t>
            </a:r>
            <a:r>
              <a:rPr lang="en-ID" dirty="0" err="1">
                <a:latin typeface="Gill Sans Nova Cond Ultra Bold" panose="020B0B04020104020203" pitchFamily="34" charset="0"/>
              </a:rPr>
              <a:t>sendirilah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harus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disembah</a:t>
            </a:r>
            <a:r>
              <a:rPr lang="en-ID" dirty="0">
                <a:latin typeface="Franklin Gothic Heavy" panose="020B0903020102020204" pitchFamily="34" charset="0"/>
              </a:rPr>
              <a:t>. </a:t>
            </a:r>
            <a:r>
              <a:rPr lang="en-ID" dirty="0">
                <a:latin typeface="Eras Bold ITC" panose="020B0907030504020204" pitchFamily="34" charset="0"/>
              </a:rPr>
              <a:t>Selain </a:t>
            </a:r>
            <a:r>
              <a:rPr lang="en-ID" dirty="0" err="1">
                <a:latin typeface="Eras Bold ITC" panose="020B0907030504020204" pitchFamily="34" charset="0"/>
              </a:rPr>
              <a:t>itu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adalah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penyembahan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berhala</a:t>
            </a:r>
            <a:r>
              <a:rPr lang="en-ID" dirty="0">
                <a:latin typeface="Eras Bold ITC" panose="020B0907030504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45949-542A-8B0D-2900-BB3749077B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505" r="29739"/>
          <a:stretch>
            <a:fillRect/>
          </a:stretch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0069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A969C6-F942-29C2-2707-FBBAAEC9D9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88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9DD309-8CC0-762A-275D-B62D4CAAE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PENGANIAYAAN GEREJA MULA-MULA</a:t>
            </a:r>
            <a:b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Rabu, 18 Juni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F609E-1F1D-DD11-B84E-42771D0C8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21" y="4051558"/>
            <a:ext cx="8782492" cy="288086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Hidup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mudah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bagi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orang Kristen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abad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pertama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   </a:t>
            </a:r>
          </a:p>
          <a:p>
            <a:pPr marL="0" indent="0" algn="ctr">
              <a:buNone/>
            </a:pP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Mereka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pertama-tama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dibenci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oleh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banyak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rekan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agama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mereka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sendiri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yang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melihat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mereka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sebagai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ancaman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terhadap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iman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Musa.    </a:t>
            </a:r>
          </a:p>
          <a:p>
            <a:pPr marL="0" indent="0" algn="ctr">
              <a:buNone/>
            </a:pPr>
            <a:r>
              <a:rPr lang="en-ID" sz="4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Mereka juga </a:t>
            </a:r>
            <a:r>
              <a:rPr lang="en-ID" sz="4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menghadapi</a:t>
            </a:r>
            <a:r>
              <a:rPr lang="en-ID" sz="4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4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murka</a:t>
            </a:r>
            <a:r>
              <a:rPr lang="en-ID" sz="4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4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Kekaisaran</a:t>
            </a:r>
            <a:r>
              <a:rPr lang="en-ID" sz="4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4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Romawi</a:t>
            </a:r>
            <a:r>
              <a:rPr lang="en-ID" sz="4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kafir.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EDB6FA-EE50-5115-1815-7492B19FB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757" y="1658790"/>
            <a:ext cx="4061421" cy="230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20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E8D3B17-7638-DFD3-18E4-8A6D6117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7A04AB-F020-29F5-108E-30C8B2611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500" y="293461"/>
            <a:ext cx="4967580" cy="1062138"/>
          </a:xfrm>
        </p:spPr>
        <p:txBody>
          <a:bodyPr anchor="b">
            <a:normAutofit/>
          </a:bodyPr>
          <a:lstStyle/>
          <a:p>
            <a:r>
              <a:rPr lang="en-ID" sz="3200" dirty="0">
                <a:latin typeface="Impact" panose="020B0806030902050204" pitchFamily="34" charset="0"/>
              </a:rPr>
              <a:t>Ellen G. White, </a:t>
            </a:r>
            <a:br>
              <a:rPr lang="en-ID" sz="3200" dirty="0">
                <a:latin typeface="Impact" panose="020B0806030902050204" pitchFamily="34" charset="0"/>
              </a:rPr>
            </a:br>
            <a:r>
              <a:rPr lang="en-ID" sz="3200" dirty="0">
                <a:latin typeface="Impact" panose="020B0806030902050204" pitchFamily="34" charset="0"/>
              </a:rPr>
              <a:t>Alfa dan Omega, </a:t>
            </a:r>
            <a:r>
              <a:rPr lang="en-ID" sz="3200" dirty="0" err="1">
                <a:latin typeface="Impact" panose="020B0806030902050204" pitchFamily="34" charset="0"/>
              </a:rPr>
              <a:t>jld</a:t>
            </a:r>
            <a:r>
              <a:rPr lang="en-ID" sz="3200" dirty="0">
                <a:latin typeface="Impact" panose="020B0806030902050204" pitchFamily="34" charset="0"/>
              </a:rPr>
              <a:t>. 8, </a:t>
            </a:r>
            <a:r>
              <a:rPr lang="en-ID" sz="3200" dirty="0" err="1">
                <a:latin typeface="Impact" panose="020B0806030902050204" pitchFamily="34" charset="0"/>
              </a:rPr>
              <a:t>hlm</a:t>
            </a:r>
            <a:r>
              <a:rPr lang="en-ID" sz="3200" dirty="0">
                <a:latin typeface="Impact" panose="020B0806030902050204" pitchFamily="34" charset="0"/>
              </a:rPr>
              <a:t>. 41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6CAE98-60F1-AFBB-16B7-CEA218AAD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613" r="32113"/>
          <a:stretch>
            <a:fillRect/>
          </a:stretch>
        </p:blipFill>
        <p:spPr>
          <a:xfrm>
            <a:off x="20" y="10"/>
            <a:ext cx="3682726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AD02B-5AE1-7F49-2C4A-A2B52322C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500" y="1765005"/>
            <a:ext cx="4807300" cy="50929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  <a:cs typeface="Forte Forward" pitchFamily="2" charset="0"/>
              </a:rPr>
              <a:t>"</a:t>
            </a:r>
            <a:r>
              <a:rPr lang="en-ID" dirty="0">
                <a:latin typeface="Gill Sans Nova Cond XBd" panose="020B0A06020104020203" pitchFamily="34" charset="0"/>
                <a:cs typeface="Forte Forward" pitchFamily="2" charset="0"/>
              </a:rPr>
              <a:t>Kuasa-</a:t>
            </a:r>
            <a:r>
              <a:rPr lang="en-ID" dirty="0" err="1">
                <a:latin typeface="Gill Sans Nova Cond XBd" panose="020B0A06020104020203" pitchFamily="34" charset="0"/>
                <a:cs typeface="Forte Forward" pitchFamily="2" charset="0"/>
              </a:rPr>
              <a:t>kuasa</a:t>
            </a:r>
            <a:r>
              <a:rPr lang="en-ID" dirty="0">
                <a:latin typeface="Gill Sans Nova Cond XBd" panose="020B0A06020104020203" pitchFamily="34" charset="0"/>
                <a:cs typeface="Forte Forward" pitchFamily="2" charset="0"/>
              </a:rPr>
              <a:t> dunia dan </a:t>
            </a:r>
            <a:r>
              <a:rPr lang="en-ID" dirty="0" err="1">
                <a:latin typeface="Gill Sans Nova Cond XBd" panose="020B0A06020104020203" pitchFamily="34" charset="0"/>
                <a:cs typeface="Forte Forward" pitchFamily="2" charset="0"/>
              </a:rPr>
              <a:t>neraka</a:t>
            </a:r>
            <a:r>
              <a:rPr lang="en-ID" dirty="0">
                <a:latin typeface="Gill Sans Nova Cond XBd" panose="020B0A06020104020203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  <a:cs typeface="Forte Forward" pitchFamily="2" charset="0"/>
              </a:rPr>
              <a:t>mempersiapkan</a:t>
            </a:r>
            <a:r>
              <a:rPr lang="en-ID" dirty="0">
                <a:latin typeface="Gill Sans Nova Cond XBd" panose="020B0A06020104020203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  <a:cs typeface="Forte Forward" pitchFamily="2" charset="0"/>
              </a:rPr>
              <a:t>diri</a:t>
            </a:r>
            <a:r>
              <a:rPr lang="en-ID" dirty="0">
                <a:latin typeface="Gill Sans Nova Cond XBd" panose="020B0A06020104020203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  <a:cs typeface="Forte Forward" pitchFamily="2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  <a:cs typeface="Forte Forward" pitchFamily="2" charset="0"/>
              </a:rPr>
              <a:t>melawan</a:t>
            </a:r>
            <a:r>
              <a:rPr lang="en-ID" dirty="0">
                <a:latin typeface="Gill Sans Nova Cond XBd" panose="020B0A06020104020203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  <a:cs typeface="Forte Forward" pitchFamily="2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  <a:cs typeface="Forte Forward" pitchFamily="2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  <a:cs typeface="Forte Forward" pitchFamily="2" charset="0"/>
              </a:rPr>
              <a:t>pribadi</a:t>
            </a:r>
            <a:r>
              <a:rPr lang="en-ID" dirty="0">
                <a:latin typeface="Gill Sans Nova Cond XBd" panose="020B0A06020104020203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  <a:cs typeface="Forte Forward" pitchFamily="2" charset="0"/>
              </a:rPr>
              <a:t>pengikut</a:t>
            </a:r>
            <a:r>
              <a:rPr lang="en-ID" dirty="0">
                <a:latin typeface="Gill Sans Nova Cond XBd" panose="020B0A06020104020203" pitchFamily="34" charset="0"/>
                <a:cs typeface="Forte Forward" pitchFamily="2" charset="0"/>
              </a:rPr>
              <a:t>-</a:t>
            </a:r>
            <a:r>
              <a:rPr lang="en-ID" dirty="0" err="1">
                <a:latin typeface="Gill Sans Nova Cond XBd" panose="020B0A06020104020203" pitchFamily="34" charset="0"/>
                <a:cs typeface="Forte Forward" pitchFamily="2" charset="0"/>
              </a:rPr>
              <a:t>pengikut</a:t>
            </a:r>
            <a:r>
              <a:rPr lang="en-ID" dirty="0">
                <a:latin typeface="Gill Sans Nova Cond XBd" panose="020B0A06020104020203" pitchFamily="34" charset="0"/>
                <a:cs typeface="Forte Forward" pitchFamily="2" charset="0"/>
              </a:rPr>
              <a:t>-Nya</a:t>
            </a:r>
            <a:r>
              <a:rPr lang="en-ID" dirty="0">
                <a:latin typeface="Franklin Gothic Demi Cond" panose="020B0706030402020204" pitchFamily="34" charset="0"/>
                <a:cs typeface="Forte Forward" pitchFamily="2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  <a:cs typeface="Forte Forward" pitchFamily="2" charset="0"/>
              </a:rPr>
              <a:t>Kekafiran</a:t>
            </a:r>
            <a:r>
              <a:rPr lang="en-ID" dirty="0">
                <a:latin typeface="Franklin Gothic Demi Cond" panose="020B0706030402020204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  <a:cs typeface="Forte Forward" pitchFamily="2" charset="0"/>
              </a:rPr>
              <a:t>melihat</a:t>
            </a:r>
            <a:r>
              <a:rPr lang="en-ID" dirty="0">
                <a:latin typeface="Franklin Gothic Demi Cond" panose="020B0706030402020204" pitchFamily="34" charset="0"/>
                <a:cs typeface="Forte Forward" pitchFamily="2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  <a:cs typeface="Forte Forward" pitchFamily="2" charset="0"/>
              </a:rPr>
              <a:t>jika</a:t>
            </a:r>
            <a:r>
              <a:rPr lang="en-ID" dirty="0">
                <a:latin typeface="Franklin Gothic Demi Cond" panose="020B0706030402020204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  <a:cs typeface="Forte Forward" pitchFamily="2" charset="0"/>
              </a:rPr>
              <a:t>Injil</a:t>
            </a:r>
            <a:r>
              <a:rPr lang="en-ID" dirty="0">
                <a:latin typeface="Franklin Gothic Demi Cond" panose="020B0706030402020204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  <a:cs typeface="Forte Forward" pitchFamily="2" charset="0"/>
              </a:rPr>
              <a:t>menang</a:t>
            </a:r>
            <a:r>
              <a:rPr lang="en-ID" dirty="0">
                <a:latin typeface="Franklin Gothic Demi Cond" panose="020B0706030402020204" pitchFamily="34" charset="0"/>
                <a:cs typeface="Forte Forward" pitchFamily="2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  <a:cs typeface="Forte Forward" pitchFamily="2" charset="0"/>
              </a:rPr>
              <a:t>maka</a:t>
            </a:r>
            <a:r>
              <a:rPr lang="en-ID" dirty="0">
                <a:latin typeface="Franklin Gothic Demi Cond" panose="020B0706030402020204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  <a:cs typeface="Forte Forward" pitchFamily="2" charset="0"/>
              </a:rPr>
              <a:t>kuil-kuil</a:t>
            </a:r>
            <a:r>
              <a:rPr lang="en-ID" dirty="0">
                <a:latin typeface="Franklin Gothic Demi Cond" panose="020B0706030402020204" pitchFamily="34" charset="0"/>
                <a:cs typeface="Forte Forward" pitchFamily="2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  <a:cs typeface="Forte Forward" pitchFamily="2" charset="0"/>
              </a:rPr>
              <a:t>mezbah-mezbahnya</a:t>
            </a:r>
            <a:r>
              <a:rPr lang="en-ID" dirty="0">
                <a:latin typeface="Franklin Gothic Demi Cond" panose="020B0706030402020204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  <a:cs typeface="Forte Forward" pitchFamily="2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  <a:cs typeface="Forte Forward" pitchFamily="2" charset="0"/>
              </a:rPr>
              <a:t>dimusnahkan</a:t>
            </a:r>
            <a:r>
              <a:rPr lang="en-ID" dirty="0">
                <a:latin typeface="Franklin Gothic Demi Cond" panose="020B0706030402020204" pitchFamily="34" charset="0"/>
                <a:cs typeface="Forte Forward" pitchFamily="2" charset="0"/>
              </a:rPr>
              <a:t>. </a:t>
            </a:r>
            <a:r>
              <a:rPr lang="en-ID" dirty="0">
                <a:latin typeface="Eras Demi ITC" panose="020B0805030504020804" pitchFamily="34" charset="0"/>
                <a:cs typeface="Forte Forward" pitchFamily="2" charset="0"/>
              </a:rPr>
              <a:t>Oleh </a:t>
            </a:r>
            <a:r>
              <a:rPr lang="en-ID" dirty="0" err="1">
                <a:latin typeface="Eras Demi ITC" panose="020B0805030504020804" pitchFamily="34" charset="0"/>
                <a:cs typeface="Forte Forward" pitchFamily="2" charset="0"/>
              </a:rPr>
              <a:t>sebab</a:t>
            </a:r>
            <a:r>
              <a:rPr lang="en-ID" dirty="0">
                <a:latin typeface="Eras Demi ITC" panose="020B0805030504020804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  <a:cs typeface="Forte Forward" pitchFamily="2" charset="0"/>
              </a:rPr>
              <a:t>itu</a:t>
            </a:r>
            <a:r>
              <a:rPr lang="en-ID" dirty="0">
                <a:latin typeface="Eras Demi ITC" panose="020B0805030504020804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  <a:cs typeface="Forte Forward" pitchFamily="2" charset="0"/>
              </a:rPr>
              <a:t>ia</a:t>
            </a:r>
            <a:r>
              <a:rPr lang="en-ID" dirty="0">
                <a:latin typeface="Eras Demi ITC" panose="020B0805030504020804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  <a:cs typeface="Forte Forward" pitchFamily="2" charset="0"/>
              </a:rPr>
              <a:t>memerintahkan</a:t>
            </a:r>
            <a:r>
              <a:rPr lang="en-ID" dirty="0">
                <a:latin typeface="Eras Demi ITC" panose="020B0805030504020804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  <a:cs typeface="Forte Forward" pitchFamily="2" charset="0"/>
              </a:rPr>
              <a:t>pasukan-pasukannya</a:t>
            </a:r>
            <a:r>
              <a:rPr lang="en-ID" dirty="0">
                <a:latin typeface="Eras Demi ITC" panose="020B0805030504020804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  <a:cs typeface="Forte Forward" pitchFamily="2" charset="0"/>
              </a:rPr>
              <a:t>untuk</a:t>
            </a:r>
            <a:r>
              <a:rPr lang="en-ID" dirty="0">
                <a:latin typeface="Eras Demi ITC" panose="020B0805030504020804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  <a:cs typeface="Forte Forward" pitchFamily="2" charset="0"/>
              </a:rPr>
              <a:t>membinasakan</a:t>
            </a:r>
            <a:r>
              <a:rPr lang="en-ID" dirty="0">
                <a:latin typeface="Eras Demi ITC" panose="020B0805030504020804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  <a:cs typeface="Forte Forward" pitchFamily="2" charset="0"/>
              </a:rPr>
              <a:t>Kekristenan</a:t>
            </a:r>
            <a:r>
              <a:rPr lang="en-ID" dirty="0">
                <a:latin typeface="Franklin Gothic Demi Cond" panose="020B0706030402020204" pitchFamily="34" charset="0"/>
                <a:cs typeface="Forte Forward" pitchFamily="2" charset="0"/>
              </a:rPr>
              <a:t>. Api </a:t>
            </a:r>
            <a:r>
              <a:rPr lang="en-ID" dirty="0" err="1">
                <a:latin typeface="Franklin Gothic Demi Cond" panose="020B0706030402020204" pitchFamily="34" charset="0"/>
                <a:cs typeface="Forte Forward" pitchFamily="2" charset="0"/>
              </a:rPr>
              <a:t>penganiayaan</a:t>
            </a:r>
            <a:r>
              <a:rPr lang="en-ID" dirty="0">
                <a:latin typeface="Franklin Gothic Demi Cond" panose="020B0706030402020204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  <a:cs typeface="Forte Forward" pitchFamily="2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  <a:cs typeface="Forte Forward" pitchFamily="2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  <a:cs typeface="Forte Forward" pitchFamily="2" charset="0"/>
              </a:rPr>
              <a:t>dinyalakan</a:t>
            </a:r>
            <a:r>
              <a:rPr lang="en-ID" dirty="0">
                <a:latin typeface="Franklin Gothic Demi Cond" panose="020B0706030402020204" pitchFamily="34" charset="0"/>
                <a:cs typeface="Forte Forward" pitchFamily="2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1180136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D9FEFC-6D9C-AF1A-D718-79A0D59B0F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464" b="42256"/>
          <a:stretch>
            <a:fillRect/>
          </a:stretch>
        </p:blipFill>
        <p:spPr>
          <a:xfrm>
            <a:off x="20" y="0"/>
            <a:ext cx="9143980" cy="294689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8D601-AC06-807B-5C9A-323E712B4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07" y="2946890"/>
            <a:ext cx="8402585" cy="373035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4000" dirty="0">
                <a:latin typeface="Impact" panose="020B0806030902050204" pitchFamily="34" charset="0"/>
              </a:rPr>
              <a:t>Rasul </a:t>
            </a:r>
            <a:r>
              <a:rPr lang="en-ID" sz="4000" dirty="0" err="1">
                <a:latin typeface="Impact" panose="020B0806030902050204" pitchFamily="34" charset="0"/>
              </a:rPr>
              <a:t>Yakobus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adalah</a:t>
            </a:r>
            <a:r>
              <a:rPr lang="en-ID" sz="4000" dirty="0">
                <a:latin typeface="Impact" panose="020B0806030902050204" pitchFamily="34" charset="0"/>
              </a:rPr>
              <a:t> orang </a:t>
            </a:r>
            <a:r>
              <a:rPr lang="en-ID" sz="4000" dirty="0" err="1">
                <a:latin typeface="Impact" panose="020B0806030902050204" pitchFamily="34" charset="0"/>
              </a:rPr>
              <a:t>pertama</a:t>
            </a:r>
            <a:r>
              <a:rPr lang="en-ID" sz="4000" dirty="0">
                <a:latin typeface="Impact" panose="020B0806030902050204" pitchFamily="34" charset="0"/>
              </a:rPr>
              <a:t> yang </a:t>
            </a:r>
            <a:r>
              <a:rPr lang="en-ID" sz="4000" dirty="0" err="1">
                <a:latin typeface="Impact" panose="020B0806030902050204" pitchFamily="34" charset="0"/>
              </a:rPr>
              <a:t>mati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syahid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karena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Injil</a:t>
            </a:r>
            <a:r>
              <a:rPr lang="en-ID" sz="40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endParaRPr lang="en-ID" sz="900" dirty="0">
              <a:latin typeface="Impact" panose="020B0806030902050204" pitchFamily="34" charset="0"/>
            </a:endParaRPr>
          </a:p>
          <a:p>
            <a:pPr marL="0" indent="0">
              <a:buNone/>
            </a:pPr>
            <a:r>
              <a:rPr lang="en-ID" sz="3200" dirty="0" err="1">
                <a:latin typeface="Eras Bold ITC" panose="020B0907030504020204" pitchFamily="34" charset="0"/>
              </a:rPr>
              <a:t>Kisah</a:t>
            </a:r>
            <a:r>
              <a:rPr lang="en-ID" sz="3200" dirty="0">
                <a:latin typeface="Eras Bold ITC" panose="020B0907030504020204" pitchFamily="34" charset="0"/>
              </a:rPr>
              <a:t> Para Rasul 12:1-2 </a:t>
            </a:r>
          </a:p>
          <a:p>
            <a:pPr marL="0" indent="0">
              <a:buNone/>
            </a:pPr>
            <a:r>
              <a:rPr lang="en-ID" sz="3200" dirty="0">
                <a:latin typeface="Berlin Sans FB" panose="020E0602020502020306" pitchFamily="34" charset="0"/>
              </a:rPr>
              <a:t>"Kira-</a:t>
            </a:r>
            <a:r>
              <a:rPr lang="en-ID" sz="3200" dirty="0" err="1">
                <a:latin typeface="Berlin Sans FB" panose="020E0602020502020306" pitchFamily="34" charset="0"/>
              </a:rPr>
              <a:t>kira</a:t>
            </a:r>
            <a:r>
              <a:rPr lang="en-ID" sz="3200" dirty="0">
                <a:latin typeface="Berlin Sans FB" panose="020E0602020502020306" pitchFamily="34" charset="0"/>
              </a:rPr>
              <a:t> pada </a:t>
            </a:r>
            <a:r>
              <a:rPr lang="en-ID" sz="3200" dirty="0" err="1">
                <a:latin typeface="Berlin Sans FB" panose="020E0602020502020306" pitchFamily="34" charset="0"/>
              </a:rPr>
              <a:t>waktu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itu</a:t>
            </a:r>
            <a:r>
              <a:rPr lang="en-ID" sz="3200" dirty="0">
                <a:latin typeface="Berlin Sans FB" panose="020E0602020502020306" pitchFamily="34" charset="0"/>
              </a:rPr>
              <a:t> raja Herodes </a:t>
            </a:r>
            <a:r>
              <a:rPr lang="en-ID" sz="3200" dirty="0" err="1">
                <a:latin typeface="Berlin Sans FB" panose="020E0602020502020306" pitchFamily="34" charset="0"/>
              </a:rPr>
              <a:t>mulai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bertindak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dengan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keras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terhadap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beberapa</a:t>
            </a:r>
            <a:r>
              <a:rPr lang="en-ID" sz="3200" dirty="0">
                <a:latin typeface="Berlin Sans FB" panose="020E0602020502020306" pitchFamily="34" charset="0"/>
              </a:rPr>
              <a:t> orang </a:t>
            </a:r>
            <a:r>
              <a:rPr lang="en-ID" sz="3200" dirty="0" err="1">
                <a:latin typeface="Berlin Sans FB" panose="020E0602020502020306" pitchFamily="34" charset="0"/>
              </a:rPr>
              <a:t>dari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jemaat</a:t>
            </a:r>
            <a:r>
              <a:rPr lang="en-ID" sz="3200" dirty="0">
                <a:latin typeface="Berlin Sans FB" panose="020E0602020502020306" pitchFamily="34" charset="0"/>
              </a:rPr>
              <a:t>. </a:t>
            </a:r>
            <a:r>
              <a:rPr lang="en-ID" sz="3200" dirty="0" err="1">
                <a:latin typeface="Berlin Sans FB" panose="020E0602020502020306" pitchFamily="34" charset="0"/>
              </a:rPr>
              <a:t>Ia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menyuruh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membunuh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Yakobus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saudara</a:t>
            </a:r>
            <a:r>
              <a:rPr lang="en-ID" sz="3200" dirty="0">
                <a:latin typeface="Berlin Sans FB" panose="020E0602020502020306" pitchFamily="34" charset="0"/>
              </a:rPr>
              <a:t> Yohanes, </a:t>
            </a:r>
            <a:r>
              <a:rPr lang="en-ID" sz="3200" dirty="0" err="1">
                <a:latin typeface="Berlin Sans FB" panose="020E0602020502020306" pitchFamily="34" charset="0"/>
              </a:rPr>
              <a:t>dengan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pedang</a:t>
            </a:r>
            <a:r>
              <a:rPr lang="en-ID" sz="3200" dirty="0">
                <a:latin typeface="Berlin Sans FB" panose="020E0602020502020306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75808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B9DC1-8F9F-AB91-2777-C8679B17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62" y="3592373"/>
            <a:ext cx="7886700" cy="831004"/>
          </a:xfrm>
        </p:spPr>
        <p:txBody>
          <a:bodyPr/>
          <a:lstStyle/>
          <a:p>
            <a:pPr algn="ctr"/>
            <a:r>
              <a:rPr lang="en-US" dirty="0">
                <a:latin typeface="Impact" panose="020B0806030902050204" pitchFamily="34" charset="0"/>
              </a:rPr>
              <a:t>2 TIMOTIUS 1 : 7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DC64-555C-987D-A34E-3D0D7A7D9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157" y="4601496"/>
            <a:ext cx="7497711" cy="189993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latin typeface="Berlin Sans FB" panose="020E0602020502020306" pitchFamily="34" charset="0"/>
              </a:rPr>
              <a:t>“Sebab Allah </a:t>
            </a:r>
            <a:r>
              <a:rPr lang="en-US" sz="3600" dirty="0" err="1">
                <a:latin typeface="Berlin Sans FB" panose="020E0602020502020306" pitchFamily="34" charset="0"/>
              </a:rPr>
              <a:t>memberikan</a:t>
            </a:r>
            <a:r>
              <a:rPr lang="en-US" sz="3600" dirty="0">
                <a:latin typeface="Berlin Sans FB" panose="020E0602020502020306" pitchFamily="34" charset="0"/>
              </a:rPr>
              <a:t> kepada </a:t>
            </a:r>
            <a:r>
              <a:rPr lang="en-US" sz="3600" dirty="0" err="1">
                <a:latin typeface="Berlin Sans FB" panose="020E0602020502020306" pitchFamily="34" charset="0"/>
              </a:rPr>
              <a:t>kita</a:t>
            </a:r>
            <a:r>
              <a:rPr lang="en-US" sz="3600" dirty="0">
                <a:latin typeface="Berlin Sans FB" panose="020E0602020502020306" pitchFamily="34" charset="0"/>
              </a:rPr>
              <a:t> bukan roh </a:t>
            </a:r>
            <a:r>
              <a:rPr lang="en-US" sz="3600" dirty="0" err="1">
                <a:latin typeface="Berlin Sans FB" panose="020E0602020502020306" pitchFamily="34" charset="0"/>
              </a:rPr>
              <a:t>ketakutan</a:t>
            </a:r>
            <a:r>
              <a:rPr lang="en-US" sz="3600" dirty="0">
                <a:latin typeface="Berlin Sans FB" panose="020E0602020502020306" pitchFamily="34" charset="0"/>
              </a:rPr>
              <a:t>, melainkan roh yang membangkitkan kekuatan, </a:t>
            </a:r>
            <a:r>
              <a:rPr lang="en-US" sz="3600" dirty="0" err="1">
                <a:latin typeface="Berlin Sans FB" panose="020E0602020502020306" pitchFamily="34" charset="0"/>
              </a:rPr>
              <a:t>kasih</a:t>
            </a:r>
            <a:r>
              <a:rPr lang="en-US" sz="3600" dirty="0">
                <a:latin typeface="Berlin Sans FB" panose="020E0602020502020306" pitchFamily="34" charset="0"/>
              </a:rPr>
              <a:t> dan </a:t>
            </a:r>
            <a:r>
              <a:rPr lang="en-US" sz="3600" dirty="0" err="1">
                <a:latin typeface="Berlin Sans FB" panose="020E0602020502020306" pitchFamily="34" charset="0"/>
              </a:rPr>
              <a:t>ketertiban</a:t>
            </a:r>
            <a:r>
              <a:rPr lang="en-US" sz="3600" dirty="0">
                <a:latin typeface="Berlin Sans FB" panose="020E0602020502020306" pitchFamily="34" charset="0"/>
              </a:rPr>
              <a:t>.”</a:t>
            </a:r>
            <a:endParaRPr lang="en-ID" sz="3600" dirty="0">
              <a:latin typeface="Berlin Sans FB" panose="020E0602020502020306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556A1A-728B-889D-3C0F-F54ED2FBC0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032"/>
          <a:stretch>
            <a:fillRect/>
          </a:stretch>
        </p:blipFill>
        <p:spPr>
          <a:xfrm>
            <a:off x="1465006" y="699409"/>
            <a:ext cx="6096000" cy="2558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63652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9D707-7104-A624-E635-679488D53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333" y="326219"/>
            <a:ext cx="5749599" cy="632705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Kisah</a:t>
            </a:r>
            <a:r>
              <a:rPr lang="en-ID" sz="3000" dirty="0">
                <a:latin typeface="Franklin Gothic Demi Cond" panose="020B0706030402020204" pitchFamily="34" charset="0"/>
              </a:rPr>
              <a:t> Petrus yang </a:t>
            </a:r>
            <a:r>
              <a:rPr lang="en-ID" sz="3000" dirty="0" err="1">
                <a:latin typeface="Franklin Gothic Demi Cond" panose="020B0706030402020204" pitchFamily="34" charset="0"/>
              </a:rPr>
              <a:t>tertidur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nyenyak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saat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penjara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adalah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hal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luar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biasa</a:t>
            </a:r>
            <a:r>
              <a:rPr lang="en-ID" sz="3000" dirty="0">
                <a:latin typeface="Franklin Gothic Demi Cond" panose="020B0706030402020204" pitchFamily="34" charset="0"/>
              </a:rPr>
              <a:t>. Malam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seharusnya</a:t>
            </a:r>
            <a:r>
              <a:rPr lang="en-ID" sz="3000" dirty="0">
                <a:latin typeface="Franklin Gothic Demi Cond" panose="020B0706030402020204" pitchFamily="34" charset="0"/>
              </a:rPr>
              <a:t> menjadi </a:t>
            </a:r>
            <a:r>
              <a:rPr lang="en-ID" sz="3000" dirty="0" err="1">
                <a:latin typeface="Franklin Gothic Demi Cond" panose="020B0706030402020204" pitchFamily="34" charset="0"/>
              </a:rPr>
              <a:t>malam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terburuk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hidupnya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imannya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kepada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Yesus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membuat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dia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mengalami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ketenangan</a:t>
            </a:r>
            <a:r>
              <a:rPr lang="en-ID" sz="3000" dirty="0">
                <a:latin typeface="Impact" panose="020B0806030902050204" pitchFamily="34" charset="0"/>
              </a:rPr>
              <a:t> dan </a:t>
            </a:r>
            <a:r>
              <a:rPr lang="en-ID" sz="3000" dirty="0" err="1">
                <a:latin typeface="Impact" panose="020B0806030902050204" pitchFamily="34" charset="0"/>
              </a:rPr>
              <a:t>kedamaian</a:t>
            </a:r>
            <a:r>
              <a:rPr lang="en-ID" sz="30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Malam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itu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malaikat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datang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membangunkan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 Petrus dan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membawanya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keluar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dari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penjara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.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3000" dirty="0">
                <a:latin typeface="Franklin Gothic Demi Cond" panose="020B0706030402020204" pitchFamily="34" charset="0"/>
              </a:rPr>
              <a:t>Orang-orang </a:t>
            </a:r>
            <a:r>
              <a:rPr lang="en-ID" sz="3000" dirty="0" err="1">
                <a:latin typeface="Franklin Gothic Demi Cond" panose="020B0706030402020204" pitchFamily="34" charset="0"/>
              </a:rPr>
              <a:t>percaya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sedang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berkumpul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mendoakan</a:t>
            </a:r>
            <a:r>
              <a:rPr lang="en-ID" sz="3000" dirty="0">
                <a:latin typeface="Franklin Gothic Demi Cond" panose="020B0706030402020204" pitchFamily="34" charset="0"/>
              </a:rPr>
              <a:t> Petrus </a:t>
            </a:r>
            <a:r>
              <a:rPr lang="en-ID" sz="3000" dirty="0" err="1">
                <a:latin typeface="Franklin Gothic Demi Cond" panose="020B0706030402020204" pitchFamily="34" charset="0"/>
              </a:rPr>
              <a:t>tercengang-cengang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melihat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mujizat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kelepasan</a:t>
            </a:r>
            <a:r>
              <a:rPr lang="en-ID" sz="3000" dirty="0">
                <a:latin typeface="Franklin Gothic Demi Cond" panose="020B0706030402020204" pitchFamily="34" charset="0"/>
              </a:rPr>
              <a:t> Petrus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penjara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secara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ajaib</a:t>
            </a:r>
            <a:r>
              <a:rPr lang="en-ID" sz="3000" dirty="0">
                <a:latin typeface="Franklin Gothic Demi Cond" panose="020B0706030402020204" pitchFamily="34" charset="0"/>
              </a:rPr>
              <a:t> [</a:t>
            </a:r>
            <a:r>
              <a:rPr lang="en-ID" sz="3000" dirty="0" err="1">
                <a:latin typeface="Franklin Gothic Demi Cond" panose="020B0706030402020204" pitchFamily="34" charset="0"/>
              </a:rPr>
              <a:t>Kisah</a:t>
            </a:r>
            <a:r>
              <a:rPr lang="en-ID" sz="3000" dirty="0">
                <a:latin typeface="Franklin Gothic Demi Cond" panose="020B0706030402020204" pitchFamily="34" charset="0"/>
              </a:rPr>
              <a:t> Para Rasul 12:3-17].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C384D-F4FD-1508-74B7-FCB03BF80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499" y="3224994"/>
            <a:ext cx="2528033" cy="3348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45DE3F-3806-4DDD-93B9-A3DF5F425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3099">
            <a:off x="6039354" y="501611"/>
            <a:ext cx="2761746" cy="2221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77225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70D308-673F-AA78-9558-638B2DB283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861" b="14997"/>
          <a:stretch>
            <a:fillRect/>
          </a:stretch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55E3C-1639-C6C7-C752-A81510DBE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203" y="3710613"/>
            <a:ext cx="8546072" cy="282493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Tidak </a:t>
            </a:r>
            <a:r>
              <a:rPr lang="en-ID" sz="32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semua</a:t>
            </a:r>
            <a:r>
              <a:rPr lang="en-ID" sz="32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orang yang </a:t>
            </a:r>
            <a:r>
              <a:rPr lang="en-ID" sz="32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menderita</a:t>
            </a:r>
            <a:r>
              <a:rPr lang="en-ID" sz="32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karena</a:t>
            </a:r>
            <a:r>
              <a:rPr lang="en-ID" sz="32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Injil</a:t>
            </a:r>
            <a:r>
              <a:rPr lang="en-ID" sz="32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dilepaskan</a:t>
            </a:r>
            <a:r>
              <a:rPr lang="en-ID" sz="32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dari</a:t>
            </a:r>
            <a:r>
              <a:rPr lang="en-ID" sz="32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bahaya</a:t>
            </a:r>
            <a:r>
              <a:rPr lang="en-ID" sz="32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beberapa</a:t>
            </a:r>
            <a:r>
              <a:rPr lang="en-ID" sz="32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orang </a:t>
            </a:r>
            <a:r>
              <a:rPr lang="en-ID" sz="32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percaya</a:t>
            </a:r>
            <a:r>
              <a:rPr lang="en-ID" sz="32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dibebaskan</a:t>
            </a:r>
            <a:r>
              <a:rPr lang="en-ID" sz="32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, yang lain </a:t>
            </a:r>
            <a:r>
              <a:rPr lang="en-ID" sz="32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dibunuh</a:t>
            </a:r>
            <a:r>
              <a:rPr lang="en-ID" sz="32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Berlin Sans FB" panose="020E0602020502020306" pitchFamily="34" charset="0"/>
              </a:rPr>
              <a:t>Saat </a:t>
            </a:r>
            <a:r>
              <a:rPr lang="en-ID" sz="3200" dirty="0" err="1">
                <a:latin typeface="Berlin Sans FB" panose="020E0602020502020306" pitchFamily="34" charset="0"/>
              </a:rPr>
              <a:t>kita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mendekati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akhir</a:t>
            </a:r>
            <a:r>
              <a:rPr lang="en-ID" sz="3200" dirty="0">
                <a:latin typeface="Berlin Sans FB" panose="020E0602020502020306" pitchFamily="34" charset="0"/>
              </a:rPr>
              <a:t> zaman, </a:t>
            </a:r>
            <a:r>
              <a:rPr lang="en-ID" sz="3200" dirty="0" err="1">
                <a:latin typeface="Berlin Sans FB" panose="020E0602020502020306" pitchFamily="34" charset="0"/>
              </a:rPr>
              <a:t>hal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sama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terjadi</a:t>
            </a:r>
            <a:r>
              <a:rPr lang="en-ID" sz="3200" dirty="0">
                <a:latin typeface="Berlin Sans FB" panose="020E0602020502020306" pitchFamily="34" charset="0"/>
              </a:rPr>
              <a:t>. </a:t>
            </a:r>
            <a:r>
              <a:rPr lang="en-ID" sz="3200" dirty="0" err="1">
                <a:latin typeface="Berlin Sans FB" panose="020E0602020502020306" pitchFamily="34" charset="0"/>
              </a:rPr>
              <a:t>Bahkan</a:t>
            </a:r>
            <a:r>
              <a:rPr lang="en-ID" sz="3200" dirty="0">
                <a:latin typeface="Berlin Sans FB" panose="020E0602020502020306" pitchFamily="34" charset="0"/>
              </a:rPr>
              <a:t> Petrus, </a:t>
            </a:r>
            <a:r>
              <a:rPr lang="en-ID" sz="3200" dirty="0" err="1">
                <a:latin typeface="Berlin Sans FB" panose="020E0602020502020306" pitchFamily="34" charset="0"/>
              </a:rPr>
              <a:t>meskipun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dibebaskan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saat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itu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akhirnya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mati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syahid</a:t>
            </a:r>
            <a:r>
              <a:rPr lang="en-ID" sz="3200" dirty="0">
                <a:latin typeface="Berlin Sans FB" panose="020E0602020502020306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50286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D716A7-928F-BD37-D7D2-198B00A34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530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993EA-525D-F769-DD94-91CC133FC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7470" y="746099"/>
            <a:ext cx="6145949" cy="53658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sendiri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mengatakan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kepadanya</a:t>
            </a:r>
            <a:r>
              <a:rPr lang="en-ID" sz="3000" dirty="0">
                <a:latin typeface="Franklin Gothic Demi Cond" panose="020B0706030402020204" pitchFamily="34" charset="0"/>
              </a:rPr>
              <a:t>: </a:t>
            </a:r>
          </a:p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"Aku </a:t>
            </a:r>
            <a:r>
              <a:rPr lang="en-ID" sz="3000" dirty="0" err="1">
                <a:latin typeface="Franklin Gothic Demi Cond" panose="020B0706030402020204" pitchFamily="34" charset="0"/>
              </a:rPr>
              <a:t>berkata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kepadamu</a:t>
            </a:r>
            <a:r>
              <a:rPr lang="en-ID" sz="3000" dirty="0">
                <a:latin typeface="Franklin Gothic Demi Cond" panose="020B0706030402020204" pitchFamily="34" charset="0"/>
              </a:rPr>
              <a:t>: '</a:t>
            </a:r>
            <a:r>
              <a:rPr lang="en-ID" sz="3000" dirty="0" err="1">
                <a:latin typeface="Franklin Gothic Demi Cond" panose="020B0706030402020204" pitchFamily="34" charset="0"/>
              </a:rPr>
              <a:t>Sesungguhnya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ketika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engkau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masih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muda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engkau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mengikat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pinggangmu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sendiri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engkau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berjalan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latin typeface="Franklin Gothic Demi Cond" panose="020B0706030402020204" pitchFamily="34" charset="0"/>
              </a:rPr>
              <a:t> mana </a:t>
            </a:r>
            <a:r>
              <a:rPr lang="en-ID" sz="3000" dirty="0" err="1">
                <a:latin typeface="Franklin Gothic Demi Cond" panose="020B0706030402020204" pitchFamily="34" charset="0"/>
              </a:rPr>
              <a:t>saja</a:t>
            </a:r>
            <a:r>
              <a:rPr lang="en-ID" sz="3000" dirty="0">
                <a:latin typeface="Franklin Gothic Demi Cond" panose="020B0706030402020204" pitchFamily="34" charset="0"/>
              </a:rPr>
              <a:t> kau </a:t>
            </a:r>
            <a:r>
              <a:rPr lang="en-ID" sz="3000" dirty="0" err="1">
                <a:latin typeface="Franklin Gothic Demi Cond" panose="020B0706030402020204" pitchFamily="34" charset="0"/>
              </a:rPr>
              <a:t>kehendaki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jika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engkau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sudah</a:t>
            </a:r>
            <a:r>
              <a:rPr lang="en-ID" sz="3000" dirty="0">
                <a:latin typeface="Franklin Gothic Demi Cond" panose="020B0706030402020204" pitchFamily="34" charset="0"/>
              </a:rPr>
              <a:t> menjadi </a:t>
            </a:r>
            <a:r>
              <a:rPr lang="en-ID" sz="3000" dirty="0" err="1">
                <a:latin typeface="Franklin Gothic Demi Cond" panose="020B0706030402020204" pitchFamily="34" charset="0"/>
              </a:rPr>
              <a:t>tua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engkau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mengulurkan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tanganmu</a:t>
            </a:r>
            <a:r>
              <a:rPr lang="en-ID" sz="3000" dirty="0">
                <a:latin typeface="Franklin Gothic Demi Cond" panose="020B0706030402020204" pitchFamily="34" charset="0"/>
              </a:rPr>
              <a:t> dan orang lain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mengikat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engkau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membawa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engkau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tempat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kaukehendaki</a:t>
            </a:r>
            <a:r>
              <a:rPr lang="en-ID" sz="3000" dirty="0">
                <a:latin typeface="Franklin Gothic Demi Cond" panose="020B0706030402020204" pitchFamily="34" charset="0"/>
              </a:rPr>
              <a:t>.’ Dan </a:t>
            </a:r>
            <a:r>
              <a:rPr lang="en-ID" sz="3000" dirty="0" err="1">
                <a:latin typeface="Franklin Gothic Demi Cond" panose="020B0706030402020204" pitchFamily="34" charset="0"/>
              </a:rPr>
              <a:t>hal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dikatakan</a:t>
            </a:r>
            <a:r>
              <a:rPr lang="en-ID" sz="3000" dirty="0">
                <a:latin typeface="Franklin Gothic Demi Cond" panose="020B0706030402020204" pitchFamily="34" charset="0"/>
              </a:rPr>
              <a:t>-Nya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menyatakan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bagaimana</a:t>
            </a:r>
            <a:r>
              <a:rPr lang="en-ID" sz="3000" dirty="0">
                <a:latin typeface="Franklin Gothic Demi Cond" panose="020B0706030402020204" pitchFamily="34" charset="0"/>
              </a:rPr>
              <a:t> Petrus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mati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memuliakan</a:t>
            </a:r>
            <a:r>
              <a:rPr lang="en-ID" sz="3000" dirty="0">
                <a:latin typeface="Franklin Gothic Demi Cond" panose="020B0706030402020204" pitchFamily="34" charset="0"/>
              </a:rPr>
              <a:t> Allah. </a:t>
            </a:r>
            <a:r>
              <a:rPr lang="en-ID" sz="3000" dirty="0" err="1">
                <a:latin typeface="Franklin Gothic Demi Cond" panose="020B0706030402020204" pitchFamily="34" charset="0"/>
              </a:rPr>
              <a:t>Sesudah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mengatakan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demikian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berkata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latin typeface="Franklin Gothic Demi Cond" panose="020B0706030402020204" pitchFamily="34" charset="0"/>
              </a:rPr>
              <a:t> Petrus: '</a:t>
            </a:r>
            <a:r>
              <a:rPr lang="en-ID" sz="3000" dirty="0" err="1">
                <a:latin typeface="Franklin Gothic Demi Cond" panose="020B0706030402020204" pitchFamily="34" charset="0"/>
              </a:rPr>
              <a:t>Ikutlah</a:t>
            </a:r>
            <a:r>
              <a:rPr lang="en-ID" sz="3000" dirty="0">
                <a:latin typeface="Franklin Gothic Demi Cond" panose="020B0706030402020204" pitchFamily="34" charset="0"/>
              </a:rPr>
              <a:t> Aku'" [Yohanes 21:18-19].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1D7A63-5FFD-9120-190A-24E1BE6FD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91" y="1123757"/>
            <a:ext cx="2234836" cy="1804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3F8084-C141-750C-EB43-60490F685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91" y="3429000"/>
            <a:ext cx="2234836" cy="250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57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10BCAC-ABC4-EE26-D3CB-4B410209A6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50" b="18308"/>
          <a:stretch>
            <a:fillRect/>
          </a:stretch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47B16-2060-B700-9255-9E023D4B2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406" y="3931838"/>
            <a:ext cx="7433188" cy="245268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ID" sz="4000" dirty="0" err="1">
                <a:latin typeface="Aharoni" panose="02010803020104030203" pitchFamily="2" charset="-79"/>
                <a:cs typeface="Aharoni" panose="02010803020104030203" pitchFamily="2" charset="-79"/>
              </a:rPr>
              <a:t>Ancaman</a:t>
            </a:r>
            <a:r>
              <a:rPr lang="en-ID" sz="4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4000" dirty="0" err="1">
                <a:latin typeface="Aharoni" panose="02010803020104030203" pitchFamily="2" charset="-79"/>
                <a:cs typeface="Aharoni" panose="02010803020104030203" pitchFamily="2" charset="-79"/>
              </a:rPr>
              <a:t>kematian</a:t>
            </a:r>
            <a:r>
              <a:rPr lang="en-ID" sz="4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4000" dirty="0" err="1">
                <a:latin typeface="Aharoni" panose="02010803020104030203" pitchFamily="2" charset="-79"/>
                <a:cs typeface="Aharoni" panose="02010803020104030203" pitchFamily="2" charset="-79"/>
              </a:rPr>
              <a:t>tidak</a:t>
            </a:r>
            <a:r>
              <a:rPr lang="en-ID" sz="4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4000" dirty="0" err="1">
                <a:latin typeface="Aharoni" panose="02010803020104030203" pitchFamily="2" charset="-79"/>
                <a:cs typeface="Aharoni" panose="02010803020104030203" pitchFamily="2" charset="-79"/>
              </a:rPr>
              <a:t>menghalangi</a:t>
            </a:r>
            <a:r>
              <a:rPr lang="en-ID" sz="4000" dirty="0">
                <a:latin typeface="Aharoni" panose="02010803020104030203" pitchFamily="2" charset="-79"/>
                <a:cs typeface="Aharoni" panose="02010803020104030203" pitchFamily="2" charset="-79"/>
              </a:rPr>
              <a:t> orang </a:t>
            </a:r>
            <a:r>
              <a:rPr lang="en-ID" sz="4000" dirty="0" err="1">
                <a:latin typeface="Aharoni" panose="02010803020104030203" pitchFamily="2" charset="-79"/>
                <a:cs typeface="Aharoni" panose="02010803020104030203" pitchFamily="2" charset="-79"/>
              </a:rPr>
              <a:t>percaya</a:t>
            </a:r>
            <a:r>
              <a:rPr lang="en-ID" sz="4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4000" dirty="0" err="1">
                <a:latin typeface="Aharoni" panose="02010803020104030203" pitchFamily="2" charset="-79"/>
                <a:cs typeface="Aharoni" panose="02010803020104030203" pitchFamily="2" charset="-79"/>
              </a:rPr>
              <a:t>untuk</a:t>
            </a:r>
            <a:r>
              <a:rPr lang="en-ID" sz="4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4000" dirty="0" err="1">
                <a:latin typeface="Aharoni" panose="02010803020104030203" pitchFamily="2" charset="-79"/>
                <a:cs typeface="Aharoni" panose="02010803020104030203" pitchFamily="2" charset="-79"/>
              </a:rPr>
              <a:t>tetap</a:t>
            </a:r>
            <a:r>
              <a:rPr lang="en-ID" sz="4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4000" dirty="0" err="1">
                <a:latin typeface="Aharoni" panose="02010803020104030203" pitchFamily="2" charset="-79"/>
                <a:cs typeface="Aharoni" panose="02010803020104030203" pitchFamily="2" charset="-79"/>
              </a:rPr>
              <a:t>mengikut</a:t>
            </a:r>
            <a:r>
              <a:rPr lang="en-ID" sz="4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4000" dirty="0" err="1">
                <a:latin typeface="Aharoni" panose="02010803020104030203" pitchFamily="2" charset="-79"/>
                <a:cs typeface="Aharoni" panose="02010803020104030203" pitchFamily="2" charset="-79"/>
              </a:rPr>
              <a:t>Yesus</a:t>
            </a:r>
            <a:r>
              <a:rPr lang="en-ID" sz="4000" dirty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4866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ED4E5A-7282-082A-EEF8-DE9017EB9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15EFE3-A76B-5EFC-EDF3-17C8BC9A6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/>
          <a:lstStyle/>
          <a:p>
            <a:pPr algn="ctr"/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TANDA BINATANG</a:t>
            </a:r>
            <a:b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Kamis, 19 Juni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290A0-65CA-9FD1-3BF2-D646CE366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206" y="4666222"/>
            <a:ext cx="7973432" cy="211235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Bukan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kebetulan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kuasa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binatang</a:t>
            </a:r>
            <a:r>
              <a:rPr lang="en-ID" sz="3200" dirty="0">
                <a:latin typeface="Franklin Gothic Demi Cond" panose="020B0706030402020204" pitchFamily="34" charset="0"/>
              </a:rPr>
              <a:t> [Wahyu 13]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kuasa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sama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mengubah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perintah</a:t>
            </a:r>
            <a:r>
              <a:rPr lang="en-ID" sz="3200" dirty="0">
                <a:latin typeface="Franklin Gothic Demi Cond" panose="020B0706030402020204" pitchFamily="34" charset="0"/>
              </a:rPr>
              <a:t> Sabat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alkitabiah</a:t>
            </a:r>
            <a:r>
              <a:rPr lang="en-ID" sz="3200" dirty="0">
                <a:latin typeface="Franklin Gothic Demi Cond" panose="020B0706030402020204" pitchFamily="34" charset="0"/>
              </a:rPr>
              <a:t> menjadi </a:t>
            </a:r>
            <a:r>
              <a:rPr lang="en-ID" sz="3200" dirty="0" err="1">
                <a:latin typeface="Franklin Gothic Demi Cond" panose="020B0706030402020204" pitchFamily="34" charset="0"/>
              </a:rPr>
              <a:t>hari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Minggu</a:t>
            </a:r>
            <a:r>
              <a:rPr lang="en-ID" sz="3200" dirty="0">
                <a:latin typeface="Franklin Gothic Demi Cond" panose="020B0706030402020204" pitchFamily="34" charset="0"/>
              </a:rPr>
              <a:t>, yang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memiliki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dasar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Alkitab</a:t>
            </a:r>
            <a:endParaRPr lang="en-ID" sz="3200" dirty="0">
              <a:latin typeface="Franklin Gothic Demi Cond" panose="020B07060304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424D66-8BF3-9B87-7FC5-136B9864B630}"/>
              </a:ext>
            </a:extLst>
          </p:cNvPr>
          <p:cNvSpPr txBox="1"/>
          <p:nvPr/>
        </p:nvSpPr>
        <p:spPr>
          <a:xfrm>
            <a:off x="648584" y="1898507"/>
            <a:ext cx="568841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Sabat Hari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Ketujuh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adalah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tanda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dasar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—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kembali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Eden [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Kejadian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2:1-3]—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tentang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Tuhan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sebagai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Pencipta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mengherankan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jika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masalah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tentang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menyembah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Sang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Pencipta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hari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Sabat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menjadi </a:t>
            </a:r>
            <a:r>
              <a:rPr lang="en-ID" sz="28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pusatnya</a:t>
            </a:r>
            <a:r>
              <a:rPr lang="en-ID" sz="2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</a:t>
            </a:r>
            <a:endParaRPr lang="en-ID" sz="2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7EFF8D-8818-AB9A-B728-4F828E9ED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420" y="1687952"/>
            <a:ext cx="1452096" cy="1402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CDE1B7-93C7-B608-820C-FFF021F1E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420" y="3130000"/>
            <a:ext cx="1452096" cy="145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06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33A1-4D65-8750-94C7-6C2BE702C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FB7E87-FDFA-D2DC-2B43-2AF4F182C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946787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Dalam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beberapa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peristiwa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berikut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ini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melihat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bagaimana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para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pemimpin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agama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berniat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membunuh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berhubungan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Hari Sabat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20725-A978-2F80-1BC0-10081752D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04" y="2158409"/>
            <a:ext cx="8176137" cy="469959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Impact" panose="020B0806030902050204" pitchFamily="34" charset="0"/>
              </a:rPr>
              <a:t>Dalam Matius 12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setelah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Yesus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menyembuhkan</a:t>
            </a:r>
            <a:r>
              <a:rPr lang="en-ID" dirty="0">
                <a:latin typeface="Berlin Sans FB" panose="020E0602020502020306" pitchFamily="34" charset="0"/>
              </a:rPr>
              <a:t> orang yang </a:t>
            </a:r>
            <a:r>
              <a:rPr lang="en-ID" dirty="0" err="1">
                <a:latin typeface="Berlin Sans FB" panose="020E0602020502020306" pitchFamily="34" charset="0"/>
              </a:rPr>
              <a:t>lumpuh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sebelah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tangannya</a:t>
            </a:r>
            <a:r>
              <a:rPr lang="en-ID" dirty="0">
                <a:latin typeface="Berlin Sans FB" panose="020E0602020502020306" pitchFamily="34" charset="0"/>
              </a:rPr>
              <a:t> pada </a:t>
            </a:r>
            <a:r>
              <a:rPr lang="en-ID" dirty="0" err="1">
                <a:latin typeface="Berlin Sans FB" panose="020E0602020502020306" pitchFamily="34" charset="0"/>
              </a:rPr>
              <a:t>hari</a:t>
            </a:r>
            <a:r>
              <a:rPr lang="en-ID" dirty="0">
                <a:latin typeface="Berlin Sans FB" panose="020E0602020502020306" pitchFamily="34" charset="0"/>
              </a:rPr>
              <a:t> Sabat [Matius 12:9-13], </a:t>
            </a:r>
            <a:r>
              <a:rPr lang="en-ID" dirty="0" err="1">
                <a:latin typeface="Berlin Sans FB" panose="020E0602020502020306" pitchFamily="34" charset="0"/>
              </a:rPr>
              <a:t>bagaimana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tanggapan</a:t>
            </a:r>
            <a:r>
              <a:rPr lang="en-ID" dirty="0">
                <a:latin typeface="Berlin Sans FB" panose="020E0602020502020306" pitchFamily="34" charset="0"/>
              </a:rPr>
              <a:t> para </a:t>
            </a:r>
            <a:r>
              <a:rPr lang="en-ID" dirty="0" err="1">
                <a:latin typeface="Berlin Sans FB" panose="020E0602020502020306" pitchFamily="34" charset="0"/>
              </a:rPr>
              <a:t>pemimpin</a:t>
            </a:r>
            <a:r>
              <a:rPr lang="en-ID" dirty="0">
                <a:latin typeface="Berlin Sans FB" panose="020E0602020502020306" pitchFamily="34" charset="0"/>
              </a:rPr>
              <a:t> agama? "</a:t>
            </a:r>
            <a:r>
              <a:rPr lang="en-ID" dirty="0">
                <a:latin typeface="Eras Bold ITC" panose="020B0907030504020204" pitchFamily="34" charset="0"/>
              </a:rPr>
              <a:t>Lalu </a:t>
            </a:r>
            <a:r>
              <a:rPr lang="en-ID" dirty="0" err="1">
                <a:latin typeface="Eras Bold ITC" panose="020B0907030504020204" pitchFamily="34" charset="0"/>
              </a:rPr>
              <a:t>keluarlah</a:t>
            </a:r>
            <a:r>
              <a:rPr lang="en-ID" dirty="0">
                <a:latin typeface="Eras Bold ITC" panose="020B0907030504020204" pitchFamily="34" charset="0"/>
              </a:rPr>
              <a:t> orang-orang Farisi </a:t>
            </a:r>
            <a:r>
              <a:rPr lang="en-ID" dirty="0" err="1">
                <a:latin typeface="Eras Bold ITC" panose="020B0907030504020204" pitchFamily="34" charset="0"/>
              </a:rPr>
              <a:t>itu</a:t>
            </a:r>
            <a:r>
              <a:rPr lang="en-ID" dirty="0">
                <a:latin typeface="Eras Bold ITC" panose="020B0907030504020204" pitchFamily="34" charset="0"/>
              </a:rPr>
              <a:t> dan </a:t>
            </a:r>
            <a:r>
              <a:rPr lang="en-ID" dirty="0" err="1">
                <a:latin typeface="Eras Bold ITC" panose="020B0907030504020204" pitchFamily="34" charset="0"/>
              </a:rPr>
              <a:t>bersekongkol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untuk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membunuh</a:t>
            </a:r>
            <a:r>
              <a:rPr lang="en-ID" dirty="0">
                <a:latin typeface="Eras Bold ITC" panose="020B0907030504020204" pitchFamily="34" charset="0"/>
              </a:rPr>
              <a:t> Dia</a:t>
            </a:r>
            <a:r>
              <a:rPr lang="en-ID" dirty="0">
                <a:latin typeface="Berlin Sans FB" panose="020E0602020502020306" pitchFamily="34" charset="0"/>
              </a:rPr>
              <a:t>" [Matius 12:14].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Impact" panose="020B0806030902050204" pitchFamily="34" charset="0"/>
              </a:rPr>
              <a:t>Dalam Yohanes 5:1-16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setelah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penyembuhan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ajaib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lainnya</a:t>
            </a:r>
            <a:r>
              <a:rPr lang="en-ID" dirty="0">
                <a:latin typeface="Berlin Sans FB" panose="020E0602020502020306" pitchFamily="34" charset="0"/>
              </a:rPr>
              <a:t> pada </a:t>
            </a:r>
            <a:r>
              <a:rPr lang="en-ID" dirty="0" err="1">
                <a:latin typeface="Berlin Sans FB" panose="020E0602020502020306" pitchFamily="34" charset="0"/>
              </a:rPr>
              <a:t>hari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ketujuh</a:t>
            </a:r>
            <a:r>
              <a:rPr lang="en-ID" dirty="0">
                <a:latin typeface="Berlin Sans FB" panose="020E0602020502020306" pitchFamily="34" charset="0"/>
              </a:rPr>
              <a:t>, para </a:t>
            </a:r>
            <a:r>
              <a:rPr lang="en-ID" dirty="0" err="1">
                <a:latin typeface="Berlin Sans FB" panose="020E0602020502020306" pitchFamily="34" charset="0"/>
              </a:rPr>
              <a:t>pemimpin</a:t>
            </a:r>
            <a:r>
              <a:rPr lang="en-ID" dirty="0">
                <a:latin typeface="Berlin Sans FB" panose="020E0602020502020306" pitchFamily="34" charset="0"/>
              </a:rPr>
              <a:t> "</a:t>
            </a:r>
            <a:r>
              <a:rPr lang="en-ID" dirty="0" err="1">
                <a:latin typeface="Eras Bold ITC" panose="020B0907030504020204" pitchFamily="34" charset="0"/>
              </a:rPr>
              <a:t>menganiaya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Yesus</a:t>
            </a:r>
            <a:r>
              <a:rPr lang="en-ID" dirty="0">
                <a:latin typeface="Eras Bold ITC" panose="020B0907030504020204" pitchFamily="34" charset="0"/>
              </a:rPr>
              <a:t>, dan </a:t>
            </a:r>
            <a:r>
              <a:rPr lang="en-ID" dirty="0" err="1">
                <a:latin typeface="Eras Bold ITC" panose="020B0907030504020204" pitchFamily="34" charset="0"/>
              </a:rPr>
              <a:t>berusaha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membunuhnya</a:t>
            </a:r>
            <a:r>
              <a:rPr lang="en-ID" dirty="0">
                <a:latin typeface="Eras Bold ITC" panose="020B0907030504020204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karena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Ia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melakukan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hal-hal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itu</a:t>
            </a:r>
            <a:r>
              <a:rPr lang="en-ID" dirty="0">
                <a:latin typeface="Eras Bold ITC" panose="020B0907030504020204" pitchFamily="34" charset="0"/>
              </a:rPr>
              <a:t> pada </a:t>
            </a:r>
            <a:r>
              <a:rPr lang="en-ID" dirty="0" err="1">
                <a:latin typeface="Eras Bold ITC" panose="020B0907030504020204" pitchFamily="34" charset="0"/>
              </a:rPr>
              <a:t>hari</a:t>
            </a:r>
            <a:r>
              <a:rPr lang="en-ID" dirty="0">
                <a:latin typeface="Eras Bold ITC" panose="020B0907030504020204" pitchFamily="34" charset="0"/>
              </a:rPr>
              <a:t> Sabat</a:t>
            </a:r>
            <a:r>
              <a:rPr lang="en-ID" dirty="0">
                <a:latin typeface="Berlin Sans FB" panose="020E0602020502020306" pitchFamily="34" charset="0"/>
              </a:rPr>
              <a:t>" [NKJV-Yohanes 5:16].</a:t>
            </a:r>
          </a:p>
        </p:txBody>
      </p:sp>
    </p:spTree>
    <p:extLst>
      <p:ext uri="{BB962C8B-B14F-4D97-AF65-F5344CB8AC3E}">
        <p14:creationId xmlns:p14="http://schemas.microsoft.com/office/powerpoint/2010/main" val="109814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72DEB8-48E8-4204-585D-8201C5BC43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840" b="13243"/>
          <a:stretch>
            <a:fillRect/>
          </a:stretch>
        </p:blipFill>
        <p:spPr>
          <a:xfrm>
            <a:off x="20" y="11"/>
            <a:ext cx="9143980" cy="310514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2DD85-D055-55B8-3794-C3C35C6B6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94" y="3105151"/>
            <a:ext cx="8111612" cy="363486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Eras Bold ITC" panose="020B0907030504020204" pitchFamily="34" charset="0"/>
              </a:rPr>
              <a:t>Kematian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karena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tradisi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manusia</a:t>
            </a:r>
            <a:r>
              <a:rPr lang="en-ID" dirty="0">
                <a:latin typeface="Franklin Gothic Demi Cond" panose="020B0706030402020204" pitchFamily="34" charset="0"/>
              </a:rPr>
              <a:t> [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ada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Alkitab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melarang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penyembuhan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hari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Sabat,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sama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ada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Alkitab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menempatkan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hari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Minggu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sebagai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ganti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hari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Sabat</a:t>
            </a:r>
            <a:r>
              <a:rPr lang="en-ID" dirty="0">
                <a:latin typeface="Franklin Gothic Demi Cond" panose="020B0706030402020204" pitchFamily="34" charset="0"/>
              </a:rPr>
              <a:t>].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Meskipun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masalah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spesifik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sini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peristiwa-peristiwa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terakhir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cukup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dekat</a:t>
            </a:r>
            <a:r>
              <a:rPr lang="en-ID" dirty="0">
                <a:latin typeface="Franklin Gothic Demi Cond" panose="020B0706030402020204" pitchFamily="34" charset="0"/>
              </a:rPr>
              <a:t>: </a:t>
            </a:r>
            <a:r>
              <a:rPr lang="en-ID" dirty="0" err="1">
                <a:latin typeface="Impact" panose="020B0806030902050204" pitchFamily="34" charset="0"/>
              </a:rPr>
              <a:t>hukum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manusia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melawan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hukum</a:t>
            </a:r>
            <a:r>
              <a:rPr lang="en-ID" dirty="0">
                <a:latin typeface="Impact" panose="020B0806030902050204" pitchFamily="34" charset="0"/>
              </a:rPr>
              <a:t> Allah, dan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keduanya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hukum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diperebutkan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berpusat</a:t>
            </a:r>
            <a:r>
              <a:rPr lang="en-ID" dirty="0">
                <a:latin typeface="Impact" panose="020B0806030902050204" pitchFamily="34" charset="0"/>
              </a:rPr>
              <a:t> pada Sabat </a:t>
            </a:r>
            <a:r>
              <a:rPr lang="en-ID" dirty="0" err="1">
                <a:latin typeface="Impact" panose="020B0806030902050204" pitchFamily="34" charset="0"/>
              </a:rPr>
              <a:t>alkitabiah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2765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8C066-2894-E0C0-83FE-5C22F4210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C2913-A96D-A724-9B10-BB89C8776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3EE83E-12E6-CEC8-7982-D6E0F0F07DDC}"/>
              </a:ext>
            </a:extLst>
          </p:cNvPr>
          <p:cNvSpPr/>
          <p:nvPr/>
        </p:nvSpPr>
        <p:spPr>
          <a:xfrm>
            <a:off x="0" y="4457572"/>
            <a:ext cx="9144000" cy="11813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83942F-6AEA-3050-6428-D577FE51929C}"/>
              </a:ext>
            </a:extLst>
          </p:cNvPr>
          <p:cNvSpPr/>
          <p:nvPr/>
        </p:nvSpPr>
        <p:spPr>
          <a:xfrm>
            <a:off x="0" y="818694"/>
            <a:ext cx="9144000" cy="1181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CF0B76-6D95-9EE5-9CAC-3F2AF328B147}"/>
              </a:ext>
            </a:extLst>
          </p:cNvPr>
          <p:cNvSpPr/>
          <p:nvPr/>
        </p:nvSpPr>
        <p:spPr>
          <a:xfrm>
            <a:off x="0" y="-37043"/>
            <a:ext cx="9144000" cy="878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267AD7-66D9-AF4F-3EA5-A8DB94086612}"/>
              </a:ext>
            </a:extLst>
          </p:cNvPr>
          <p:cNvSpPr/>
          <p:nvPr/>
        </p:nvSpPr>
        <p:spPr>
          <a:xfrm>
            <a:off x="0" y="5681025"/>
            <a:ext cx="9144000" cy="1181350"/>
          </a:xfrm>
          <a:prstGeom prst="rect">
            <a:avLst/>
          </a:prstGeom>
          <a:solidFill>
            <a:srgbClr val="F5FB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5A47E3-7DEE-0B78-7F78-2300BF7B2B93}"/>
              </a:ext>
            </a:extLst>
          </p:cNvPr>
          <p:cNvSpPr/>
          <p:nvPr/>
        </p:nvSpPr>
        <p:spPr>
          <a:xfrm>
            <a:off x="-1329" y="3247110"/>
            <a:ext cx="9144000" cy="11813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491903-AA85-FBBD-056E-17B2298CDD50}"/>
              </a:ext>
            </a:extLst>
          </p:cNvPr>
          <p:cNvSpPr/>
          <p:nvPr/>
        </p:nvSpPr>
        <p:spPr>
          <a:xfrm>
            <a:off x="0" y="2034305"/>
            <a:ext cx="9144000" cy="11813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5CAFFD0A-EB54-298C-5D62-8E010CA0EA4C}"/>
              </a:ext>
            </a:extLst>
          </p:cNvPr>
          <p:cNvSpPr/>
          <p:nvPr/>
        </p:nvSpPr>
        <p:spPr>
          <a:xfrm>
            <a:off x="-1330" y="836918"/>
            <a:ext cx="1382229" cy="1175024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3761D0-D0DF-E707-7254-99146F7A6B65}"/>
              </a:ext>
            </a:extLst>
          </p:cNvPr>
          <p:cNvSpPr/>
          <p:nvPr/>
        </p:nvSpPr>
        <p:spPr>
          <a:xfrm>
            <a:off x="0" y="914691"/>
            <a:ext cx="9252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01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3A7A2201-5946-48C9-C5DE-72C647A63BBF}"/>
              </a:ext>
            </a:extLst>
          </p:cNvPr>
          <p:cNvSpPr/>
          <p:nvPr/>
        </p:nvSpPr>
        <p:spPr>
          <a:xfrm>
            <a:off x="-1" y="2036311"/>
            <a:ext cx="1382229" cy="117934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79EBC6-CE67-3B78-DBEA-FAC9A9536484}"/>
              </a:ext>
            </a:extLst>
          </p:cNvPr>
          <p:cNvSpPr/>
          <p:nvPr/>
        </p:nvSpPr>
        <p:spPr>
          <a:xfrm>
            <a:off x="0" y="2132300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3627CE0E-87EF-E924-7952-7D91CC1940EF}"/>
              </a:ext>
            </a:extLst>
          </p:cNvPr>
          <p:cNvSpPr/>
          <p:nvPr/>
        </p:nvSpPr>
        <p:spPr>
          <a:xfrm>
            <a:off x="-1" y="3253436"/>
            <a:ext cx="1382229" cy="1175024"/>
          </a:xfrm>
          <a:prstGeom prst="homePlate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E89D2F-6AD2-AF64-3498-ED1421C4EB14}"/>
              </a:ext>
            </a:extLst>
          </p:cNvPr>
          <p:cNvSpPr/>
          <p:nvPr/>
        </p:nvSpPr>
        <p:spPr>
          <a:xfrm>
            <a:off x="0" y="3370692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03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74D295F6-5183-6222-A9C8-D7E0048D0665}"/>
              </a:ext>
            </a:extLst>
          </p:cNvPr>
          <p:cNvSpPr/>
          <p:nvPr/>
        </p:nvSpPr>
        <p:spPr>
          <a:xfrm>
            <a:off x="0" y="4470563"/>
            <a:ext cx="1380629" cy="1168359"/>
          </a:xfrm>
          <a:prstGeom prst="homePlat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E25E1D-656C-E548-1C0C-D5B18FFABB6D}"/>
              </a:ext>
            </a:extLst>
          </p:cNvPr>
          <p:cNvSpPr/>
          <p:nvPr/>
        </p:nvSpPr>
        <p:spPr>
          <a:xfrm>
            <a:off x="0" y="4613003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04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77EB1341-8B57-AE69-899B-E8C4D2D5F4CB}"/>
              </a:ext>
            </a:extLst>
          </p:cNvPr>
          <p:cNvSpPr/>
          <p:nvPr/>
        </p:nvSpPr>
        <p:spPr>
          <a:xfrm>
            <a:off x="-1" y="5673964"/>
            <a:ext cx="1382229" cy="1181350"/>
          </a:xfrm>
          <a:prstGeom prst="homePlate">
            <a:avLst/>
          </a:prstGeom>
          <a:solidFill>
            <a:srgbClr val="FF3B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3A6D56-587B-9958-C32F-3FFDC4E458A0}"/>
              </a:ext>
            </a:extLst>
          </p:cNvPr>
          <p:cNvSpPr/>
          <p:nvPr/>
        </p:nvSpPr>
        <p:spPr>
          <a:xfrm>
            <a:off x="0" y="5791225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D74AF41-B4A6-C468-05B7-EFA9D96DA876}"/>
              </a:ext>
            </a:extLst>
          </p:cNvPr>
          <p:cNvSpPr txBox="1">
            <a:spLocks/>
          </p:cNvSpPr>
          <p:nvPr/>
        </p:nvSpPr>
        <p:spPr>
          <a:xfrm>
            <a:off x="627321" y="54044"/>
            <a:ext cx="7886700" cy="73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KESIMPULAN</a:t>
            </a:r>
            <a:endParaRPr lang="en-ID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E39631-2DBE-9541-690C-FD0128E7954C}"/>
              </a:ext>
            </a:extLst>
          </p:cNvPr>
          <p:cNvSpPr txBox="1"/>
          <p:nvPr/>
        </p:nvSpPr>
        <p:spPr>
          <a:xfrm>
            <a:off x="1553902" y="873674"/>
            <a:ext cx="75900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Penggunaan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pendekatan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historis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ini</a:t>
            </a:r>
            <a:r>
              <a:rPr lang="en-ID" sz="2200" dirty="0">
                <a:latin typeface="Impact" panose="020B0806030902050204" pitchFamily="34" charset="0"/>
              </a:rPr>
              <a:t> sangat </a:t>
            </a:r>
            <a:r>
              <a:rPr lang="en-ID" sz="2200" dirty="0" err="1">
                <a:latin typeface="Impact" panose="020B0806030902050204" pitchFamily="34" charset="0"/>
              </a:rPr>
              <a:t>penting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memahami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peristiwa-peristiwa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akhir</a:t>
            </a:r>
            <a:r>
              <a:rPr lang="en-ID" sz="2200" dirty="0">
                <a:latin typeface="Impact" panose="020B0806030902050204" pitchFamily="34" charset="0"/>
              </a:rPr>
              <a:t> zaman, </a:t>
            </a:r>
            <a:r>
              <a:rPr lang="en-ID" sz="2200" dirty="0" err="1">
                <a:latin typeface="Impact" panose="020B0806030902050204" pitchFamily="34" charset="0"/>
              </a:rPr>
              <a:t>terutama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seperti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digambarkan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dalam</a:t>
            </a:r>
            <a:r>
              <a:rPr lang="en-ID" sz="2200" dirty="0">
                <a:latin typeface="Impact" panose="020B0806030902050204" pitchFamily="34" charset="0"/>
              </a:rPr>
              <a:t> kitab Wahyu.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BA2E7B-3A81-91B7-4F24-56DB80C2C81F}"/>
              </a:ext>
            </a:extLst>
          </p:cNvPr>
          <p:cNvSpPr txBox="1"/>
          <p:nvPr/>
        </p:nvSpPr>
        <p:spPr>
          <a:xfrm>
            <a:off x="1553901" y="2065514"/>
            <a:ext cx="758876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Keinginan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manusiawi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menentukan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nasib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sendiri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dapat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dengan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cepat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membutakan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dari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kebenaran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tentang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bagaimana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pertentangan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besar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pasti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terjadi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C3B8DE-C474-E70F-1192-5690FB59E962}"/>
              </a:ext>
            </a:extLst>
          </p:cNvPr>
          <p:cNvSpPr txBox="1"/>
          <p:nvPr/>
        </p:nvSpPr>
        <p:spPr>
          <a:xfrm>
            <a:off x="1553900" y="3246697"/>
            <a:ext cx="75887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Umat</a:t>
            </a:r>
            <a:r>
              <a:rPr lang="en-ID" sz="2400" dirty="0">
                <a:latin typeface="Impact" panose="020B0806030902050204" pitchFamily="34" charset="0"/>
              </a:rPr>
              <a:t> Tuhan </a:t>
            </a:r>
            <a:r>
              <a:rPr lang="en-ID" sz="2400" dirty="0" err="1">
                <a:latin typeface="Impact" panose="020B0806030902050204" pitchFamily="34" charset="0"/>
              </a:rPr>
              <a:t>dipanggil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menyembah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hanya</a:t>
            </a:r>
            <a:r>
              <a:rPr lang="en-ID" sz="2400" dirty="0">
                <a:latin typeface="Impact" panose="020B0806030902050204" pitchFamily="34" charset="0"/>
              </a:rPr>
              <a:t> Sang </a:t>
            </a:r>
            <a:r>
              <a:rPr lang="en-ID" sz="2400" dirty="0" err="1">
                <a:latin typeface="Impact" panose="020B0806030902050204" pitchFamily="34" charset="0"/>
              </a:rPr>
              <a:t>Pencipta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yaitu</a:t>
            </a:r>
            <a:r>
              <a:rPr lang="en-ID" sz="2400" dirty="0">
                <a:latin typeface="Impact" panose="020B0806030902050204" pitchFamily="34" charset="0"/>
              </a:rPr>
              <a:t> “Dia yang </a:t>
            </a:r>
            <a:r>
              <a:rPr lang="en-ID" sz="2400" dirty="0" err="1">
                <a:latin typeface="Impact" panose="020B0806030902050204" pitchFamily="34" charset="0"/>
              </a:rPr>
              <a:t>menjadikan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langit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bumi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laut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semua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mata</a:t>
            </a:r>
            <a:r>
              <a:rPr lang="en-ID" sz="2400" dirty="0">
                <a:latin typeface="Impact" panose="020B0806030902050204" pitchFamily="34" charset="0"/>
              </a:rPr>
              <a:t> air.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D6716A-6169-BE3E-8287-8734F8CE6683}"/>
              </a:ext>
            </a:extLst>
          </p:cNvPr>
          <p:cNvSpPr txBox="1"/>
          <p:nvPr/>
        </p:nvSpPr>
        <p:spPr>
          <a:xfrm>
            <a:off x="1553900" y="4584703"/>
            <a:ext cx="7590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Impact" panose="020B0806030902050204" pitchFamily="34" charset="0"/>
              </a:rPr>
              <a:t>Ancaman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kematian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tidak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menghalangi</a:t>
            </a:r>
            <a:r>
              <a:rPr lang="en-ID" sz="2800" dirty="0">
                <a:latin typeface="Impact" panose="020B0806030902050204" pitchFamily="34" charset="0"/>
              </a:rPr>
              <a:t> orang </a:t>
            </a:r>
            <a:r>
              <a:rPr lang="en-ID" sz="2800" dirty="0" err="1">
                <a:latin typeface="Impact" panose="020B0806030902050204" pitchFamily="34" charset="0"/>
              </a:rPr>
              <a:t>percaya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untuk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tetap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mengikut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Yesus</a:t>
            </a:r>
            <a:r>
              <a:rPr lang="en-ID" sz="28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527E28-6604-1EA1-DABB-FE708CAD4B1F}"/>
              </a:ext>
            </a:extLst>
          </p:cNvPr>
          <p:cNvSpPr txBox="1"/>
          <p:nvPr/>
        </p:nvSpPr>
        <p:spPr>
          <a:xfrm>
            <a:off x="1553900" y="5722367"/>
            <a:ext cx="75901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Sabat Hari </a:t>
            </a:r>
            <a:r>
              <a:rPr lang="en-ID" sz="2200" dirty="0" err="1">
                <a:latin typeface="Impact" panose="020B0806030902050204" pitchFamily="34" charset="0"/>
              </a:rPr>
              <a:t>Ketujuh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adalah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tanda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dasar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tentang</a:t>
            </a:r>
            <a:r>
              <a:rPr lang="en-ID" sz="2200" dirty="0">
                <a:latin typeface="Impact" panose="020B0806030902050204" pitchFamily="34" charset="0"/>
              </a:rPr>
              <a:t> Tuhan </a:t>
            </a:r>
            <a:r>
              <a:rPr lang="en-ID" sz="2200" dirty="0" err="1">
                <a:latin typeface="Impact" panose="020B0806030902050204" pitchFamily="34" charset="0"/>
              </a:rPr>
              <a:t>sebagai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Pencipta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sehingga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tidak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mengherankan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jika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dalam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masalah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menyembah</a:t>
            </a:r>
            <a:r>
              <a:rPr lang="en-ID" sz="2200" dirty="0">
                <a:latin typeface="Impact" panose="020B0806030902050204" pitchFamily="34" charset="0"/>
              </a:rPr>
              <a:t> Sang </a:t>
            </a:r>
            <a:r>
              <a:rPr lang="en-ID" sz="2200" dirty="0" err="1">
                <a:latin typeface="Impact" panose="020B0806030902050204" pitchFamily="34" charset="0"/>
              </a:rPr>
              <a:t>Pencipta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hari</a:t>
            </a:r>
            <a:r>
              <a:rPr lang="en-ID" sz="2200" dirty="0">
                <a:latin typeface="Impact" panose="020B0806030902050204" pitchFamily="34" charset="0"/>
              </a:rPr>
              <a:t> Sabat </a:t>
            </a:r>
            <a:r>
              <a:rPr lang="en-ID" sz="2200" dirty="0" err="1">
                <a:latin typeface="Impact" panose="020B0806030902050204" pitchFamily="34" charset="0"/>
              </a:rPr>
              <a:t>akan</a:t>
            </a:r>
            <a:r>
              <a:rPr lang="en-ID" sz="2200" dirty="0">
                <a:latin typeface="Impact" panose="020B0806030902050204" pitchFamily="34" charset="0"/>
              </a:rPr>
              <a:t> menjadi </a:t>
            </a:r>
            <a:r>
              <a:rPr lang="en-ID" sz="2200" dirty="0" err="1">
                <a:latin typeface="Impact" panose="020B0806030902050204" pitchFamily="34" charset="0"/>
              </a:rPr>
              <a:t>pusatnya</a:t>
            </a:r>
            <a:r>
              <a:rPr lang="en-ID" sz="2200" dirty="0"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56194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5B88B2-0E5D-3B97-5EB1-9BD9F9B84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C4623E-ECA7-26D8-60FB-5F93C2DD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4549"/>
            <a:ext cx="7133117" cy="1552466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sv-SE" sz="2800" dirty="0">
                <a:latin typeface="Impact" panose="020B0806030902050204" pitchFamily="34" charset="0"/>
              </a:rPr>
              <a:t>Pelajaran pekan ini pertama-tama akan membahas garis besar peristiwa-peristiwa nubuatan, seperti yang dinyatakan dalam nubuatan Daniel tentang patung (Dan. 2: 31-45). </a:t>
            </a:r>
            <a:endParaRPr lang="en-ID" sz="2800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D6B06-1585-DBB6-5A60-8DDF241F1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119497"/>
            <a:ext cx="5974168" cy="449395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ID" dirty="0" err="1">
                <a:latin typeface="Eras Bold ITC" panose="020B0907030504020204" pitchFamily="34" charset="0"/>
              </a:rPr>
              <a:t>Nubuatan</a:t>
            </a:r>
            <a:r>
              <a:rPr lang="en-ID" dirty="0">
                <a:latin typeface="Eras Bold ITC" panose="020B0907030504020204" pitchFamily="34" charset="0"/>
              </a:rPr>
              <a:t> Daniel </a:t>
            </a:r>
            <a:r>
              <a:rPr lang="en-ID" dirty="0" err="1">
                <a:latin typeface="Eras Bold ITC" panose="020B0907030504020204" pitchFamily="34" charset="0"/>
              </a:rPr>
              <a:t>akan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menyingkapkan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kuasa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kejahatan</a:t>
            </a:r>
            <a:r>
              <a:rPr lang="en-ID" dirty="0">
                <a:latin typeface="Eras Bold ITC" panose="020B0907030504020204" pitchFamily="34" charset="0"/>
              </a:rPr>
              <a:t> dan </a:t>
            </a:r>
            <a:r>
              <a:rPr lang="en-ID" dirty="0" err="1">
                <a:latin typeface="Eras Bold ITC" panose="020B0907030504020204" pitchFamily="34" charset="0"/>
              </a:rPr>
              <a:t>mengecam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mentalitasnya</a:t>
            </a:r>
            <a:r>
              <a:rPr lang="en-ID" dirty="0">
                <a:latin typeface="Eras Bold ITC" panose="020B0907030504020204" pitchFamily="34" charset="0"/>
              </a:rPr>
              <a:t>, yang </a:t>
            </a:r>
            <a:r>
              <a:rPr lang="en-ID" dirty="0" err="1">
                <a:latin typeface="Eras Bold ITC" panose="020B0907030504020204" pitchFamily="34" charset="0"/>
              </a:rPr>
              <a:t>telah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diperlihatkan</a:t>
            </a:r>
            <a:r>
              <a:rPr lang="en-ID" dirty="0">
                <a:latin typeface="Eras Bold ITC" panose="020B0907030504020204" pitchFamily="34" charset="0"/>
              </a:rPr>
              <a:t> oleh raja-raja Babel (Dan. 3). </a:t>
            </a:r>
          </a:p>
          <a:p>
            <a:r>
              <a:rPr lang="en-ID" dirty="0" err="1">
                <a:latin typeface="Gill Sans Nova Cond Ultra Bold" panose="020B0B04020104020203" pitchFamily="34" charset="0"/>
              </a:rPr>
              <a:t>Nubuatan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ini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kemudian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mencapai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penggenapannya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tanduk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kecil</a:t>
            </a:r>
            <a:r>
              <a:rPr lang="en-ID" dirty="0">
                <a:latin typeface="Gill Sans Nova Cond Ultra Bold" panose="020B0B04020104020203" pitchFamily="34" charset="0"/>
              </a:rPr>
              <a:t> di </a:t>
            </a:r>
            <a:r>
              <a:rPr lang="en-ID" dirty="0" err="1">
                <a:latin typeface="Gill Sans Nova Cond Ultra Bold" panose="020B0B04020104020203" pitchFamily="34" charset="0"/>
              </a:rPr>
              <a:t>pasal</a:t>
            </a:r>
            <a:r>
              <a:rPr lang="en-ID" dirty="0">
                <a:latin typeface="Gill Sans Nova Cond Ultra Bold" panose="020B0B04020104020203" pitchFamily="34" charset="0"/>
              </a:rPr>
              <a:t> 7 dan 8, dan </a:t>
            </a:r>
            <a:r>
              <a:rPr lang="en-ID" dirty="0" err="1"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binatang</a:t>
            </a:r>
            <a:r>
              <a:rPr lang="en-ID" dirty="0">
                <a:latin typeface="Gill Sans Nova Cond Ultra Bold" panose="020B0B04020104020203" pitchFamily="34" charset="0"/>
              </a:rPr>
              <a:t> buas di Wahyu 13 dan 14.</a:t>
            </a:r>
          </a:p>
        </p:txBody>
      </p:sp>
    </p:spTree>
    <p:extLst>
      <p:ext uri="{BB962C8B-B14F-4D97-AF65-F5344CB8AC3E}">
        <p14:creationId xmlns:p14="http://schemas.microsoft.com/office/powerpoint/2010/main" val="703292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95201D-B19C-D258-75F3-DDF3064F1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8" name="Picture 7" descr="A person in a blue shirt&#10;&#10;AI-generated content may be incorrect.">
            <a:extLst>
              <a:ext uri="{FF2B5EF4-FFF2-40B4-BE49-F238E27FC236}">
                <a16:creationId xmlns:a16="http://schemas.microsoft.com/office/drawing/2014/main" id="{C785FA94-9209-91C6-D433-6F8391B2C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4" t="3506" b="2355"/>
          <a:stretch>
            <a:fillRect/>
          </a:stretch>
        </p:blipFill>
        <p:spPr>
          <a:xfrm>
            <a:off x="-1036" y="-1"/>
            <a:ext cx="9145036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970E3-178D-F56F-EEC2-EA7C982D7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1226"/>
            <a:ext cx="9144000" cy="1917290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DANIEL 2 DAN PENDEKATAN HISTORIS TERHADAP NUBUATAN</a:t>
            </a:r>
            <a:b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15 Juni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E73F3-C2FE-1431-C9B2-4EEC7984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748" y="3417196"/>
            <a:ext cx="7293935" cy="3219578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Ditulis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lebih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lima ratus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tahun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sebelum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Kristus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, sang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nabi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menetapkan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sejarah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dunia,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mulai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zamannya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di Babel, dan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kemudian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melalui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Media-Persia, Yunani, Roma, dan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perpecahan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Roma menjadi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bangsa-bangsa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Eropa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modern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seperti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ada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hari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ini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946AE1-7FAA-16A6-244C-A626343E3897}"/>
              </a:ext>
            </a:extLst>
          </p:cNvPr>
          <p:cNvSpPr txBox="1"/>
          <p:nvPr/>
        </p:nvSpPr>
        <p:spPr>
          <a:xfrm>
            <a:off x="637953" y="2138516"/>
            <a:ext cx="73577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Salah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satu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nubuatan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yang paling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berkuasa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dalam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seluruh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Kitab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Suci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adalah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Daniel 2.</a:t>
            </a:r>
            <a:r>
              <a:rPr lang="en-ID" sz="32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9542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2C54A0-6AC9-7CFE-538D-803CC3BE84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191" b="15758"/>
          <a:stretch>
            <a:fillRect/>
          </a:stretch>
        </p:blipFill>
        <p:spPr>
          <a:xfrm>
            <a:off x="20" y="0"/>
            <a:ext cx="9143980" cy="293443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E3CD4-B7E9-0400-22DD-F9AFCBE73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220" y="2934436"/>
            <a:ext cx="8597966" cy="392356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Berbicara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latin typeface="Franklin Gothic Demi Cond" panose="020B0706030402020204" pitchFamily="34" charset="0"/>
              </a:rPr>
              <a:t> negara-negara </a:t>
            </a:r>
            <a:r>
              <a:rPr lang="en-ID" dirty="0" err="1">
                <a:latin typeface="Franklin Gothic Demi Cond" panose="020B0706030402020204" pitchFamily="34" charset="0"/>
              </a:rPr>
              <a:t>Eropa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satu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ayat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>
                <a:latin typeface="Eras Bold ITC" panose="020B0907030504020204" pitchFamily="34" charset="0"/>
              </a:rPr>
              <a:t>Daniel 2:43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mengatakan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"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bercampur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oleh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perkawinan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tetapi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merupakan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satu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kesatuan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seperti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besi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dapat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bercampur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tanah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liat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". </a:t>
            </a:r>
          </a:p>
          <a:p>
            <a:pPr marL="0" indent="0">
              <a:buNone/>
            </a:pPr>
            <a:endParaRPr lang="en-ID" sz="800" b="1" dirty="0">
              <a:solidFill>
                <a:srgbClr val="C00000"/>
              </a:solidFill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Nubuatan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digenapi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luar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biasa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Artinya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terlepas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segala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macam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perkawinan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campur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antara</a:t>
            </a:r>
            <a:r>
              <a:rPr lang="en-ID" dirty="0">
                <a:latin typeface="Franklin Gothic Demi Cond" panose="020B0706030402020204" pitchFamily="34" charset="0"/>
              </a:rPr>
              <a:t> orang-orang [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pangeran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hingga</a:t>
            </a:r>
            <a:r>
              <a:rPr lang="en-ID" dirty="0"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latin typeface="Franklin Gothic Demi Cond" panose="020B0706030402020204" pitchFamily="34" charset="0"/>
              </a:rPr>
              <a:t>biasa</a:t>
            </a:r>
            <a:r>
              <a:rPr lang="en-ID" dirty="0">
                <a:latin typeface="Franklin Gothic Demi Cond" panose="020B0706030402020204" pitchFamily="34" charset="0"/>
              </a:rPr>
              <a:t>] di negara-negara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Amasis MT Pro Black" panose="02040A04050005020304" pitchFamily="18" charset="0"/>
              </a:rPr>
              <a:t>mereka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tetap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terbagi</a:t>
            </a:r>
            <a:r>
              <a:rPr lang="en-ID" dirty="0">
                <a:latin typeface="Amasis MT Pro Black" panose="02040A04050005020304" pitchFamily="18" charset="0"/>
              </a:rPr>
              <a:t>, </a:t>
            </a:r>
            <a:r>
              <a:rPr lang="en-ID" dirty="0" err="1">
                <a:latin typeface="Amasis MT Pro Black" panose="02040A04050005020304" pitchFamily="18" charset="0"/>
              </a:rPr>
              <a:t>tidak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merupakan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satu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kesatuan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08445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4AB6F-0959-B53F-BFFD-525C24422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49" y="580439"/>
            <a:ext cx="4726334" cy="59213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Nubuatan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apokaliptik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kitab Daniel </a:t>
            </a:r>
            <a:r>
              <a:rPr lang="en-ID" sz="3200" dirty="0" err="1">
                <a:latin typeface="Franklin Gothic Demi Cond" panose="020B0706030402020204" pitchFamily="34" charset="0"/>
              </a:rPr>
              <a:t>semuanya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mengikuti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landasan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ditetapkan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Daniel 2. </a:t>
            </a:r>
          </a:p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Artinya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sisa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dari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nubuatan-nubuatan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ini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seperti</a:t>
            </a:r>
            <a:r>
              <a:rPr lang="en-ID" sz="3200" dirty="0">
                <a:latin typeface="Impact" panose="020B0806030902050204" pitchFamily="34" charset="0"/>
              </a:rPr>
              <a:t> Daniel 2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mengikuti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urutan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kerajaan</a:t>
            </a:r>
            <a:r>
              <a:rPr lang="en-ID" sz="3200" dirty="0">
                <a:latin typeface="Gill Sans Nova Cond Ultra Bold" panose="020B0B04020104020203" pitchFamily="34" charset="0"/>
              </a:rPr>
              <a:t> dunia </a:t>
            </a:r>
            <a:r>
              <a:rPr lang="en-ID" sz="3200" dirty="0" err="1">
                <a:latin typeface="Gill Sans Nova Cond Ultra Bold" panose="020B0B04020104020203" pitchFamily="34" charset="0"/>
              </a:rPr>
              <a:t>satu</a:t>
            </a:r>
            <a:r>
              <a:rPr lang="en-ID" sz="3200" dirty="0">
                <a:latin typeface="Gill Sans Nova Cond Ultra Bold" panose="020B0B04020104020203" pitchFamily="34" charset="0"/>
              </a:rPr>
              <a:t> demi </a:t>
            </a:r>
            <a:r>
              <a:rPr lang="en-ID" sz="3200" dirty="0" err="1">
                <a:latin typeface="Gill Sans Nova Cond Ultra Bold" panose="020B0B04020104020203" pitchFamily="34" charset="0"/>
              </a:rPr>
              <a:t>satu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sampai</a:t>
            </a:r>
            <a:r>
              <a:rPr lang="en-ID" sz="3200" dirty="0">
                <a:latin typeface="Gill Sans Nova Cond Ultra Bold" panose="020B0B04020104020203" pitchFamily="34" charset="0"/>
              </a:rPr>
              <a:t> Tuhan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mendirikan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kerajaan</a:t>
            </a:r>
            <a:r>
              <a:rPr lang="en-ID" sz="3200" dirty="0">
                <a:latin typeface="Gill Sans Nova Cond Ultra Bold" panose="020B0B04020104020203" pitchFamily="34" charset="0"/>
              </a:rPr>
              <a:t>-Nya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kekal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>
                <a:latin typeface="Franklin Gothic Demi Cond" panose="020B0706030402020204" pitchFamily="34" charset="0"/>
              </a:rPr>
              <a:t>[Daniel 2:44; Daniel 7:13-14].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97CAAB-EC04-39C1-DAA6-2FC56E01EA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3" b="1"/>
          <a:stretch>
            <a:fillRect/>
          </a:stretch>
        </p:blipFill>
        <p:spPr>
          <a:xfrm>
            <a:off x="4966873" y="1089121"/>
            <a:ext cx="384167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609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31D9-61F2-3557-33A0-267E0A895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93" y="177196"/>
            <a:ext cx="5219280" cy="649272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Eras Bold ITC" panose="020B0907030504020204" pitchFamily="34" charset="0"/>
              </a:rPr>
              <a:t>Dengan</a:t>
            </a:r>
            <a:r>
              <a:rPr lang="en-ID" sz="2600" dirty="0">
                <a:latin typeface="Eras Bold ITC" panose="020B0907030504020204" pitchFamily="34" charset="0"/>
              </a:rPr>
              <a:t> kata lain, </a:t>
            </a:r>
            <a:r>
              <a:rPr lang="en-ID" sz="2600" dirty="0" err="1">
                <a:latin typeface="Eras Bold ITC" panose="020B0907030504020204" pitchFamily="34" charset="0"/>
              </a:rPr>
              <a:t>nubuatan-nubuatan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itu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melalui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sejarah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dalam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urutan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kerajaan</a:t>
            </a:r>
            <a:r>
              <a:rPr lang="en-ID" sz="2600" dirty="0">
                <a:latin typeface="Eras Bold ITC" panose="020B0907030504020204" pitchFamily="34" charset="0"/>
              </a:rPr>
              <a:t> yang </a:t>
            </a:r>
            <a:r>
              <a:rPr lang="en-ID" sz="2600" dirty="0" err="1">
                <a:latin typeface="Eras Bold ITC" panose="020B0907030504020204" pitchFamily="34" charset="0"/>
              </a:rPr>
              <a:t>tak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terputus</a:t>
            </a:r>
            <a:r>
              <a:rPr lang="en-ID" sz="2600" dirty="0">
                <a:latin typeface="Eras Bold ITC" panose="020B0907030504020204" pitchFamily="34" charset="0"/>
              </a:rPr>
              <a:t>, </a:t>
            </a:r>
            <a:r>
              <a:rPr lang="en-ID" sz="2600" dirty="0" err="1">
                <a:latin typeface="Eras Bold ITC" panose="020B0907030504020204" pitchFamily="34" charset="0"/>
              </a:rPr>
              <a:t>dimulai</a:t>
            </a:r>
            <a:r>
              <a:rPr lang="en-ID" sz="2600" dirty="0">
                <a:latin typeface="Eras Bold ITC" panose="020B0907030504020204" pitchFamily="34" charset="0"/>
              </a:rPr>
              <a:t> pada zaman Daniel dan </a:t>
            </a:r>
            <a:r>
              <a:rPr lang="en-ID" sz="2600" dirty="0" err="1">
                <a:latin typeface="Eras Bold ITC" panose="020B0907030504020204" pitchFamily="34" charset="0"/>
              </a:rPr>
              <a:t>berakhir</a:t>
            </a:r>
            <a:r>
              <a:rPr lang="en-ID" sz="2600" dirty="0">
                <a:latin typeface="Eras Bold ITC" panose="020B0907030504020204" pitchFamily="34" charset="0"/>
              </a:rPr>
              <a:t> di masa </a:t>
            </a:r>
            <a:r>
              <a:rPr lang="en-ID" sz="2600" dirty="0" err="1">
                <a:latin typeface="Eras Bold ITC" panose="020B0907030504020204" pitchFamily="34" charset="0"/>
              </a:rPr>
              <a:t>depan</a:t>
            </a:r>
            <a:r>
              <a:rPr lang="en-ID" sz="2600" dirty="0">
                <a:latin typeface="Eras Bold ITC" panose="020B0907030504020204" pitchFamily="34" charset="0"/>
              </a:rPr>
              <a:t>, </a:t>
            </a:r>
            <a:r>
              <a:rPr lang="en-ID" sz="2600" dirty="0" err="1">
                <a:latin typeface="Eras Bold ITC" panose="020B0907030504020204" pitchFamily="34" charset="0"/>
              </a:rPr>
              <a:t>bahkan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hingga</a:t>
            </a:r>
            <a:r>
              <a:rPr lang="en-ID" sz="2600" dirty="0">
                <a:latin typeface="Eras Bold ITC" panose="020B0907030504020204" pitchFamily="34" charset="0"/>
              </a:rPr>
              <a:t> zaman </a:t>
            </a:r>
            <a:r>
              <a:rPr lang="en-ID" sz="2600" dirty="0" err="1">
                <a:latin typeface="Eras Bold ITC" panose="020B0907030504020204" pitchFamily="34" charset="0"/>
              </a:rPr>
              <a:t>kita</a:t>
            </a:r>
            <a:r>
              <a:rPr lang="en-ID" sz="2600" dirty="0"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Ini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pendekatan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historis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menafsirkan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nubuatan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itulah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dituntut</a:t>
            </a:r>
            <a:r>
              <a:rPr lang="en-ID" sz="3200" dirty="0">
                <a:latin typeface="Franklin Gothic Demi Cond" panose="020B0706030402020204" pitchFamily="34" charset="0"/>
              </a:rPr>
              <a:t> oleh </a:t>
            </a:r>
            <a:r>
              <a:rPr lang="en-ID" sz="3200" dirty="0" err="1">
                <a:latin typeface="Franklin Gothic Demi Cond" panose="020B0706030402020204" pitchFamily="34" charset="0"/>
              </a:rPr>
              <a:t>ayat-ayat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tersebut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Penggunaan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pendekatan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historis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ini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sangat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penting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memahami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peristiwa-peristiwa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akhir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zaman,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terutama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seperti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digambarkan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kitab Wahyu.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623B61-A9D6-256D-A786-D996534624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41" t="-1" r="55954" b="-1"/>
          <a:stretch>
            <a:fillRect/>
          </a:stretch>
        </p:blipFill>
        <p:spPr>
          <a:xfrm>
            <a:off x="5507665" y="-10886"/>
            <a:ext cx="3636335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467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028345-6433-8DC3-2E25-F4D9FE4C0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001001-C8CC-1661-DE6C-5038E6284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6"/>
            <a:ext cx="9143999" cy="1325563"/>
          </a:xfrm>
        </p:spPr>
        <p:txBody>
          <a:bodyPr/>
          <a:lstStyle/>
          <a:p>
            <a:pPr algn="ctr"/>
            <a:r>
              <a:rPr lang="fi-FI" sz="4000" dirty="0">
                <a:solidFill>
                  <a:srgbClr val="C00000"/>
                </a:solidFill>
                <a:latin typeface="Impact" panose="020B0806030902050204" pitchFamily="34" charset="0"/>
              </a:rPr>
              <a:t>MENYEMBAH PATUNG</a:t>
            </a:r>
            <a:br>
              <a:rPr lang="fi-FI" dirty="0"/>
            </a:br>
            <a:r>
              <a:rPr lang="fi-FI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Senin, 16 Juni 2025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374CE-6E26-C636-50E9-27174E412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9646" y="1977656"/>
            <a:ext cx="5946186" cy="48803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Perlawanan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raja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Nebukadnezar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terhadap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pekabaran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Allah di Daniel 2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diwujudkan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membangun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sebuah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patung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dibuat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seluruhnya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dari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emas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.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 err="1">
                <a:latin typeface="Eras Bold ITC" panose="020B0907030504020204" pitchFamily="34" charset="0"/>
              </a:rPr>
              <a:t>Intinya</a:t>
            </a:r>
            <a:r>
              <a:rPr lang="en-ID" dirty="0">
                <a:latin typeface="Eras Bold ITC" panose="020B0907030504020204" pitchFamily="34" charset="0"/>
              </a:rPr>
              <a:t>: Babel </a:t>
            </a:r>
            <a:r>
              <a:rPr lang="en-ID" dirty="0" err="1">
                <a:latin typeface="Eras Bold ITC" panose="020B0907030504020204" pitchFamily="34" charset="0"/>
              </a:rPr>
              <a:t>tidak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pernah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jatuh</a:t>
            </a:r>
            <a:r>
              <a:rPr lang="en-ID" dirty="0">
                <a:latin typeface="Eras Bold ITC" panose="020B0907030504020204" pitchFamily="34" charset="0"/>
              </a:rPr>
              <a:t>, dan </a:t>
            </a:r>
            <a:r>
              <a:rPr lang="en-ID" dirty="0" err="1">
                <a:latin typeface="Eras Bold ITC" panose="020B0907030504020204" pitchFamily="34" charset="0"/>
              </a:rPr>
              <a:t>Nebukadnezar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selalu</a:t>
            </a:r>
            <a:r>
              <a:rPr lang="en-ID" dirty="0">
                <a:latin typeface="Eras Bold ITC" panose="020B0907030504020204" pitchFamily="34" charset="0"/>
              </a:rPr>
              <a:t> menjadi raja.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Dan </a:t>
            </a:r>
            <a:r>
              <a:rPr lang="en-ID" dirty="0" err="1">
                <a:latin typeface="Franklin Gothic Demi Cond" panose="020B0706030402020204" pitchFamily="34" charset="0"/>
              </a:rPr>
              <a:t>siapa</a:t>
            </a:r>
            <a:r>
              <a:rPr lang="en-ID" dirty="0">
                <a:latin typeface="Franklin Gothic Demi Cond" panose="020B0706030402020204" pitchFamily="34" charset="0"/>
              </a:rPr>
              <a:t> pun yang </a:t>
            </a:r>
            <a:r>
              <a:rPr lang="en-ID" dirty="0" err="1">
                <a:latin typeface="Franklin Gothic Demi Cond" panose="020B0706030402020204" pitchFamily="34" charset="0"/>
              </a:rPr>
              <a:t>berani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menentang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gagasan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dihukum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mati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Ini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berfungsi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sebagai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pengingat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kuat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keinginan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manusiawi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kita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untuk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menentukan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nasib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sendiri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dapat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dengan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cepat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membutakan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kita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dari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kebenaran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tentang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bagaimana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pertentangan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besar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pasti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akan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terjadi</a:t>
            </a:r>
            <a:r>
              <a:rPr lang="en-ID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128B55-88B8-F7CE-921C-56776348C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07" y="2055815"/>
            <a:ext cx="2402032" cy="1822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D074F0-1D8E-4F15-934A-4EFF72B49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07" y="4243803"/>
            <a:ext cx="240203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65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2E0A3-FD76-F839-DC26-2C1A3E17D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640" y="1010093"/>
            <a:ext cx="4531644" cy="54565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Dalam </a:t>
            </a:r>
            <a:r>
              <a:rPr lang="en-ID" sz="3200" dirty="0" err="1">
                <a:latin typeface="Impact" panose="020B0806030902050204" pitchFamily="34" charset="0"/>
              </a:rPr>
              <a:t>beberapa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hal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Nebukadnezar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menyerupai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karakteristik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Lusifer</a:t>
            </a:r>
            <a:r>
              <a:rPr lang="en-ID" sz="3200" dirty="0">
                <a:latin typeface="Impact" panose="020B0806030902050204" pitchFamily="34" charset="0"/>
              </a:rPr>
              <a:t> :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dia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ambisius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mementingkan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diri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sendiri</a:t>
            </a:r>
            <a:r>
              <a:rPr lang="en-ID" sz="3200" dirty="0">
                <a:latin typeface="Berlin Sans FB" panose="020E0602020502020306" pitchFamily="34" charset="0"/>
              </a:rPr>
              <a:t>, dan </a:t>
            </a:r>
            <a:r>
              <a:rPr lang="en-ID" sz="3200" dirty="0" err="1">
                <a:latin typeface="Berlin Sans FB" panose="020E0602020502020306" pitchFamily="34" charset="0"/>
              </a:rPr>
              <a:t>cukup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sombong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untuk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memberontak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secara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terbuka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melawan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otoritas</a:t>
            </a:r>
            <a:r>
              <a:rPr lang="en-ID" sz="3200" dirty="0">
                <a:latin typeface="Berlin Sans FB" panose="020E0602020502020306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Bedanya</a:t>
            </a:r>
            <a:r>
              <a:rPr lang="en-ID" sz="3200" dirty="0">
                <a:latin typeface="Berlin Sans FB" panose="020E0602020502020306" pitchFamily="34" charset="0"/>
              </a:rPr>
              <a:t>, Pada </a:t>
            </a:r>
            <a:r>
              <a:rPr lang="en-ID" sz="3200" dirty="0" err="1">
                <a:latin typeface="Berlin Sans FB" panose="020E0602020502020306" pitchFamily="34" charset="0"/>
              </a:rPr>
              <a:t>akhirnya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Nebukadnezar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bertobat</a:t>
            </a:r>
            <a:r>
              <a:rPr lang="en-ID" sz="3200" dirty="0">
                <a:latin typeface="Gill Sans Ultra Bold Condensed" panose="020B0A06020104020203" pitchFamily="34" charset="0"/>
              </a:rPr>
              <a:t>.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5426" y="1364732"/>
            <a:ext cx="710616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909F57-7D5D-BC28-9299-80EDDAC890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014" r="7534" b="2"/>
          <a:stretch>
            <a:fillRect/>
          </a:stretch>
        </p:blipFill>
        <p:spPr>
          <a:xfrm>
            <a:off x="5925944" y="2727729"/>
            <a:ext cx="3218056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3" name="Arc 2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4022954" y="-170491"/>
            <a:ext cx="4021193" cy="3015895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B96A22-A09C-F868-4789-C67ED2687E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69" r="25672" b="3"/>
          <a:stretch>
            <a:fillRect/>
          </a:stretch>
        </p:blipFill>
        <p:spPr>
          <a:xfrm>
            <a:off x="4696205" y="1"/>
            <a:ext cx="2639484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6812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</TotalTime>
  <Words>1568</Words>
  <Application>Microsoft Office PowerPoint</Application>
  <PresentationFormat>On-screen Show (4:3)</PresentationFormat>
  <Paragraphs>78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Aharoni</vt:lpstr>
      <vt:lpstr>Amasis MT Pro Black</vt:lpstr>
      <vt:lpstr>Aptos</vt:lpstr>
      <vt:lpstr>Aptos Display</vt:lpstr>
      <vt:lpstr>Arial</vt:lpstr>
      <vt:lpstr>Berlin Sans FB</vt:lpstr>
      <vt:lpstr>Calibri</vt:lpstr>
      <vt:lpstr>Eras Bold ITC</vt:lpstr>
      <vt:lpstr>Eras Demi ITC</vt:lpstr>
      <vt:lpstr>Franklin Gothic Demi Cond</vt:lpstr>
      <vt:lpstr>Franklin Gothic Heavy</vt:lpstr>
      <vt:lpstr>Gill Sans Nova Cond Ultra Bold</vt:lpstr>
      <vt:lpstr>Gill Sans Nova Cond XBd</vt:lpstr>
      <vt:lpstr>Gill Sans Ultra Bold Condensed</vt:lpstr>
      <vt:lpstr>Impact</vt:lpstr>
      <vt:lpstr>Office Theme</vt:lpstr>
      <vt:lpstr>PARA PENDAHULU</vt:lpstr>
      <vt:lpstr>2 TIMOTIUS 1 : 7</vt:lpstr>
      <vt:lpstr>Pelajaran pekan ini pertama-tama akan membahas garis besar peristiwa-peristiwa nubuatan, seperti yang dinyatakan dalam nubuatan Daniel tentang patung (Dan. 2: 31-45). </vt:lpstr>
      <vt:lpstr>DANIEL 2 DAN PENDEKATAN HISTORIS TERHADAP NUBUATAN Minggu, 15 Juni 2025</vt:lpstr>
      <vt:lpstr>PowerPoint Presentation</vt:lpstr>
      <vt:lpstr>PowerPoint Presentation</vt:lpstr>
      <vt:lpstr>PowerPoint Presentation</vt:lpstr>
      <vt:lpstr>MENYEMBAH PATUNG Senin, 16 Juni 2025</vt:lpstr>
      <vt:lpstr>PowerPoint Presentation</vt:lpstr>
      <vt:lpstr>PowerPoint Presentation</vt:lpstr>
      <vt:lpstr>PowerPoint Presentation</vt:lpstr>
      <vt:lpstr>Daniel 3:17-18</vt:lpstr>
      <vt:lpstr>MENYEMBAH PATUNG, LAGI Selasa, 17 Juni 2025</vt:lpstr>
      <vt:lpstr>Wahyu 13:15</vt:lpstr>
      <vt:lpstr>PowerPoint Presentation</vt:lpstr>
      <vt:lpstr>PowerPoint Presentation</vt:lpstr>
      <vt:lpstr>PENGANIAYAAN GEREJA MULA-MULA Rabu, 18 Juni 2025</vt:lpstr>
      <vt:lpstr>Ellen G. White,  Alfa dan Omega, jld. 8, hlm. 41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TANDA BINATANG Kamis, 19 Juni 2025</vt:lpstr>
      <vt:lpstr>Dalam beberapa peristiwa berikut ini kita melihat bagaimana para pemimpin agama berniat membunuh Yesus, berhubungan dengan Hari Sabat 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21</cp:revision>
  <dcterms:created xsi:type="dcterms:W3CDTF">2025-06-16T11:20:10Z</dcterms:created>
  <dcterms:modified xsi:type="dcterms:W3CDTF">2025-06-19T08:51:43Z</dcterms:modified>
</cp:coreProperties>
</file>