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3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71" r:id="rId14"/>
    <p:sldId id="276" r:id="rId15"/>
    <p:sldId id="272" r:id="rId16"/>
    <p:sldId id="273" r:id="rId17"/>
    <p:sldId id="274" r:id="rId18"/>
    <p:sldId id="275" r:id="rId19"/>
    <p:sldId id="268" r:id="rId20"/>
    <p:sldId id="277" r:id="rId21"/>
    <p:sldId id="278" r:id="rId22"/>
    <p:sldId id="279" r:id="rId23"/>
    <p:sldId id="269" r:id="rId24"/>
    <p:sldId id="280" r:id="rId25"/>
    <p:sldId id="281" r:id="rId26"/>
    <p:sldId id="282" r:id="rId27"/>
    <p:sldId id="284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E6B8-60FF-4C80-863B-BDDE60FB6C14}" type="datetimeFigureOut">
              <a:rPr lang="en-ID" smtClean="0"/>
              <a:t>05/06/2025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DBB0C-A0C4-4115-952F-6357753EDAA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12396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E6B8-60FF-4C80-863B-BDDE60FB6C14}" type="datetimeFigureOut">
              <a:rPr lang="en-ID" smtClean="0"/>
              <a:t>05/06/2025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DBB0C-A0C4-4115-952F-6357753EDAA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14863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E6B8-60FF-4C80-863B-BDDE60FB6C14}" type="datetimeFigureOut">
              <a:rPr lang="en-ID" smtClean="0"/>
              <a:t>05/06/2025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DBB0C-A0C4-4115-952F-6357753EDAA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97680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E6B8-60FF-4C80-863B-BDDE60FB6C14}" type="datetimeFigureOut">
              <a:rPr lang="en-ID" smtClean="0"/>
              <a:t>05/06/2025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DBB0C-A0C4-4115-952F-6357753EDAA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42563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E6B8-60FF-4C80-863B-BDDE60FB6C14}" type="datetimeFigureOut">
              <a:rPr lang="en-ID" smtClean="0"/>
              <a:t>05/06/2025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DBB0C-A0C4-4115-952F-6357753EDAA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11159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E6B8-60FF-4C80-863B-BDDE60FB6C14}" type="datetimeFigureOut">
              <a:rPr lang="en-ID" smtClean="0"/>
              <a:t>05/06/2025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DBB0C-A0C4-4115-952F-6357753EDAA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50526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E6B8-60FF-4C80-863B-BDDE60FB6C14}" type="datetimeFigureOut">
              <a:rPr lang="en-ID" smtClean="0"/>
              <a:t>05/06/2025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DBB0C-A0C4-4115-952F-6357753EDAA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2216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E6B8-60FF-4C80-863B-BDDE60FB6C14}" type="datetimeFigureOut">
              <a:rPr lang="en-ID" smtClean="0"/>
              <a:t>05/06/2025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DBB0C-A0C4-4115-952F-6357753EDAA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26608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E6B8-60FF-4C80-863B-BDDE60FB6C14}" type="datetimeFigureOut">
              <a:rPr lang="en-ID" smtClean="0"/>
              <a:t>05/06/2025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DBB0C-A0C4-4115-952F-6357753EDAA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71417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E6B8-60FF-4C80-863B-BDDE60FB6C14}" type="datetimeFigureOut">
              <a:rPr lang="en-ID" smtClean="0"/>
              <a:t>05/06/2025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DBB0C-A0C4-4115-952F-6357753EDAA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45238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E6B8-60FF-4C80-863B-BDDE60FB6C14}" type="datetimeFigureOut">
              <a:rPr lang="en-ID" smtClean="0"/>
              <a:t>05/06/2025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DBB0C-A0C4-4115-952F-6357753EDAA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98521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43E6B8-60FF-4C80-863B-BDDE60FB6C14}" type="datetimeFigureOut">
              <a:rPr lang="en-ID" smtClean="0"/>
              <a:t>05/06/2025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FDBB0C-A0C4-4115-952F-6357753EDAA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8512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448DB1-4196-18A6-15DA-C72635C1B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5" name="Picture 4" descr="A large ship in the water&#10;&#10;AI-generated content may be incorrect.">
            <a:extLst>
              <a:ext uri="{FF2B5EF4-FFF2-40B4-BE49-F238E27FC236}">
                <a16:creationId xmlns:a16="http://schemas.microsoft.com/office/drawing/2014/main" id="{BB4FA156-5BCC-B74C-46E1-E0876C88E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18" b="909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F15DF8A-891A-1965-E372-1BA1F3B945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273134" y="987134"/>
            <a:ext cx="6858002" cy="488373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3000"/>
                </a:schemeClr>
              </a:gs>
              <a:gs pos="26000">
                <a:schemeClr val="bg1">
                  <a:alpha val="20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318A18-E10E-4A56-8C05-2D69B415A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018" y="706986"/>
            <a:ext cx="6863208" cy="3474720"/>
          </a:xfrm>
        </p:spPr>
        <p:txBody>
          <a:bodyPr anchor="b">
            <a:normAutofit/>
          </a:bodyPr>
          <a:lstStyle/>
          <a:p>
            <a:pPr algn="l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KEPADA SIAPA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AKHIR TELAH DATANG</a:t>
            </a:r>
            <a:endParaRPr lang="en-ID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72BF02-82DB-FF7B-081C-3259C3DB3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3171" y="4271238"/>
            <a:ext cx="5594734" cy="492150"/>
          </a:xfrm>
        </p:spPr>
        <p:txBody>
          <a:bodyPr anchor="t">
            <a:normAutofit/>
          </a:bodyPr>
          <a:lstStyle/>
          <a:p>
            <a:pPr algn="l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Pelajaran ke-10, Triwulan II, Tahun 2025</a:t>
            </a:r>
          </a:p>
          <a:p>
            <a:pPr algn="l"/>
            <a:endParaRPr lang="en-ID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54627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6854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6D268E-EF15-1524-0F97-A37EEF8C23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950" r="5849"/>
          <a:stretch>
            <a:fillRect/>
          </a:stretch>
        </p:blipFill>
        <p:spPr>
          <a:xfrm>
            <a:off x="5976166" y="10"/>
            <a:ext cx="3167834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B1C033-B351-339B-E20C-4F14605B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794" y="428715"/>
            <a:ext cx="5349359" cy="1152968"/>
          </a:xfrm>
        </p:spPr>
        <p:txBody>
          <a:bodyPr>
            <a:normAutofit/>
          </a:bodyPr>
          <a:lstStyle/>
          <a:p>
            <a:r>
              <a:rPr lang="en-ID" sz="3200" dirty="0">
                <a:latin typeface="Impact" panose="020B0806030902050204" pitchFamily="34" charset="0"/>
              </a:rPr>
              <a:t>Ellen G. White, Alfa dan Omega, </a:t>
            </a:r>
            <a:br>
              <a:rPr lang="en-ID" sz="3200" dirty="0">
                <a:latin typeface="Impact" panose="020B0806030902050204" pitchFamily="34" charset="0"/>
              </a:rPr>
            </a:br>
            <a:r>
              <a:rPr lang="en-ID" sz="3200" dirty="0" err="1">
                <a:latin typeface="Impact" panose="020B0806030902050204" pitchFamily="34" charset="0"/>
              </a:rPr>
              <a:t>jld</a:t>
            </a:r>
            <a:r>
              <a:rPr lang="en-ID" sz="3200" dirty="0">
                <a:latin typeface="Impact" panose="020B0806030902050204" pitchFamily="34" charset="0"/>
              </a:rPr>
              <a:t>. 8, </a:t>
            </a:r>
            <a:r>
              <a:rPr lang="en-ID" sz="3200" dirty="0" err="1">
                <a:latin typeface="Impact" panose="020B0806030902050204" pitchFamily="34" charset="0"/>
              </a:rPr>
              <a:t>hlm</a:t>
            </a:r>
            <a:r>
              <a:rPr lang="en-ID" sz="3200" dirty="0">
                <a:latin typeface="Impact" panose="020B0806030902050204" pitchFamily="34" charset="0"/>
              </a:rPr>
              <a:t>. 448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8FEA0-9589-B77B-0B0F-C83341EA8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793" y="1724602"/>
            <a:ext cx="5855559" cy="49904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Kita </a:t>
            </a:r>
            <a:r>
              <a:rPr lang="en-ID" dirty="0" err="1">
                <a:latin typeface="Franklin Gothic Demi Cond" panose="020B0706030402020204" pitchFamily="34" charset="0"/>
              </a:rPr>
              <a:t>belum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mencapai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titik</a:t>
            </a:r>
            <a:r>
              <a:rPr lang="en-ID" dirty="0">
                <a:latin typeface="Franklin Gothic Demi Cond" panose="020B0706030402020204" pitchFamily="34" charset="0"/>
              </a:rPr>
              <a:t> di mana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hasil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meskipun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kita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diberi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tahu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saatnya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tiba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ketika</a:t>
            </a:r>
            <a:r>
              <a:rPr lang="en-ID" dirty="0">
                <a:latin typeface="Franklin Gothic Demi Cond" panose="020B0706030402020204" pitchFamily="34" charset="0"/>
              </a:rPr>
              <a:t> "</a:t>
            </a:r>
            <a:r>
              <a:rPr lang="en-ID" dirty="0" err="1">
                <a:latin typeface="Franklin Gothic Demi Cond" panose="020B0706030402020204" pitchFamily="34" charset="0"/>
              </a:rPr>
              <a:t>berakhirlah</a:t>
            </a:r>
            <a:r>
              <a:rPr lang="en-ID" dirty="0">
                <a:latin typeface="Franklin Gothic Demi Cond" panose="020B0706030402020204" pitchFamily="34" charset="0"/>
              </a:rPr>
              <a:t> masa </a:t>
            </a:r>
            <a:r>
              <a:rPr lang="en-ID" dirty="0" err="1">
                <a:latin typeface="Franklin Gothic Demi Cond" panose="020B0706030402020204" pitchFamily="34" charset="0"/>
              </a:rPr>
              <a:t>percobaan</a:t>
            </a:r>
            <a:r>
              <a:rPr lang="en-ID" dirty="0">
                <a:latin typeface="Franklin Gothic Demi Cond" panose="020B0706030402020204" pitchFamily="34" charset="0"/>
              </a:rPr>
              <a:t>, dan </a:t>
            </a:r>
            <a:r>
              <a:rPr lang="en-ID" dirty="0" err="1">
                <a:latin typeface="Franklin Gothic Demi Cond" panose="020B0706030402020204" pitchFamily="34" charset="0"/>
              </a:rPr>
              <a:t>pintu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kasihan</a:t>
            </a:r>
            <a:r>
              <a:rPr lang="en-ID" dirty="0">
                <a:latin typeface="Franklin Gothic Demi Cond" panose="020B0706030402020204" pitchFamily="34" charset="0"/>
              </a:rPr>
              <a:t> pun </a:t>
            </a:r>
            <a:r>
              <a:rPr lang="en-ID" dirty="0" err="1">
                <a:latin typeface="Franklin Gothic Demi Cond" panose="020B0706030402020204" pitchFamily="34" charset="0"/>
              </a:rPr>
              <a:t>tertutup</a:t>
            </a:r>
            <a:r>
              <a:rPr lang="en-ID" dirty="0">
                <a:latin typeface="Franklin Gothic Demi Cond" panose="020B0706030402020204" pitchFamily="34" charset="0"/>
              </a:rPr>
              <a:t>. Jadi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kalimat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pendek</a:t>
            </a:r>
            <a:r>
              <a:rPr lang="en-ID" dirty="0">
                <a:latin typeface="Franklin Gothic Demi Cond" panose="020B0706030402020204" pitchFamily="34" charset="0"/>
              </a:rPr>
              <a:t>, '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siap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sedia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masuk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bersama-sama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Dia </a:t>
            </a:r>
            <a:r>
              <a:rPr lang="en-ID" dirty="0" err="1">
                <a:latin typeface="Franklin Gothic Demi Cond" panose="020B0706030402020204" pitchFamily="34" charset="0"/>
              </a:rPr>
              <a:t>ke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ruang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perjamuan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kawin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lalu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pintu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ditutup</a:t>
            </a:r>
            <a:r>
              <a:rPr lang="en-ID" dirty="0">
                <a:latin typeface="Franklin Gothic Demi Cond" panose="020B0706030402020204" pitchFamily="34" charset="0"/>
              </a:rPr>
              <a:t>,' </a:t>
            </a:r>
            <a:r>
              <a:rPr lang="en-ID" b="1" dirty="0" err="1">
                <a:latin typeface="Franklin Gothic Demi Cond" panose="020B0706030402020204" pitchFamily="34" charset="0"/>
              </a:rPr>
              <a:t>kita</a:t>
            </a:r>
            <a:r>
              <a:rPr lang="en-ID" b="1" dirty="0"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latin typeface="Franklin Gothic Demi Cond" panose="020B0706030402020204" pitchFamily="34" charset="0"/>
              </a:rPr>
              <a:t>dibawa</a:t>
            </a:r>
            <a:r>
              <a:rPr lang="en-ID" b="1" dirty="0"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latin typeface="Franklin Gothic Demi Cond" panose="020B0706030402020204" pitchFamily="34" charset="0"/>
              </a:rPr>
              <a:t>melalui</a:t>
            </a:r>
            <a:r>
              <a:rPr lang="en-ID" b="1" dirty="0"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latin typeface="Franklin Gothic Demi Cond" panose="020B0706030402020204" pitchFamily="34" charset="0"/>
              </a:rPr>
              <a:t>pelayanan</a:t>
            </a:r>
            <a:r>
              <a:rPr lang="en-ID" b="1" dirty="0"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latin typeface="Franklin Gothic Demi Cond" panose="020B0706030402020204" pitchFamily="34" charset="0"/>
              </a:rPr>
              <a:t>terakhir</a:t>
            </a:r>
            <a:r>
              <a:rPr lang="en-ID" b="1" dirty="0"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latin typeface="Franklin Gothic Demi Cond" panose="020B0706030402020204" pitchFamily="34" charset="0"/>
              </a:rPr>
              <a:t>Juruselamat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Gill Sans Nova Cond Ultra Bold" panose="020B0B04020104020203" pitchFamily="34" charset="0"/>
              </a:rPr>
              <a:t>kepada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waktu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bilamana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pekerjaan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besar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penyelamatan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manusia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diselesaikan</a:t>
            </a:r>
            <a:r>
              <a:rPr lang="en-ID" dirty="0">
                <a:latin typeface="Franklin Gothic Demi Cond" panose="020B0706030402020204" pitchFamily="34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2844639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F2A299-A3AF-B31B-7ACD-01C7257DE1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892" b="16967"/>
          <a:stretch>
            <a:fillRect/>
          </a:stretch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A4DEA-3F1C-B4D6-40D9-B6E0E7ED3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080" y="3900334"/>
            <a:ext cx="8383840" cy="24526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600" dirty="0">
                <a:latin typeface="Berlin Sans FB" panose="020E0602020502020306" pitchFamily="34" charset="0"/>
              </a:rPr>
              <a:t>Kita </a:t>
            </a:r>
            <a:r>
              <a:rPr lang="en-ID" sz="3600" dirty="0" err="1">
                <a:latin typeface="Berlin Sans FB" panose="020E0602020502020306" pitchFamily="34" charset="0"/>
              </a:rPr>
              <a:t>tidak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perlu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berkecil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hati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jika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upaya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penginjilan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pribadi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kita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tampaknya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tidak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membuahkan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banyak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hasil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untuk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saat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ini</a:t>
            </a:r>
            <a:r>
              <a:rPr lang="en-ID" sz="3600" dirty="0">
                <a:latin typeface="Berlin Sans FB" panose="020E0602020502020306" pitchFamily="34" charset="0"/>
              </a:rPr>
              <a:t>. Kita </a:t>
            </a:r>
            <a:r>
              <a:rPr lang="en-ID" sz="3600" dirty="0" err="1">
                <a:latin typeface="Berlin Sans FB" panose="020E0602020502020306" pitchFamily="34" charset="0"/>
              </a:rPr>
              <a:t>harus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terus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melanjutkan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upaya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kita</a:t>
            </a:r>
            <a:r>
              <a:rPr lang="en-ID" sz="3600" dirty="0">
                <a:latin typeface="Berlin Sans FB" panose="020E0602020502020306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5083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A03094-C2D8-4B28-73E3-82C3F524E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5"/>
            <a:ext cx="914171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KISAH SODOM DAN GOMORA</a:t>
            </a:r>
            <a:br>
              <a:rPr lang="en-ID" sz="4700" dirty="0"/>
            </a:br>
            <a:r>
              <a:rPr lang="en-ID" sz="4700" dirty="0"/>
              <a:t>Selasa, 3 Juni 2025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3F832-8F30-A15E-D737-030CC00BF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472" y="4132410"/>
            <a:ext cx="8642554" cy="23604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D" sz="3600" dirty="0">
                <a:latin typeface="Aharoni" panose="02010803020104030203" pitchFamily="2" charset="-79"/>
                <a:cs typeface="Aharoni" panose="02010803020104030203" pitchFamily="2" charset="-79"/>
              </a:rPr>
              <a:t>2 Petrus 2:6 </a:t>
            </a:r>
          </a:p>
          <a:p>
            <a:pPr marL="0" indent="0" algn="ctr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"dan </a:t>
            </a:r>
            <a:r>
              <a:rPr lang="en-ID" sz="3000" dirty="0" err="1">
                <a:latin typeface="Franklin Gothic Demi Cond" panose="020B0706030402020204" pitchFamily="34" charset="0"/>
              </a:rPr>
              <a:t>jikalau</a:t>
            </a:r>
            <a:r>
              <a:rPr lang="en-ID" sz="3000" dirty="0">
                <a:latin typeface="Franklin Gothic Demi Cond" panose="020B0706030402020204" pitchFamily="34" charset="0"/>
              </a:rPr>
              <a:t> Allah </a:t>
            </a:r>
            <a:r>
              <a:rPr lang="en-ID" sz="3000" dirty="0" err="1">
                <a:latin typeface="Franklin Gothic Demi Cond" panose="020B0706030402020204" pitchFamily="34" charset="0"/>
              </a:rPr>
              <a:t>membinasakan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kota</a:t>
            </a:r>
            <a:r>
              <a:rPr lang="en-ID" sz="3000" dirty="0">
                <a:latin typeface="Franklin Gothic Demi Cond" panose="020B0706030402020204" pitchFamily="34" charset="0"/>
              </a:rPr>
              <a:t> Sodom dan Gomora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api</a:t>
            </a:r>
            <a:r>
              <a:rPr lang="en-ID" sz="3000" dirty="0">
                <a:latin typeface="Franklin Gothic Demi Cond" panose="020B0706030402020204" pitchFamily="34" charset="0"/>
              </a:rPr>
              <a:t>, dan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demikian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memusnahkannya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menjadikannya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suatu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peringatan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hidup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fasik</a:t>
            </a:r>
            <a:r>
              <a:rPr lang="en-ID" sz="3000" dirty="0">
                <a:latin typeface="Franklin Gothic Demi Cond" panose="020B0706030402020204" pitchFamily="34" charset="0"/>
              </a:rPr>
              <a:t> di masa-masa </a:t>
            </a:r>
            <a:r>
              <a:rPr lang="en-ID" sz="3000" dirty="0" err="1">
                <a:latin typeface="Franklin Gothic Demi Cond" panose="020B0706030402020204" pitchFamily="34" charset="0"/>
              </a:rPr>
              <a:t>kemudian</a:t>
            </a:r>
            <a:r>
              <a:rPr lang="en-ID" sz="3000" dirty="0">
                <a:latin typeface="Franklin Gothic Demi Cond" panose="020B0706030402020204" pitchFamily="34" charset="0"/>
              </a:rPr>
              <a:t>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9BB395-D106-30C0-F1B0-C2A895FF72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5765"/>
          <a:stretch/>
        </p:blipFill>
        <p:spPr>
          <a:xfrm>
            <a:off x="2174003" y="1879706"/>
            <a:ext cx="5007004" cy="20911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99223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4BB533-8524-A2AA-FE03-F5ADC67E01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016"/>
          <a:stretch>
            <a:fillRect/>
          </a:stretch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E588A-93C0-C5D0-64AF-6C1A57532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477" y="3802041"/>
            <a:ext cx="8731045" cy="2928368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3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Peringatan</a:t>
            </a:r>
            <a:r>
              <a:rPr lang="en-ID" sz="3400" dirty="0">
                <a:solidFill>
                  <a:srgbClr val="C00000"/>
                </a:solidFill>
                <a:latin typeface="Eras Demi ITC" panose="020B0805030504020804" pitchFamily="34" charset="0"/>
              </a:rPr>
              <a:t> yang </a:t>
            </a:r>
            <a:r>
              <a:rPr lang="en-ID" sz="3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diberikan</a:t>
            </a:r>
            <a:r>
              <a:rPr lang="en-ID" sz="34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3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kepada</a:t>
            </a:r>
            <a:r>
              <a:rPr lang="en-ID" sz="34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3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umat</a:t>
            </a:r>
            <a:r>
              <a:rPr lang="en-ID" sz="34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3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akhir</a:t>
            </a:r>
            <a:r>
              <a:rPr lang="en-ID" sz="3400" dirty="0">
                <a:solidFill>
                  <a:srgbClr val="C00000"/>
                </a:solidFill>
                <a:latin typeface="Eras Demi ITC" panose="020B0805030504020804" pitchFamily="34" charset="0"/>
              </a:rPr>
              <a:t> zaman di planet </a:t>
            </a:r>
            <a:r>
              <a:rPr lang="en-ID" sz="3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ini</a:t>
            </a:r>
            <a:r>
              <a:rPr lang="en-ID" sz="34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3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melalui</a:t>
            </a:r>
            <a:r>
              <a:rPr lang="en-ID" sz="34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3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kisah</a:t>
            </a:r>
            <a:r>
              <a:rPr lang="en-ID" sz="3400" dirty="0">
                <a:solidFill>
                  <a:srgbClr val="C00000"/>
                </a:solidFill>
                <a:latin typeface="Eras Demi ITC" panose="020B0805030504020804" pitchFamily="34" charset="0"/>
              </a:rPr>
              <a:t> Sodom dan Gomora sangat </a:t>
            </a:r>
            <a:r>
              <a:rPr lang="en-ID" sz="34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jelas</a:t>
            </a:r>
            <a:r>
              <a:rPr lang="en-ID" sz="34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3400" dirty="0">
                <a:latin typeface="Franklin Gothic Demi Cond" panose="020B0706030402020204" pitchFamily="34" charset="0"/>
              </a:rPr>
              <a:t>: </a:t>
            </a:r>
          </a:p>
          <a:p>
            <a:pPr marL="0" indent="0" algn="ctr">
              <a:buNone/>
            </a:pPr>
            <a:r>
              <a:rPr lang="en-ID" sz="3400" dirty="0">
                <a:latin typeface="Franklin Gothic Demi Cond" panose="020B0706030402020204" pitchFamily="34" charset="0"/>
              </a:rPr>
              <a:t>pada </a:t>
            </a:r>
            <a:r>
              <a:rPr lang="en-ID" sz="3400" dirty="0" err="1">
                <a:latin typeface="Franklin Gothic Demi Cond" panose="020B0706030402020204" pitchFamily="34" charset="0"/>
              </a:rPr>
              <a:t>akhirnya</a:t>
            </a:r>
            <a:r>
              <a:rPr lang="en-ID" sz="3400" dirty="0">
                <a:latin typeface="Franklin Gothic Demi Cond" panose="020B0706030402020204" pitchFamily="34" charset="0"/>
              </a:rPr>
              <a:t>, orang </a:t>
            </a:r>
            <a:r>
              <a:rPr lang="en-ID" sz="3400" dirty="0" err="1">
                <a:latin typeface="Franklin Gothic Demi Cond" panose="020B0706030402020204" pitchFamily="34" charset="0"/>
              </a:rPr>
              <a:t>fasik</a:t>
            </a:r>
            <a:r>
              <a:rPr lang="en-ID" sz="3400" dirty="0">
                <a:latin typeface="Franklin Gothic Demi Cond" panose="020B0706030402020204" pitchFamily="34" charset="0"/>
              </a:rPr>
              <a:t> juga </a:t>
            </a:r>
            <a:r>
              <a:rPr lang="en-ID" sz="3400" dirty="0" err="1">
                <a:latin typeface="Franklin Gothic Demi Cond" panose="020B0706030402020204" pitchFamily="34" charset="0"/>
              </a:rPr>
              <a:t>akan</a:t>
            </a:r>
            <a:r>
              <a:rPr lang="en-ID" sz="3400" dirty="0">
                <a:latin typeface="Franklin Gothic Demi Cond" panose="020B0706030402020204" pitchFamily="34" charset="0"/>
              </a:rPr>
              <a:t> </a:t>
            </a:r>
            <a:r>
              <a:rPr lang="en-ID" sz="3400" dirty="0" err="1">
                <a:latin typeface="Franklin Gothic Demi Cond" panose="020B0706030402020204" pitchFamily="34" charset="0"/>
              </a:rPr>
              <a:t>dihancurkan</a:t>
            </a:r>
            <a:r>
              <a:rPr lang="en-ID" sz="3400" dirty="0">
                <a:latin typeface="Franklin Gothic Demi Cond" panose="020B0706030402020204" pitchFamily="34" charset="0"/>
              </a:rPr>
              <a:t> oleh </a:t>
            </a:r>
            <a:r>
              <a:rPr lang="en-ID" sz="3400" dirty="0" err="1">
                <a:latin typeface="Franklin Gothic Demi Cond" panose="020B0706030402020204" pitchFamily="34" charset="0"/>
              </a:rPr>
              <a:t>api</a:t>
            </a:r>
            <a:r>
              <a:rPr lang="en-ID" sz="3400" dirty="0">
                <a:latin typeface="Franklin Gothic Demi Cond" panose="020B0706030402020204" pitchFamily="34" charset="0"/>
              </a:rPr>
              <a:t>, </a:t>
            </a:r>
            <a:r>
              <a:rPr lang="en-ID" sz="3400" dirty="0" err="1">
                <a:latin typeface="Franklin Gothic Demi Cond" panose="020B0706030402020204" pitchFamily="34" charset="0"/>
              </a:rPr>
              <a:t>seperti</a:t>
            </a:r>
            <a:r>
              <a:rPr lang="en-ID" sz="3400" dirty="0">
                <a:latin typeface="Franklin Gothic Demi Cond" panose="020B0706030402020204" pitchFamily="34" charset="0"/>
              </a:rPr>
              <a:t> yang </a:t>
            </a:r>
            <a:r>
              <a:rPr lang="en-ID" sz="3400" dirty="0" err="1">
                <a:latin typeface="Franklin Gothic Demi Cond" panose="020B0706030402020204" pitchFamily="34" charset="0"/>
              </a:rPr>
              <a:t>digambarkan</a:t>
            </a:r>
            <a:r>
              <a:rPr lang="en-ID" sz="3400" dirty="0">
                <a:latin typeface="Franklin Gothic Demi Cond" panose="020B0706030402020204" pitchFamily="34" charset="0"/>
              </a:rPr>
              <a:t> </a:t>
            </a:r>
            <a:r>
              <a:rPr lang="en-ID" sz="3400" dirty="0" err="1">
                <a:latin typeface="Franklin Gothic Demi Cond" panose="020B0706030402020204" pitchFamily="34" charset="0"/>
              </a:rPr>
              <a:t>dengan</a:t>
            </a:r>
            <a:r>
              <a:rPr lang="en-ID" sz="3400" dirty="0">
                <a:latin typeface="Franklin Gothic Demi Cond" panose="020B0706030402020204" pitchFamily="34" charset="0"/>
              </a:rPr>
              <a:t> sangat </a:t>
            </a:r>
            <a:r>
              <a:rPr lang="en-ID" sz="3400" dirty="0" err="1">
                <a:latin typeface="Franklin Gothic Demi Cond" panose="020B0706030402020204" pitchFamily="34" charset="0"/>
              </a:rPr>
              <a:t>jelas</a:t>
            </a:r>
            <a:r>
              <a:rPr lang="en-ID" sz="3400" dirty="0">
                <a:latin typeface="Franklin Gothic Demi Cond" panose="020B0706030402020204" pitchFamily="34" charset="0"/>
              </a:rPr>
              <a:t> </a:t>
            </a:r>
            <a:r>
              <a:rPr lang="en-ID" sz="3400" dirty="0" err="1">
                <a:latin typeface="Franklin Gothic Demi Cond" panose="020B0706030402020204" pitchFamily="34" charset="0"/>
              </a:rPr>
              <a:t>dalam</a:t>
            </a:r>
            <a:r>
              <a:rPr lang="en-ID" sz="3400" dirty="0">
                <a:latin typeface="Franklin Gothic Demi Cond" panose="020B0706030402020204" pitchFamily="34" charset="0"/>
              </a:rPr>
              <a:t> Wahyu 20. </a:t>
            </a:r>
          </a:p>
        </p:txBody>
      </p:sp>
    </p:spTree>
    <p:extLst>
      <p:ext uri="{BB962C8B-B14F-4D97-AF65-F5344CB8AC3E}">
        <p14:creationId xmlns:p14="http://schemas.microsoft.com/office/powerpoint/2010/main" val="587597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C98C8-F2C9-34C1-52F3-469760740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27" y="1180131"/>
            <a:ext cx="4670382" cy="50265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rgbClr val="FF0000"/>
                </a:solidFill>
                <a:latin typeface="Impact" panose="020B0806030902050204" pitchFamily="34" charset="0"/>
              </a:rPr>
              <a:t>Dosa sangat </a:t>
            </a:r>
            <a:r>
              <a:rPr lang="en-ID" sz="3200" dirty="0" err="1">
                <a:solidFill>
                  <a:srgbClr val="FF0000"/>
                </a:solidFill>
                <a:latin typeface="Impact" panose="020B0806030902050204" pitchFamily="34" charset="0"/>
              </a:rPr>
              <a:t>menipu</a:t>
            </a:r>
            <a:r>
              <a:rPr lang="en-ID" sz="3200" dirty="0">
                <a:solidFill>
                  <a:srgbClr val="FF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0000"/>
                </a:solidFill>
                <a:latin typeface="Impact" panose="020B0806030902050204" pitchFamily="34" charset="0"/>
              </a:rPr>
              <a:t>karena</a:t>
            </a:r>
            <a:r>
              <a:rPr lang="en-ID" sz="3200" dirty="0">
                <a:solidFill>
                  <a:srgbClr val="FF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0000"/>
                </a:solidFill>
                <a:latin typeface="Impact" panose="020B0806030902050204" pitchFamily="34" charset="0"/>
              </a:rPr>
              <a:t>membutakan</a:t>
            </a:r>
            <a:r>
              <a:rPr lang="en-ID" sz="3200" dirty="0">
                <a:solidFill>
                  <a:srgbClr val="FF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0000"/>
                </a:solidFill>
                <a:latin typeface="Impact" panose="020B0806030902050204" pitchFamily="34" charset="0"/>
              </a:rPr>
              <a:t>kita</a:t>
            </a:r>
            <a:r>
              <a:rPr lang="en-ID" sz="3200" dirty="0">
                <a:solidFill>
                  <a:srgbClr val="FF0000"/>
                </a:solidFill>
                <a:latin typeface="Impact" panose="020B0806030902050204" pitchFamily="34" charset="0"/>
              </a:rPr>
              <a:t> pada </a:t>
            </a:r>
            <a:r>
              <a:rPr lang="en-ID" sz="3200" dirty="0" err="1">
                <a:solidFill>
                  <a:srgbClr val="FF0000"/>
                </a:solidFill>
                <a:latin typeface="Impact" panose="020B0806030902050204" pitchFamily="34" charset="0"/>
              </a:rPr>
              <a:t>keadaan</a:t>
            </a:r>
            <a:r>
              <a:rPr lang="en-ID" sz="3200" dirty="0">
                <a:solidFill>
                  <a:srgbClr val="FF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0000"/>
                </a:solidFill>
                <a:latin typeface="Impact" panose="020B0806030902050204" pitchFamily="34" charset="0"/>
              </a:rPr>
              <a:t>hati</a:t>
            </a:r>
            <a:r>
              <a:rPr lang="en-ID" sz="3200" dirty="0">
                <a:solidFill>
                  <a:srgbClr val="FF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0000"/>
                </a:solidFill>
                <a:latin typeface="Impact" panose="020B0806030902050204" pitchFamily="34" charset="0"/>
              </a:rPr>
              <a:t>kita</a:t>
            </a:r>
            <a:r>
              <a:rPr lang="en-ID" sz="3200" dirty="0">
                <a:solidFill>
                  <a:srgbClr val="FF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0000"/>
                </a:solidFill>
                <a:latin typeface="Impact" panose="020B0806030902050204" pitchFamily="34" charset="0"/>
              </a:rPr>
              <a:t>sendiri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Gill Sans Nova Cond XBd" panose="020B0A06020104020203" pitchFamily="34" charset="0"/>
              </a:rPr>
              <a:t>menutupi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pelanggaran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kita</a:t>
            </a:r>
            <a:r>
              <a:rPr lang="en-ID" sz="3200" dirty="0">
                <a:latin typeface="Gill Sans Nova Cond XBd" panose="020B0A06020104020203" pitchFamily="34" charset="0"/>
              </a:rPr>
              <a:t> di </a:t>
            </a:r>
            <a:r>
              <a:rPr lang="en-ID" sz="3200" dirty="0" err="1">
                <a:latin typeface="Gill Sans Nova Cond XBd" panose="020B0A06020104020203" pitchFamily="34" charset="0"/>
              </a:rPr>
              <a:t>bawah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lapisan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persetujuan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diri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lin Sans FB" panose="020E0602020502020306" pitchFamily="34" charset="0"/>
              </a:rPr>
              <a:t>sementara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kejahatan</a:t>
            </a:r>
            <a:r>
              <a:rPr lang="en-ID" sz="3200" dirty="0">
                <a:latin typeface="Berlin Sans FB" panose="020E0602020502020306" pitchFamily="34" charset="0"/>
              </a:rPr>
              <a:t> yang </a:t>
            </a:r>
            <a:r>
              <a:rPr lang="en-ID" sz="3200" dirty="0" err="1">
                <a:latin typeface="Berlin Sans FB" panose="020E0602020502020306" pitchFamily="34" charset="0"/>
              </a:rPr>
              <a:t>dilakukan</a:t>
            </a:r>
            <a:r>
              <a:rPr lang="en-ID" sz="3200" dirty="0">
                <a:latin typeface="Berlin Sans FB" panose="020E0602020502020306" pitchFamily="34" charset="0"/>
              </a:rPr>
              <a:t> oleh orang lain </a:t>
            </a:r>
            <a:r>
              <a:rPr lang="en-ID" sz="3200" dirty="0" err="1">
                <a:latin typeface="Berlin Sans FB" panose="020E0602020502020306" pitchFamily="34" charset="0"/>
              </a:rPr>
              <a:t>seringkali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tetap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terlihat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jelas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bagi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kita</a:t>
            </a:r>
            <a:r>
              <a:rPr lang="en-ID" sz="3200" dirty="0">
                <a:latin typeface="Berlin Sans FB" panose="020E0602020502020306" pitchFamily="34" charset="0"/>
              </a:rPr>
              <a:t>.</a:t>
            </a:r>
          </a:p>
          <a:p>
            <a:endParaRPr lang="en-ID" sz="3200" dirty="0">
              <a:latin typeface="Berlin Sans FB" panose="020E0602020502020306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0EC780-65C7-7222-2A00-74649473C0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807" r="22059" b="2"/>
          <a:stretch>
            <a:fillRect/>
          </a:stretch>
        </p:blipFill>
        <p:spPr>
          <a:xfrm>
            <a:off x="5236912" y="1656146"/>
            <a:ext cx="3907087" cy="5201853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11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2588" y="1656147"/>
            <a:ext cx="409575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1054" y="587516"/>
            <a:ext cx="2240924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166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F2276-A6CC-9752-11B6-9D168050D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65299"/>
            <a:ext cx="7886700" cy="23571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Betapa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mengagetkan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ketika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nabi</a:t>
            </a:r>
            <a:r>
              <a:rPr lang="en-ID" sz="3200" dirty="0">
                <a:latin typeface="Franklin Gothic Demi Cond" panose="020B0706030402020204" pitchFamily="34" charset="0"/>
              </a:rPr>
              <a:t> Yehezkiel </a:t>
            </a:r>
            <a:r>
              <a:rPr lang="en-ID" sz="3200" dirty="0" err="1">
                <a:latin typeface="Franklin Gothic Demi Cond" panose="020B0706030402020204" pitchFamily="34" charset="0"/>
              </a:rPr>
              <a:t>menyampaikan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pekabaran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kepada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umat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Tuhan di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zamannya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bahwa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lebih</a:t>
            </a:r>
            <a:r>
              <a:rPr lang="en-ID" sz="32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jahat</a:t>
            </a:r>
            <a:r>
              <a:rPr lang="en-ID" sz="32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daripada</a:t>
            </a:r>
            <a:r>
              <a:rPr lang="en-ID" sz="32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orang-orang yang </a:t>
            </a:r>
            <a:r>
              <a:rPr lang="en-ID" sz="32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terkenal</a:t>
            </a:r>
            <a:r>
              <a:rPr lang="en-ID" sz="32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karena</a:t>
            </a:r>
            <a:r>
              <a:rPr lang="en-ID" sz="32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kejahatannya</a:t>
            </a:r>
            <a:r>
              <a:rPr lang="en-ID" sz="32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>
                <a:latin typeface="Franklin Gothic Demi Cond" panose="020B0706030402020204" pitchFamily="34" charset="0"/>
              </a:rPr>
              <a:t>[Yehezkiel 16:47].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D6BED1-9F99-719B-ECE9-6AFFC35CC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641" y="3141407"/>
            <a:ext cx="5100176" cy="30601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7692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5E6E3D-269F-8620-D904-F3338B3E19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634" b="13768"/>
          <a:stretch>
            <a:fillRect/>
          </a:stretch>
        </p:blipFill>
        <p:spPr>
          <a:xfrm>
            <a:off x="20" y="3878"/>
            <a:ext cx="9143980" cy="316835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D47B7-C7A0-BE7A-5DB4-2813BB21D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7" y="3172231"/>
            <a:ext cx="8324846" cy="354353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Dalam </a:t>
            </a:r>
            <a:r>
              <a:rPr lang="en-ID" sz="3000" dirty="0">
                <a:latin typeface="Impact" panose="020B0806030902050204" pitchFamily="34" charset="0"/>
              </a:rPr>
              <a:t>Roma 1:18-32,</a:t>
            </a:r>
            <a:r>
              <a:rPr lang="en-ID" sz="3000" dirty="0">
                <a:latin typeface="Franklin Gothic Demi Cond" panose="020B0706030402020204" pitchFamily="34" charset="0"/>
              </a:rPr>
              <a:t> Paulus </a:t>
            </a:r>
            <a:r>
              <a:rPr lang="en-ID" sz="3000" dirty="0" err="1">
                <a:latin typeface="Franklin Gothic Demi Cond" panose="020B0706030402020204" pitchFamily="34" charset="0"/>
              </a:rPr>
              <a:t>menyajikan</a:t>
            </a:r>
            <a:r>
              <a:rPr lang="en-ID" sz="3000" dirty="0">
                <a:latin typeface="Franklin Gothic Demi Cond" panose="020B0706030402020204" pitchFamily="34" charset="0"/>
              </a:rPr>
              <a:t> daftar </a:t>
            </a:r>
            <a:r>
              <a:rPr lang="en-ID" sz="3000" dirty="0" err="1">
                <a:latin typeface="Franklin Gothic Demi Cond" panose="020B0706030402020204" pitchFamily="34" charset="0"/>
              </a:rPr>
              <a:t>panjang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kejahatan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manusia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bisa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saja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ditulis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berdasarkan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surat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kabar</a:t>
            </a:r>
            <a:r>
              <a:rPr lang="en-ID" sz="3000" dirty="0">
                <a:latin typeface="Franklin Gothic Demi Cond" panose="020B0706030402020204" pitchFamily="34" charset="0"/>
              </a:rPr>
              <a:t> masa </a:t>
            </a:r>
            <a:r>
              <a:rPr lang="en-ID" sz="3000" dirty="0" err="1">
                <a:latin typeface="Franklin Gothic Demi Cond" panose="020B0706030402020204" pitchFamily="34" charset="0"/>
              </a:rPr>
              <a:t>kini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Gambaran Paulus </a:t>
            </a:r>
            <a:r>
              <a:rPr lang="en-ID" sz="3000" dirty="0" err="1">
                <a:latin typeface="Franklin Gothic Demi Cond" panose="020B0706030402020204" pitchFamily="34" charset="0"/>
              </a:rPr>
              <a:t>tentang</a:t>
            </a:r>
            <a:r>
              <a:rPr lang="en-ID" sz="3000" dirty="0">
                <a:latin typeface="Franklin Gothic Demi Cond" panose="020B0706030402020204" pitchFamily="34" charset="0"/>
              </a:rPr>
              <a:t> dosa orang kafir </a:t>
            </a:r>
            <a:r>
              <a:rPr lang="en-ID" sz="3000" dirty="0" err="1"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dimaksudkan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menciptakan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perasaan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superioritas</a:t>
            </a:r>
            <a:r>
              <a:rPr lang="en-ID" sz="3000" dirty="0"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latin typeface="Franklin Gothic Demi Cond" panose="020B0706030402020204" pitchFamily="34" charset="0"/>
              </a:rPr>
              <a:t>antara</a:t>
            </a:r>
            <a:r>
              <a:rPr lang="en-ID" sz="3000" dirty="0">
                <a:latin typeface="Franklin Gothic Demi Cond" panose="020B0706030402020204" pitchFamily="34" charset="0"/>
              </a:rPr>
              <a:t> orang </a:t>
            </a:r>
            <a:r>
              <a:rPr lang="en-ID" sz="3000" dirty="0" err="1">
                <a:latin typeface="Franklin Gothic Demi Cond" panose="020B0706030402020204" pitchFamily="34" charset="0"/>
              </a:rPr>
              <a:t>Yahudi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Eras Bold ITC" panose="020B0907030504020204" pitchFamily="34" charset="0"/>
              </a:rPr>
              <a:t>tetapi</a:t>
            </a:r>
            <a:r>
              <a:rPr lang="en-ID" sz="3000" dirty="0">
                <a:latin typeface="Eras Bold ITC" panose="020B0907030504020204" pitchFamily="34" charset="0"/>
              </a:rPr>
              <a:t> agar </a:t>
            </a:r>
            <a:r>
              <a:rPr lang="en-ID" sz="3000" dirty="0" err="1">
                <a:latin typeface="Eras Bold ITC" panose="020B0907030504020204" pitchFamily="34" charset="0"/>
              </a:rPr>
              <a:t>umat</a:t>
            </a:r>
            <a:r>
              <a:rPr lang="en-ID" sz="3000" dirty="0">
                <a:latin typeface="Eras Bold ITC" panose="020B0907030504020204" pitchFamily="34" charset="0"/>
              </a:rPr>
              <a:t> Tuhan pada </a:t>
            </a:r>
            <a:r>
              <a:rPr lang="en-ID" sz="3000" dirty="0" err="1">
                <a:latin typeface="Eras Bold ITC" panose="020B0907030504020204" pitchFamily="34" charset="0"/>
              </a:rPr>
              <a:t>akhirnya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dapat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memahami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keseriusan</a:t>
            </a:r>
            <a:r>
              <a:rPr lang="en-ID" sz="3000" dirty="0">
                <a:latin typeface="Eras Bold ITC" panose="020B0907030504020204" pitchFamily="34" charset="0"/>
              </a:rPr>
              <a:t> dosa </a:t>
            </a:r>
            <a:r>
              <a:rPr lang="en-ID" sz="3000" dirty="0" err="1">
                <a:latin typeface="Eras Bold ITC" panose="020B0907030504020204" pitchFamily="34" charset="0"/>
              </a:rPr>
              <a:t>mereka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sendiri</a:t>
            </a:r>
            <a:r>
              <a:rPr lang="en-ID" sz="3000" dirty="0">
                <a:latin typeface="Eras Bold ITC" panose="020B0907030504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48351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9C371-9F9E-E2D1-B337-298559566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907" y="473951"/>
            <a:ext cx="5547846" cy="60449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highlight>
                  <a:srgbClr val="00FFFF"/>
                </a:highlight>
                <a:latin typeface="Gill Sans Nova Cond Ultra Bold" panose="020B0B04020104020203" pitchFamily="34" charset="0"/>
              </a:rPr>
              <a:t>Nabi Natan</a:t>
            </a:r>
            <a:r>
              <a:rPr lang="en-ID" sz="30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melakukan</a:t>
            </a:r>
            <a:r>
              <a:rPr lang="en-ID" sz="30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hal</a:t>
            </a:r>
            <a:r>
              <a:rPr lang="en-ID" sz="30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sama</a:t>
            </a:r>
            <a:r>
              <a:rPr lang="en-ID" sz="30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ketika</a:t>
            </a:r>
            <a:r>
              <a:rPr lang="en-ID" sz="30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dia</a:t>
            </a:r>
            <a:r>
              <a:rPr lang="en-ID" sz="30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berbicara</a:t>
            </a:r>
            <a:r>
              <a:rPr lang="en-ID" sz="30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Daud :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menceritakan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kisah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tentang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seorang</a:t>
            </a:r>
            <a:r>
              <a:rPr lang="en-ID" sz="3000" dirty="0">
                <a:latin typeface="Franklin Gothic Demi Cond" panose="020B0706030402020204" pitchFamily="34" charset="0"/>
              </a:rPr>
              <a:t> kaya yang </a:t>
            </a:r>
            <a:r>
              <a:rPr lang="en-ID" sz="3000" dirty="0" err="1">
                <a:latin typeface="Franklin Gothic Demi Cond" panose="020B0706030402020204" pitchFamily="34" charset="0"/>
              </a:rPr>
              <a:t>mencuri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satu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domba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seorang</a:t>
            </a:r>
            <a:r>
              <a:rPr lang="en-ID" sz="3000" dirty="0">
                <a:latin typeface="Franklin Gothic Demi Cond" panose="020B0706030402020204" pitchFamily="34" charset="0"/>
              </a:rPr>
              <a:t> miskin. </a:t>
            </a:r>
          </a:p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Kisah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ini</a:t>
            </a:r>
            <a:r>
              <a:rPr lang="en-ID" sz="3000" dirty="0">
                <a:latin typeface="Franklin Gothic Demi Cond" panose="020B0706030402020204" pitchFamily="34" charset="0"/>
              </a:rPr>
              <a:t> "sangat </a:t>
            </a:r>
            <a:r>
              <a:rPr lang="en-ID" sz="3000" dirty="0" err="1">
                <a:latin typeface="Franklin Gothic Demi Cond" panose="020B0706030402020204" pitchFamily="34" charset="0"/>
              </a:rPr>
              <a:t>membangkitkan</a:t>
            </a:r>
            <a:r>
              <a:rPr lang="en-ID" sz="3000" dirty="0">
                <a:latin typeface="Franklin Gothic Demi Cond" panose="020B0706030402020204" pitchFamily="34" charset="0"/>
              </a:rPr>
              <a:t>" </a:t>
            </a:r>
            <a:r>
              <a:rPr lang="en-ID" sz="3000" dirty="0" err="1">
                <a:latin typeface="Franklin Gothic Demi Cond" panose="020B0706030402020204" pitchFamily="34" charset="0"/>
              </a:rPr>
              <a:t>kemarahan</a:t>
            </a:r>
            <a:r>
              <a:rPr lang="en-ID" sz="3000" dirty="0">
                <a:latin typeface="Franklin Gothic Demi Cond" panose="020B0706030402020204" pitchFamily="34" charset="0"/>
              </a:rPr>
              <a:t> Daud [2 Samuel 12:5], </a:t>
            </a:r>
            <a:r>
              <a:rPr lang="en-ID" sz="3000" dirty="0" err="1">
                <a:latin typeface="Franklin Gothic Demi Cond" panose="020B0706030402020204" pitchFamily="34" charset="0"/>
              </a:rPr>
              <a:t>karena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ketidakadilan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tampak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jelas</a:t>
            </a:r>
            <a:r>
              <a:rPr lang="en-ID" sz="3000" dirty="0">
                <a:latin typeface="Franklin Gothic Demi Cond" panose="020B0706030402020204" pitchFamily="34" charset="0"/>
              </a:rPr>
              <a:t>; </a:t>
            </a:r>
            <a:r>
              <a:rPr lang="en-ID" sz="3000" dirty="0" err="1">
                <a:latin typeface="Franklin Gothic Demi Cond" panose="020B0706030402020204" pitchFamily="34" charset="0"/>
              </a:rPr>
              <a:t>meski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begitu</a:t>
            </a:r>
            <a:r>
              <a:rPr lang="en-ID" sz="3000" dirty="0">
                <a:latin typeface="Franklin Gothic Demi Cond" panose="020B0706030402020204" pitchFamily="34" charset="0"/>
              </a:rPr>
              <a:t>, Natan </a:t>
            </a:r>
            <a:r>
              <a:rPr lang="en-ID" sz="3000" dirty="0" err="1">
                <a:latin typeface="Franklin Gothic Demi Cond" panose="020B0706030402020204" pitchFamily="34" charset="0"/>
              </a:rPr>
              <a:t>tetap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menyatakan</a:t>
            </a:r>
            <a:r>
              <a:rPr lang="en-ID" sz="3000" dirty="0">
                <a:latin typeface="Franklin Gothic Demi Cond" panose="020B0706030402020204" pitchFamily="34" charset="0"/>
              </a:rPr>
              <a:t>, "</a:t>
            </a:r>
            <a:r>
              <a:rPr lang="en-ID" sz="3000" dirty="0" err="1">
                <a:latin typeface="Franklin Gothic Demi Cond" panose="020B0706030402020204" pitchFamily="34" charset="0"/>
              </a:rPr>
              <a:t>engkaulah</a:t>
            </a:r>
            <a:r>
              <a:rPr lang="en-ID" sz="3000" dirty="0">
                <a:latin typeface="Franklin Gothic Demi Cond" panose="020B0706030402020204" pitchFamily="34" charset="0"/>
              </a:rPr>
              <a:t> orang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!" [2 Samuel 12:7]. </a:t>
            </a:r>
          </a:p>
          <a:p>
            <a:pPr marL="0" indent="0">
              <a:buNone/>
            </a:pPr>
            <a:r>
              <a:rPr lang="en-ID" sz="3000" dirty="0">
                <a:latin typeface="Gill Sans Nova Cond Ultra Bold" panose="020B0B04020104020203" pitchFamily="34" charset="0"/>
              </a:rPr>
              <a:t>Daud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melihat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dirinya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sendiri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dalam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cerita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tersebut</a:t>
            </a:r>
            <a:r>
              <a:rPr lang="en-ID" sz="3000" dirty="0">
                <a:latin typeface="Gill Sans Nova Cond Ultra Bold" panose="020B0B04020104020203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4BFE04-D178-6E00-09FD-D36266B455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094" b="3"/>
          <a:stretch>
            <a:fillRect/>
          </a:stretch>
        </p:blipFill>
        <p:spPr>
          <a:xfrm>
            <a:off x="5580589" y="1411425"/>
            <a:ext cx="3263504" cy="4351339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2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4696411" y="687822"/>
            <a:ext cx="4103360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6420" y="921125"/>
            <a:ext cx="593266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888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640059-0604-EE37-8FB4-CBD3C350BF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071" b="9788"/>
          <a:stretch>
            <a:fillRect/>
          </a:stretch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96724-DFC6-847E-DE56-34C37DC6C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598" y="3974076"/>
            <a:ext cx="8682804" cy="245268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600" dirty="0">
                <a:latin typeface="Franklin Gothic Demi Cond" panose="020B0706030402020204" pitchFamily="34" charset="0"/>
              </a:rPr>
              <a:t>Ketika </a:t>
            </a:r>
            <a:r>
              <a:rPr lang="en-ID" sz="3600" dirty="0" err="1">
                <a:latin typeface="Franklin Gothic Demi Cond" panose="020B0706030402020204" pitchFamily="34" charset="0"/>
              </a:rPr>
              <a:t>kita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melihat</a:t>
            </a:r>
            <a:r>
              <a:rPr lang="en-ID" sz="3600" dirty="0">
                <a:latin typeface="Franklin Gothic Demi Cond" panose="020B0706030402020204" pitchFamily="34" charset="0"/>
              </a:rPr>
              <a:t> dosa-dosa </a:t>
            </a:r>
            <a:r>
              <a:rPr lang="en-ID" sz="3600" dirty="0" err="1">
                <a:latin typeface="Franklin Gothic Demi Cond" panose="020B0706030402020204" pitchFamily="34" charset="0"/>
              </a:rPr>
              <a:t>keji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4800" dirty="0">
                <a:latin typeface="Franklin Gothic Demi Cond" panose="020B0706030402020204" pitchFamily="34" charset="0"/>
              </a:rPr>
              <a:t>orang lain </a:t>
            </a:r>
            <a:r>
              <a:rPr lang="en-ID" sz="3600" dirty="0" err="1">
                <a:latin typeface="Franklin Gothic Demi Cond" panose="020B0706030402020204" pitchFamily="34" charset="0"/>
              </a:rPr>
              <a:t>seperti</a:t>
            </a:r>
            <a:r>
              <a:rPr lang="en-ID" sz="3600" dirty="0">
                <a:latin typeface="Franklin Gothic Demi Cond" panose="020B0706030402020204" pitchFamily="34" charset="0"/>
              </a:rPr>
              <a:t> yang </a:t>
            </a:r>
            <a:r>
              <a:rPr lang="en-ID" sz="3600" dirty="0" err="1">
                <a:latin typeface="Franklin Gothic Demi Cond" panose="020B0706030402020204" pitchFamily="34" charset="0"/>
              </a:rPr>
              <a:t>dijelaskan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dalam</a:t>
            </a:r>
            <a:r>
              <a:rPr lang="en-ID" sz="3600" dirty="0">
                <a:latin typeface="Franklin Gothic Demi Cond" panose="020B0706030402020204" pitchFamily="34" charset="0"/>
              </a:rPr>
              <a:t> Wahyu 13 </a:t>
            </a:r>
            <a:r>
              <a:rPr lang="en-ID" sz="3600" dirty="0" err="1">
                <a:latin typeface="Franklin Gothic Demi Cond" panose="020B0706030402020204" pitchFamily="34" charset="0"/>
              </a:rPr>
              <a:t>atau</a:t>
            </a:r>
            <a:r>
              <a:rPr lang="en-ID" sz="3600" dirty="0">
                <a:latin typeface="Franklin Gothic Demi Cond" panose="020B0706030402020204" pitchFamily="34" charset="0"/>
              </a:rPr>
              <a:t> 17, </a:t>
            </a:r>
            <a:r>
              <a:rPr lang="en-ID" sz="3600" dirty="0" err="1">
                <a:latin typeface="Franklin Gothic Demi Cond" panose="020B0706030402020204" pitchFamily="34" charset="0"/>
              </a:rPr>
              <a:t>itu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adalah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peringatan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bahwa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kita</a:t>
            </a:r>
            <a:r>
              <a:rPr lang="en-ID" sz="3600" dirty="0">
                <a:latin typeface="Impact" panose="020B0806030902050204" pitchFamily="34" charset="0"/>
              </a:rPr>
              <a:t> juga </a:t>
            </a:r>
            <a:r>
              <a:rPr lang="en-ID" sz="3600" dirty="0" err="1">
                <a:latin typeface="Impact" panose="020B0806030902050204" pitchFamily="34" charset="0"/>
              </a:rPr>
              <a:t>bisa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jatuh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ke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dalam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perangkap</a:t>
            </a:r>
            <a:r>
              <a:rPr lang="en-ID" sz="3600" dirty="0">
                <a:latin typeface="Impact" panose="020B0806030902050204" pitchFamily="34" charset="0"/>
              </a:rPr>
              <a:t> yang </a:t>
            </a:r>
            <a:r>
              <a:rPr lang="en-ID" sz="3600" dirty="0" err="1">
                <a:latin typeface="Impact" panose="020B0806030902050204" pitchFamily="34" charset="0"/>
              </a:rPr>
              <a:t>sama</a:t>
            </a:r>
            <a:r>
              <a:rPr lang="en-ID" sz="3600" dirty="0">
                <a:latin typeface="Franklin Gothic Demi Cond" panose="020B07060304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49422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B22F18-4D45-A1BD-C228-0FBFE9F40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5"/>
            <a:ext cx="9141713" cy="1325563"/>
          </a:xfrm>
        </p:spPr>
        <p:txBody>
          <a:bodyPr>
            <a:normAutofit/>
          </a:bodyPr>
          <a:lstStyle/>
          <a:p>
            <a:pPr algn="ctr"/>
            <a:r>
              <a:rPr lang="pt-BR" sz="4000" dirty="0">
                <a:solidFill>
                  <a:srgbClr val="C00000"/>
                </a:solidFill>
                <a:latin typeface="Impact" panose="020B0806030902050204" pitchFamily="34" charset="0"/>
              </a:rPr>
              <a:t>HAKIM ATAS SELURUH BUMI</a:t>
            </a:r>
            <a:br>
              <a:rPr lang="pt-BR" sz="4000" dirty="0"/>
            </a:br>
            <a:r>
              <a:rPr lang="pt-BR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Rabu, 4 Juni 2025</a:t>
            </a:r>
            <a:endParaRPr lang="en-ID" sz="28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13FFF-6FB7-0911-37FD-A98338A4F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9" y="1961069"/>
            <a:ext cx="8261317" cy="46604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Bahnschrift SemiBold SemiConden" panose="020B0502040204020203" pitchFamily="34" charset="0"/>
              </a:rPr>
              <a:t>Tuhan </a:t>
            </a:r>
            <a:r>
              <a:rPr lang="en-ID" sz="3200" dirty="0" err="1">
                <a:latin typeface="Bahnschrift SemiBold SemiConden" panose="020B0502040204020203" pitchFamily="34" charset="0"/>
              </a:rPr>
              <a:t>tidak</a:t>
            </a:r>
            <a:r>
              <a:rPr lang="en-ID" sz="3200" dirty="0">
                <a:latin typeface="Bahnschrift SemiBold SemiConden" panose="020B0502040204020203" pitchFamily="34" charset="0"/>
              </a:rPr>
              <a:t> </a:t>
            </a:r>
            <a:r>
              <a:rPr lang="en-ID" sz="3200" dirty="0" err="1">
                <a:latin typeface="Bahnschrift SemiBold SemiConden" panose="020B0502040204020203" pitchFamily="34" charset="0"/>
              </a:rPr>
              <a:t>berhutang</a:t>
            </a:r>
            <a:r>
              <a:rPr lang="en-ID" sz="3200" dirty="0">
                <a:latin typeface="Bahnschrift SemiBold SemiConden" panose="020B0502040204020203" pitchFamily="34" charset="0"/>
              </a:rPr>
              <a:t> </a:t>
            </a:r>
            <a:r>
              <a:rPr lang="en-ID" sz="3200" dirty="0" err="1">
                <a:latin typeface="Bahnschrift SemiBold SemiConden" panose="020B0502040204020203" pitchFamily="34" charset="0"/>
              </a:rPr>
              <a:t>penjelasan</a:t>
            </a:r>
            <a:r>
              <a:rPr lang="en-ID" sz="3200" dirty="0">
                <a:latin typeface="Bahnschrift SemiBold SemiConden" panose="020B0502040204020203" pitchFamily="34" charset="0"/>
              </a:rPr>
              <a:t> </a:t>
            </a:r>
            <a:r>
              <a:rPr lang="en-ID" sz="3200" dirty="0" err="1">
                <a:latin typeface="Bahnschrift SemiBold SemiConden" panose="020B0502040204020203" pitchFamily="34" charset="0"/>
              </a:rPr>
              <a:t>kepada</a:t>
            </a:r>
            <a:r>
              <a:rPr lang="en-ID" sz="3200" dirty="0">
                <a:latin typeface="Bahnschrift SemiBold SemiConden" panose="020B0502040204020203" pitchFamily="34" charset="0"/>
              </a:rPr>
              <a:t> </a:t>
            </a:r>
            <a:r>
              <a:rPr lang="en-ID" sz="3200" dirty="0" err="1">
                <a:latin typeface="Bahnschrift SemiBold SemiConden" panose="020B0502040204020203" pitchFamily="34" charset="0"/>
              </a:rPr>
              <a:t>kita</a:t>
            </a:r>
            <a:r>
              <a:rPr lang="en-ID" sz="3200" dirty="0">
                <a:latin typeface="Bahnschrift SemiBold SemiConden" panose="020B0502040204020203" pitchFamily="34" charset="0"/>
              </a:rPr>
              <a:t>, </a:t>
            </a:r>
            <a:r>
              <a:rPr lang="en-ID" sz="3200" dirty="0" err="1">
                <a:latin typeface="Bahnschrift SemiBold SemiConden" panose="020B0502040204020203" pitchFamily="34" charset="0"/>
              </a:rPr>
              <a:t>tetapi</a:t>
            </a:r>
            <a:r>
              <a:rPr lang="en-ID" sz="3200" dirty="0">
                <a:latin typeface="Bahnschrift SemiBold SemiConden" panose="020B0502040204020203" pitchFamily="34" charset="0"/>
              </a:rPr>
              <a:t> Dia </a:t>
            </a:r>
            <a:r>
              <a:rPr lang="en-ID" sz="3200" dirty="0" err="1">
                <a:latin typeface="Bahnschrift SemiBold SemiConden" panose="020B0502040204020203" pitchFamily="34" charset="0"/>
              </a:rPr>
              <a:t>memilih</a:t>
            </a:r>
            <a:r>
              <a:rPr lang="en-ID" sz="3200" dirty="0">
                <a:latin typeface="Bahnschrift SemiBold SemiConden" panose="020B0502040204020203" pitchFamily="34" charset="0"/>
              </a:rPr>
              <a:t> </a:t>
            </a:r>
            <a:r>
              <a:rPr lang="en-ID" sz="3200" dirty="0" err="1">
                <a:latin typeface="Bahnschrift SemiBold SemiConden" panose="020B0502040204020203" pitchFamily="34" charset="0"/>
              </a:rPr>
              <a:t>untuk</a:t>
            </a:r>
            <a:r>
              <a:rPr lang="en-ID" sz="3200" dirty="0">
                <a:latin typeface="Bahnschrift SemiBold SemiConden" panose="020B0502040204020203" pitchFamily="34" charset="0"/>
              </a:rPr>
              <a:t> </a:t>
            </a:r>
            <a:r>
              <a:rPr lang="en-ID" sz="3200" dirty="0" err="1">
                <a:latin typeface="Bahnschrift SemiBold SemiConden" panose="020B0502040204020203" pitchFamily="34" charset="0"/>
              </a:rPr>
              <a:t>tidak</a:t>
            </a:r>
            <a:r>
              <a:rPr lang="en-ID" sz="3200" dirty="0">
                <a:latin typeface="Bahnschrift SemiBold SemiConden" panose="020B0502040204020203" pitchFamily="34" charset="0"/>
              </a:rPr>
              <a:t> </a:t>
            </a:r>
            <a:r>
              <a:rPr lang="en-ID" sz="3200" dirty="0" err="1">
                <a:latin typeface="Bahnschrift SemiBold SemiConden" panose="020B0502040204020203" pitchFamily="34" charset="0"/>
              </a:rPr>
              <a:t>menutupi</a:t>
            </a:r>
            <a:r>
              <a:rPr lang="en-ID" sz="3200" dirty="0">
                <a:latin typeface="Bahnschrift SemiBold SemiConden" panose="020B0502040204020203" pitchFamily="34" charset="0"/>
              </a:rPr>
              <a:t> motif dan </a:t>
            </a:r>
            <a:r>
              <a:rPr lang="en-ID" sz="3200" dirty="0" err="1">
                <a:latin typeface="Bahnschrift SemiBold SemiConden" panose="020B0502040204020203" pitchFamily="34" charset="0"/>
              </a:rPr>
              <a:t>rencana</a:t>
            </a:r>
            <a:r>
              <a:rPr lang="en-ID" sz="3200" dirty="0">
                <a:latin typeface="Bahnschrift SemiBold SemiConden" panose="020B0502040204020203" pitchFamily="34" charset="0"/>
              </a:rPr>
              <a:t>-Nya </a:t>
            </a:r>
            <a:r>
              <a:rPr lang="en-ID" sz="3200" dirty="0" err="1">
                <a:latin typeface="Bahnschrift SemiBold SemiConden" panose="020B0502040204020203" pitchFamily="34" charset="0"/>
              </a:rPr>
              <a:t>dari</a:t>
            </a:r>
            <a:r>
              <a:rPr lang="en-ID" sz="3200" dirty="0">
                <a:latin typeface="Bahnschrift SemiBold SemiConden" panose="020B0502040204020203" pitchFamily="34" charset="0"/>
              </a:rPr>
              <a:t> </a:t>
            </a:r>
            <a:r>
              <a:rPr lang="en-ID" sz="3200" dirty="0" err="1">
                <a:latin typeface="Bahnschrift SemiBold SemiConden" panose="020B0502040204020203" pitchFamily="34" charset="0"/>
              </a:rPr>
              <a:t>umat</a:t>
            </a:r>
            <a:r>
              <a:rPr lang="en-ID" sz="3200" dirty="0">
                <a:latin typeface="Bahnschrift SemiBold SemiConden" panose="020B0502040204020203" pitchFamily="34" charset="0"/>
              </a:rPr>
              <a:t> </a:t>
            </a:r>
            <a:r>
              <a:rPr lang="en-ID" sz="3200" dirty="0" err="1">
                <a:latin typeface="Bahnschrift SemiBold SemiConden" panose="020B0502040204020203" pitchFamily="34" charset="0"/>
              </a:rPr>
              <a:t>manusia</a:t>
            </a:r>
            <a:r>
              <a:rPr lang="en-ID" sz="3200" dirty="0">
                <a:latin typeface="Bahnschrift SemiBold SemiConden" panose="020B0502040204020203" pitchFamily="34" charset="0"/>
              </a:rPr>
              <a:t> [Amos 3:7]. </a:t>
            </a:r>
          </a:p>
          <a:p>
            <a:pPr marL="0" indent="0">
              <a:buNone/>
            </a:pPr>
            <a:r>
              <a:rPr lang="en-ID" sz="3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Sebelum</a:t>
            </a: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 Tuhan </a:t>
            </a:r>
            <a:r>
              <a:rPr lang="en-ID" sz="3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menghancurkan</a:t>
            </a: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 Sodom dan Gomora, Dia </a:t>
            </a:r>
            <a:r>
              <a:rPr lang="en-ID" sz="3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menyatakan</a:t>
            </a: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bahwa</a:t>
            </a: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satu-satunya</a:t>
            </a: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hal</a:t>
            </a: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benar</a:t>
            </a: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untuk</a:t>
            </a: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dilakukan</a:t>
            </a: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adalah</a:t>
            </a: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44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memberitahu</a:t>
            </a:r>
            <a:r>
              <a:rPr lang="en-ID" sz="4400" dirty="0">
                <a:solidFill>
                  <a:srgbClr val="C00000"/>
                </a:solidFill>
                <a:latin typeface="Berlin Sans FB" panose="020E0602020502020306" pitchFamily="34" charset="0"/>
              </a:rPr>
              <a:t> Abraham </a:t>
            </a:r>
            <a:r>
              <a:rPr lang="en-ID" sz="3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tentang</a:t>
            </a: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apa</a:t>
            </a: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akan</a:t>
            </a: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terjadi</a:t>
            </a: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, dan </a:t>
            </a:r>
            <a:r>
              <a:rPr lang="en-ID" sz="3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apa</a:t>
            </a: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akan</a:t>
            </a: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segera</a:t>
            </a: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dia</a:t>
            </a: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saksikan</a:t>
            </a: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 [</a:t>
            </a:r>
            <a:r>
              <a:rPr lang="en-ID" sz="3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Kejadian</a:t>
            </a:r>
            <a:r>
              <a:rPr lang="en-ID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 18:17-32]</a:t>
            </a:r>
          </a:p>
        </p:txBody>
      </p:sp>
    </p:spTree>
    <p:extLst>
      <p:ext uri="{BB962C8B-B14F-4D97-AF65-F5344CB8AC3E}">
        <p14:creationId xmlns:p14="http://schemas.microsoft.com/office/powerpoint/2010/main" val="1248148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6854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C95D89-80FE-2F79-EDC7-DB36BB1BFA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34" r="25565"/>
          <a:stretch>
            <a:fillRect/>
          </a:stretch>
        </p:blipFill>
        <p:spPr>
          <a:xfrm>
            <a:off x="5976166" y="10"/>
            <a:ext cx="3167834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DE3D3A-3E3E-A34A-620A-C58D04762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139" y="609600"/>
            <a:ext cx="5123391" cy="1322887"/>
          </a:xfrm>
        </p:spPr>
        <p:txBody>
          <a:bodyPr>
            <a:norm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1 KORINTUS 10 : 11,12</a:t>
            </a:r>
            <a:endParaRPr lang="en-ID" dirty="0">
              <a:latin typeface="Bernard MT Condensed" panose="020508060609050204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1BD69-903A-8475-5294-CAD539772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955" y="2179354"/>
            <a:ext cx="5737122" cy="42214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latin typeface="Berlin Sans FB" panose="020E0602020502020306" pitchFamily="34" charset="0"/>
              </a:rPr>
              <a:t>“Semuanya ini </a:t>
            </a:r>
            <a:r>
              <a:rPr lang="en-US" sz="3200" dirty="0" err="1">
                <a:latin typeface="Berlin Sans FB" panose="020E0602020502020306" pitchFamily="34" charset="0"/>
              </a:rPr>
              <a:t>telah</a:t>
            </a:r>
            <a:r>
              <a:rPr lang="en-US" sz="3200" dirty="0">
                <a:latin typeface="Berlin Sans FB" panose="020E0602020502020306" pitchFamily="34" charset="0"/>
              </a:rPr>
              <a:t> </a:t>
            </a:r>
            <a:r>
              <a:rPr lang="en-US" sz="3200" dirty="0" err="1">
                <a:latin typeface="Berlin Sans FB" panose="020E0602020502020306" pitchFamily="34" charset="0"/>
              </a:rPr>
              <a:t>menimpa</a:t>
            </a:r>
            <a:r>
              <a:rPr lang="en-US" sz="3200" dirty="0">
                <a:latin typeface="Berlin Sans FB" panose="020E0602020502020306" pitchFamily="34" charset="0"/>
              </a:rPr>
              <a:t> </a:t>
            </a:r>
            <a:r>
              <a:rPr lang="en-US" sz="3200" dirty="0" err="1">
                <a:latin typeface="Berlin Sans FB" panose="020E0602020502020306" pitchFamily="34" charset="0"/>
              </a:rPr>
              <a:t>mereka</a:t>
            </a:r>
            <a:r>
              <a:rPr lang="en-US" sz="3200" dirty="0">
                <a:latin typeface="Berlin Sans FB" panose="020E0602020502020306" pitchFamily="34" charset="0"/>
              </a:rPr>
              <a:t> </a:t>
            </a:r>
            <a:r>
              <a:rPr lang="en-US" sz="3200" dirty="0" err="1">
                <a:latin typeface="Berlin Sans FB" panose="020E0602020502020306" pitchFamily="34" charset="0"/>
              </a:rPr>
              <a:t>sebagai</a:t>
            </a:r>
            <a:r>
              <a:rPr lang="en-US" sz="3200" dirty="0">
                <a:latin typeface="Berlin Sans FB" panose="020E0602020502020306" pitchFamily="34" charset="0"/>
              </a:rPr>
              <a:t> </a:t>
            </a:r>
            <a:r>
              <a:rPr lang="en-US" sz="3200" dirty="0" err="1">
                <a:latin typeface="Berlin Sans FB" panose="020E0602020502020306" pitchFamily="34" charset="0"/>
              </a:rPr>
              <a:t>contoh</a:t>
            </a:r>
            <a:r>
              <a:rPr lang="en-US" sz="3200" dirty="0">
                <a:latin typeface="Berlin Sans FB" panose="020E0602020502020306" pitchFamily="34" charset="0"/>
              </a:rPr>
              <a:t> dan </a:t>
            </a:r>
            <a:r>
              <a:rPr lang="en-US" sz="3200" dirty="0" err="1">
                <a:latin typeface="Berlin Sans FB" panose="020E0602020502020306" pitchFamily="34" charset="0"/>
              </a:rPr>
              <a:t>dituliskan</a:t>
            </a:r>
            <a:r>
              <a:rPr lang="en-US" sz="3200" dirty="0">
                <a:latin typeface="Berlin Sans FB" panose="020E0602020502020306" pitchFamily="34" charset="0"/>
              </a:rPr>
              <a:t> untuk menjadi </a:t>
            </a:r>
            <a:r>
              <a:rPr lang="en-US" sz="3200" dirty="0" err="1">
                <a:latin typeface="Berlin Sans FB" panose="020E0602020502020306" pitchFamily="34" charset="0"/>
              </a:rPr>
              <a:t>peringatan</a:t>
            </a:r>
            <a:r>
              <a:rPr lang="en-US" sz="3200" dirty="0">
                <a:latin typeface="Berlin Sans FB" panose="020E0602020502020306" pitchFamily="34" charset="0"/>
              </a:rPr>
              <a:t> bagi </a:t>
            </a:r>
            <a:r>
              <a:rPr lang="en-US" sz="3200" dirty="0" err="1">
                <a:latin typeface="Berlin Sans FB" panose="020E0602020502020306" pitchFamily="34" charset="0"/>
              </a:rPr>
              <a:t>kita</a:t>
            </a:r>
            <a:r>
              <a:rPr lang="en-US" sz="3200" dirty="0">
                <a:latin typeface="Berlin Sans FB" panose="020E0602020502020306" pitchFamily="34" charset="0"/>
              </a:rPr>
              <a:t> yang hidup pada waktu, </a:t>
            </a:r>
            <a:r>
              <a:rPr lang="en-US" sz="3200" dirty="0">
                <a:latin typeface="Amasis MT Pro Black" panose="02040A04050005020304" pitchFamily="18" charset="0"/>
              </a:rPr>
              <a:t>di mana zaman </a:t>
            </a:r>
            <a:r>
              <a:rPr lang="en-US" sz="3200" dirty="0" err="1">
                <a:latin typeface="Amasis MT Pro Black" panose="02040A04050005020304" pitchFamily="18" charset="0"/>
              </a:rPr>
              <a:t>akhir</a:t>
            </a:r>
            <a:r>
              <a:rPr lang="en-US" sz="3200" dirty="0">
                <a:latin typeface="Amasis MT Pro Black" panose="02040A04050005020304" pitchFamily="18" charset="0"/>
              </a:rPr>
              <a:t> </a:t>
            </a:r>
            <a:r>
              <a:rPr lang="en-US" sz="3200" dirty="0" err="1">
                <a:latin typeface="Amasis MT Pro Black" panose="02040A04050005020304" pitchFamily="18" charset="0"/>
              </a:rPr>
              <a:t>telah</a:t>
            </a:r>
            <a:r>
              <a:rPr lang="en-US" sz="3200" dirty="0">
                <a:latin typeface="Amasis MT Pro Black" panose="02040A04050005020304" pitchFamily="18" charset="0"/>
              </a:rPr>
              <a:t> </a:t>
            </a:r>
            <a:r>
              <a:rPr lang="en-US" sz="3200" dirty="0" err="1">
                <a:latin typeface="Amasis MT Pro Black" panose="02040A04050005020304" pitchFamily="18" charset="0"/>
              </a:rPr>
              <a:t>tiba</a:t>
            </a:r>
            <a:r>
              <a:rPr lang="en-US" sz="3200" dirty="0">
                <a:latin typeface="Berlin Sans FB" panose="020E0602020502020306" pitchFamily="34" charset="0"/>
              </a:rPr>
              <a:t>. Sebab itu siapa yang </a:t>
            </a:r>
            <a:r>
              <a:rPr lang="en-US" sz="3200" dirty="0" err="1">
                <a:latin typeface="Berlin Sans FB" panose="020E0602020502020306" pitchFamily="34" charset="0"/>
              </a:rPr>
              <a:t>menyangka</a:t>
            </a:r>
            <a:r>
              <a:rPr lang="en-US" sz="3200" dirty="0">
                <a:latin typeface="Berlin Sans FB" panose="020E0602020502020306" pitchFamily="34" charset="0"/>
              </a:rPr>
              <a:t>, </a:t>
            </a:r>
            <a:r>
              <a:rPr lang="en-US" sz="3200" dirty="0" err="1">
                <a:latin typeface="Berlin Sans FB" panose="020E0602020502020306" pitchFamily="34" charset="0"/>
              </a:rPr>
              <a:t>bahwa</a:t>
            </a:r>
            <a:r>
              <a:rPr lang="en-US" sz="3200" dirty="0">
                <a:latin typeface="Berlin Sans FB" panose="020E0602020502020306" pitchFamily="34" charset="0"/>
              </a:rPr>
              <a:t> </a:t>
            </a:r>
            <a:r>
              <a:rPr lang="en-US" sz="3200" dirty="0" err="1">
                <a:latin typeface="Berlin Sans FB" panose="020E0602020502020306" pitchFamily="34" charset="0"/>
              </a:rPr>
              <a:t>ia</a:t>
            </a:r>
            <a:r>
              <a:rPr lang="en-US" sz="3200" dirty="0">
                <a:latin typeface="Berlin Sans FB" panose="020E0602020502020306" pitchFamily="34" charset="0"/>
              </a:rPr>
              <a:t> </a:t>
            </a:r>
            <a:r>
              <a:rPr lang="en-US" sz="3200" dirty="0" err="1">
                <a:latin typeface="Berlin Sans FB" panose="020E0602020502020306" pitchFamily="34" charset="0"/>
              </a:rPr>
              <a:t>teguh</a:t>
            </a:r>
            <a:r>
              <a:rPr lang="en-US" sz="3200" dirty="0">
                <a:latin typeface="Berlin Sans FB" panose="020E0602020502020306" pitchFamily="34" charset="0"/>
              </a:rPr>
              <a:t> berdiri, hati-</a:t>
            </a:r>
            <a:r>
              <a:rPr lang="en-US" sz="3200" dirty="0" err="1">
                <a:latin typeface="Berlin Sans FB" panose="020E0602020502020306" pitchFamily="34" charset="0"/>
              </a:rPr>
              <a:t>hatilah</a:t>
            </a:r>
            <a:r>
              <a:rPr lang="en-US" sz="3200" dirty="0">
                <a:latin typeface="Berlin Sans FB" panose="020E0602020502020306" pitchFamily="34" charset="0"/>
              </a:rPr>
              <a:t> supaya </a:t>
            </a:r>
            <a:r>
              <a:rPr lang="en-US" sz="3200" dirty="0" err="1">
                <a:latin typeface="Berlin Sans FB" panose="020E0602020502020306" pitchFamily="34" charset="0"/>
              </a:rPr>
              <a:t>ia</a:t>
            </a:r>
            <a:r>
              <a:rPr lang="en-US" sz="3200" dirty="0">
                <a:latin typeface="Berlin Sans FB" panose="020E0602020502020306" pitchFamily="34" charset="0"/>
              </a:rPr>
              <a:t> </a:t>
            </a:r>
            <a:r>
              <a:rPr lang="en-US" sz="3200" dirty="0" err="1">
                <a:latin typeface="Berlin Sans FB" panose="020E0602020502020306" pitchFamily="34" charset="0"/>
              </a:rPr>
              <a:t>jangan</a:t>
            </a:r>
            <a:r>
              <a:rPr lang="en-US" sz="3200" dirty="0">
                <a:latin typeface="Berlin Sans FB" panose="020E0602020502020306" pitchFamily="34" charset="0"/>
              </a:rPr>
              <a:t> jatuh!”</a:t>
            </a:r>
            <a:endParaRPr lang="en-ID" sz="32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325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97604-E433-0B5E-8247-6CC1798EA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815" y="308346"/>
            <a:ext cx="4720854" cy="625194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Abraham </a:t>
            </a:r>
            <a:r>
              <a:rPr lang="en-ID" dirty="0" err="1">
                <a:latin typeface="Franklin Gothic Demi Cond" panose="020B0706030402020204" pitchFamily="34" charset="0"/>
              </a:rPr>
              <a:t>tetap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berdiri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dihadapan</a:t>
            </a:r>
            <a:r>
              <a:rPr lang="en-ID" dirty="0">
                <a:latin typeface="Franklin Gothic Demi Cond" panose="020B0706030402020204" pitchFamily="34" charset="0"/>
              </a:rPr>
              <a:t> Tuhan, </a:t>
            </a:r>
            <a:r>
              <a:rPr lang="en-ID" dirty="0" err="1">
                <a:latin typeface="Franklin Gothic Demi Cond" panose="020B0706030402020204" pitchFamily="34" charset="0"/>
              </a:rPr>
              <a:t>saat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kedua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malaikat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pergi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ke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kota</a:t>
            </a:r>
            <a:r>
              <a:rPr lang="en-ID" dirty="0">
                <a:latin typeface="Gill Sans Nova Cond Ultra Bold" panose="020B0B04020104020203" pitchFamily="34" charset="0"/>
              </a:rPr>
              <a:t> Sodom dan Gomora </a:t>
            </a:r>
            <a:r>
              <a:rPr lang="en-ID" dirty="0" err="1">
                <a:latin typeface="Eras Demi ITC" panose="020B0805030504020804" pitchFamily="34" charset="0"/>
              </a:rPr>
              <a:t>untuk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memanggil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keluar</a:t>
            </a:r>
            <a:r>
              <a:rPr lang="en-ID" dirty="0">
                <a:latin typeface="Eras Demi ITC" panose="020B0805030504020804" pitchFamily="34" charset="0"/>
              </a:rPr>
              <a:t> orang-orang yang </a:t>
            </a:r>
            <a:r>
              <a:rPr lang="en-ID" dirty="0" err="1">
                <a:latin typeface="Eras Demi ITC" panose="020B0805030504020804" pitchFamily="34" charset="0"/>
              </a:rPr>
              <a:t>mau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mengindahkan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peringatan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mereka</a:t>
            </a:r>
            <a:r>
              <a:rPr lang="en-ID" dirty="0">
                <a:latin typeface="Eras Demi ITC" panose="020B08050305040208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Orang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bisa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menolong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tetapi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pikirkan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tentang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malaikat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melakukan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tugas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sama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akhir</a:t>
            </a:r>
            <a:r>
              <a:rPr lang="en-ID" dirty="0">
                <a:latin typeface="Franklin Gothic Demi Cond" panose="020B0706030402020204" pitchFamily="34" charset="0"/>
              </a:rPr>
              <a:t> zaman, </a:t>
            </a:r>
            <a:r>
              <a:rPr lang="en-ID" dirty="0" err="1">
                <a:latin typeface="Gill Sans Nova Cond Ultra Bold" panose="020B0B04020104020203" pitchFamily="34" charset="0"/>
              </a:rPr>
              <a:t>memanggil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umat</a:t>
            </a:r>
            <a:r>
              <a:rPr lang="en-ID" dirty="0">
                <a:latin typeface="Gill Sans Nova Cond Ultra Bold" panose="020B0B04020104020203" pitchFamily="34" charset="0"/>
              </a:rPr>
              <a:t> Tuhan yang </a:t>
            </a:r>
            <a:r>
              <a:rPr lang="en-ID" dirty="0" err="1">
                <a:latin typeface="Gill Sans Nova Cond Ultra Bold" panose="020B0B04020104020203" pitchFamily="34" charset="0"/>
              </a:rPr>
              <a:t>tinggal</a:t>
            </a:r>
            <a:r>
              <a:rPr lang="en-ID" dirty="0">
                <a:latin typeface="Gill Sans Nova Cond Ultra Bold" panose="020B0B04020104020203" pitchFamily="34" charset="0"/>
              </a:rPr>
              <a:t> di Babel </a:t>
            </a:r>
            <a:r>
              <a:rPr lang="en-ID" dirty="0" err="1">
                <a:latin typeface="Gill Sans Nova Cond Ultra Bold" panose="020B0B04020104020203" pitchFamily="34" charset="0"/>
              </a:rPr>
              <a:t>untuk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keluar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darinya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>
                <a:latin typeface="Franklin Gothic Demi Cond" panose="020B0706030402020204" pitchFamily="34" charset="0"/>
              </a:rPr>
              <a:t>[Wahyu 14: 6-12; Wahyu 18:1-4].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2E3CBA-9F17-E46E-2F93-AB47746EDC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00" r="34401" b="-2"/>
          <a:stretch>
            <a:fillRect/>
          </a:stretch>
        </p:blipFill>
        <p:spPr>
          <a:xfrm>
            <a:off x="5143347" y="-10886"/>
            <a:ext cx="4000653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5340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953C3CA-9043-5DFC-CBA0-05E9E968F9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092" t="14227" r="5521" b="26991"/>
          <a:stretch>
            <a:fillRect/>
          </a:stretch>
        </p:blipFill>
        <p:spPr>
          <a:xfrm>
            <a:off x="1047134" y="317578"/>
            <a:ext cx="7111940" cy="269093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886DBE8-EE07-3A29-3F9E-CC0FE9EA9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931" y="3253858"/>
            <a:ext cx="8137360" cy="772157"/>
          </a:xfrm>
          <a:noFill/>
        </p:spPr>
        <p:txBody>
          <a:bodyPr anchor="t">
            <a:normAutofit/>
          </a:bodyPr>
          <a:lstStyle/>
          <a:p>
            <a:pPr algn="ctr"/>
            <a:r>
              <a:rPr lang="en-ID" sz="4200" dirty="0" err="1">
                <a:solidFill>
                  <a:schemeClr val="bg1"/>
                </a:solidFill>
                <a:latin typeface="Impact" panose="020B0806030902050204" pitchFamily="34" charset="0"/>
              </a:rPr>
              <a:t>Kejadian</a:t>
            </a:r>
            <a:r>
              <a:rPr lang="en-ID" sz="4200" dirty="0">
                <a:solidFill>
                  <a:schemeClr val="bg1"/>
                </a:solidFill>
                <a:latin typeface="Impact" panose="020B0806030902050204" pitchFamily="34" charset="0"/>
              </a:rPr>
              <a:t> 18:25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19B5E-9090-A692-16B2-F2A6A91B3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658" y="4018143"/>
            <a:ext cx="8155906" cy="2582167"/>
          </a:xfrm>
          <a:noFill/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ID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"</a:t>
            </a:r>
            <a:r>
              <a:rPr lang="en-ID" sz="36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Jauhlah</a:t>
            </a:r>
            <a:r>
              <a:rPr lang="en-ID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kiranya</a:t>
            </a:r>
            <a:r>
              <a:rPr lang="en-ID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dari</a:t>
            </a:r>
            <a:r>
              <a:rPr lang="en-ID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pada-Mu </a:t>
            </a:r>
            <a:r>
              <a:rPr lang="en-ID" sz="36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untuk</a:t>
            </a:r>
            <a:r>
              <a:rPr lang="en-ID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berbuat</a:t>
            </a:r>
            <a:r>
              <a:rPr lang="en-ID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demikian</a:t>
            </a:r>
            <a:r>
              <a:rPr lang="en-ID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6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membunuh</a:t>
            </a:r>
            <a:r>
              <a:rPr lang="en-ID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orang </a:t>
            </a:r>
            <a:r>
              <a:rPr lang="en-ID" sz="36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benar</a:t>
            </a:r>
            <a:r>
              <a:rPr lang="en-ID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bersama-sama</a:t>
            </a:r>
            <a:r>
              <a:rPr lang="en-ID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dengan</a:t>
            </a:r>
            <a:r>
              <a:rPr lang="en-ID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orang </a:t>
            </a:r>
            <a:r>
              <a:rPr lang="en-ID" sz="36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fasik</a:t>
            </a:r>
            <a:r>
              <a:rPr lang="en-ID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," Abraham </a:t>
            </a:r>
            <a:r>
              <a:rPr lang="en-ID" sz="36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bertanya</a:t>
            </a:r>
            <a:r>
              <a:rPr lang="en-ID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"</a:t>
            </a:r>
            <a:r>
              <a:rPr lang="en-ID" sz="36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Masakan</a:t>
            </a:r>
            <a:r>
              <a:rPr lang="en-ID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Hakim </a:t>
            </a:r>
            <a:r>
              <a:rPr lang="en-ID" sz="36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segenap</a:t>
            </a:r>
            <a:r>
              <a:rPr lang="en-ID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bumi</a:t>
            </a:r>
            <a:r>
              <a:rPr lang="en-ID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menghukum</a:t>
            </a:r>
            <a:r>
              <a:rPr lang="en-ID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dengan</a:t>
            </a:r>
            <a:r>
              <a:rPr lang="en-ID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adil</a:t>
            </a:r>
            <a:r>
              <a:rPr lang="en-ID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?" </a:t>
            </a:r>
          </a:p>
        </p:txBody>
      </p:sp>
    </p:spTree>
    <p:extLst>
      <p:ext uri="{BB962C8B-B14F-4D97-AF65-F5344CB8AC3E}">
        <p14:creationId xmlns:p14="http://schemas.microsoft.com/office/powerpoint/2010/main" val="4154857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4FCD0-18C5-7CBF-5B99-935E04ED5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195" y="486698"/>
            <a:ext cx="5337784" cy="61353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Abraham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hanya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meneliti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kasus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Sodom,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tetapi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dia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juga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meneliti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karakter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Tuhan. </a:t>
            </a:r>
          </a:p>
          <a:p>
            <a:pPr marL="0" indent="0">
              <a:buNone/>
            </a:pPr>
            <a:r>
              <a:rPr lang="en-ID" sz="3000" dirty="0" err="1">
                <a:latin typeface="Impact" panose="020B0806030902050204" pitchFamily="34" charset="0"/>
              </a:rPr>
              <a:t>Demikian</a:t>
            </a:r>
            <a:r>
              <a:rPr lang="en-ID" sz="3000" dirty="0">
                <a:latin typeface="Impact" panose="020B0806030902050204" pitchFamily="34" charset="0"/>
              </a:rPr>
              <a:t> juga, </a:t>
            </a:r>
            <a:r>
              <a:rPr lang="en-ID" sz="3000" dirty="0" err="1">
                <a:latin typeface="Impact" panose="020B0806030902050204" pitchFamily="34" charset="0"/>
              </a:rPr>
              <a:t>sebelum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akhir</a:t>
            </a:r>
            <a:r>
              <a:rPr lang="en-ID" sz="3000" dirty="0">
                <a:latin typeface="Impact" panose="020B0806030902050204" pitchFamily="34" charset="0"/>
              </a:rPr>
              <a:t> dunia </a:t>
            </a:r>
            <a:r>
              <a:rPr lang="en-ID" sz="3000" dirty="0" err="1">
                <a:latin typeface="Impact" panose="020B0806030902050204" pitchFamily="34" charset="0"/>
              </a:rPr>
              <a:t>tiba</a:t>
            </a:r>
            <a:r>
              <a:rPr lang="en-ID" sz="3000" dirty="0">
                <a:latin typeface="Impact" panose="020B0806030902050204" pitchFamily="34" charset="0"/>
              </a:rPr>
              <a:t>, Tuhan </a:t>
            </a:r>
            <a:r>
              <a:rPr lang="en-ID" sz="3000" dirty="0" err="1">
                <a:latin typeface="Impact" panose="020B0806030902050204" pitchFamily="34" charset="0"/>
              </a:rPr>
              <a:t>membuka</a:t>
            </a:r>
            <a:r>
              <a:rPr lang="en-ID" sz="3000" dirty="0">
                <a:latin typeface="Impact" panose="020B0806030902050204" pitchFamily="34" charset="0"/>
              </a:rPr>
              <a:t> kitab-kitab </a:t>
            </a:r>
            <a:r>
              <a:rPr lang="en-ID" sz="3000" dirty="0" err="1">
                <a:latin typeface="Impact" panose="020B0806030902050204" pitchFamily="34" charset="0"/>
              </a:rPr>
              <a:t>surga</a:t>
            </a:r>
            <a:r>
              <a:rPr lang="en-ID" sz="3000" dirty="0">
                <a:latin typeface="Impact" panose="020B0806030902050204" pitchFamily="34" charset="0"/>
              </a:rPr>
              <a:t> [Wahyu 20:4, 11-15] dan </a:t>
            </a:r>
            <a:r>
              <a:rPr lang="en-ID" sz="3000" dirty="0" err="1">
                <a:latin typeface="Impact" panose="020B0806030902050204" pitchFamily="34" charset="0"/>
              </a:rPr>
              <a:t>memungkinkan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kita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untuk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menyelidiki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buktinya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sebelum</a:t>
            </a:r>
            <a:r>
              <a:rPr lang="en-ID" sz="3000" dirty="0">
                <a:latin typeface="Impact" panose="020B0806030902050204" pitchFamily="34" charset="0"/>
              </a:rPr>
              <a:t> Dia </a:t>
            </a:r>
            <a:r>
              <a:rPr lang="en-ID" sz="3000" dirty="0" err="1">
                <a:latin typeface="Impact" panose="020B0806030902050204" pitchFamily="34" charset="0"/>
              </a:rPr>
              <a:t>akhir-nya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menjatuhkan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api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ke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bumi</a:t>
            </a:r>
            <a:r>
              <a:rPr lang="en-ID" sz="3000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Artinya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memiliki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waktu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seribu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tahun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menjawab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banyak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pertanyaan</a:t>
            </a:r>
            <a:r>
              <a:rPr lang="en-ID" sz="3000" dirty="0">
                <a:latin typeface="Franklin Gothic Demi Cond" panose="020B0706030402020204" pitchFamily="34" charset="0"/>
              </a:rPr>
              <a:t>, yang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saat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ini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masih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belum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terjawab</a:t>
            </a:r>
            <a:r>
              <a:rPr lang="en-ID" sz="3000" dirty="0">
                <a:latin typeface="Franklin Gothic Demi Cond" panose="020B07060304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0EE9F1-536D-1D61-A8B0-1C8CECFD71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r="22526" b="3004"/>
          <a:stretch>
            <a:fillRect/>
          </a:stretch>
        </p:blipFill>
        <p:spPr>
          <a:xfrm>
            <a:off x="5676998" y="0"/>
            <a:ext cx="346471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469490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B7FB9B-6D19-EAAE-7ACA-D22E801BB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1714" cy="132556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PENGHAKIMAN PRA-ADVENT</a:t>
            </a:r>
            <a:br>
              <a:rPr lang="en-ID" sz="4000" dirty="0"/>
            </a:b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Kamis, 5 Juni 2025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0A25F-B42F-1C66-A229-19795B038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392" y="3119805"/>
            <a:ext cx="6235212" cy="35440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Ini </a:t>
            </a:r>
            <a:r>
              <a:rPr lang="en-ID" sz="3000" dirty="0" err="1">
                <a:latin typeface="Franklin Gothic Demi Cond" panose="020B0706030402020204" pitchFamily="34" charset="0"/>
              </a:rPr>
              <a:t>adalah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sebuah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kesempatan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menakjubkan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latin typeface="Franklin Gothic Demi Cond" panose="020B0706030402020204" pitchFamily="34" charset="0"/>
              </a:rPr>
              <a:t>melihat</a:t>
            </a:r>
            <a:r>
              <a:rPr lang="en-ID" sz="3000" b="1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bagaimana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b="1" dirty="0">
                <a:latin typeface="Franklin Gothic Demi Cond" panose="020B0706030402020204" pitchFamily="34" charset="0"/>
              </a:rPr>
              <a:t>Tuhan </a:t>
            </a:r>
            <a:r>
              <a:rPr lang="en-ID" sz="3000" b="1" dirty="0" err="1">
                <a:latin typeface="Franklin Gothic Demi Cond" panose="020B0706030402020204" pitchFamily="34" charset="0"/>
              </a:rPr>
              <a:t>menyelesaikan</a:t>
            </a:r>
            <a:r>
              <a:rPr lang="en-ID" sz="3000" b="1" dirty="0"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latin typeface="Franklin Gothic Demi Cond" panose="020B0706030402020204" pitchFamily="34" charset="0"/>
              </a:rPr>
              <a:t>masalah</a:t>
            </a:r>
            <a:r>
              <a:rPr lang="en-ID" sz="3000" b="1" dirty="0">
                <a:latin typeface="Franklin Gothic Demi Cond" panose="020B0706030402020204" pitchFamily="34" charset="0"/>
              </a:rPr>
              <a:t> dosa </a:t>
            </a:r>
            <a:r>
              <a:rPr lang="en-ID" sz="3000" dirty="0" err="1">
                <a:latin typeface="Franklin Gothic Demi Cond" panose="020B0706030402020204" pitchFamily="34" charset="0"/>
              </a:rPr>
              <a:t>sambil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tetap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menebus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ingin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hidup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hubungan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perjanjian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-Nya. </a:t>
            </a:r>
          </a:p>
          <a:p>
            <a:pPr marL="0" indent="0">
              <a:buNone/>
            </a:pPr>
            <a:r>
              <a:rPr lang="en-ID" sz="3000" dirty="0">
                <a:latin typeface="Impact" panose="020B0806030902050204" pitchFamily="34" charset="0"/>
              </a:rPr>
              <a:t>Daniel 7:10</a:t>
            </a:r>
            <a:r>
              <a:rPr lang="en-ID" sz="3000" dirty="0">
                <a:latin typeface="Franklin Gothic Demi Cond" panose="020B0706030402020204" pitchFamily="34" charset="0"/>
              </a:rPr>
              <a:t> ".... Lalu </a:t>
            </a:r>
            <a:r>
              <a:rPr lang="en-ID" sz="3000" dirty="0" err="1">
                <a:latin typeface="Franklin Gothic Demi Cond" panose="020B0706030402020204" pitchFamily="34" charset="0"/>
              </a:rPr>
              <a:t>duduklah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Majelis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Pengadilan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dibukalah</a:t>
            </a:r>
            <a:r>
              <a:rPr lang="en-ID" sz="3000" dirty="0">
                <a:latin typeface="Franklin Gothic Demi Cond" panose="020B0706030402020204" pitchFamily="34" charset="0"/>
              </a:rPr>
              <a:t> Kitab-kitab".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A5E3E2-F192-14E9-6EAA-DCEE6BC47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61" y="3173819"/>
            <a:ext cx="2542731" cy="30770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993EF3-A6D9-6E1A-35CF-82615AEC8BCC}"/>
              </a:ext>
            </a:extLst>
          </p:cNvPr>
          <p:cNvSpPr txBox="1"/>
          <p:nvPr/>
        </p:nvSpPr>
        <p:spPr>
          <a:xfrm>
            <a:off x="726026" y="1869124"/>
            <a:ext cx="81404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Daniel 7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memberikan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gambaran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sekilas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tentang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penghakiman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pemeriksaan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67256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07DB94-B79F-2A04-165C-FEDE40AFAB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874" b="33584"/>
          <a:stretch>
            <a:fillRect/>
          </a:stretch>
        </p:blipFill>
        <p:spPr>
          <a:xfrm>
            <a:off x="20" y="0"/>
            <a:ext cx="9143980" cy="2711746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2B5B1-7202-1A8C-01F9-6D0DA6637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457" y="2711747"/>
            <a:ext cx="8377085" cy="402825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Gill Sans Nova Cond XBd" panose="020B0A06020104020203" pitchFamily="34" charset="0"/>
              </a:rPr>
              <a:t>Tuhan, </a:t>
            </a:r>
            <a:r>
              <a:rPr lang="en-ID" dirty="0" err="1">
                <a:latin typeface="Gill Sans Nova Cond XBd" panose="020B0A06020104020203" pitchFamily="34" charset="0"/>
              </a:rPr>
              <a:t>tentu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saja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membutuhkan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catatan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mengetahui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siapa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diselamatkan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atau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terhilang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tetapi</a:t>
            </a:r>
            <a:r>
              <a:rPr lang="en-ID" dirty="0">
                <a:latin typeface="Franklin Gothic Demi Cond" panose="020B0706030402020204" pitchFamily="34" charset="0"/>
              </a:rPr>
              <a:t> para </a:t>
            </a:r>
            <a:r>
              <a:rPr lang="en-ID" b="1" dirty="0" err="1">
                <a:latin typeface="Franklin Gothic Demi Cond" panose="020B0706030402020204" pitchFamily="34" charset="0"/>
              </a:rPr>
              <a:t>malaikat</a:t>
            </a:r>
            <a:r>
              <a:rPr lang="en-ID" b="1" dirty="0">
                <a:latin typeface="Franklin Gothic Demi Cond" panose="020B0706030402020204" pitchFamily="34" charset="0"/>
              </a:rPr>
              <a:t> </a:t>
            </a:r>
            <a:r>
              <a:rPr lang="en-ID" dirty="0">
                <a:latin typeface="Franklin Gothic Demi Cond" panose="020B0706030402020204" pitchFamily="34" charset="0"/>
              </a:rPr>
              <a:t>yang </a:t>
            </a:r>
            <a:r>
              <a:rPr lang="en-ID" dirty="0" err="1"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memeriksa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rencana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keselamatan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selama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 [1 Petrus 1:12] </a:t>
            </a:r>
            <a:r>
              <a:rPr lang="en-ID" dirty="0" err="1">
                <a:latin typeface="Franklin Gothic Demi Cond" panose="020B0706030402020204" pitchFamily="34" charset="0"/>
              </a:rPr>
              <a:t>tentu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saja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pertanyaan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Mereka menjadi </a:t>
            </a:r>
            <a:r>
              <a:rPr lang="en-ID" dirty="0" err="1">
                <a:latin typeface="Franklin Gothic Demi Cond" panose="020B0706030402020204" pitchFamily="34" charset="0"/>
              </a:rPr>
              <a:t>saksi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pemberontakan</a:t>
            </a:r>
            <a:r>
              <a:rPr lang="en-ID" dirty="0">
                <a:latin typeface="Franklin Gothic Demi Cond" panose="020B0706030402020204" pitchFamily="34" charset="0"/>
              </a:rPr>
              <a:t> Iblis dan </a:t>
            </a:r>
            <a:r>
              <a:rPr lang="en-ID" dirty="0" err="1">
                <a:latin typeface="Franklin Gothic Demi Cond" panose="020B0706030402020204" pitchFamily="34" charset="0"/>
              </a:rPr>
              <a:t>melihat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sepertiga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malaikat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surga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diusir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surga</a:t>
            </a:r>
            <a:r>
              <a:rPr lang="en-ID" dirty="0">
                <a:latin typeface="Franklin Gothic Demi Cond" panose="020B0706030402020204" pitchFamily="34" charset="0"/>
              </a:rPr>
              <a:t> [Wahyu 12:4] dan </a:t>
            </a:r>
            <a:r>
              <a:rPr lang="en-ID" dirty="0" err="1">
                <a:latin typeface="Franklin Gothic Demi Cond" panose="020B0706030402020204" pitchFamily="34" charset="0"/>
              </a:rPr>
              <a:t>sekarang</a:t>
            </a:r>
            <a:r>
              <a:rPr lang="en-ID" dirty="0">
                <a:latin typeface="Franklin Gothic Demi Cond" panose="020B0706030402020204" pitchFamily="34" charset="0"/>
              </a:rPr>
              <a:t> Tuhan </a:t>
            </a:r>
            <a:r>
              <a:rPr lang="en-ID" dirty="0" err="1">
                <a:latin typeface="Franklin Gothic Demi Cond" panose="020B0706030402020204" pitchFamily="34" charset="0"/>
              </a:rPr>
              <a:t>membawa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kita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hadirat</a:t>
            </a:r>
            <a:r>
              <a:rPr lang="en-ID" dirty="0">
                <a:latin typeface="Franklin Gothic Demi Cond" panose="020B0706030402020204" pitchFamily="34" charset="0"/>
              </a:rPr>
              <a:t>-Nya. </a:t>
            </a:r>
          </a:p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Tuhan </a:t>
            </a:r>
            <a:r>
              <a:rPr lang="en-ID" dirty="0" err="1">
                <a:latin typeface="Impact" panose="020B0806030902050204" pitchFamily="34" charset="0"/>
              </a:rPr>
              <a:t>membuka</a:t>
            </a:r>
            <a:r>
              <a:rPr lang="en-ID" dirty="0">
                <a:latin typeface="Impact" panose="020B0806030902050204" pitchFamily="34" charset="0"/>
              </a:rPr>
              <a:t> kitab-kitab </a:t>
            </a:r>
            <a:r>
              <a:rPr lang="en-ID" dirty="0" err="1">
                <a:latin typeface="Impact" panose="020B0806030902050204" pitchFamily="34" charset="0"/>
              </a:rPr>
              <a:t>itu</a:t>
            </a:r>
            <a:r>
              <a:rPr lang="en-ID" dirty="0">
                <a:latin typeface="Impact" panose="020B0806030902050204" pitchFamily="34" charset="0"/>
              </a:rPr>
              <a:t> dan </a:t>
            </a:r>
            <a:r>
              <a:rPr lang="en-ID" dirty="0" err="1">
                <a:latin typeface="Impact" panose="020B0806030902050204" pitchFamily="34" charset="0"/>
              </a:rPr>
              <a:t>mengizinkan</a:t>
            </a:r>
            <a:r>
              <a:rPr lang="en-ID" dirty="0">
                <a:latin typeface="Impact" panose="020B0806030902050204" pitchFamily="34" charset="0"/>
              </a:rPr>
              <a:t> orang-orang kudus </a:t>
            </a:r>
            <a:r>
              <a:rPr lang="en-ID" dirty="0" err="1">
                <a:latin typeface="Impact" panose="020B0806030902050204" pitchFamily="34" charset="0"/>
              </a:rPr>
              <a:t>melihat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segalanya</a:t>
            </a:r>
            <a:r>
              <a:rPr lang="en-ID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5114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3DD2E0-ACF8-A8E0-7949-1D06A3473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F32D9F-B2CF-0214-483E-AF4FC3948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91032"/>
          </a:xfr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ID" sz="3000" dirty="0" err="1">
                <a:solidFill>
                  <a:srgbClr val="FFFF00"/>
                </a:solidFill>
                <a:latin typeface="Impact" panose="020B0806030902050204" pitchFamily="34" charset="0"/>
              </a:rPr>
              <a:t>Kisah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Impact" panose="020B0806030902050204" pitchFamily="34" charset="0"/>
              </a:rPr>
              <a:t>permohonan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 Abraham </a:t>
            </a:r>
            <a:r>
              <a:rPr lang="en-ID" sz="3000" dirty="0" err="1">
                <a:solidFill>
                  <a:srgbClr val="FFFF00"/>
                </a:solidFill>
                <a:latin typeface="Impact" panose="020B0806030902050204" pitchFamily="34" charset="0"/>
              </a:rPr>
              <a:t>untuk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 Sodom dan Gomora </a:t>
            </a:r>
            <a:r>
              <a:rPr lang="en-ID" sz="3000" dirty="0" err="1">
                <a:solidFill>
                  <a:srgbClr val="FFFF00"/>
                </a:solidFill>
                <a:latin typeface="Impact" panose="020B0806030902050204" pitchFamily="34" charset="0"/>
              </a:rPr>
              <a:t>adalah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Impact" panose="020B0806030902050204" pitchFamily="34" charset="0"/>
              </a:rPr>
              <a:t>satu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 model </a:t>
            </a:r>
            <a:r>
              <a:rPr lang="en-ID" sz="3000" dirty="0" err="1">
                <a:solidFill>
                  <a:srgbClr val="FFFF00"/>
                </a:solidFill>
                <a:latin typeface="Impact" panose="020B0806030902050204" pitchFamily="34" charset="0"/>
              </a:rPr>
              <a:t>penghakiman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 yang </a:t>
            </a:r>
            <a:r>
              <a:rPr lang="en-ID" sz="3000" dirty="0" err="1">
                <a:solidFill>
                  <a:srgbClr val="FFFF00"/>
                </a:solidFill>
                <a:latin typeface="Impact" panose="020B0806030902050204" pitchFamily="34" charset="0"/>
              </a:rPr>
              <a:t>memberi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Impact" panose="020B0806030902050204" pitchFamily="34" charset="0"/>
              </a:rPr>
              <a:t>kita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Impact" panose="020B0806030902050204" pitchFamily="34" charset="0"/>
              </a:rPr>
              <a:t>beberapa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Impact" panose="020B0806030902050204" pitchFamily="34" charset="0"/>
              </a:rPr>
              <a:t>wawasan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Impact" panose="020B0806030902050204" pitchFamily="34" charset="0"/>
              </a:rPr>
              <a:t>penting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Impact" panose="020B0806030902050204" pitchFamily="34" charset="0"/>
              </a:rPr>
              <a:t>tentang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Impact" panose="020B0806030902050204" pitchFamily="34" charset="0"/>
              </a:rPr>
              <a:t>penghakiman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BAAE9-A55B-2537-BBAF-8EEB4CBF8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2297321"/>
            <a:ext cx="8190885" cy="4203291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sz="3000" dirty="0">
                <a:latin typeface="Franklin Gothic Demi Cond" panose="020B0706030402020204" pitchFamily="34" charset="0"/>
              </a:rPr>
              <a:t>Dosa-dosa Sodom dan Gomora </a:t>
            </a:r>
            <a:r>
              <a:rPr lang="en-ID" sz="3000" dirty="0" err="1">
                <a:latin typeface="Franklin Gothic Demi Cond" panose="020B0706030402020204" pitchFamily="34" charset="0"/>
              </a:rPr>
              <a:t>jelas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sedang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600" b="1" dirty="0" err="1">
                <a:latin typeface="Franklin Gothic Demi Cond" panose="020B0706030402020204" pitchFamily="34" charset="0"/>
              </a:rPr>
              <a:t>diselidiki</a:t>
            </a:r>
            <a:r>
              <a:rPr lang="en-ID" sz="3000" dirty="0">
                <a:latin typeface="Franklin Gothic Demi Cond" panose="020B0706030402020204" pitchFamily="34" charset="0"/>
              </a:rPr>
              <a:t>; Tuhan </a:t>
            </a:r>
            <a:r>
              <a:rPr lang="en-ID" sz="3000" dirty="0" err="1">
                <a:latin typeface="Franklin Gothic Demi Cond" panose="020B0706030402020204" pitchFamily="34" charset="0"/>
              </a:rPr>
              <a:t>menyebutkan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bahwa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kejahatan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kota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memberinya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reputasi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sedemikian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rupa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sehingga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protes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terhadap-nya</a:t>
            </a:r>
            <a:r>
              <a:rPr lang="en-ID" sz="3000" dirty="0">
                <a:latin typeface="Franklin Gothic Demi Cond" panose="020B0706030402020204" pitchFamily="34" charset="0"/>
              </a:rPr>
              <a:t> sangat </a:t>
            </a:r>
            <a:r>
              <a:rPr lang="en-ID" sz="3000" dirty="0" err="1">
                <a:latin typeface="Franklin Gothic Demi Cond" panose="020B0706030402020204" pitchFamily="34" charset="0"/>
              </a:rPr>
              <a:t>besar</a:t>
            </a:r>
            <a:r>
              <a:rPr lang="en-ID" sz="3000" dirty="0">
                <a:latin typeface="Franklin Gothic Demi Cond" panose="020B0706030402020204" pitchFamily="34" charset="0"/>
              </a:rPr>
              <a:t> [</a:t>
            </a:r>
            <a:r>
              <a:rPr lang="en-ID" sz="3000" dirty="0" err="1">
                <a:latin typeface="Franklin Gothic Demi Cond" panose="020B0706030402020204" pitchFamily="34" charset="0"/>
              </a:rPr>
              <a:t>Kejadian</a:t>
            </a:r>
            <a:r>
              <a:rPr lang="en-ID" sz="3000" dirty="0">
                <a:latin typeface="Franklin Gothic Demi Cond" panose="020B0706030402020204" pitchFamily="34" charset="0"/>
              </a:rPr>
              <a:t> 18:20].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3000" dirty="0">
                <a:latin typeface="Franklin Gothic Demi Cond" panose="020B0706030402020204" pitchFamily="34" charset="0"/>
              </a:rPr>
              <a:t>Tuhan juga </a:t>
            </a:r>
            <a:r>
              <a:rPr lang="en-ID" sz="3000" dirty="0" err="1">
                <a:latin typeface="Franklin Gothic Demi Cond" panose="020B0706030402020204" pitchFamily="34" charset="0"/>
              </a:rPr>
              <a:t>membukakan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pintu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bagi</a:t>
            </a:r>
            <a:r>
              <a:rPr lang="en-ID" sz="3000" dirty="0">
                <a:latin typeface="Franklin Gothic Demi Cond" panose="020B0706030402020204" pitchFamily="34" charset="0"/>
              </a:rPr>
              <a:t> Abraham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mempelajari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600" b="1" dirty="0" err="1">
                <a:latin typeface="Franklin Gothic Demi Cond" panose="020B0706030402020204" pitchFamily="34" charset="0"/>
              </a:rPr>
              <a:t>apakah</a:t>
            </a:r>
            <a:r>
              <a:rPr lang="en-ID" sz="3600" b="1" dirty="0">
                <a:latin typeface="Franklin Gothic Demi Cond" panose="020B0706030402020204" pitchFamily="34" charset="0"/>
              </a:rPr>
              <a:t> Tuhan </a:t>
            </a:r>
            <a:r>
              <a:rPr lang="en-ID" sz="3600" b="1" dirty="0" err="1">
                <a:latin typeface="Franklin Gothic Demi Cond" panose="020B0706030402020204" pitchFamily="34" charset="0"/>
              </a:rPr>
              <a:t>bertindak</a:t>
            </a:r>
            <a:r>
              <a:rPr lang="en-ID" sz="3600" b="1" dirty="0">
                <a:latin typeface="Franklin Gothic Demi Cond" panose="020B0706030402020204" pitchFamily="34" charset="0"/>
              </a:rPr>
              <a:t> </a:t>
            </a:r>
            <a:r>
              <a:rPr lang="en-ID" sz="3600" b="1" dirty="0" err="1">
                <a:latin typeface="Franklin Gothic Demi Cond" panose="020B0706030402020204" pitchFamily="34" charset="0"/>
              </a:rPr>
              <a:t>dengan</a:t>
            </a:r>
            <a:r>
              <a:rPr lang="en-ID" sz="3600" b="1" dirty="0">
                <a:latin typeface="Franklin Gothic Demi Cond" panose="020B0706030402020204" pitchFamily="34" charset="0"/>
              </a:rPr>
              <a:t> </a:t>
            </a:r>
            <a:r>
              <a:rPr lang="en-ID" sz="3600" b="1" dirty="0" err="1">
                <a:latin typeface="Franklin Gothic Demi Cond" panose="020B0706030402020204" pitchFamily="34" charset="0"/>
              </a:rPr>
              <a:t>benar</a:t>
            </a:r>
            <a:r>
              <a:rPr lang="en-ID" sz="3600" b="1" dirty="0">
                <a:latin typeface="Franklin Gothic Demi Cond" panose="020B0706030402020204" pitchFamily="34" charset="0"/>
              </a:rPr>
              <a:t> </a:t>
            </a:r>
            <a:r>
              <a:rPr lang="en-ID" sz="3600" b="1" dirty="0" err="1">
                <a:latin typeface="Franklin Gothic Demi Cond" panose="020B0706030402020204" pitchFamily="34" charset="0"/>
              </a:rPr>
              <a:t>atau</a:t>
            </a:r>
            <a:r>
              <a:rPr lang="en-ID" sz="3600" b="1" dirty="0">
                <a:latin typeface="Franklin Gothic Demi Cond" panose="020B0706030402020204" pitchFamily="34" charset="0"/>
              </a:rPr>
              <a:t> </a:t>
            </a:r>
            <a:r>
              <a:rPr lang="en-ID" sz="3600" b="1" dirty="0" err="1">
                <a:latin typeface="Franklin Gothic Demi Cond" panose="020B0706030402020204" pitchFamily="34" charset="0"/>
              </a:rPr>
              <a:t>tidak</a:t>
            </a:r>
            <a:r>
              <a:rPr lang="en-ID" sz="3600" b="1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keputusan</a:t>
            </a:r>
            <a:r>
              <a:rPr lang="en-ID" sz="3000" dirty="0">
                <a:latin typeface="Franklin Gothic Demi Cond" panose="020B0706030402020204" pitchFamily="34" charset="0"/>
              </a:rPr>
              <a:t>-Nya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membinasakan</a:t>
            </a:r>
            <a:r>
              <a:rPr lang="en-ID" sz="3000" dirty="0">
                <a:latin typeface="Franklin Gothic Demi Cond" panose="020B0706030402020204" pitchFamily="34" charset="0"/>
              </a:rPr>
              <a:t> orang </a:t>
            </a:r>
            <a:r>
              <a:rPr lang="en-ID" sz="3000" dirty="0" err="1">
                <a:latin typeface="Franklin Gothic Demi Cond" panose="020B0706030402020204" pitchFamily="34" charset="0"/>
              </a:rPr>
              <a:t>fasik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53567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A1A6F78-C919-46F0-9B0A-2ED388861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9882614-11C4-4368-9534-6EBAC3488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110268" y="-2598963"/>
            <a:ext cx="7223503" cy="120714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E7B6A3-DEC5-7218-24C8-437B35F9DC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720" b="25724"/>
          <a:stretch>
            <a:fillRect/>
          </a:stretch>
        </p:blipFill>
        <p:spPr>
          <a:xfrm>
            <a:off x="20" y="-2"/>
            <a:ext cx="9143980" cy="3657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3C59B8F-AEFF-4D3A-BA0E-3C4311198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85797"/>
            <a:ext cx="89154" cy="15504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4C595-713E-B581-CDAE-EF23EE7E1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73" y="3973698"/>
            <a:ext cx="8621355" cy="238280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ID" sz="4000" dirty="0">
                <a:latin typeface="Impact" panose="020B0806030902050204" pitchFamily="34" charset="0"/>
              </a:rPr>
              <a:t>Hanya </a:t>
            </a:r>
            <a:r>
              <a:rPr lang="en-ID" sz="4000" dirty="0" err="1">
                <a:latin typeface="Impact" panose="020B0806030902050204" pitchFamily="34" charset="0"/>
              </a:rPr>
              <a:t>kebenaran</a:t>
            </a:r>
            <a:r>
              <a:rPr lang="en-ID" sz="4000" dirty="0">
                <a:latin typeface="Impact" panose="020B0806030902050204" pitchFamily="34" charset="0"/>
              </a:rPr>
              <a:t> </a:t>
            </a:r>
            <a:r>
              <a:rPr lang="en-ID" sz="4000" dirty="0" err="1">
                <a:latin typeface="Impact" panose="020B0806030902050204" pitchFamily="34" charset="0"/>
              </a:rPr>
              <a:t>Kristus</a:t>
            </a:r>
            <a:r>
              <a:rPr lang="en-ID" sz="4000" dirty="0">
                <a:latin typeface="Impact" panose="020B0806030902050204" pitchFamily="34" charset="0"/>
              </a:rPr>
              <a:t> yang </a:t>
            </a:r>
            <a:r>
              <a:rPr lang="en-ID" sz="4000" dirty="0" err="1">
                <a:latin typeface="Impact" panose="020B0806030902050204" pitchFamily="34" charset="0"/>
              </a:rPr>
              <a:t>sempurna</a:t>
            </a:r>
            <a:r>
              <a:rPr lang="en-ID" sz="4000" dirty="0">
                <a:latin typeface="Impact" panose="020B0806030902050204" pitchFamily="34" charset="0"/>
              </a:rPr>
              <a:t> yang </a:t>
            </a:r>
            <a:r>
              <a:rPr lang="en-ID" sz="4000" dirty="0" err="1">
                <a:latin typeface="Impact" panose="020B0806030902050204" pitchFamily="34" charset="0"/>
              </a:rPr>
              <a:t>memampukan</a:t>
            </a:r>
            <a:r>
              <a:rPr lang="en-ID" sz="4000" dirty="0">
                <a:latin typeface="Impact" panose="020B0806030902050204" pitchFamily="34" charset="0"/>
              </a:rPr>
              <a:t> </a:t>
            </a:r>
            <a:r>
              <a:rPr lang="en-ID" sz="4000" dirty="0" err="1">
                <a:latin typeface="Impact" panose="020B0806030902050204" pitchFamily="34" charset="0"/>
              </a:rPr>
              <a:t>umat</a:t>
            </a:r>
            <a:r>
              <a:rPr lang="en-ID" sz="4000" dirty="0">
                <a:latin typeface="Impact" panose="020B0806030902050204" pitchFamily="34" charset="0"/>
              </a:rPr>
              <a:t>-Nya </a:t>
            </a:r>
            <a:r>
              <a:rPr lang="en-ID" sz="5400" dirty="0" err="1">
                <a:latin typeface="Impact" panose="020B0806030902050204" pitchFamily="34" charset="0"/>
              </a:rPr>
              <a:t>melalui</a:t>
            </a:r>
            <a:r>
              <a:rPr lang="en-ID" sz="5400" dirty="0">
                <a:latin typeface="Impact" panose="020B0806030902050204" pitchFamily="34" charset="0"/>
              </a:rPr>
              <a:t> </a:t>
            </a:r>
            <a:r>
              <a:rPr lang="en-ID" sz="5400" dirty="0" err="1">
                <a:latin typeface="Impact" panose="020B0806030902050204" pitchFamily="34" charset="0"/>
              </a:rPr>
              <a:t>penghakiman</a:t>
            </a:r>
            <a:r>
              <a:rPr lang="en-ID" sz="4000" dirty="0"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42CD37-C859-44CD-853E-5A3427DDB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4846" y="6172201"/>
            <a:ext cx="89154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6032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D6E7A-3745-E5C0-877E-1CE15378B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91865-A7E9-9E30-D706-34B24EDEF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E3F338-05D7-5F2B-6D37-85E60EF6F16E}"/>
              </a:ext>
            </a:extLst>
          </p:cNvPr>
          <p:cNvSpPr/>
          <p:nvPr/>
        </p:nvSpPr>
        <p:spPr>
          <a:xfrm>
            <a:off x="0" y="4457572"/>
            <a:ext cx="9144000" cy="11813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A53A23-22C8-C390-CD44-BD5F73AAC506}"/>
              </a:ext>
            </a:extLst>
          </p:cNvPr>
          <p:cNvSpPr/>
          <p:nvPr/>
        </p:nvSpPr>
        <p:spPr>
          <a:xfrm>
            <a:off x="0" y="818694"/>
            <a:ext cx="9144000" cy="11813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CDE40F-D6F4-D98E-93F7-537B18BFC289}"/>
              </a:ext>
            </a:extLst>
          </p:cNvPr>
          <p:cNvSpPr/>
          <p:nvPr/>
        </p:nvSpPr>
        <p:spPr>
          <a:xfrm>
            <a:off x="0" y="-37043"/>
            <a:ext cx="9144000" cy="8780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2F6848-132F-90DC-D5DA-16A1C51C8D93}"/>
              </a:ext>
            </a:extLst>
          </p:cNvPr>
          <p:cNvSpPr/>
          <p:nvPr/>
        </p:nvSpPr>
        <p:spPr>
          <a:xfrm>
            <a:off x="0" y="5681025"/>
            <a:ext cx="9144000" cy="1181350"/>
          </a:xfrm>
          <a:prstGeom prst="rect">
            <a:avLst/>
          </a:prstGeom>
          <a:solidFill>
            <a:srgbClr val="FDD7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573428-A99D-90D0-0B1F-4B9D2E80DAB9}"/>
              </a:ext>
            </a:extLst>
          </p:cNvPr>
          <p:cNvSpPr/>
          <p:nvPr/>
        </p:nvSpPr>
        <p:spPr>
          <a:xfrm>
            <a:off x="-1329" y="3247110"/>
            <a:ext cx="9144000" cy="118135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B887A3-FEF1-1252-DD63-579AEC7095F3}"/>
              </a:ext>
            </a:extLst>
          </p:cNvPr>
          <p:cNvSpPr/>
          <p:nvPr/>
        </p:nvSpPr>
        <p:spPr>
          <a:xfrm>
            <a:off x="0" y="2034305"/>
            <a:ext cx="9144000" cy="11813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CDB4F4FE-F89A-86D4-DF54-DEA308C9DBD0}"/>
              </a:ext>
            </a:extLst>
          </p:cNvPr>
          <p:cNvSpPr/>
          <p:nvPr/>
        </p:nvSpPr>
        <p:spPr>
          <a:xfrm>
            <a:off x="-1330" y="836918"/>
            <a:ext cx="1382229" cy="1175024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F91941-1EA5-8ECA-EAD0-48748600BE75}"/>
              </a:ext>
            </a:extLst>
          </p:cNvPr>
          <p:cNvSpPr/>
          <p:nvPr/>
        </p:nvSpPr>
        <p:spPr>
          <a:xfrm>
            <a:off x="0" y="914691"/>
            <a:ext cx="9252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01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95923C45-A33A-C481-BD0A-4AAAFBD4C6A9}"/>
              </a:ext>
            </a:extLst>
          </p:cNvPr>
          <p:cNvSpPr/>
          <p:nvPr/>
        </p:nvSpPr>
        <p:spPr>
          <a:xfrm>
            <a:off x="-1" y="2036311"/>
            <a:ext cx="1382229" cy="1179344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74B739-7367-C178-8300-C9BE556C7039}"/>
              </a:ext>
            </a:extLst>
          </p:cNvPr>
          <p:cNvSpPr/>
          <p:nvPr/>
        </p:nvSpPr>
        <p:spPr>
          <a:xfrm>
            <a:off x="0" y="2132300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02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3A3A4777-B185-CE93-370D-E25A45F99C15}"/>
              </a:ext>
            </a:extLst>
          </p:cNvPr>
          <p:cNvSpPr/>
          <p:nvPr/>
        </p:nvSpPr>
        <p:spPr>
          <a:xfrm>
            <a:off x="-1" y="3253436"/>
            <a:ext cx="1382229" cy="1175024"/>
          </a:xfrm>
          <a:prstGeom prst="homePlate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ECC728-0016-3E30-4087-4314E7108655}"/>
              </a:ext>
            </a:extLst>
          </p:cNvPr>
          <p:cNvSpPr/>
          <p:nvPr/>
        </p:nvSpPr>
        <p:spPr>
          <a:xfrm>
            <a:off x="0" y="3370692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03</a:t>
            </a: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343622F8-CA70-DC52-3FB1-B647D43760A9}"/>
              </a:ext>
            </a:extLst>
          </p:cNvPr>
          <p:cNvSpPr/>
          <p:nvPr/>
        </p:nvSpPr>
        <p:spPr>
          <a:xfrm>
            <a:off x="0" y="4470563"/>
            <a:ext cx="1380629" cy="1168359"/>
          </a:xfrm>
          <a:prstGeom prst="homePlat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430FDE4-3029-11EE-BE08-5E6BC08531B4}"/>
              </a:ext>
            </a:extLst>
          </p:cNvPr>
          <p:cNvSpPr/>
          <p:nvPr/>
        </p:nvSpPr>
        <p:spPr>
          <a:xfrm>
            <a:off x="0" y="4613003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04</a:t>
            </a: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D64FAAE5-2142-1331-B703-D18B3F925CA9}"/>
              </a:ext>
            </a:extLst>
          </p:cNvPr>
          <p:cNvSpPr/>
          <p:nvPr/>
        </p:nvSpPr>
        <p:spPr>
          <a:xfrm>
            <a:off x="-1" y="5673964"/>
            <a:ext cx="1382229" cy="1181350"/>
          </a:xfrm>
          <a:prstGeom prst="homePlate">
            <a:avLst/>
          </a:prstGeom>
          <a:solidFill>
            <a:srgbClr val="FF3B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E6CD12-DD16-6881-69A1-C5AE1494F12B}"/>
              </a:ext>
            </a:extLst>
          </p:cNvPr>
          <p:cNvSpPr/>
          <p:nvPr/>
        </p:nvSpPr>
        <p:spPr>
          <a:xfrm>
            <a:off x="0" y="5791225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05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75D7ECC-BA2F-B373-FFC8-31ADD8B808E8}"/>
              </a:ext>
            </a:extLst>
          </p:cNvPr>
          <p:cNvSpPr txBox="1">
            <a:spLocks/>
          </p:cNvSpPr>
          <p:nvPr/>
        </p:nvSpPr>
        <p:spPr>
          <a:xfrm>
            <a:off x="627321" y="54044"/>
            <a:ext cx="7886700" cy="734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KESIMPULAN</a:t>
            </a:r>
            <a:endParaRPr lang="en-ID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36BA22-E500-7311-8F40-3BF872A3FEFA}"/>
              </a:ext>
            </a:extLst>
          </p:cNvPr>
          <p:cNvSpPr txBox="1"/>
          <p:nvPr/>
        </p:nvSpPr>
        <p:spPr>
          <a:xfrm>
            <a:off x="1553903" y="825736"/>
            <a:ext cx="758876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200" dirty="0">
                <a:latin typeface="Impact" panose="020B0806030902050204" pitchFamily="34" charset="0"/>
              </a:rPr>
              <a:t>Akan </a:t>
            </a:r>
            <a:r>
              <a:rPr lang="en-ID" sz="2200" dirty="0" err="1">
                <a:latin typeface="Impact" panose="020B0806030902050204" pitchFamily="34" charset="0"/>
              </a:rPr>
              <a:t>ada</a:t>
            </a:r>
            <a:r>
              <a:rPr lang="en-ID" sz="2200" dirty="0">
                <a:latin typeface="Impact" panose="020B0806030902050204" pitchFamily="34" charset="0"/>
              </a:rPr>
              <a:t> orang-orang yang </a:t>
            </a:r>
            <a:r>
              <a:rPr lang="en-ID" sz="2200" dirty="0" err="1">
                <a:latin typeface="Impact" panose="020B0806030902050204" pitchFamily="34" charset="0"/>
              </a:rPr>
              <a:t>lengah</a:t>
            </a:r>
            <a:r>
              <a:rPr lang="en-ID" sz="2200" dirty="0">
                <a:latin typeface="Impact" panose="020B0806030902050204" pitchFamily="34" charset="0"/>
              </a:rPr>
              <a:t>--</a:t>
            </a:r>
            <a:r>
              <a:rPr lang="en-ID" sz="2200" dirty="0" err="1">
                <a:latin typeface="Impact" panose="020B0806030902050204" pitchFamily="34" charset="0"/>
              </a:rPr>
              <a:t>bukan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karena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kurangnya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informasi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tetapi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karena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penolakan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mereka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untuk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percaya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</a:p>
          <a:p>
            <a:r>
              <a:rPr lang="en-ID" sz="2200" dirty="0">
                <a:latin typeface="Impact" panose="020B0806030902050204" pitchFamily="34" charset="0"/>
              </a:rPr>
              <a:t>dan </a:t>
            </a:r>
            <a:r>
              <a:rPr lang="en-ID" sz="2200" dirty="0" err="1">
                <a:latin typeface="Impact" panose="020B0806030902050204" pitchFamily="34" charset="0"/>
              </a:rPr>
              <a:t>menurut</a:t>
            </a:r>
            <a:r>
              <a:rPr lang="en-ID" sz="22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04B48E-BCA8-4109-CA20-FE5D16A9DEAD}"/>
              </a:ext>
            </a:extLst>
          </p:cNvPr>
          <p:cNvSpPr txBox="1"/>
          <p:nvPr/>
        </p:nvSpPr>
        <p:spPr>
          <a:xfrm>
            <a:off x="1553903" y="2049587"/>
            <a:ext cx="758876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200" dirty="0">
                <a:latin typeface="Impact" panose="020B0806030902050204" pitchFamily="34" charset="0"/>
              </a:rPr>
              <a:t>Kita </a:t>
            </a:r>
            <a:r>
              <a:rPr lang="en-ID" sz="2200" dirty="0" err="1">
                <a:latin typeface="Impact" panose="020B0806030902050204" pitchFamily="34" charset="0"/>
              </a:rPr>
              <a:t>tidak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perlu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berkecil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hati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jika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upaya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penginjilan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pribadi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kita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tampaknya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tidak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membuahkan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banyak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hasil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untuk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saat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ini</a:t>
            </a:r>
            <a:r>
              <a:rPr lang="en-ID" sz="2200" dirty="0">
                <a:latin typeface="Impact" panose="020B0806030902050204" pitchFamily="34" charset="0"/>
              </a:rPr>
              <a:t>. Kita </a:t>
            </a:r>
            <a:r>
              <a:rPr lang="en-ID" sz="2200" dirty="0" err="1">
                <a:latin typeface="Impact" panose="020B0806030902050204" pitchFamily="34" charset="0"/>
              </a:rPr>
              <a:t>harus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terus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melanjutkan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upaya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kita</a:t>
            </a:r>
            <a:r>
              <a:rPr lang="en-ID" sz="22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E9ADE71-8200-10A6-BA18-528A6249B8ED}"/>
              </a:ext>
            </a:extLst>
          </p:cNvPr>
          <p:cNvSpPr txBox="1"/>
          <p:nvPr/>
        </p:nvSpPr>
        <p:spPr>
          <a:xfrm>
            <a:off x="1553902" y="3316432"/>
            <a:ext cx="75900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000" dirty="0">
                <a:latin typeface="Impact" panose="020B0806030902050204" pitchFamily="34" charset="0"/>
              </a:rPr>
              <a:t>Dosa sangat </a:t>
            </a:r>
            <a:r>
              <a:rPr lang="en-ID" sz="2000" dirty="0" err="1">
                <a:latin typeface="Impact" panose="020B0806030902050204" pitchFamily="34" charset="0"/>
              </a:rPr>
              <a:t>menipu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karena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membutakan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 pada </a:t>
            </a:r>
            <a:r>
              <a:rPr lang="en-ID" sz="2000" dirty="0" err="1">
                <a:latin typeface="Impact" panose="020B0806030902050204" pitchFamily="34" charset="0"/>
              </a:rPr>
              <a:t>keadaan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hati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sendiri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sehingga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menutupi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pelanggaran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, </a:t>
            </a:r>
            <a:r>
              <a:rPr lang="en-ID" sz="2000" dirty="0" err="1">
                <a:latin typeface="Impact" panose="020B0806030902050204" pitchFamily="34" charset="0"/>
              </a:rPr>
              <a:t>sementara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kejahatan</a:t>
            </a:r>
            <a:r>
              <a:rPr lang="en-ID" sz="2000" dirty="0"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latin typeface="Impact" panose="020B0806030902050204" pitchFamily="34" charset="0"/>
              </a:rPr>
              <a:t>dilakukan</a:t>
            </a:r>
            <a:r>
              <a:rPr lang="en-ID" sz="2000" dirty="0">
                <a:latin typeface="Impact" panose="020B0806030902050204" pitchFamily="34" charset="0"/>
              </a:rPr>
              <a:t> oleh orang lain </a:t>
            </a:r>
            <a:r>
              <a:rPr lang="en-ID" sz="2000" dirty="0" err="1">
                <a:latin typeface="Impact" panose="020B0806030902050204" pitchFamily="34" charset="0"/>
              </a:rPr>
              <a:t>seringkali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tetap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terlihat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jelas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bagi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910F4B-FD41-B3C5-9D79-DA122309078D}"/>
              </a:ext>
            </a:extLst>
          </p:cNvPr>
          <p:cNvSpPr txBox="1"/>
          <p:nvPr/>
        </p:nvSpPr>
        <p:spPr>
          <a:xfrm>
            <a:off x="1553901" y="4481125"/>
            <a:ext cx="758876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200" dirty="0" err="1">
                <a:latin typeface="Impact" panose="020B0806030902050204" pitchFamily="34" charset="0"/>
              </a:rPr>
              <a:t>Sebelum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akhir</a:t>
            </a:r>
            <a:r>
              <a:rPr lang="en-ID" sz="2200" dirty="0">
                <a:latin typeface="Impact" panose="020B0806030902050204" pitchFamily="34" charset="0"/>
              </a:rPr>
              <a:t> dunia </a:t>
            </a:r>
            <a:r>
              <a:rPr lang="en-ID" sz="2200" dirty="0" err="1">
                <a:latin typeface="Impact" panose="020B0806030902050204" pitchFamily="34" charset="0"/>
              </a:rPr>
              <a:t>tiba</a:t>
            </a:r>
            <a:r>
              <a:rPr lang="en-ID" sz="2200" dirty="0">
                <a:latin typeface="Impact" panose="020B0806030902050204" pitchFamily="34" charset="0"/>
              </a:rPr>
              <a:t>, Tuhan </a:t>
            </a:r>
            <a:r>
              <a:rPr lang="en-ID" sz="2200" dirty="0" err="1">
                <a:latin typeface="Impact" panose="020B0806030902050204" pitchFamily="34" charset="0"/>
              </a:rPr>
              <a:t>membuka</a:t>
            </a:r>
            <a:r>
              <a:rPr lang="en-ID" sz="2200" dirty="0">
                <a:latin typeface="Impact" panose="020B0806030902050204" pitchFamily="34" charset="0"/>
              </a:rPr>
              <a:t> kitab-kitab </a:t>
            </a:r>
            <a:r>
              <a:rPr lang="en-ID" sz="2200" dirty="0" err="1">
                <a:latin typeface="Impact" panose="020B0806030902050204" pitchFamily="34" charset="0"/>
              </a:rPr>
              <a:t>surga</a:t>
            </a:r>
            <a:r>
              <a:rPr lang="en-ID" sz="2200" dirty="0">
                <a:latin typeface="Impact" panose="020B0806030902050204" pitchFamily="34" charset="0"/>
              </a:rPr>
              <a:t> dan </a:t>
            </a:r>
            <a:r>
              <a:rPr lang="en-ID" sz="2200" dirty="0" err="1">
                <a:latin typeface="Impact" panose="020B0806030902050204" pitchFamily="34" charset="0"/>
              </a:rPr>
              <a:t>memungkinkan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kita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untuk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menyelidiki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buktinya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sebelum</a:t>
            </a:r>
            <a:r>
              <a:rPr lang="en-ID" sz="2200" dirty="0">
                <a:latin typeface="Impact" panose="020B0806030902050204" pitchFamily="34" charset="0"/>
              </a:rPr>
              <a:t> Dia </a:t>
            </a:r>
            <a:r>
              <a:rPr lang="en-ID" sz="2200" dirty="0" err="1">
                <a:latin typeface="Impact" panose="020B0806030902050204" pitchFamily="34" charset="0"/>
              </a:rPr>
              <a:t>akhir-nya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menjatuhkan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api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bumi</a:t>
            </a:r>
            <a:r>
              <a:rPr lang="en-ID" sz="22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E4DCB0-2F9D-A0E7-FB3F-A7C8BDCC631C}"/>
              </a:ext>
            </a:extLst>
          </p:cNvPr>
          <p:cNvSpPr txBox="1"/>
          <p:nvPr/>
        </p:nvSpPr>
        <p:spPr>
          <a:xfrm>
            <a:off x="1553900" y="5792616"/>
            <a:ext cx="75900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>
                <a:latin typeface="Impact" panose="020B0806030902050204" pitchFamily="34" charset="0"/>
              </a:rPr>
              <a:t>Hanya </a:t>
            </a:r>
            <a:r>
              <a:rPr lang="en-ID" sz="2400" dirty="0" err="1">
                <a:latin typeface="Impact" panose="020B0806030902050204" pitchFamily="34" charset="0"/>
              </a:rPr>
              <a:t>kebenaran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Kristus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sempurna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memampukan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umat</a:t>
            </a:r>
            <a:r>
              <a:rPr lang="en-ID" sz="2400" dirty="0">
                <a:latin typeface="Impact" panose="020B0806030902050204" pitchFamily="34" charset="0"/>
              </a:rPr>
              <a:t>-Nya </a:t>
            </a:r>
            <a:r>
              <a:rPr lang="en-ID" sz="2400" dirty="0" err="1">
                <a:latin typeface="Impact" panose="020B0806030902050204" pitchFamily="34" charset="0"/>
              </a:rPr>
              <a:t>melalui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penghakiman</a:t>
            </a:r>
            <a:r>
              <a:rPr lang="en-ID" sz="2400" dirty="0">
                <a:latin typeface="Impact" panose="020B080603090205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25801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A572D6-3BD8-D007-9762-9A607E68D95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885B2A-203C-137B-BF60-5032E4DC1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610" y="365126"/>
            <a:ext cx="5635256" cy="2207953"/>
          </a:xfrm>
        </p:spPr>
        <p:txBody>
          <a:bodyPr>
            <a:normAutofit/>
          </a:bodyPr>
          <a:lstStyle/>
          <a:p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Peristiwa-peristiwa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Penciptaan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Air Bah,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kehancuran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Sodom dan Gomora, dan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bahkan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kisah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Daniel di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istana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Nebukadnezar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menjadi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saksi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pekabaran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 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akhir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 zaman.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5EE20-3355-EE4C-1BD3-BEEEDF42C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5945" y="3009015"/>
            <a:ext cx="4593263" cy="37314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Tujuan Allah </a:t>
            </a:r>
            <a:r>
              <a:rPr lang="en-US" dirty="0" err="1">
                <a:solidFill>
                  <a:schemeClr val="bg1"/>
                </a:solidFill>
                <a:latin typeface="Impact" panose="020B0806030902050204" pitchFamily="34" charset="0"/>
              </a:rPr>
              <a:t>memberikan</a:t>
            </a:r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Impact" panose="020B0806030902050204" pitchFamily="34" charset="0"/>
              </a:rPr>
              <a:t>pekabaran</a:t>
            </a:r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Impact" panose="020B0806030902050204" pitchFamily="34" charset="0"/>
              </a:rPr>
              <a:t>itu</a:t>
            </a:r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 adalah agar umat-Nya </a:t>
            </a:r>
            <a:r>
              <a:rPr lang="en-US" dirty="0" err="1">
                <a:solidFill>
                  <a:schemeClr val="bg1"/>
                </a:solidFill>
                <a:latin typeface="Impact" panose="020B0806030902050204" pitchFamily="34" charset="0"/>
              </a:rPr>
              <a:t>bersiap</a:t>
            </a:r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US" dirty="0" err="1">
                <a:solidFill>
                  <a:schemeClr val="bg1"/>
                </a:solidFill>
                <a:latin typeface="Impact" panose="020B0806030902050204" pitchFamily="34" charset="0"/>
              </a:rPr>
              <a:t>berjaga</a:t>
            </a:r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 untuk masa </a:t>
            </a:r>
            <a:r>
              <a:rPr lang="en-US" dirty="0" err="1">
                <a:solidFill>
                  <a:schemeClr val="bg1"/>
                </a:solidFill>
                <a:latin typeface="Impact" panose="020B0806030902050204" pitchFamily="34" charset="0"/>
              </a:rPr>
              <a:t>kekekalan</a:t>
            </a:r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Impact" panose="020B0806030902050204" pitchFamily="34" charset="0"/>
              </a:rPr>
              <a:t>bahwa</a:t>
            </a:r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 pengadilan Allah adalah </a:t>
            </a:r>
            <a:r>
              <a:rPr lang="en-US" dirty="0" err="1">
                <a:solidFill>
                  <a:schemeClr val="bg1"/>
                </a:solidFill>
                <a:latin typeface="Impact" panose="020B0806030902050204" pitchFamily="34" charset="0"/>
              </a:rPr>
              <a:t>benar</a:t>
            </a:r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US" dirty="0" err="1">
                <a:solidFill>
                  <a:schemeClr val="bg1"/>
                </a:solidFill>
                <a:latin typeface="Impact" panose="020B0806030902050204" pitchFamily="34" charset="0"/>
              </a:rPr>
              <a:t>hanya</a:t>
            </a:r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 di </a:t>
            </a:r>
            <a:r>
              <a:rPr lang="en-US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 saja </a:t>
            </a:r>
            <a:r>
              <a:rPr lang="en-US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Impact" panose="020B0806030902050204" pitchFamily="34" charset="0"/>
              </a:rPr>
              <a:t>mampu</a:t>
            </a:r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 berdiri Dalam kebenaran-Nya dan di </a:t>
            </a:r>
            <a:r>
              <a:rPr lang="en-US" dirty="0" err="1">
                <a:solidFill>
                  <a:schemeClr val="bg1"/>
                </a:solidFill>
                <a:latin typeface="Impact" panose="020B0806030902050204" pitchFamily="34" charset="0"/>
              </a:rPr>
              <a:t>selamatkan</a:t>
            </a:r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  <a:endParaRPr lang="en-ID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9A4406-C5DC-B7BF-E0F0-FEB2F0DD5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10" y="3115339"/>
            <a:ext cx="3409500" cy="33775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7D8704-753B-3BB6-74C9-E3DC7D03D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8664" y="290698"/>
            <a:ext cx="2550484" cy="243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6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F92958-B560-381A-5E78-9D4A1DA94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MURKA ANAK DOMBA</a:t>
            </a:r>
            <a:br>
              <a:rPr lang="en-ID" sz="4300" dirty="0"/>
            </a:br>
            <a:r>
              <a:rPr lang="en-ID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Minggu</a:t>
            </a: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1 Juni 2025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B48C8-17AC-B76B-A8AB-254D975E9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777" y="1695660"/>
            <a:ext cx="8360363" cy="49263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Sebelum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akhir</a:t>
            </a:r>
            <a:r>
              <a:rPr lang="en-ID" dirty="0">
                <a:latin typeface="Franklin Gothic Demi Cond" panose="020B0706030402020204" pitchFamily="34" charset="0"/>
              </a:rPr>
              <a:t> dunia, </a:t>
            </a:r>
            <a:r>
              <a:rPr lang="en-ID" dirty="0" err="1">
                <a:latin typeface="Franklin Gothic Demi Cond" panose="020B0706030402020204" pitchFamily="34" charset="0"/>
              </a:rPr>
              <a:t>Injil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dibawa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setiap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bangsa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bumi</a:t>
            </a:r>
            <a:r>
              <a:rPr lang="en-ID" dirty="0">
                <a:latin typeface="Franklin Gothic Demi Cond" panose="020B0706030402020204" pitchFamily="34" charset="0"/>
              </a:rPr>
              <a:t> [Matius 24:14], dan </a:t>
            </a:r>
            <a:r>
              <a:rPr lang="en-ID" dirty="0" err="1">
                <a:latin typeface="Franklin Gothic Demi Cond" panose="020B0706030402020204" pitchFamily="34" charset="0"/>
              </a:rPr>
              <a:t>pekabaran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tiga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malaikat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disampaikan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seluruh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bumi</a:t>
            </a:r>
            <a:r>
              <a:rPr lang="en-ID" dirty="0">
                <a:latin typeface="Franklin Gothic Demi Cond" panose="020B0706030402020204" pitchFamily="34" charset="0"/>
              </a:rPr>
              <a:t> [Wahyu 14:6-12].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Namun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ada</a:t>
            </a:r>
            <a:r>
              <a:rPr lang="en-ID" dirty="0">
                <a:latin typeface="Impact" panose="020B0806030902050204" pitchFamily="34" charset="0"/>
              </a:rPr>
              <a:t> orang-orang yang </a:t>
            </a:r>
            <a:r>
              <a:rPr lang="en-ID" dirty="0" err="1">
                <a:latin typeface="Impact" panose="020B0806030902050204" pitchFamily="34" charset="0"/>
              </a:rPr>
              <a:t>lengah</a:t>
            </a:r>
            <a:r>
              <a:rPr lang="en-ID" dirty="0">
                <a:latin typeface="Impact" panose="020B0806030902050204" pitchFamily="34" charset="0"/>
              </a:rPr>
              <a:t>--</a:t>
            </a:r>
            <a:r>
              <a:rPr lang="en-ID" dirty="0" err="1">
                <a:latin typeface="Impact" panose="020B0806030902050204" pitchFamily="34" charset="0"/>
              </a:rPr>
              <a:t>bukan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karena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kurangnya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informasi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tetapi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karena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penolakan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mereka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untuk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percaya</a:t>
            </a:r>
            <a:r>
              <a:rPr lang="en-ID" dirty="0">
                <a:latin typeface="Impact" panose="020B0806030902050204" pitchFamily="34" charset="0"/>
              </a:rPr>
              <a:t> dan </a:t>
            </a:r>
            <a:r>
              <a:rPr lang="en-ID" dirty="0" err="1">
                <a:latin typeface="Impact" panose="020B0806030902050204" pitchFamily="34" charset="0"/>
              </a:rPr>
              <a:t>menurut</a:t>
            </a:r>
            <a:r>
              <a:rPr lang="en-ID" dirty="0">
                <a:latin typeface="Impact" panose="020B0806030902050204" pitchFamily="34" charset="0"/>
              </a:rPr>
              <a:t>. </a:t>
            </a:r>
            <a:r>
              <a:rPr lang="en-ID" dirty="0">
                <a:latin typeface="Franklin Gothic Demi Cond" panose="020B0706030402020204" pitchFamily="34" charset="0"/>
              </a:rPr>
              <a:t>Ini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menjadi </a:t>
            </a:r>
            <a:r>
              <a:rPr lang="en-ID" dirty="0" err="1">
                <a:latin typeface="Franklin Gothic Demi Cond" panose="020B0706030402020204" pitchFamily="34" charset="0"/>
              </a:rPr>
              <a:t>alasan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mengapa</a:t>
            </a:r>
            <a:r>
              <a:rPr lang="en-ID" dirty="0">
                <a:latin typeface="Franklin Gothic Demi Cond" panose="020B0706030402020204" pitchFamily="34" charset="0"/>
              </a:rPr>
              <a:t> orang-orang </a:t>
            </a:r>
            <a:r>
              <a:rPr lang="en-ID" dirty="0" err="1">
                <a:latin typeface="Franklin Gothic Demi Cond" panose="020B0706030402020204" pitchFamily="34" charset="0"/>
              </a:rPr>
              <a:t>seperti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terhilang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hari-hari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terakhir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seperti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diekspresikan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Wahyu 6:16 :</a:t>
            </a:r>
          </a:p>
          <a:p>
            <a:pPr marL="0" indent="0">
              <a:buNone/>
            </a:pP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Dan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berkata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kepada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gunung-gunung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kepada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batu-batu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karang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itu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: "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Runtuhlah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menimpa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kami dan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sembunyikanlah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kami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terhadap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Dia, yang duduk di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atas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takhta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terhadap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murka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Anak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Domba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itu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941236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6100024" y="863980"/>
            <a:ext cx="2987899" cy="2240924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004647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FF72D-CEB9-1F3A-E205-F005035D4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9" y="3261160"/>
            <a:ext cx="4439265" cy="34320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Nuh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berkhotbah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120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tahun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kepada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dunia yang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menolak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untuk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percaya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Eras Bold ITC" panose="020B0907030504020204" pitchFamily="34" charset="0"/>
              </a:rPr>
              <a:t>Mereka </a:t>
            </a:r>
            <a:r>
              <a:rPr lang="en-ID" dirty="0" err="1">
                <a:latin typeface="Eras Bold ITC" panose="020B0907030504020204" pitchFamily="34" charset="0"/>
              </a:rPr>
              <a:t>mendapatkan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informasi</a:t>
            </a:r>
            <a:r>
              <a:rPr lang="en-ID" dirty="0">
                <a:latin typeface="Eras Bold ITC" panose="020B0907030504020204" pitchFamily="34" charset="0"/>
              </a:rPr>
              <a:t> yang sangat </a:t>
            </a:r>
            <a:r>
              <a:rPr lang="en-ID" dirty="0" err="1">
                <a:latin typeface="Eras Bold ITC" panose="020B0907030504020204" pitchFamily="34" charset="0"/>
              </a:rPr>
              <a:t>jelas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mengenai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apa</a:t>
            </a:r>
            <a:r>
              <a:rPr lang="en-ID" dirty="0">
                <a:latin typeface="Eras Bold ITC" panose="020B0907030504020204" pitchFamily="34" charset="0"/>
              </a:rPr>
              <a:t> yang </a:t>
            </a:r>
            <a:r>
              <a:rPr lang="en-ID" dirty="0" err="1">
                <a:latin typeface="Eras Bold ITC" panose="020B0907030504020204" pitchFamily="34" charset="0"/>
              </a:rPr>
              <a:t>akan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terjadi</a:t>
            </a:r>
            <a:r>
              <a:rPr lang="en-ID" dirty="0">
                <a:latin typeface="Eras Bold ITC" panose="020B0907030504020204" pitchFamily="34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018E08-DEE3-F1F0-D628-BFAB50CCD0AD}"/>
              </a:ext>
            </a:extLst>
          </p:cNvPr>
          <p:cNvSpPr txBox="1"/>
          <p:nvPr/>
        </p:nvSpPr>
        <p:spPr>
          <a:xfrm>
            <a:off x="511096" y="508966"/>
            <a:ext cx="8290162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Kisah</a:t>
            </a:r>
            <a:r>
              <a:rPr lang="en-ID" sz="3200" dirty="0">
                <a:latin typeface="Franklin Gothic Demi Cond" panose="020B0706030402020204" pitchFamily="34" charset="0"/>
              </a:rPr>
              <a:t> Air Bah </a:t>
            </a:r>
            <a:r>
              <a:rPr lang="en-ID" sz="3200" dirty="0" err="1">
                <a:latin typeface="Franklin Gothic Demi Cond" panose="020B0706030402020204" pitchFamily="34" charset="0"/>
              </a:rPr>
              <a:t>memperingatkan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bahwa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kedatangan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kedua</a:t>
            </a:r>
            <a:r>
              <a:rPr lang="en-ID" sz="3200" dirty="0">
                <a:latin typeface="Franklin Gothic Demi Cond" panose="020B0706030402020204" pitchFamily="34" charset="0"/>
              </a:rPr>
              <a:t> kali </a:t>
            </a:r>
            <a:r>
              <a:rPr lang="en-ID" sz="3200" dirty="0" err="1">
                <a:latin typeface="Franklin Gothic Demi Cond" panose="020B0706030402020204" pitchFamily="34" charset="0"/>
              </a:rPr>
              <a:t>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mengejutkan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banyak</a:t>
            </a:r>
            <a:r>
              <a:rPr lang="en-ID" sz="3200" dirty="0">
                <a:latin typeface="Franklin Gothic Demi Cond" panose="020B0706030402020204" pitchFamily="34" charset="0"/>
              </a:rPr>
              <a:t> orang, </a:t>
            </a:r>
            <a:r>
              <a:rPr lang="en-ID" sz="3200" dirty="0" err="1">
                <a:latin typeface="Franklin Gothic Demi Cond" panose="020B0706030402020204" pitchFamily="34" charset="0"/>
              </a:rPr>
              <a:t>namun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bukan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karena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kurangnya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informasi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tapi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karena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4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kurang</a:t>
            </a:r>
            <a:r>
              <a:rPr lang="en-ID" sz="4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4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iman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BD1B09-F8D8-E347-1320-303636275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96" y="3203146"/>
            <a:ext cx="3600658" cy="343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623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7E88E5-724E-B628-487A-4C8F7CF77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74567-821C-5C26-E675-C2A46A0DE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279" y="412954"/>
            <a:ext cx="7689441" cy="6032091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dirty="0" err="1">
                <a:latin typeface="Berlin Sans FB" panose="020E0602020502020306" pitchFamily="34" charset="0"/>
              </a:rPr>
              <a:t>Dengan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mengunakan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kisah</a:t>
            </a:r>
            <a:r>
              <a:rPr lang="en-ID" dirty="0">
                <a:latin typeface="Berlin Sans FB" panose="020E0602020502020306" pitchFamily="34" charset="0"/>
              </a:rPr>
              <a:t> Air Bah </a:t>
            </a:r>
            <a:r>
              <a:rPr lang="en-ID" dirty="0" err="1">
                <a:latin typeface="Berlin Sans FB" panose="020E0602020502020306" pitchFamily="34" charset="0"/>
              </a:rPr>
              <a:t>sebagai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konteksnya</a:t>
            </a:r>
            <a:r>
              <a:rPr lang="en-ID" dirty="0">
                <a:latin typeface="Berlin Sans FB" panose="020E0602020502020306" pitchFamily="34" charset="0"/>
              </a:rPr>
              <a:t>, Petrus </a:t>
            </a:r>
            <a:r>
              <a:rPr lang="en-ID" dirty="0" err="1">
                <a:latin typeface="Berlin Sans FB" panose="020E0602020502020306" pitchFamily="34" charset="0"/>
              </a:rPr>
              <a:t>menulis</a:t>
            </a:r>
            <a:r>
              <a:rPr lang="en-ID" dirty="0">
                <a:latin typeface="Berlin Sans FB" panose="020E0602020502020306" pitchFamily="34" charset="0"/>
              </a:rPr>
              <a:t>: </a:t>
            </a:r>
            <a:r>
              <a:rPr lang="en-ID" dirty="0">
                <a:latin typeface="Impact" panose="020B0806030902050204" pitchFamily="34" charset="0"/>
              </a:rPr>
              <a:t>2 Petrus 3:3-6  </a:t>
            </a:r>
          </a:p>
          <a:p>
            <a:pPr marL="0" indent="0">
              <a:buNone/>
            </a:pP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Yang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terutama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harus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kamu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ketahui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ialah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bahwa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pada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hari-hari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zaman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akhir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akan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tampil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Berlin Sans FB" panose="020E0602020502020306" pitchFamily="34" charset="0"/>
              </a:rPr>
              <a:t>pengejek-pengejek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dengan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ejekan-ejekannya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yaitu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orang-orang yang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hidup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menuruti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hawa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nafsunya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. Kata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: "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Di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manakah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janji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tentang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kedatangan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-Nya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itu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?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Sebab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sejak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bapa-bapa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leluhur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meninggal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segala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sesuatu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tetap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seperti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semula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, pada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waktu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dunia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diciptakan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." 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Mereka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sengaja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mau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tahu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bahwa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oleh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firman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Allah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langit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telah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ada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sejak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dahulu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, dan juga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bumi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berasal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dari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air dan oleh air, dan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bahwa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oleh air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itu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bumi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dahulu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telah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binasa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dimusnahkan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oleh air bah.</a:t>
            </a:r>
          </a:p>
        </p:txBody>
      </p:sp>
    </p:spTree>
    <p:extLst>
      <p:ext uri="{BB962C8B-B14F-4D97-AF65-F5344CB8AC3E}">
        <p14:creationId xmlns:p14="http://schemas.microsoft.com/office/powerpoint/2010/main" val="139932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F67B8D4-7E48-9BCE-7CFF-761B4FEDFF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986" r="10305" b="-1"/>
          <a:stretch>
            <a:fillRect/>
          </a:stretch>
        </p:blipFill>
        <p:spPr>
          <a:xfrm>
            <a:off x="469942" y="317578"/>
            <a:ext cx="8138333" cy="35084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77F3F-BF6D-149B-8B25-3BB58B1E0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407" y="4443838"/>
            <a:ext cx="8679199" cy="2066617"/>
          </a:xfrm>
          <a:noFill/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ID" sz="4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Setiap</a:t>
            </a:r>
            <a:r>
              <a:rPr lang="en-ID" sz="4800" dirty="0">
                <a:solidFill>
                  <a:schemeClr val="bg1"/>
                </a:solidFill>
                <a:latin typeface="Eras Bold ITC" panose="020B0907030504020204" pitchFamily="34" charset="0"/>
              </a:rPr>
              <a:t> kali </a:t>
            </a:r>
            <a:r>
              <a:rPr lang="en-ID" sz="4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tahun-tahun</a:t>
            </a:r>
            <a:r>
              <a:rPr lang="en-ID" sz="48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4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berlalu</a:t>
            </a:r>
            <a:r>
              <a:rPr lang="en-ID" sz="4800" dirty="0">
                <a:solidFill>
                  <a:schemeClr val="bg1"/>
                </a:solidFill>
                <a:latin typeface="Eras Bold ITC" panose="020B0907030504020204" pitchFamily="34" charset="0"/>
              </a:rPr>
              <a:t>, </a:t>
            </a:r>
            <a:r>
              <a:rPr lang="en-ID" sz="4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sentimen</a:t>
            </a:r>
            <a:r>
              <a:rPr lang="en-ID" sz="48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4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ini</a:t>
            </a:r>
            <a:r>
              <a:rPr lang="en-ID" sz="48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4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akan</a:t>
            </a:r>
            <a:r>
              <a:rPr lang="en-ID" sz="48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4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terus</a:t>
            </a:r>
            <a:r>
              <a:rPr lang="en-ID" sz="48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4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bertumbuh</a:t>
            </a:r>
            <a:r>
              <a:rPr lang="en-ID" sz="4800" dirty="0">
                <a:solidFill>
                  <a:schemeClr val="bg1"/>
                </a:solidFill>
                <a:latin typeface="Eras Bold ITC" panose="020B0907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2659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EF6FB0-60A1-DEAA-96A6-40A5DB1A9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5"/>
            <a:ext cx="9141713" cy="1325563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C00000"/>
                </a:solidFill>
                <a:latin typeface="Impact" panose="020B0806030902050204" pitchFamily="34" charset="0"/>
              </a:rPr>
              <a:t>PENGINJILAN NUH</a:t>
            </a:r>
            <a:br>
              <a:rPr lang="fi-FI" sz="4000" dirty="0">
                <a:solidFill>
                  <a:srgbClr val="C00000"/>
                </a:solidFill>
                <a:latin typeface="Impact" panose="020B0806030902050204" pitchFamily="34" charset="0"/>
              </a:rPr>
            </a:br>
            <a:r>
              <a:rPr lang="fi-FI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Senin, 2 Juni 2025</a:t>
            </a:r>
            <a:endParaRPr lang="en-ID" sz="28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81B5F-E131-5C7C-5263-8AD64B424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777" y="3838474"/>
            <a:ext cx="8249879" cy="299968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ID" dirty="0" err="1">
                <a:latin typeface="Tw Cen MT Condensed Extra Bold" panose="020B0803020202020204" pitchFamily="34" charset="0"/>
              </a:rPr>
              <a:t>Meskipun</a:t>
            </a:r>
            <a:r>
              <a:rPr lang="en-ID" dirty="0">
                <a:latin typeface="Tw Cen MT Condensed Extra Bold" panose="020B0803020202020204" pitchFamily="34" charset="0"/>
              </a:rPr>
              <a:t> dunia </a:t>
            </a:r>
            <a:r>
              <a:rPr lang="en-ID" dirty="0" err="1">
                <a:latin typeface="Tw Cen MT Condensed Extra Bold" panose="020B0803020202020204" pitchFamily="34" charset="0"/>
              </a:rPr>
              <a:t>memiliki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ingatan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kolektif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tentang</a:t>
            </a:r>
            <a:r>
              <a:rPr lang="en-ID" dirty="0">
                <a:latin typeface="Tw Cen MT Condensed Extra Bold" panose="020B0803020202020204" pitchFamily="34" charset="0"/>
              </a:rPr>
              <a:t> air bah yang </a:t>
            </a:r>
            <a:r>
              <a:rPr lang="en-ID" dirty="0" err="1">
                <a:latin typeface="Tw Cen MT Condensed Extra Bold" panose="020B0803020202020204" pitchFamily="34" charset="0"/>
              </a:rPr>
              <a:t>dahsyat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namun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rade Gothic Next Heavy" panose="020B0903040303020004" pitchFamily="34" charset="0"/>
              </a:rPr>
              <a:t>kisah</a:t>
            </a:r>
            <a:r>
              <a:rPr lang="en-ID" dirty="0">
                <a:latin typeface="Trade Gothic Next Heavy" panose="020B0903040303020004" pitchFamily="34" charset="0"/>
              </a:rPr>
              <a:t> Nuh </a:t>
            </a:r>
            <a:r>
              <a:rPr lang="en-ID" dirty="0" err="1">
                <a:latin typeface="Trade Gothic Next Heavy" panose="020B0903040303020004" pitchFamily="34" charset="0"/>
              </a:rPr>
              <a:t>saat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ini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mungkin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merupakan</a:t>
            </a:r>
            <a:r>
              <a:rPr lang="en-ID" dirty="0">
                <a:latin typeface="Trade Gothic Next Heavy" panose="020B0903040303020004" pitchFamily="34" charset="0"/>
              </a:rPr>
              <a:t> salah </a:t>
            </a:r>
            <a:r>
              <a:rPr lang="en-ID" dirty="0" err="1">
                <a:latin typeface="Trade Gothic Next Heavy" panose="020B0903040303020004" pitchFamily="34" charset="0"/>
              </a:rPr>
              <a:t>satu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cerita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Alkitab</a:t>
            </a:r>
            <a:r>
              <a:rPr lang="en-ID" dirty="0">
                <a:latin typeface="Trade Gothic Next Heavy" panose="020B0903040303020004" pitchFamily="34" charset="0"/>
              </a:rPr>
              <a:t> yang paling </a:t>
            </a:r>
            <a:r>
              <a:rPr lang="en-ID" dirty="0" err="1">
                <a:latin typeface="Trade Gothic Next Heavy" panose="020B0903040303020004" pitchFamily="34" charset="0"/>
              </a:rPr>
              <a:t>diejek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  <a:r>
              <a:rPr lang="en-ID" dirty="0" err="1">
                <a:latin typeface="Tw Cen MT Condensed Extra Bold" panose="020B0803020202020204" pitchFamily="34" charset="0"/>
              </a:rPr>
              <a:t>Seperti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diramalkan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dunia </a:t>
            </a:r>
            <a:r>
              <a:rPr lang="en-ID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sengaja</a:t>
            </a:r>
            <a:r>
              <a:rPr lang="en-ID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memandang</a:t>
            </a:r>
            <a:r>
              <a:rPr lang="en-ID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cerita</a:t>
            </a:r>
            <a:r>
              <a:rPr lang="en-ID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sebagai</a:t>
            </a:r>
            <a:r>
              <a:rPr lang="en-ID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mitos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peduli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seberapa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jelas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tegas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hal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digambarkan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Perjanjian</a:t>
            </a:r>
            <a:r>
              <a:rPr lang="en-ID" dirty="0">
                <a:latin typeface="Gill Sans Nova Cond XBd" panose="020B0A06020104020203" pitchFamily="34" charset="0"/>
              </a:rPr>
              <a:t> Lama dan </a:t>
            </a:r>
            <a:r>
              <a:rPr lang="en-ID" dirty="0" err="1">
                <a:latin typeface="Gill Sans Nova Cond XBd" panose="020B0A06020104020203" pitchFamily="34" charset="0"/>
              </a:rPr>
              <a:t>dirujuk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berkali</a:t>
            </a:r>
            <a:r>
              <a:rPr lang="en-ID" dirty="0">
                <a:latin typeface="Gill Sans Nova Cond XBd" panose="020B0A06020104020203" pitchFamily="34" charset="0"/>
              </a:rPr>
              <a:t>-kali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Perjanjian</a:t>
            </a:r>
            <a:r>
              <a:rPr lang="en-ID" dirty="0">
                <a:latin typeface="Gill Sans Nova Cond XBd" panose="020B0A06020104020203" pitchFamily="34" charset="0"/>
              </a:rPr>
              <a:t> Baru.</a:t>
            </a:r>
          </a:p>
        </p:txBody>
      </p:sp>
      <p:pic>
        <p:nvPicPr>
          <p:cNvPr id="1026" name="Picture 2" descr="11 Fakta Kapal Nabi Nuh, Kapal Anti Topan Pertama di Dunia">
            <a:extLst>
              <a:ext uri="{FF2B5EF4-FFF2-40B4-BE49-F238E27FC236}">
                <a16:creationId xmlns:a16="http://schemas.microsoft.com/office/drawing/2014/main" id="{3E9425CD-42BC-8462-869A-860F9F487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616" y="1695661"/>
            <a:ext cx="4071514" cy="212452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73055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A61414-ACA5-832E-9A6E-45D0A9C444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636" b="18709"/>
          <a:stretch>
            <a:fillRect/>
          </a:stretch>
        </p:blipFill>
        <p:spPr>
          <a:xfrm>
            <a:off x="20" y="11"/>
            <a:ext cx="9143980" cy="3274122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FC42-0235-827A-B457-40CF7A268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552" y="3295399"/>
            <a:ext cx="8738162" cy="358386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en-ID" dirty="0">
              <a:latin typeface="Tw Cen MT Condensed Extra Bold" panose="020B0803020202020204" pitchFamily="34" charset="0"/>
            </a:endParaRPr>
          </a:p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Ibrani</a:t>
            </a:r>
            <a:r>
              <a:rPr lang="en-ID" dirty="0">
                <a:latin typeface="Impact" panose="020B0806030902050204" pitchFamily="34" charset="0"/>
              </a:rPr>
              <a:t> 11:7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memberitahu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bahwa</a:t>
            </a:r>
            <a:r>
              <a:rPr lang="en-ID" dirty="0">
                <a:latin typeface="Tw Cen MT Condensed Extra Bold" panose="020B0803020202020204" pitchFamily="34" charset="0"/>
              </a:rPr>
              <a:t> Nuh "</a:t>
            </a:r>
            <a:r>
              <a:rPr lang="en-ID" dirty="0" err="1">
                <a:latin typeface="Tw Cen MT Condensed Extra Bold" panose="020B0803020202020204" pitchFamily="34" charset="0"/>
              </a:rPr>
              <a:t>mempersiapkan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bahtera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menyelamatkan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keluarganya</a:t>
            </a:r>
            <a:r>
              <a:rPr lang="en-ID" dirty="0">
                <a:latin typeface="Tw Cen MT Condensed Extra Bold" panose="020B0803020202020204" pitchFamily="34" charset="0"/>
              </a:rPr>
              <a:t>; dan </a:t>
            </a:r>
            <a:r>
              <a:rPr lang="en-ID" dirty="0" err="1">
                <a:highlight>
                  <a:srgbClr val="00FF00"/>
                </a:highlight>
                <a:latin typeface="Gill Sans Nova Cond Ultra Bold" panose="020B0B04020104020203" pitchFamily="34" charset="0"/>
              </a:rPr>
              <a:t>karena</a:t>
            </a:r>
            <a:r>
              <a:rPr lang="en-ID" dirty="0">
                <a:highlight>
                  <a:srgbClr val="00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Gill Sans Nova Cond Ultra Bold" panose="020B0B04020104020203" pitchFamily="34" charset="0"/>
              </a:rPr>
              <a:t>iman</a:t>
            </a:r>
            <a:r>
              <a:rPr lang="en-ID" dirty="0">
                <a:highlight>
                  <a:srgbClr val="00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menghukum</a:t>
            </a:r>
            <a:r>
              <a:rPr lang="en-ID" dirty="0">
                <a:latin typeface="Tw Cen MT Condensed Extra Bold" panose="020B0803020202020204" pitchFamily="34" charset="0"/>
              </a:rPr>
              <a:t> dunia, dan </a:t>
            </a:r>
            <a:r>
              <a:rPr lang="en-ID" dirty="0" err="1">
                <a:latin typeface="Impact" panose="020B0806030902050204" pitchFamily="34" charset="0"/>
              </a:rPr>
              <a:t>ia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ditentukan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untuk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menerima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kebenaran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sesuai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dengan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imannya</a:t>
            </a:r>
            <a:r>
              <a:rPr lang="en-ID" dirty="0">
                <a:latin typeface="Tw Cen MT Condensed Extra Bold" panose="020B0803020202020204" pitchFamily="34" charset="0"/>
              </a:rPr>
              <a:t>".</a:t>
            </a:r>
          </a:p>
          <a:p>
            <a:pPr marL="0" indent="0">
              <a:buNone/>
            </a:pP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Jika Nuh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seorang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penginjil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modern,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kita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mungkin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tergoda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menganggap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dia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gagal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: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khotbah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selama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beberapa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dekade</a:t>
            </a:r>
            <a:r>
              <a:rPr lang="en-ID" dirty="0">
                <a:latin typeface="Eras Demi ITC" panose="020B0805030504020804" pitchFamily="34" charset="0"/>
              </a:rPr>
              <a:t> dan </a:t>
            </a:r>
            <a:r>
              <a:rPr lang="en-ID" dirty="0" err="1">
                <a:latin typeface="Eras Demi ITC" panose="020B0805030504020804" pitchFamily="34" charset="0"/>
              </a:rPr>
              <a:t>apa</a:t>
            </a:r>
            <a:r>
              <a:rPr lang="en-ID" dirty="0">
                <a:latin typeface="Eras Demi ITC" panose="020B0805030504020804" pitchFamily="34" charset="0"/>
              </a:rPr>
              <a:t> yang </a:t>
            </a:r>
            <a:r>
              <a:rPr lang="en-ID" dirty="0" err="1">
                <a:latin typeface="Eras Demi ITC" panose="020B0805030504020804" pitchFamily="34" charset="0"/>
              </a:rPr>
              <a:t>tampak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adalah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tidak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ada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hasil</a:t>
            </a:r>
            <a:r>
              <a:rPr lang="en-ID" dirty="0">
                <a:latin typeface="Eras Demi ITC" panose="020B0805030504020804" pitchFamily="34" charset="0"/>
              </a:rPr>
              <a:t>.</a:t>
            </a:r>
          </a:p>
          <a:p>
            <a:pPr marL="0" indent="0">
              <a:buNone/>
            </a:pPr>
            <a:endParaRPr lang="en-ID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6830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194</TotalTime>
  <Words>1488</Words>
  <Application>Microsoft Office PowerPoint</Application>
  <PresentationFormat>On-screen Show (4:3)</PresentationFormat>
  <Paragraphs>70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7" baseType="lpstr">
      <vt:lpstr>Aharoni</vt:lpstr>
      <vt:lpstr>Amasis MT Pro Black</vt:lpstr>
      <vt:lpstr>Aptos</vt:lpstr>
      <vt:lpstr>Aptos Display</vt:lpstr>
      <vt:lpstr>Arial</vt:lpstr>
      <vt:lpstr>Bahnschrift SemiBold SemiConden</vt:lpstr>
      <vt:lpstr>Berlin Sans FB</vt:lpstr>
      <vt:lpstr>Bernard MT Condensed</vt:lpstr>
      <vt:lpstr>Calibri</vt:lpstr>
      <vt:lpstr>Eras Bold ITC</vt:lpstr>
      <vt:lpstr>Eras Demi ITC</vt:lpstr>
      <vt:lpstr>Franklin Gothic Demi Cond</vt:lpstr>
      <vt:lpstr>Gill Sans Nova Cond Ultra Bold</vt:lpstr>
      <vt:lpstr>Gill Sans Nova Cond XBd</vt:lpstr>
      <vt:lpstr>Gill Sans Ultra Bold Condensed</vt:lpstr>
      <vt:lpstr>Impact</vt:lpstr>
      <vt:lpstr>Neue Haas Grotesk Text Pro</vt:lpstr>
      <vt:lpstr>Trade Gothic Next Heavy</vt:lpstr>
      <vt:lpstr>Tw Cen MT Condensed Extra Bold</vt:lpstr>
      <vt:lpstr>Office Theme</vt:lpstr>
      <vt:lpstr>KEPADA SIAPA  AKHIR TELAH DATANG</vt:lpstr>
      <vt:lpstr>1 KORINTUS 10 : 11,12</vt:lpstr>
      <vt:lpstr>Peristiwa-peristiwa Penciptaan, Air Bah, kehancuran Sodom dan Gomora, dan bahkan kisah Daniel di istana Nebukadnezar menjadi saksi dari pekabaran akhir zaman.</vt:lpstr>
      <vt:lpstr>MURKA ANAK DOMBA Minggu, 1 Juni 2025</vt:lpstr>
      <vt:lpstr>PowerPoint Presentation</vt:lpstr>
      <vt:lpstr>PowerPoint Presentation</vt:lpstr>
      <vt:lpstr>PowerPoint Presentation</vt:lpstr>
      <vt:lpstr>PENGINJILAN NUH Senin, 2 Juni 2025</vt:lpstr>
      <vt:lpstr>PowerPoint Presentation</vt:lpstr>
      <vt:lpstr>Ellen G. White, Alfa dan Omega,  jld. 8, hlm. 448</vt:lpstr>
      <vt:lpstr>PowerPoint Presentation</vt:lpstr>
      <vt:lpstr>KISAH SODOM DAN GOMORA Selasa, 3 Juni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HAKIM ATAS SELURUH BUMI Rabu, 4 Juni 2025</vt:lpstr>
      <vt:lpstr>PowerPoint Presentation</vt:lpstr>
      <vt:lpstr>Kejadian 18:25</vt:lpstr>
      <vt:lpstr>PowerPoint Presentation</vt:lpstr>
      <vt:lpstr>PENGHAKIMAN PRA-ADVENT Kamis, 5 Juni 2025</vt:lpstr>
      <vt:lpstr>PowerPoint Presentation</vt:lpstr>
      <vt:lpstr>Kisah permohonan Abraham untuk Sodom dan Gomora adalah satu model penghakiman yang memberi kita beberapa wawasan penting tentang penghakiman: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Office365</dc:creator>
  <cp:lastModifiedBy>Office365</cp:lastModifiedBy>
  <cp:revision>19</cp:revision>
  <dcterms:created xsi:type="dcterms:W3CDTF">2025-06-02T22:46:30Z</dcterms:created>
  <dcterms:modified xsi:type="dcterms:W3CDTF">2025-06-05T00:24:07Z</dcterms:modified>
</cp:coreProperties>
</file>