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5" r:id="rId4"/>
    <p:sldId id="258" r:id="rId5"/>
    <p:sldId id="259" r:id="rId6"/>
    <p:sldId id="260" r:id="rId7"/>
    <p:sldId id="261" r:id="rId8"/>
    <p:sldId id="262" r:id="rId9"/>
    <p:sldId id="263" r:id="rId10"/>
    <p:sldId id="271" r:id="rId11"/>
    <p:sldId id="265" r:id="rId12"/>
    <p:sldId id="266" r:id="rId13"/>
    <p:sldId id="267" r:id="rId14"/>
    <p:sldId id="275" r:id="rId15"/>
    <p:sldId id="272" r:id="rId16"/>
    <p:sldId id="273" r:id="rId17"/>
    <p:sldId id="274" r:id="rId18"/>
    <p:sldId id="268" r:id="rId19"/>
    <p:sldId id="276" r:id="rId20"/>
    <p:sldId id="277" r:id="rId21"/>
    <p:sldId id="278" r:id="rId22"/>
    <p:sldId id="279" r:id="rId23"/>
    <p:sldId id="26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B3B"/>
    <a:srgbClr val="000066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A0D0-7E60-4FC3-A0BE-BFAF59EEF0D3}" type="datetimeFigureOut">
              <a:rPr lang="en-ID" smtClean="0"/>
              <a:t>15/05/2025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0109C-B9D6-4F07-BA83-CF2E852D0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81960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A0D0-7E60-4FC3-A0BE-BFAF59EEF0D3}" type="datetimeFigureOut">
              <a:rPr lang="en-ID" smtClean="0"/>
              <a:t>15/05/2025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0109C-B9D6-4F07-BA83-CF2E852D0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4690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A0D0-7E60-4FC3-A0BE-BFAF59EEF0D3}" type="datetimeFigureOut">
              <a:rPr lang="en-ID" smtClean="0"/>
              <a:t>15/05/2025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0109C-B9D6-4F07-BA83-CF2E852D0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369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A0D0-7E60-4FC3-A0BE-BFAF59EEF0D3}" type="datetimeFigureOut">
              <a:rPr lang="en-ID" smtClean="0"/>
              <a:t>15/05/2025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0109C-B9D6-4F07-BA83-CF2E852D0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8789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A0D0-7E60-4FC3-A0BE-BFAF59EEF0D3}" type="datetimeFigureOut">
              <a:rPr lang="en-ID" smtClean="0"/>
              <a:t>15/05/2025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0109C-B9D6-4F07-BA83-CF2E852D0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237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A0D0-7E60-4FC3-A0BE-BFAF59EEF0D3}" type="datetimeFigureOut">
              <a:rPr lang="en-ID" smtClean="0"/>
              <a:t>15/05/2025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0109C-B9D6-4F07-BA83-CF2E852D0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7588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A0D0-7E60-4FC3-A0BE-BFAF59EEF0D3}" type="datetimeFigureOut">
              <a:rPr lang="en-ID" smtClean="0"/>
              <a:t>15/05/2025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0109C-B9D6-4F07-BA83-CF2E852D0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2586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A0D0-7E60-4FC3-A0BE-BFAF59EEF0D3}" type="datetimeFigureOut">
              <a:rPr lang="en-ID" smtClean="0"/>
              <a:t>15/05/2025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0109C-B9D6-4F07-BA83-CF2E852D0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4454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A0D0-7E60-4FC3-A0BE-BFAF59EEF0D3}" type="datetimeFigureOut">
              <a:rPr lang="en-ID" smtClean="0"/>
              <a:t>15/05/2025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0109C-B9D6-4F07-BA83-CF2E852D0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0889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A0D0-7E60-4FC3-A0BE-BFAF59EEF0D3}" type="datetimeFigureOut">
              <a:rPr lang="en-ID" smtClean="0"/>
              <a:t>15/05/2025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0109C-B9D6-4F07-BA83-CF2E852D0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8161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CA0D0-7E60-4FC3-A0BE-BFAF59EEF0D3}" type="datetimeFigureOut">
              <a:rPr lang="en-ID" smtClean="0"/>
              <a:t>15/05/2025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0109C-B9D6-4F07-BA83-CF2E852D0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7725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5CA0D0-7E60-4FC3-A0BE-BFAF59EEF0D3}" type="datetimeFigureOut">
              <a:rPr lang="en-ID" smtClean="0"/>
              <a:t>15/05/2025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B0109C-B9D6-4F07-BA83-CF2E852D0F4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5279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74E812-B0A4-B0F3-8CFE-7B3486CD45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697" r="18073" b="1"/>
          <a:stretch>
            <a:fillRect/>
          </a:stretch>
        </p:blipFill>
        <p:spPr>
          <a:xfrm>
            <a:off x="20" y="1"/>
            <a:ext cx="3028933" cy="5271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129F36-AC77-E85E-E70D-FDDBBABEFC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461" r="11596" b="1"/>
          <a:stretch>
            <a:fillRect/>
          </a:stretch>
        </p:blipFill>
        <p:spPr>
          <a:xfrm>
            <a:off x="3028950" y="1"/>
            <a:ext cx="3057525" cy="5271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F7351B-75D3-3C25-4D30-FA336CEFCE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52" r="2376" b="1"/>
          <a:stretch>
            <a:fillRect/>
          </a:stretch>
        </p:blipFill>
        <p:spPr>
          <a:xfrm>
            <a:off x="6086469" y="1"/>
            <a:ext cx="3057525" cy="52719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5260724"/>
            <a:ext cx="9143999" cy="1595775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262225"/>
            <a:ext cx="6086474" cy="159427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477" y="5262226"/>
            <a:ext cx="9147477" cy="1594274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2" y="5262224"/>
            <a:ext cx="3057522" cy="1594275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17D090-7948-433A-AED2-EA1A98E6F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69003" y="1483311"/>
            <a:ext cx="1594274" cy="9144000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618C3E8-8260-4E23-8BA1-C2C3E80BE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98" y="5282206"/>
            <a:ext cx="9144198" cy="115331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3500CE-EB1A-667C-30CF-096898EE8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784" y="5390711"/>
            <a:ext cx="5150458" cy="1330534"/>
          </a:xfrm>
        </p:spPr>
        <p:txBody>
          <a:bodyPr anchor="ctr">
            <a:no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  <a:latin typeface="Impact" panose="020B0806030902050204" pitchFamily="34" charset="0"/>
              </a:rPr>
              <a:t>DASAR-DASAR UNTUK NUBUATAN</a:t>
            </a:r>
            <a:endParaRPr lang="en-ID" sz="4800" dirty="0">
              <a:solidFill>
                <a:srgbClr val="FFFFFF"/>
              </a:solidFill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48C15-6B92-3FB9-9BE3-2BB24750B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9360" y="5613400"/>
            <a:ext cx="2697681" cy="869790"/>
          </a:xfrm>
        </p:spPr>
        <p:txBody>
          <a:bodyPr anchor="ctr">
            <a:noAutofit/>
          </a:bodyPr>
          <a:lstStyle/>
          <a:p>
            <a:pPr algn="l"/>
            <a:r>
              <a:rPr lang="en-US" sz="1800" dirty="0">
                <a:solidFill>
                  <a:srgbClr val="FFFFFF"/>
                </a:solidFill>
              </a:rPr>
              <a:t>Pelajaran ke-7, Triwulan II</a:t>
            </a:r>
          </a:p>
          <a:p>
            <a:pPr algn="l"/>
            <a:r>
              <a:rPr lang="en-US" sz="1800" dirty="0">
                <a:solidFill>
                  <a:srgbClr val="FFFFFF"/>
                </a:solidFill>
              </a:rPr>
              <a:t>Tahun 2025</a:t>
            </a:r>
            <a:endParaRPr lang="en-ID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69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788E6A-E00E-0C5B-B4D2-4718A742B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FA0257-362D-F5DC-A114-55D951CE1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39557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Ellen G. White, Alfa dan Omega,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jld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. 1, </a:t>
            </a:r>
            <a:r>
              <a:rPr lang="en-ID" sz="3600" dirty="0" err="1">
                <a:solidFill>
                  <a:srgbClr val="FFFF00"/>
                </a:solidFill>
                <a:latin typeface="Impact" panose="020B0806030902050204" pitchFamily="34" charset="0"/>
              </a:rPr>
              <a:t>hlm</a:t>
            </a:r>
            <a:r>
              <a:rPr lang="en-ID" sz="3600" dirty="0">
                <a:solidFill>
                  <a:srgbClr val="FFFF00"/>
                </a:solidFill>
                <a:latin typeface="Impact" panose="020B0806030902050204" pitchFamily="34" charset="0"/>
              </a:rPr>
              <a:t>. 60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70F3A-9A90-F264-27C2-A1FDA12A3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712" y="1968521"/>
            <a:ext cx="8548575" cy="51340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"</a:t>
            </a:r>
            <a:r>
              <a:rPr lang="en-ID" sz="3000" dirty="0">
                <a:latin typeface="Gill Sans Ultra Bold Condensed" panose="020B0A06020104020203" pitchFamily="34" charset="0"/>
              </a:rPr>
              <a:t>Di </a:t>
            </a:r>
            <a:r>
              <a:rPr lang="en-ID" sz="3000" dirty="0" err="1">
                <a:latin typeface="Gill Sans Ultra Bold Condensed" panose="020B0A06020104020203" pitchFamily="34" charset="0"/>
              </a:rPr>
              <a:t>pintu</a:t>
            </a:r>
            <a:r>
              <a:rPr lang="en-ID" sz="3000" dirty="0">
                <a:latin typeface="Gill Sans Ultra Bold Condensed" panose="020B0A06020104020203" pitchFamily="34" charset="0"/>
              </a:rPr>
              <a:t> Firdaus yang </a:t>
            </a:r>
            <a:r>
              <a:rPr lang="en-ID" sz="3000" dirty="0" err="1">
                <a:latin typeface="Gill Sans Ultra Bold Condensed" panose="020B0A06020104020203" pitchFamily="34" charset="0"/>
              </a:rPr>
              <a:t>dikawal</a:t>
            </a:r>
            <a:r>
              <a:rPr lang="en-ID" sz="3000" dirty="0">
                <a:latin typeface="Gill Sans Ultra Bold Condensed" panose="020B0A06020104020203" pitchFamily="34" charset="0"/>
              </a:rPr>
              <a:t> oleh </a:t>
            </a:r>
            <a:r>
              <a:rPr lang="en-ID" sz="3000" dirty="0" err="1">
                <a:latin typeface="Gill Sans Ultra Bold Condensed" panose="020B0A06020104020203" pitchFamily="34" charset="0"/>
              </a:rPr>
              <a:t>malaikat-malaikat</a:t>
            </a:r>
            <a:r>
              <a:rPr lang="en-ID" sz="3000" dirty="0">
                <a:latin typeface="Gill Sans Ultra Bold Condensed" panose="020B0A06020104020203" pitchFamily="34" charset="0"/>
              </a:rPr>
              <a:t>, </a:t>
            </a:r>
            <a:r>
              <a:rPr lang="en-ID" sz="3000" dirty="0" err="1">
                <a:latin typeface="Gill Sans Ultra Bold Condensed" panose="020B0A06020104020203" pitchFamily="34" charset="0"/>
              </a:rPr>
              <a:t>kemuliaan</a:t>
            </a:r>
            <a:r>
              <a:rPr lang="en-ID" sz="3000" dirty="0">
                <a:latin typeface="Gill Sans Ultra Bold Condensed" panose="020B0A06020104020203" pitchFamily="34" charset="0"/>
              </a:rPr>
              <a:t> Ilahi </a:t>
            </a:r>
            <a:r>
              <a:rPr lang="en-ID" sz="3000" dirty="0" err="1">
                <a:latin typeface="Gill Sans Ultra Bold Condensed" panose="020B0A06020104020203" pitchFamily="34" charset="0"/>
              </a:rPr>
              <a:t>dinyatakan</a:t>
            </a:r>
            <a:r>
              <a:rPr lang="en-ID" sz="3000" dirty="0">
                <a:latin typeface="Gill Sans Ultra Bold Condensed" panose="020B0A06020104020203" pitchFamily="34" charset="0"/>
              </a:rPr>
              <a:t>. </a:t>
            </a:r>
            <a:r>
              <a:rPr lang="en-ID" sz="3000" dirty="0">
                <a:latin typeface="Eras Bold ITC" panose="020B0907030504020204" pitchFamily="34" charset="0"/>
              </a:rPr>
              <a:t>Ke </a:t>
            </a:r>
            <a:r>
              <a:rPr lang="en-ID" sz="3000" dirty="0" err="1">
                <a:latin typeface="Eras Bold ITC" panose="020B0907030504020204" pitchFamily="34" charset="0"/>
              </a:rPr>
              <a:t>tempat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inilah</a:t>
            </a:r>
            <a:r>
              <a:rPr lang="en-ID" sz="3000" dirty="0">
                <a:latin typeface="Eras Bold ITC" panose="020B0907030504020204" pitchFamily="34" charset="0"/>
              </a:rPr>
              <a:t> Adam dan </a:t>
            </a:r>
            <a:r>
              <a:rPr lang="en-ID" sz="3000" dirty="0" err="1">
                <a:latin typeface="Eras Bold ITC" panose="020B0907030504020204" pitchFamily="34" charset="0"/>
              </a:rPr>
              <a:t>anak-anaknya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telah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datang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untuk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menyembah</a:t>
            </a:r>
            <a:r>
              <a:rPr lang="en-ID" sz="3000" dirty="0">
                <a:latin typeface="Eras Bold ITC" panose="020B0907030504020204" pitchFamily="34" charset="0"/>
              </a:rPr>
              <a:t> Tuhan.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Di </a:t>
            </a:r>
            <a:r>
              <a:rPr lang="en-ID" sz="30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sini</a:t>
            </a:r>
            <a:r>
              <a:rPr lang="en-ID" sz="30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mereka</a:t>
            </a:r>
            <a:r>
              <a:rPr lang="en-ID" sz="30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memperbarui</a:t>
            </a:r>
            <a:r>
              <a:rPr lang="en-ID" sz="30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janji-janji</a:t>
            </a:r>
            <a:r>
              <a:rPr lang="en-ID" sz="30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mereka</a:t>
            </a:r>
            <a:r>
              <a:rPr lang="en-ID" sz="30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untuk</a:t>
            </a:r>
            <a:r>
              <a:rPr lang="en-ID" sz="30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taat</a:t>
            </a:r>
            <a:r>
              <a:rPr lang="en-ID" sz="30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kepada</a:t>
            </a:r>
            <a:r>
              <a:rPr lang="en-ID" sz="30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hukum</a:t>
            </a:r>
            <a:r>
              <a:rPr lang="en-ID" sz="30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terhadap</a:t>
            </a:r>
            <a:r>
              <a:rPr lang="en-ID" sz="30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mana </a:t>
            </a:r>
            <a:r>
              <a:rPr lang="en-ID" sz="30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pelanggaran</a:t>
            </a:r>
            <a:r>
              <a:rPr lang="en-ID" sz="30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mereka</a:t>
            </a:r>
            <a:r>
              <a:rPr lang="en-ID" sz="30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telah</a:t>
            </a:r>
            <a:r>
              <a:rPr lang="en-ID" sz="30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menyebabkan</a:t>
            </a:r>
            <a:r>
              <a:rPr lang="en-ID" sz="30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terbuangnya</a:t>
            </a:r>
            <a:r>
              <a:rPr lang="en-ID" sz="30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mereka</a:t>
            </a:r>
            <a:r>
              <a:rPr lang="en-ID" sz="30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Gill Sans Nova Cond XBd" panose="020B0A06020104020203" pitchFamily="34" charset="0"/>
              </a:rPr>
              <a:t>dari</a:t>
            </a:r>
            <a:r>
              <a:rPr lang="en-ID" sz="3000" dirty="0">
                <a:highlight>
                  <a:srgbClr val="FFFF00"/>
                </a:highlight>
                <a:latin typeface="Gill Sans Nova Cond XBd" panose="020B0A06020104020203" pitchFamily="34" charset="0"/>
              </a:rPr>
              <a:t> Eden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... </a:t>
            </a:r>
            <a:r>
              <a:rPr lang="en-ID" sz="3000" dirty="0" err="1">
                <a:solidFill>
                  <a:srgbClr val="FF0000"/>
                </a:solidFill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solidFill>
                  <a:srgbClr val="FF0000"/>
                </a:solidFill>
                <a:latin typeface="Franklin Gothic Demi Cond" panose="020B0706030402020204" pitchFamily="34" charset="0"/>
              </a:rPr>
              <a:t>pemulihan</a:t>
            </a:r>
            <a:r>
              <a:rPr lang="en-ID" sz="30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solidFill>
                  <a:srgbClr val="FF0000"/>
                </a:solidFill>
                <a:latin typeface="Franklin Gothic Demi Cond" panose="020B0706030402020204" pitchFamily="34" charset="0"/>
              </a:rPr>
              <a:t>terakhir</a:t>
            </a:r>
            <a:r>
              <a:rPr lang="en-ID" sz="30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solidFill>
                  <a:srgbClr val="FF0000"/>
                </a:solidFill>
                <a:latin typeface="Franklin Gothic Demi Cond" panose="020B0706030402020204" pitchFamily="34" charset="0"/>
              </a:rPr>
              <a:t>bilamana</a:t>
            </a:r>
            <a:r>
              <a:rPr lang="en-ID" sz="30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0000"/>
                </a:solidFill>
                <a:latin typeface="Franklin Gothic Demi Cond" panose="020B0706030402020204" pitchFamily="34" charset="0"/>
              </a:rPr>
              <a:t>ada</a:t>
            </a:r>
            <a:r>
              <a:rPr lang="en-ID" sz="30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 ‘</a:t>
            </a:r>
            <a:r>
              <a:rPr lang="en-ID" sz="3000" dirty="0" err="1">
                <a:solidFill>
                  <a:srgbClr val="FF0000"/>
                </a:solidFill>
                <a:latin typeface="Franklin Gothic Demi Cond" panose="020B0706030402020204" pitchFamily="34" charset="0"/>
              </a:rPr>
              <a:t>langit</a:t>
            </a:r>
            <a:r>
              <a:rPr lang="en-ID" sz="30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solidFill>
                  <a:srgbClr val="FF0000"/>
                </a:solidFill>
                <a:latin typeface="Franklin Gothic Demi Cond" panose="020B0706030402020204" pitchFamily="34" charset="0"/>
              </a:rPr>
              <a:t>baru</a:t>
            </a:r>
            <a:r>
              <a:rPr lang="en-ID" sz="30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solidFill>
                  <a:srgbClr val="FF0000"/>
                </a:solidFill>
                <a:latin typeface="Franklin Gothic Demi Cond" panose="020B0706030402020204" pitchFamily="34" charset="0"/>
              </a:rPr>
              <a:t>bumi</a:t>
            </a:r>
            <a:r>
              <a:rPr lang="en-ID" sz="30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solidFill>
                  <a:srgbClr val="FF0000"/>
                </a:solidFill>
                <a:latin typeface="Franklin Gothic Demi Cond" panose="020B0706030402020204" pitchFamily="34" charset="0"/>
              </a:rPr>
              <a:t>baru</a:t>
            </a:r>
            <a:r>
              <a:rPr lang="en-ID" sz="3000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’ [Wahyu 21:1],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maka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taman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dikembalikan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lagi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keadaan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lebih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mulia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daripada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awal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mulanya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873562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F9562-2526-4AD6-47D5-E363E7822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97" y="794123"/>
            <a:ext cx="4223569" cy="5562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Berlin Sans FB" panose="020E0602020502020306" pitchFamily="34" charset="0"/>
              </a:rPr>
              <a:t>Dalam </a:t>
            </a:r>
            <a:r>
              <a:rPr lang="en-ID" sz="3600" dirty="0" err="1">
                <a:latin typeface="Berlin Sans FB" panose="020E0602020502020306" pitchFamily="34" charset="0"/>
              </a:rPr>
              <a:t>Alkitab</a:t>
            </a:r>
            <a:r>
              <a:rPr lang="en-ID" sz="3600" dirty="0">
                <a:latin typeface="Berlin Sans FB" panose="020E0602020502020306" pitchFamily="34" charset="0"/>
              </a:rPr>
              <a:t>, </a:t>
            </a:r>
            <a:r>
              <a:rPr lang="en-ID" sz="3600" dirty="0" err="1">
                <a:latin typeface="Gill Sans Ultra Bold Condensed" panose="020B0A06020104020203" pitchFamily="34" charset="0"/>
              </a:rPr>
              <a:t>kerub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dikaitkan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3600" dirty="0">
                <a:latin typeface="Gill Sans Ultra Bold Condensed" panose="020B0A06020104020203" pitchFamily="34" charset="0"/>
              </a:rPr>
              <a:t> </a:t>
            </a:r>
            <a:r>
              <a:rPr lang="en-ID" sz="3600" dirty="0" err="1">
                <a:latin typeface="Gill Sans Ultra Bold Condensed" panose="020B0A06020104020203" pitchFamily="34" charset="0"/>
              </a:rPr>
              <a:t>kehadiran</a:t>
            </a:r>
            <a:r>
              <a:rPr lang="en-ID" sz="3600" dirty="0">
                <a:latin typeface="Gill Sans Ultra Bold Condensed" panose="020B0A06020104020203" pitchFamily="34" charset="0"/>
              </a:rPr>
              <a:t> Tuhan </a:t>
            </a:r>
            <a:r>
              <a:rPr lang="en-ID" sz="3600" dirty="0">
                <a:latin typeface="Franklin Gothic Demi" panose="020B0703020102020204" pitchFamily="34" charset="0"/>
              </a:rPr>
              <a:t>[1 </a:t>
            </a:r>
            <a:r>
              <a:rPr lang="en-ID" sz="3600" dirty="0" err="1">
                <a:latin typeface="Franklin Gothic Demi" panose="020B0703020102020204" pitchFamily="34" charset="0"/>
              </a:rPr>
              <a:t>Tawarikh</a:t>
            </a:r>
            <a:r>
              <a:rPr lang="en-ID" sz="3600" dirty="0">
                <a:latin typeface="Franklin Gothic Demi" panose="020B0703020102020204" pitchFamily="34" charset="0"/>
              </a:rPr>
              <a:t> 13:6; </a:t>
            </a:r>
            <a:r>
              <a:rPr lang="en-ID" sz="3600" dirty="0" err="1">
                <a:latin typeface="Franklin Gothic Demi" panose="020B0703020102020204" pitchFamily="34" charset="0"/>
              </a:rPr>
              <a:t>Mazmur</a:t>
            </a:r>
            <a:r>
              <a:rPr lang="en-ID" sz="3600" dirty="0">
                <a:latin typeface="Franklin Gothic Demi" panose="020B0703020102020204" pitchFamily="34" charset="0"/>
              </a:rPr>
              <a:t> 80:2, dan </a:t>
            </a:r>
            <a:r>
              <a:rPr lang="en-ID" sz="3600" dirty="0" err="1">
                <a:latin typeface="Franklin Gothic Demi" panose="020B0703020102020204" pitchFamily="34" charset="0"/>
              </a:rPr>
              <a:t>Yesaya</a:t>
            </a:r>
            <a:r>
              <a:rPr lang="en-ID" sz="3600" dirty="0">
                <a:latin typeface="Franklin Gothic Demi" panose="020B0703020102020204" pitchFamily="34" charset="0"/>
              </a:rPr>
              <a:t> 37:16], </a:t>
            </a:r>
            <a:r>
              <a:rPr lang="en-ID" sz="3600" dirty="0" err="1">
                <a:latin typeface="Impact" panose="020B0806030902050204" pitchFamily="34" charset="0"/>
              </a:rPr>
              <a:t>khususnya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dengan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takhta</a:t>
            </a:r>
            <a:r>
              <a:rPr lang="en-ID" sz="3600" dirty="0">
                <a:latin typeface="Impact" panose="020B0806030902050204" pitchFamily="34" charset="0"/>
              </a:rPr>
              <a:t>-Nya</a:t>
            </a:r>
            <a:r>
              <a:rPr lang="en-ID" sz="3600" dirty="0">
                <a:latin typeface="Berlin Sans FB" panose="020E0602020502020306" pitchFamily="34" charset="0"/>
              </a:rPr>
              <a:t>, yang </a:t>
            </a:r>
            <a:r>
              <a:rPr lang="en-ID" sz="3600" dirty="0" err="1">
                <a:latin typeface="Berlin Sans FB" panose="020E0602020502020306" pitchFamily="34" charset="0"/>
              </a:rPr>
              <a:t>merupakan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tempat</a:t>
            </a:r>
            <a:r>
              <a:rPr lang="en-ID" sz="3600" dirty="0">
                <a:latin typeface="Berlin Sans FB" panose="020E0602020502020306" pitchFamily="34" charset="0"/>
              </a:rPr>
              <a:t> di mana nama-Nya </a:t>
            </a:r>
            <a:r>
              <a:rPr lang="en-ID" sz="3600" dirty="0" err="1">
                <a:latin typeface="Berlin Sans FB" panose="020E0602020502020306" pitchFamily="34" charset="0"/>
              </a:rPr>
              <a:t>diproklamasikan</a:t>
            </a:r>
            <a:r>
              <a:rPr lang="en-ID" sz="3600" dirty="0">
                <a:latin typeface="Berlin Sans FB" panose="020E0602020502020306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F2403D-4DDB-91CA-0140-F67679A611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37" r="25816"/>
          <a:stretch/>
        </p:blipFill>
        <p:spPr>
          <a:xfrm>
            <a:off x="4965970" y="1295416"/>
            <a:ext cx="4178030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1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2588" y="1656147"/>
            <a:ext cx="409575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054" y="587516"/>
            <a:ext cx="2240924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4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7AFE0E-B37D-4531-AFE8-231C8348E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58BF9-8E0D-BDAE-DC83-07ADDB817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05" y="223284"/>
            <a:ext cx="5024808" cy="62955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Kita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boleh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lalai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memperhatikan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24 </a:t>
            </a:r>
            <a:r>
              <a:rPr lang="en-ID" dirty="0" err="1">
                <a:latin typeface="Franklin Gothic Demi Cond" panose="020B0706030402020204" pitchFamily="34" charset="0"/>
              </a:rPr>
              <a:t>tua-tua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menghadiri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takhta</a:t>
            </a:r>
            <a:r>
              <a:rPr lang="en-ID" dirty="0">
                <a:latin typeface="Franklin Gothic Demi Cond" panose="020B0706030402020204" pitchFamily="34" charset="0"/>
              </a:rPr>
              <a:t> Allah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Wahyu 4 dan 5 </a:t>
            </a:r>
            <a:r>
              <a:rPr lang="en-ID" dirty="0" err="1">
                <a:latin typeface="Franklin Gothic Demi Cond" panose="020B0706030402020204" pitchFamily="34" charset="0"/>
              </a:rPr>
              <a:t>memuji</a:t>
            </a:r>
            <a:r>
              <a:rPr lang="en-ID" dirty="0">
                <a:latin typeface="Franklin Gothic Demi Cond" panose="020B0706030402020204" pitchFamily="34" charset="0"/>
              </a:rPr>
              <a:t>-Nya dan </a:t>
            </a:r>
            <a:r>
              <a:rPr lang="en-ID" dirty="0" err="1">
                <a:latin typeface="Franklin Gothic Demi Cond" panose="020B0706030402020204" pitchFamily="34" charset="0"/>
              </a:rPr>
              <a:t>menyatakan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hak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memerintah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sebagai</a:t>
            </a:r>
            <a:r>
              <a:rPr lang="en-ID" dirty="0">
                <a:latin typeface="Franklin Gothic Demi Cond" panose="020B0706030402020204" pitchFamily="34" charset="0"/>
              </a:rPr>
              <a:t> Dia yang </a:t>
            </a:r>
            <a:r>
              <a:rPr lang="en-ID" dirty="0" err="1">
                <a:latin typeface="Franklin Gothic Demi Cond" panose="020B0706030402020204" pitchFamily="34" charset="0"/>
              </a:rPr>
              <a:t>menciptakan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segala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sesuatu</a:t>
            </a:r>
            <a:r>
              <a:rPr lang="en-ID" dirty="0">
                <a:latin typeface="Franklin Gothic Demi Cond" panose="020B0706030402020204" pitchFamily="34" charset="0"/>
              </a:rPr>
              <a:t> [Wahyu 4:11].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Petunjuk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membantu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memahami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pemandangan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ruang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takhta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sebagai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orang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berdosa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diampuni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hubungan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Pencipta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yaitu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memuji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memasyurkan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membesarkan</a:t>
            </a:r>
            <a:r>
              <a:rPr lang="en-ID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nama-Nya.</a:t>
            </a:r>
          </a:p>
          <a:p>
            <a:endParaRPr lang="en-ID" dirty="0">
              <a:latin typeface="Franklin Gothic Demi Cond" panose="020B07060304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58F6BA-D7BE-69D7-2A75-1A01A17E49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8" r="31787" b="3"/>
          <a:stretch/>
        </p:blipFill>
        <p:spPr>
          <a:xfrm>
            <a:off x="5539563" y="1579106"/>
            <a:ext cx="3480801" cy="3698229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43230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DA3971-80DA-5140-73E5-5A154EC27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SEPERTI BARA API YANG MENYALA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3100" dirty="0">
                <a:solidFill>
                  <a:srgbClr val="FFFFFF"/>
                </a:solidFill>
              </a:rPr>
              <a:t>Selasa, 13 Mei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E5CCC-C7B7-8AE0-20B3-5350DE8E6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55" y="4099263"/>
            <a:ext cx="8799485" cy="2609426"/>
          </a:xfrm>
        </p:spPr>
        <p:txBody>
          <a:bodyPr anchor="ctr">
            <a:noAutofit/>
          </a:bodyPr>
          <a:lstStyle/>
          <a:p>
            <a:r>
              <a:rPr lang="en-ID" sz="3000" dirty="0">
                <a:latin typeface="Berlin Sans FB" panose="020E0602020502020306" pitchFamily="34" charset="0"/>
              </a:rPr>
              <a:t>Saat </a:t>
            </a:r>
            <a:r>
              <a:rPr lang="en-ID" sz="3000" dirty="0" err="1">
                <a:latin typeface="Berlin Sans FB" panose="020E0602020502020306" pitchFamily="34" charset="0"/>
              </a:rPr>
              <a:t>berada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dalam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pembuangan</a:t>
            </a:r>
            <a:r>
              <a:rPr lang="en-ID" sz="3000" dirty="0">
                <a:latin typeface="Berlin Sans FB" panose="020E0602020502020306" pitchFamily="34" charset="0"/>
              </a:rPr>
              <a:t> di Babel, </a:t>
            </a:r>
            <a:r>
              <a:rPr lang="en-ID" sz="3000" b="1" dirty="0" err="1">
                <a:latin typeface="Berlin Sans FB" panose="020E0602020502020306" pitchFamily="34" charset="0"/>
              </a:rPr>
              <a:t>nabi</a:t>
            </a:r>
            <a:r>
              <a:rPr lang="en-ID" sz="3000" b="1" dirty="0">
                <a:latin typeface="Berlin Sans FB" panose="020E0602020502020306" pitchFamily="34" charset="0"/>
              </a:rPr>
              <a:t> Yehezkiel </a:t>
            </a:r>
            <a:r>
              <a:rPr lang="en-ID" sz="3000" dirty="0" err="1">
                <a:latin typeface="Berlin Sans FB" panose="020E0602020502020306" pitchFamily="34" charset="0"/>
              </a:rPr>
              <a:t>menerima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penglihatan</a:t>
            </a:r>
            <a:r>
              <a:rPr lang="en-ID" sz="3000" dirty="0">
                <a:latin typeface="Berlin Sans FB" panose="020E0602020502020306" pitchFamily="34" charset="0"/>
              </a:rPr>
              <a:t> yang </a:t>
            </a:r>
            <a:r>
              <a:rPr lang="en-ID" sz="3000" dirty="0" err="1">
                <a:latin typeface="Berlin Sans FB" panose="020E0602020502020306" pitchFamily="34" charset="0"/>
              </a:rPr>
              <a:t>mengesankan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tentang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tahta</a:t>
            </a:r>
            <a:r>
              <a:rPr lang="en-ID" sz="3000" dirty="0">
                <a:latin typeface="Impact" panose="020B0806030902050204" pitchFamily="34" charset="0"/>
              </a:rPr>
              <a:t> Allah dan </a:t>
            </a:r>
            <a:r>
              <a:rPr lang="en-ID" sz="3000" dirty="0" err="1">
                <a:latin typeface="Impact" panose="020B0806030902050204" pitchFamily="34" charset="0"/>
              </a:rPr>
              <a:t>kuasa</a:t>
            </a:r>
            <a:r>
              <a:rPr lang="en-ID" sz="3000" dirty="0">
                <a:latin typeface="Impact" panose="020B0806030902050204" pitchFamily="34" charset="0"/>
              </a:rPr>
              <a:t> Allah</a:t>
            </a:r>
            <a:r>
              <a:rPr lang="en-ID" sz="3000" dirty="0">
                <a:latin typeface="Berlin Sans FB" panose="020E0602020502020306" pitchFamily="34" charset="0"/>
              </a:rPr>
              <a:t>. </a:t>
            </a:r>
          </a:p>
          <a:p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Penglihatan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dalam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Yehezkiel 1:4-14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ini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memiliki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persamaan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dengan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Berlin Sans FB" panose="020E0602020502020306" pitchFamily="34" charset="0"/>
              </a:rPr>
              <a:t>Yesaya</a:t>
            </a:r>
            <a:r>
              <a:rPr lang="en-ID" sz="3000" dirty="0">
                <a:solidFill>
                  <a:srgbClr val="002060"/>
                </a:solidFill>
                <a:latin typeface="Berlin Sans FB" panose="020E0602020502020306" pitchFamily="34" charset="0"/>
              </a:rPr>
              <a:t> 6:1-6, dan Wahyu 4:1-11.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4D09D-18E1-5500-9007-ECC815840E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95" b="18508"/>
          <a:stretch/>
        </p:blipFill>
        <p:spPr>
          <a:xfrm>
            <a:off x="2030551" y="1864628"/>
            <a:ext cx="5427406" cy="223463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83961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44927D-FF1D-5949-7827-C2B25F3385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681" b="12127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5A656-8B6B-0333-3F61-3DEB1E7F1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06" y="3752850"/>
            <a:ext cx="8383840" cy="285442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en-ID" sz="4000" dirty="0">
              <a:latin typeface="Berlin Sans FB" panose="020E0602020502020306" pitchFamily="34" charset="0"/>
            </a:endParaRPr>
          </a:p>
          <a:p>
            <a:pPr marL="0" indent="0">
              <a:buNone/>
            </a:pPr>
            <a:r>
              <a:rPr lang="en-ID" sz="4000" dirty="0">
                <a:latin typeface="Berlin Sans FB" panose="020E0602020502020306" pitchFamily="34" charset="0"/>
              </a:rPr>
              <a:t>Makhluk </a:t>
            </a:r>
            <a:r>
              <a:rPr lang="en-ID" sz="4000" dirty="0" err="1">
                <a:latin typeface="Berlin Sans FB" panose="020E0602020502020306" pitchFamily="34" charset="0"/>
              </a:rPr>
              <a:t>hidup</a:t>
            </a:r>
            <a:r>
              <a:rPr lang="en-ID" sz="4000" dirty="0">
                <a:latin typeface="Berlin Sans FB" panose="020E0602020502020306" pitchFamily="34" charset="0"/>
              </a:rPr>
              <a:t> yang </a:t>
            </a:r>
            <a:r>
              <a:rPr lang="en-ID" sz="4000" dirty="0" err="1">
                <a:latin typeface="Berlin Sans FB" panose="020E0602020502020306" pitchFamily="34" charset="0"/>
              </a:rPr>
              <a:t>disaksikan</a:t>
            </a:r>
            <a:r>
              <a:rPr lang="en-ID" sz="4000" dirty="0">
                <a:latin typeface="Berlin Sans FB" panose="020E0602020502020306" pitchFamily="34" charset="0"/>
              </a:rPr>
              <a:t> Yehezkiel </a:t>
            </a:r>
            <a:r>
              <a:rPr lang="en-ID" sz="4000" dirty="0" err="1">
                <a:latin typeface="Berlin Sans FB" panose="020E0602020502020306" pitchFamily="34" charset="0"/>
              </a:rPr>
              <a:t>memiliki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wajah</a:t>
            </a:r>
            <a:r>
              <a:rPr lang="en-ID" sz="4000" dirty="0">
                <a:latin typeface="Berlin Sans FB" panose="020E0602020502020306" pitchFamily="34" charset="0"/>
              </a:rPr>
              <a:t> yang </a:t>
            </a:r>
            <a:r>
              <a:rPr lang="en-ID" sz="4000" dirty="0" err="1">
                <a:latin typeface="Berlin Sans FB" panose="020E0602020502020306" pitchFamily="34" charset="0"/>
              </a:rPr>
              <a:t>sama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dengan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makhluk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hidup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dalam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penglihatan</a:t>
            </a:r>
            <a:r>
              <a:rPr lang="en-ID" sz="4000" dirty="0">
                <a:latin typeface="Berlin Sans FB" panose="020E0602020502020306" pitchFamily="34" charset="0"/>
              </a:rPr>
              <a:t> Yohanes: </a:t>
            </a:r>
            <a:r>
              <a:rPr lang="en-ID" sz="4000" dirty="0" err="1">
                <a:latin typeface="Impact" panose="020B0806030902050204" pitchFamily="34" charset="0"/>
              </a:rPr>
              <a:t>singa</a:t>
            </a:r>
            <a:r>
              <a:rPr lang="en-ID" sz="4000" dirty="0">
                <a:latin typeface="Impact" panose="020B0806030902050204" pitchFamily="34" charset="0"/>
              </a:rPr>
              <a:t>, </a:t>
            </a:r>
            <a:r>
              <a:rPr lang="en-ID" sz="4000" dirty="0" err="1">
                <a:latin typeface="Impact" panose="020B0806030902050204" pitchFamily="34" charset="0"/>
              </a:rPr>
              <a:t>rajawali</a:t>
            </a:r>
            <a:r>
              <a:rPr lang="en-ID" sz="4000" dirty="0">
                <a:latin typeface="Impact" panose="020B0806030902050204" pitchFamily="34" charset="0"/>
              </a:rPr>
              <a:t>, </a:t>
            </a:r>
            <a:r>
              <a:rPr lang="en-ID" sz="4000" dirty="0" err="1">
                <a:latin typeface="Impact" panose="020B0806030902050204" pitchFamily="34" charset="0"/>
              </a:rPr>
              <a:t>lembu</a:t>
            </a:r>
            <a:r>
              <a:rPr lang="en-ID" sz="4000" dirty="0">
                <a:latin typeface="Impact" panose="020B0806030902050204" pitchFamily="34" charset="0"/>
              </a:rPr>
              <a:t>, dan </a:t>
            </a:r>
            <a:r>
              <a:rPr lang="en-ID" sz="4000" dirty="0" err="1">
                <a:latin typeface="Impact" panose="020B0806030902050204" pitchFamily="34" charset="0"/>
              </a:rPr>
              <a:t>manusia</a:t>
            </a:r>
            <a:r>
              <a:rPr lang="en-ID" sz="4000" dirty="0">
                <a:latin typeface="Impact" panose="020B0806030902050204" pitchFamily="34" charset="0"/>
              </a:rPr>
              <a:t>.</a:t>
            </a:r>
          </a:p>
          <a:p>
            <a:endParaRPr lang="en-ID" sz="4000" dirty="0"/>
          </a:p>
        </p:txBody>
      </p:sp>
    </p:spTree>
    <p:extLst>
      <p:ext uri="{BB962C8B-B14F-4D97-AF65-F5344CB8AC3E}">
        <p14:creationId xmlns:p14="http://schemas.microsoft.com/office/powerpoint/2010/main" val="1032065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6BC5B0-AA8E-5C72-0B7E-B215ABE479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675" b="2121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B3132-F20D-187E-E942-243EFD611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073" y="3848543"/>
            <a:ext cx="8297853" cy="281018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Makhluk </a:t>
            </a:r>
            <a:r>
              <a:rPr lang="en-ID" sz="3000" dirty="0" err="1">
                <a:latin typeface="Franklin Gothic Demi Cond" panose="020B0706030402020204" pitchFamily="34" charset="0"/>
              </a:rPr>
              <a:t>misterius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berwajah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empat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disebutkan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secara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spesifik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gambaran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awal</a:t>
            </a:r>
            <a:r>
              <a:rPr lang="en-ID" sz="3000" dirty="0">
                <a:latin typeface="Franklin Gothic Demi Cond" panose="020B0706030402020204" pitchFamily="34" charset="0"/>
              </a:rPr>
              <a:t> Yehezkiel; </a:t>
            </a:r>
            <a:r>
              <a:rPr lang="en-ID" sz="3000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kemudian</a:t>
            </a:r>
            <a:r>
              <a:rPr lang="en-ID" sz="3000" dirty="0">
                <a:latin typeface="Franklin Gothic Demi Cond" panose="020B0706030402020204" pitchFamily="34" charset="0"/>
              </a:rPr>
              <a:t>, di </a:t>
            </a:r>
            <a:r>
              <a:rPr lang="en-ID" sz="3000" dirty="0" err="1">
                <a:latin typeface="Franklin Gothic Demi Cond" panose="020B0706030402020204" pitchFamily="34" charset="0"/>
              </a:rPr>
              <a:t>adegan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ruang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takhta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lainnya</a:t>
            </a:r>
            <a:r>
              <a:rPr lang="en-ID" sz="3000" dirty="0">
                <a:latin typeface="Franklin Gothic Demi Cond" panose="020B0706030402020204" pitchFamily="34" charset="0"/>
              </a:rPr>
              <a:t> [Yehezkiel 10:1-21],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disebut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>
                <a:latin typeface="Impact" panose="020B0806030902050204" pitchFamily="34" charset="0"/>
              </a:rPr>
              <a:t>“</a:t>
            </a:r>
            <a:r>
              <a:rPr lang="en-ID" sz="3000" dirty="0" err="1">
                <a:latin typeface="Impact" panose="020B0806030902050204" pitchFamily="34" charset="0"/>
              </a:rPr>
              <a:t>kerub</a:t>
            </a:r>
            <a:r>
              <a:rPr lang="en-ID" sz="3000" dirty="0">
                <a:latin typeface="Impact" panose="020B0806030902050204" pitchFamily="34" charset="0"/>
              </a:rPr>
              <a:t>”, </a:t>
            </a:r>
            <a:r>
              <a:rPr lang="en-ID" sz="3000" dirty="0">
                <a:latin typeface="Franklin Gothic Demi Cond" panose="020B0706030402020204" pitchFamily="34" charset="0"/>
              </a:rPr>
              <a:t>dan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juga </a:t>
            </a:r>
            <a:r>
              <a:rPr lang="en-ID" sz="3000" dirty="0" err="1">
                <a:latin typeface="Franklin Gothic Demi Cond" panose="020B0706030402020204" pitchFamily="34" charset="0"/>
              </a:rPr>
              <a:t>menemukan</a:t>
            </a:r>
            <a:r>
              <a:rPr lang="en-ID" sz="3000" dirty="0">
                <a:latin typeface="Franklin Gothic Demi Cond" panose="020B0706030402020204" pitchFamily="34" charset="0"/>
              </a:rPr>
              <a:t> bara </a:t>
            </a:r>
            <a:r>
              <a:rPr lang="en-ID" sz="3000" dirty="0" err="1">
                <a:latin typeface="Franklin Gothic Demi Cond" panose="020B0706030402020204" pitchFamily="34" charset="0"/>
              </a:rPr>
              <a:t>api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penglihatan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Yesaya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tentang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serafim</a:t>
            </a:r>
            <a:r>
              <a:rPr lang="en-ID" sz="3000" dirty="0">
                <a:latin typeface="Franklin Gothic Demi Cond" panose="020B0706030402020204" pitchFamily="34" charset="0"/>
              </a:rPr>
              <a:t>. Mereka </a:t>
            </a:r>
            <a:r>
              <a:rPr lang="en-ID" sz="3000" dirty="0" err="1">
                <a:latin typeface="Franklin Gothic Demi Cond" panose="020B0706030402020204" pitchFamily="34" charset="0"/>
              </a:rPr>
              <a:t>berbagi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wajah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makhluk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hidup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disebutkan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penglihatan</a:t>
            </a:r>
            <a:r>
              <a:rPr lang="en-ID" sz="3000" dirty="0">
                <a:latin typeface="Franklin Gothic Demi Cond" panose="020B0706030402020204" pitchFamily="34" charset="0"/>
              </a:rPr>
              <a:t> Yohanes.</a:t>
            </a:r>
          </a:p>
        </p:txBody>
      </p:sp>
    </p:spTree>
    <p:extLst>
      <p:ext uri="{BB962C8B-B14F-4D97-AF65-F5344CB8AC3E}">
        <p14:creationId xmlns:p14="http://schemas.microsoft.com/office/powerpoint/2010/main" val="2300657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E831E-E4FF-23FB-0DC6-AA8E02C6C8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46" r="26122" b="1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B81BD-4F8C-2C0C-F01C-3DF5A93E7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38" y="1095151"/>
            <a:ext cx="4890634" cy="52461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Setiap</a:t>
            </a:r>
            <a:r>
              <a:rPr lang="en-ID" sz="3200" dirty="0">
                <a:latin typeface="Franklin Gothic Demi Cond" panose="020B0706030402020204" pitchFamily="34" charset="0"/>
              </a:rPr>
              <a:t> kali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melihat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takhta</a:t>
            </a:r>
            <a:r>
              <a:rPr lang="en-ID" sz="3200" dirty="0">
                <a:latin typeface="Franklin Gothic Demi Cond" panose="020B0706030402020204" pitchFamily="34" charset="0"/>
              </a:rPr>
              <a:t> Allah—</a:t>
            </a:r>
            <a:r>
              <a:rPr lang="en-ID" sz="3200" dirty="0" err="1">
                <a:latin typeface="Franklin Gothic Demi Cond" panose="020B0706030402020204" pitchFamily="34" charset="0"/>
              </a:rPr>
              <a:t>baik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tabut </a:t>
            </a:r>
            <a:r>
              <a:rPr lang="en-ID" sz="3200" dirty="0" err="1">
                <a:latin typeface="Franklin Gothic Demi Cond" panose="020B0706030402020204" pitchFamily="34" charset="0"/>
              </a:rPr>
              <a:t>perjanjian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khas</a:t>
            </a:r>
            <a:r>
              <a:rPr lang="en-ID" sz="3200" dirty="0">
                <a:latin typeface="Franklin Gothic Demi Cond" panose="020B0706030402020204" pitchFamily="34" charset="0"/>
              </a:rPr>
              <a:t>, yang </a:t>
            </a:r>
            <a:r>
              <a:rPr lang="en-ID" sz="3200" dirty="0" err="1">
                <a:latin typeface="Franklin Gothic Demi Cond" panose="020B0706030402020204" pitchFamily="34" charset="0"/>
              </a:rPr>
              <a:t>berfungsi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sebagai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tempat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pertemuan</a:t>
            </a:r>
            <a:r>
              <a:rPr lang="en-ID" sz="3200" dirty="0">
                <a:latin typeface="Franklin Gothic Demi Cond" panose="020B0706030402020204" pitchFamily="34" charset="0"/>
              </a:rPr>
              <a:t> Tuhan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Musa [</a:t>
            </a:r>
            <a:r>
              <a:rPr lang="en-ID" sz="3200" dirty="0" err="1">
                <a:latin typeface="Franklin Gothic Demi Cond" panose="020B0706030402020204" pitchFamily="34" charset="0"/>
              </a:rPr>
              <a:t>Keluaran</a:t>
            </a:r>
            <a:r>
              <a:rPr lang="en-ID" sz="3200" dirty="0">
                <a:latin typeface="Franklin Gothic Demi Cond" panose="020B0706030402020204" pitchFamily="34" charset="0"/>
              </a:rPr>
              <a:t> 25:22], </a:t>
            </a:r>
            <a:r>
              <a:rPr lang="en-ID" sz="3200" dirty="0" err="1">
                <a:latin typeface="Franklin Gothic Demi Cond" panose="020B0706030402020204" pitchFamily="34" charset="0"/>
              </a:rPr>
              <a:t>atau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penglihatan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menakjubkan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para </a:t>
            </a:r>
            <a:r>
              <a:rPr lang="en-ID" sz="3200" dirty="0" err="1">
                <a:latin typeface="Franklin Gothic Demi Cond" panose="020B0706030402020204" pitchFamily="34" charset="0"/>
              </a:rPr>
              <a:t>nabi</a:t>
            </a:r>
            <a:r>
              <a:rPr lang="en-ID" sz="3200" dirty="0">
                <a:latin typeface="Franklin Gothic Demi Cond" panose="020B0706030402020204" pitchFamily="34" charset="0"/>
              </a:rPr>
              <a:t>—</a:t>
            </a:r>
            <a:r>
              <a:rPr lang="en-ID" sz="3200" dirty="0" err="1">
                <a:latin typeface="Impact" panose="020B0806030902050204" pitchFamily="34" charset="0"/>
              </a:rPr>
              <a:t>kerub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selalu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ada</a:t>
            </a:r>
            <a:r>
              <a:rPr lang="en-ID" sz="3200" dirty="0">
                <a:latin typeface="Impact" panose="020B0806030902050204" pitchFamily="34" charset="0"/>
              </a:rPr>
              <a:t> di sana. </a:t>
            </a:r>
          </a:p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Mereka </a:t>
            </a:r>
            <a:r>
              <a:rPr lang="en-ID" sz="3200" dirty="0" err="1">
                <a:latin typeface="Impact" panose="020B0806030902050204" pitchFamily="34" charset="0"/>
              </a:rPr>
              <a:t>terikat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erat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dengan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takhta</a:t>
            </a:r>
            <a:r>
              <a:rPr lang="en-ID" sz="3200" dirty="0">
                <a:latin typeface="Impact" panose="020B0806030902050204" pitchFamily="34" charset="0"/>
              </a:rPr>
              <a:t> Allah.</a:t>
            </a:r>
          </a:p>
        </p:txBody>
      </p:sp>
    </p:spTree>
    <p:extLst>
      <p:ext uri="{BB962C8B-B14F-4D97-AF65-F5344CB8AC3E}">
        <p14:creationId xmlns:p14="http://schemas.microsoft.com/office/powerpoint/2010/main" val="2628373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CA8E81-7535-979E-78A3-789BB794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602" r="18076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83FA-B5BE-9405-21F9-8E21305A1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28" y="1189131"/>
            <a:ext cx="4489040" cy="47637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Apakah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berbicara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tentang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ras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manusia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diciptakan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menurut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gambar</a:t>
            </a:r>
            <a:r>
              <a:rPr lang="en-ID" sz="3200" dirty="0">
                <a:latin typeface="Franklin Gothic Demi Cond" panose="020B0706030402020204" pitchFamily="34" charset="0"/>
              </a:rPr>
              <a:t>-Nya </a:t>
            </a:r>
            <a:r>
              <a:rPr lang="en-ID" sz="3200" dirty="0" err="1">
                <a:latin typeface="Franklin Gothic Demi Cond" panose="020B0706030402020204" pitchFamily="34" charset="0"/>
              </a:rPr>
              <a:t>atau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makhluk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malaikat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ditempatkan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tepat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sebelah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takhta</a:t>
            </a:r>
            <a:r>
              <a:rPr lang="en-ID" sz="3200" dirty="0">
                <a:latin typeface="Franklin Gothic Demi Cond" panose="020B0706030402020204" pitchFamily="34" charset="0"/>
              </a:rPr>
              <a:t>-Nya yang </a:t>
            </a:r>
            <a:r>
              <a:rPr lang="en-ID" sz="3200" dirty="0" err="1">
                <a:latin typeface="Franklin Gothic Demi Cond" panose="020B0706030402020204" pitchFamily="34" charset="0"/>
              </a:rPr>
              <a:t>mulia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semua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makhluk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Tuhan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dirancang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mencerminkan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kemuliaan</a:t>
            </a:r>
            <a:r>
              <a:rPr lang="en-ID" sz="3200" dirty="0">
                <a:solidFill>
                  <a:srgbClr val="C00000"/>
                </a:solidFill>
                <a:latin typeface="Eras Bold ITC" panose="020B0907030504020204" pitchFamily="34" charset="0"/>
              </a:rPr>
              <a:t> Tuhan.</a:t>
            </a:r>
          </a:p>
        </p:txBody>
      </p:sp>
    </p:spTree>
    <p:extLst>
      <p:ext uri="{BB962C8B-B14F-4D97-AF65-F5344CB8AC3E}">
        <p14:creationId xmlns:p14="http://schemas.microsoft.com/office/powerpoint/2010/main" val="2353761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00BBD-CA5E-D791-8107-359EA4DAB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solidFill>
                  <a:srgbClr val="FFFF00"/>
                </a:solidFill>
                <a:latin typeface="Impact" panose="020B0806030902050204" pitchFamily="34" charset="0"/>
              </a:rPr>
              <a:t>TUHAN DI ANTARA UMAT-NYA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3100" dirty="0">
                <a:solidFill>
                  <a:srgbClr val="FFFFFF"/>
                </a:solidFill>
              </a:rPr>
              <a:t>Rabu, 14 Mei 2025</a:t>
            </a:r>
            <a:endParaRPr lang="en-ID" sz="31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7ACA0-D8EB-C866-C3DB-99C2A75B9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312" y="3905184"/>
            <a:ext cx="7575369" cy="265827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Kitab </a:t>
            </a:r>
            <a:r>
              <a:rPr lang="en-ID" sz="3000" dirty="0" err="1">
                <a:latin typeface="Tw Cen MT Condensed Extra Bold" panose="020B0803020202020204" pitchFamily="34" charset="0"/>
              </a:rPr>
              <a:t>Bilangan</a:t>
            </a:r>
            <a:r>
              <a:rPr lang="en-ID" sz="3000" dirty="0">
                <a:latin typeface="Tw Cen MT Condensed Extra Bold" panose="020B0803020202020204" pitchFamily="34" charset="0"/>
              </a:rPr>
              <a:t> 2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menjelaskan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posisi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suku-suku</a:t>
            </a:r>
            <a:r>
              <a:rPr lang="en-ID" sz="3000" dirty="0">
                <a:latin typeface="Tw Cen MT Condensed Extra Bold" panose="020B0803020202020204" pitchFamily="34" charset="0"/>
              </a:rPr>
              <a:t> Israel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berkemah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sekitar</a:t>
            </a:r>
            <a:r>
              <a:rPr lang="en-ID" sz="3000" dirty="0">
                <a:latin typeface="Tw Cen MT Condensed Extra Bold" panose="020B0803020202020204" pitchFamily="34" charset="0"/>
              </a:rPr>
              <a:t> Kemah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000" dirty="0">
                <a:latin typeface="Tw Cen MT Condensed Extra Bold" panose="020B0803020202020204" pitchFamily="34" charset="0"/>
              </a:rPr>
              <a:t> di Padang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Gurun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Tiga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suku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setiap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sisi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Kehadiran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Tuhan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akan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turun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ke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Tempat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Mahasuci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tinggal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di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tengah-tengah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umat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-Nya.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3C5D35-9B94-377B-67D5-8ABC9251A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574" y="1328207"/>
            <a:ext cx="4734847" cy="265827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8455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23FF94-5BE9-EC99-C27B-D719E69F58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013" b="5845"/>
          <a:stretch>
            <a:fillRect/>
          </a:stretch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63754-043A-1CA6-46DB-BC5C6921E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1" y="3752850"/>
            <a:ext cx="8428085" cy="279543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Setiap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suku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dominan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mengibarkan</a:t>
            </a:r>
            <a:r>
              <a:rPr lang="en-ID" dirty="0">
                <a:latin typeface="Tw Cen MT Condensed Extra Bold" panose="020B0803020202020204" pitchFamily="34" charset="0"/>
              </a:rPr>
              <a:t> “</a:t>
            </a:r>
            <a:r>
              <a:rPr lang="en-ID" dirty="0" err="1">
                <a:latin typeface="Tw Cen MT Condensed Extra Bold" panose="020B0803020202020204" pitchFamily="34" charset="0"/>
              </a:rPr>
              <a:t>panji-panji</a:t>
            </a:r>
            <a:r>
              <a:rPr lang="en-ID" dirty="0">
                <a:latin typeface="Tw Cen MT Condensed Extra Bold" panose="020B0803020202020204" pitchFamily="34" charset="0"/>
              </a:rPr>
              <a:t>”, </a:t>
            </a:r>
            <a:r>
              <a:rPr lang="en-ID" dirty="0" err="1">
                <a:latin typeface="Tw Cen MT Condensed Extra Bold" panose="020B0803020202020204" pitchFamily="34" charset="0"/>
              </a:rPr>
              <a:t>atau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bendera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khususnya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untuk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menunjukkan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siapa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.    </a:t>
            </a:r>
          </a:p>
          <a:p>
            <a:pPr marL="514350" indent="-514350">
              <a:buAutoNum type="arabicPeriod"/>
            </a:pPr>
            <a:r>
              <a:rPr lang="en-ID" dirty="0">
                <a:latin typeface="Tw Cen MT Condensed Extra Bold" panose="020B0803020202020204" pitchFamily="34" charset="0"/>
              </a:rPr>
              <a:t>Di Timur : Panji-</a:t>
            </a:r>
            <a:r>
              <a:rPr lang="en-ID" dirty="0" err="1">
                <a:latin typeface="Tw Cen MT Condensed Extra Bold" panose="020B0803020202020204" pitchFamily="34" charset="0"/>
              </a:rPr>
              <a:t>panji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suku</a:t>
            </a:r>
            <a:r>
              <a:rPr lang="en-ID" dirty="0">
                <a:latin typeface="Tw Cen MT Condensed Extra Bold" panose="020B0803020202020204" pitchFamily="34" charset="0"/>
              </a:rPr>
              <a:t> Yehuda [</a:t>
            </a:r>
            <a:r>
              <a:rPr lang="en-ID" dirty="0" err="1">
                <a:latin typeface="Tw Cen MT Condensed Extra Bold" panose="020B0803020202020204" pitchFamily="34" charset="0"/>
              </a:rPr>
              <a:t>Bilangan</a:t>
            </a:r>
            <a:r>
              <a:rPr lang="en-ID" dirty="0">
                <a:latin typeface="Tw Cen MT Condensed Extra Bold" panose="020B0803020202020204" pitchFamily="34" charset="0"/>
              </a:rPr>
              <a:t> 2:3].   </a:t>
            </a:r>
          </a:p>
          <a:p>
            <a:pPr marL="514350" indent="-514350">
              <a:buAutoNum type="arabicPeriod"/>
            </a:pPr>
            <a:r>
              <a:rPr lang="en-ID" dirty="0">
                <a:latin typeface="Tw Cen MT Condensed Extra Bold" panose="020B0803020202020204" pitchFamily="34" charset="0"/>
              </a:rPr>
              <a:t>Di Selatan : Panji-</a:t>
            </a:r>
            <a:r>
              <a:rPr lang="en-ID" dirty="0" err="1">
                <a:latin typeface="Tw Cen MT Condensed Extra Bold" panose="020B0803020202020204" pitchFamily="34" charset="0"/>
              </a:rPr>
              <a:t>panji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suku</a:t>
            </a:r>
            <a:r>
              <a:rPr lang="en-ID" dirty="0">
                <a:latin typeface="Tw Cen MT Condensed Extra Bold" panose="020B0803020202020204" pitchFamily="34" charset="0"/>
              </a:rPr>
              <a:t> Ruben [</a:t>
            </a:r>
            <a:r>
              <a:rPr lang="en-ID" dirty="0" err="1">
                <a:latin typeface="Tw Cen MT Condensed Extra Bold" panose="020B0803020202020204" pitchFamily="34" charset="0"/>
              </a:rPr>
              <a:t>Bilangan</a:t>
            </a:r>
            <a:r>
              <a:rPr lang="en-ID" dirty="0">
                <a:latin typeface="Tw Cen MT Condensed Extra Bold" panose="020B0803020202020204" pitchFamily="34" charset="0"/>
              </a:rPr>
              <a:t> 2:10].   </a:t>
            </a:r>
          </a:p>
          <a:p>
            <a:pPr marL="514350" indent="-514350">
              <a:buAutoNum type="arabicPeriod"/>
            </a:pPr>
            <a:r>
              <a:rPr lang="en-ID" dirty="0">
                <a:latin typeface="Tw Cen MT Condensed Extra Bold" panose="020B0803020202020204" pitchFamily="34" charset="0"/>
              </a:rPr>
              <a:t>Di Barat : Panji-</a:t>
            </a:r>
            <a:r>
              <a:rPr lang="en-ID" dirty="0" err="1">
                <a:latin typeface="Tw Cen MT Condensed Extra Bold" panose="020B0803020202020204" pitchFamily="34" charset="0"/>
              </a:rPr>
              <a:t>panji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suku</a:t>
            </a:r>
            <a:r>
              <a:rPr lang="en-ID" dirty="0">
                <a:latin typeface="Tw Cen MT Condensed Extra Bold" panose="020B0803020202020204" pitchFamily="34" charset="0"/>
              </a:rPr>
              <a:t> Efraim [</a:t>
            </a:r>
            <a:r>
              <a:rPr lang="en-ID" dirty="0" err="1">
                <a:latin typeface="Tw Cen MT Condensed Extra Bold" panose="020B0803020202020204" pitchFamily="34" charset="0"/>
              </a:rPr>
              <a:t>Bilangan</a:t>
            </a:r>
            <a:r>
              <a:rPr lang="en-ID" dirty="0">
                <a:latin typeface="Tw Cen MT Condensed Extra Bold" panose="020B0803020202020204" pitchFamily="34" charset="0"/>
              </a:rPr>
              <a:t> 2:18].   </a:t>
            </a:r>
          </a:p>
          <a:p>
            <a:pPr marL="514350" indent="-514350">
              <a:buAutoNum type="arabicPeriod"/>
            </a:pPr>
            <a:r>
              <a:rPr lang="en-ID" dirty="0">
                <a:latin typeface="Tw Cen MT Condensed Extra Bold" panose="020B0803020202020204" pitchFamily="34" charset="0"/>
              </a:rPr>
              <a:t>Di Utara : Panji-</a:t>
            </a:r>
            <a:r>
              <a:rPr lang="en-ID" dirty="0" err="1">
                <a:latin typeface="Tw Cen MT Condensed Extra Bold" panose="020B0803020202020204" pitchFamily="34" charset="0"/>
              </a:rPr>
              <a:t>panji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suku</a:t>
            </a:r>
            <a:r>
              <a:rPr lang="en-ID" dirty="0">
                <a:latin typeface="Tw Cen MT Condensed Extra Bold" panose="020B0803020202020204" pitchFamily="34" charset="0"/>
              </a:rPr>
              <a:t> Dan [</a:t>
            </a:r>
            <a:r>
              <a:rPr lang="en-ID" dirty="0" err="1">
                <a:latin typeface="Tw Cen MT Condensed Extra Bold" panose="020B0803020202020204" pitchFamily="34" charset="0"/>
              </a:rPr>
              <a:t>Bilangan</a:t>
            </a:r>
            <a:r>
              <a:rPr lang="en-ID" dirty="0">
                <a:latin typeface="Tw Cen MT Condensed Extra Bold" panose="020B0803020202020204" pitchFamily="34" charset="0"/>
              </a:rPr>
              <a:t> 2:25].</a:t>
            </a:r>
          </a:p>
        </p:txBody>
      </p:sp>
    </p:spTree>
    <p:extLst>
      <p:ext uri="{BB962C8B-B14F-4D97-AF65-F5344CB8AC3E}">
        <p14:creationId xmlns:p14="http://schemas.microsoft.com/office/powerpoint/2010/main" val="2718799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A1BB448-25A1-54CF-D22C-9DBB444DE7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558" r="1" b="12270"/>
          <a:stretch/>
        </p:blipFill>
        <p:spPr>
          <a:xfrm>
            <a:off x="551669" y="603694"/>
            <a:ext cx="8138333" cy="249283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AF4D5A-FC97-8DDF-1C93-FF372B020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36" y="3388274"/>
            <a:ext cx="8216800" cy="707567"/>
          </a:xfrm>
          <a:noFill/>
        </p:spPr>
        <p:txBody>
          <a:bodyPr anchor="t"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YESAYA 6 : 8</a:t>
            </a:r>
            <a:endParaRPr lang="en-ID" sz="4800" dirty="0">
              <a:solidFill>
                <a:schemeClr val="bg1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88C58-BE1D-55CD-CB4F-39399AB7F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755" y="4243004"/>
            <a:ext cx="8515179" cy="2129599"/>
          </a:xfrm>
          <a:noFill/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Lalu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aku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mendengar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suara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Tuhan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berkata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: "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Siapakah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yang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akan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Kuutus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, dan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siapakah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yang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mau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pergi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untuk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Aku?" Maka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sahutku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: "Ini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aku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,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utuslah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aku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!"</a:t>
            </a:r>
          </a:p>
          <a:p>
            <a:pPr marL="0" indent="0" algn="ctr">
              <a:buNone/>
            </a:pPr>
            <a:endParaRPr lang="en-ID" sz="3600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endParaRPr lang="en-ID" sz="36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851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E9582-EC32-3414-EE7E-486B67A2D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073457"/>
            <a:ext cx="4837814" cy="50028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4000" dirty="0" err="1">
                <a:latin typeface="Tw Cen MT Condensed Extra Bold" panose="020B0803020202020204" pitchFamily="34" charset="0"/>
              </a:rPr>
              <a:t>Karakteristik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suku</a:t>
            </a:r>
            <a:r>
              <a:rPr lang="en-ID" sz="4000" dirty="0">
                <a:latin typeface="Tw Cen MT Condensed Extra Bold" panose="020B0803020202020204" pitchFamily="34" charset="0"/>
              </a:rPr>
              <a:t> yang </a:t>
            </a:r>
            <a:r>
              <a:rPr lang="en-ID" sz="4000" dirty="0" err="1">
                <a:latin typeface="Tw Cen MT Condensed Extra Bold" panose="020B0803020202020204" pitchFamily="34" charset="0"/>
              </a:rPr>
              <a:t>dijelaskan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Kejadian</a:t>
            </a:r>
            <a:r>
              <a:rPr lang="en-ID" sz="4000" dirty="0">
                <a:latin typeface="Tw Cen MT Condensed Extra Bold" panose="020B0803020202020204" pitchFamily="34" charset="0"/>
              </a:rPr>
              <a:t> 49 dan </a:t>
            </a:r>
            <a:r>
              <a:rPr lang="en-ID" sz="4000" dirty="0" err="1">
                <a:latin typeface="Tw Cen MT Condensed Extra Bold" panose="020B0803020202020204" pitchFamily="34" charset="0"/>
              </a:rPr>
              <a:t>Ulangan</a:t>
            </a:r>
            <a:r>
              <a:rPr lang="en-ID" sz="4000" dirty="0">
                <a:latin typeface="Tw Cen MT Condensed Extra Bold" panose="020B0803020202020204" pitchFamily="34" charset="0"/>
              </a:rPr>
              <a:t> 33, </a:t>
            </a:r>
            <a:r>
              <a:rPr lang="en-ID" sz="4000" dirty="0" err="1">
                <a:latin typeface="Tw Cen MT Condensed Extra Bold" panose="020B0803020202020204" pitchFamily="34" charset="0"/>
              </a:rPr>
              <a:t>menetapkan</a:t>
            </a:r>
            <a:r>
              <a:rPr lang="en-ID" sz="4000" dirty="0">
                <a:latin typeface="Tw Cen MT Condensed Extra Bold" panose="020B0803020202020204" pitchFamily="34" charset="0"/>
              </a:rPr>
              <a:t> salah </a:t>
            </a:r>
            <a:r>
              <a:rPr lang="en-ID" sz="4000" dirty="0" err="1">
                <a:latin typeface="Tw Cen MT Condensed Extra Bold" panose="020B0803020202020204" pitchFamily="34" charset="0"/>
              </a:rPr>
              <a:t>satu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empat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wajah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4000" dirty="0">
                <a:latin typeface="Tw Cen MT Condensed Extra Bold" panose="020B0803020202020204" pitchFamily="34" charset="0"/>
              </a:rPr>
              <a:t> masing-masing </a:t>
            </a:r>
            <a:r>
              <a:rPr lang="en-ID" sz="4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empat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titik</a:t>
            </a:r>
            <a:r>
              <a:rPr lang="en-ID" sz="4000" dirty="0">
                <a:latin typeface="Tw Cen MT Condensed Extra Bold" panose="020B0803020202020204" pitchFamily="34" charset="0"/>
              </a:rPr>
              <a:t> </a:t>
            </a:r>
            <a:r>
              <a:rPr lang="en-ID" sz="4000" dirty="0" err="1">
                <a:latin typeface="Tw Cen MT Condensed Extra Bold" panose="020B0803020202020204" pitchFamily="34" charset="0"/>
              </a:rPr>
              <a:t>kompas</a:t>
            </a:r>
            <a:r>
              <a:rPr lang="en-ID" sz="4000" dirty="0">
                <a:latin typeface="Tw Cen MT Condensed Extra Bold" panose="020B08030202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FEDEF6-19F7-A5C4-7CE0-AC8177912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11" y="1965734"/>
            <a:ext cx="3510983" cy="23298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3065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0F43EF-80AB-1D36-5651-4346FA6CB9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19" b="41655"/>
          <a:stretch/>
        </p:blipFill>
        <p:spPr>
          <a:xfrm>
            <a:off x="20" y="10"/>
            <a:ext cx="9143980" cy="3318377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9D114-CE7D-2EA2-C707-A68DDB4E6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91" y="3247047"/>
            <a:ext cx="8524568" cy="347462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"</a:t>
            </a:r>
            <a:r>
              <a:rPr lang="en-ID" dirty="0" err="1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Menurut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tradisi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kerabian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bendera</a:t>
            </a:r>
            <a:r>
              <a:rPr lang="en-ID" dirty="0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Yehuda </a:t>
            </a:r>
            <a:r>
              <a:rPr lang="en-ID" dirty="0" err="1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memiliki</a:t>
            </a:r>
            <a:r>
              <a:rPr lang="en-ID" dirty="0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sosok</a:t>
            </a:r>
            <a:r>
              <a:rPr lang="en-ID" dirty="0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singa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,</a:t>
            </a:r>
            <a:r>
              <a:rPr lang="en-ID" dirty="0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bendera</a:t>
            </a:r>
            <a:r>
              <a:rPr lang="en-ID" dirty="0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Ruben </a:t>
            </a:r>
            <a:r>
              <a:rPr lang="en-ID" dirty="0" err="1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mirip</a:t>
            </a:r>
            <a:r>
              <a:rPr lang="en-ID" dirty="0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dengan</a:t>
            </a:r>
            <a:r>
              <a:rPr lang="en-ID" dirty="0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manusia</a:t>
            </a:r>
            <a:r>
              <a:rPr lang="en-ID" dirty="0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atau</a:t>
            </a:r>
            <a:r>
              <a:rPr lang="en-ID" dirty="0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kepala</a:t>
            </a:r>
            <a:r>
              <a:rPr lang="en-ID" dirty="0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manusia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bendera</a:t>
            </a:r>
            <a:r>
              <a:rPr lang="en-ID" dirty="0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Efraim </a:t>
            </a:r>
            <a:r>
              <a:rPr lang="en-ID" dirty="0" err="1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memiliki</a:t>
            </a:r>
            <a:r>
              <a:rPr lang="en-ID" dirty="0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sosok</a:t>
            </a:r>
            <a:r>
              <a:rPr lang="en-ID" dirty="0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lembu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bendera</a:t>
            </a:r>
            <a:r>
              <a:rPr lang="en-ID" dirty="0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Dan </a:t>
            </a:r>
            <a:r>
              <a:rPr lang="en-ID" dirty="0" err="1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adalah</a:t>
            </a:r>
            <a:r>
              <a:rPr lang="en-ID" dirty="0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sosok</a:t>
            </a:r>
            <a:r>
              <a:rPr lang="en-ID" dirty="0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rajawali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; </a:t>
            </a:r>
            <a:r>
              <a:rPr lang="en-ID" dirty="0" err="1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sehingga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keempat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makhluk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hidup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bersatu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bentuk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kerub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dijelaskan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oleh Yehezkiel </a:t>
            </a:r>
            <a:r>
              <a:rPr lang="en-ID" dirty="0" err="1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diwakili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berdasarkan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empat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standar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” [Carl Friedrich Keil dan Franz Delitzsch, Commentary on the Old Testament, vol. 1, </a:t>
            </a:r>
            <a:r>
              <a:rPr lang="en-ID" dirty="0" err="1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hlm</a:t>
            </a:r>
            <a:r>
              <a:rPr lang="en-ID" dirty="0">
                <a:latin typeface="Franklin Gothic Demi Cond" panose="020B07060304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. 660].</a:t>
            </a:r>
          </a:p>
        </p:txBody>
      </p:sp>
    </p:spTree>
    <p:extLst>
      <p:ext uri="{BB962C8B-B14F-4D97-AF65-F5344CB8AC3E}">
        <p14:creationId xmlns:p14="http://schemas.microsoft.com/office/powerpoint/2010/main" val="268140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9F4FEF-3F4E-4042-8E6D-C24E201FB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74F8EB-B015-3421-3849-2F04CF21B7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3" r="-1" b="7251"/>
          <a:stretch>
            <a:fillRect/>
          </a:stretch>
        </p:blipFill>
        <p:spPr>
          <a:xfrm>
            <a:off x="20" y="10"/>
            <a:ext cx="4578832" cy="4191736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95546C-BF9F-D71D-64BB-04886F14DA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552" b="-2"/>
          <a:stretch>
            <a:fillRect/>
          </a:stretch>
        </p:blipFill>
        <p:spPr>
          <a:xfrm>
            <a:off x="346815" y="4304418"/>
            <a:ext cx="4060587" cy="2553582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82844-09F8-3910-C608-E59745994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7402" y="914401"/>
            <a:ext cx="4358671" cy="5631272"/>
          </a:xfrm>
        </p:spPr>
        <p:txBody>
          <a:bodyPr>
            <a:noAutofit/>
          </a:bodyPr>
          <a:lstStyle/>
          <a:p>
            <a:r>
              <a:rPr lang="en-ID" sz="3200" dirty="0">
                <a:latin typeface="Franklin Gothic Demi Cond" panose="020B0706030402020204" pitchFamily="34" charset="0"/>
              </a:rPr>
              <a:t>Di </a:t>
            </a:r>
            <a:r>
              <a:rPr lang="en-ID" sz="3200" dirty="0" err="1">
                <a:latin typeface="Franklin Gothic Demi Cond" panose="020B0706030402020204" pitchFamily="34" charset="0"/>
              </a:rPr>
              <a:t>Yerusalem</a:t>
            </a:r>
            <a:r>
              <a:rPr lang="en-ID" sz="3200" dirty="0">
                <a:latin typeface="Franklin Gothic Demi Cond" panose="020B0706030402020204" pitchFamily="34" charset="0"/>
              </a:rPr>
              <a:t> Baru juga </a:t>
            </a:r>
            <a:r>
              <a:rPr lang="en-ID" sz="3200" dirty="0" err="1">
                <a:latin typeface="Franklin Gothic Demi Cond" panose="020B0706030402020204" pitchFamily="34" charset="0"/>
              </a:rPr>
              <a:t>ada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pintu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gerbang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mewakili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tiga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suku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keempat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sisi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kota</a:t>
            </a:r>
            <a:r>
              <a:rPr lang="en-ID" sz="3200" dirty="0">
                <a:latin typeface="Franklin Gothic Demi Cond" panose="020B0706030402020204" pitchFamily="34" charset="0"/>
              </a:rPr>
              <a:t> [Wahyu 21:12,13].</a:t>
            </a:r>
          </a:p>
          <a:p>
            <a:r>
              <a:rPr lang="en-ID" sz="3200" dirty="0">
                <a:latin typeface="Franklin Gothic Demi Cond" panose="020B0706030402020204" pitchFamily="34" charset="0"/>
              </a:rPr>
              <a:t>Gambaran </a:t>
            </a:r>
            <a:r>
              <a:rPr lang="en-ID" sz="3200" dirty="0" err="1">
                <a:latin typeface="Franklin Gothic Demi Cond" panose="020B0706030402020204" pitchFamily="34" charset="0"/>
              </a:rPr>
              <a:t>perkemahan</a:t>
            </a:r>
            <a:r>
              <a:rPr lang="en-ID" sz="3200" dirty="0">
                <a:latin typeface="Franklin Gothic Demi Cond" panose="020B0706030402020204" pitchFamily="34" charset="0"/>
              </a:rPr>
              <a:t> Israel dan </a:t>
            </a:r>
            <a:r>
              <a:rPr lang="en-ID" sz="3200" dirty="0" err="1">
                <a:latin typeface="Franklin Gothic Demi Cond" panose="020B0706030402020204" pitchFamily="34" charset="0"/>
              </a:rPr>
              <a:t>Yerusalem</a:t>
            </a:r>
            <a:r>
              <a:rPr lang="en-ID" sz="3200" dirty="0">
                <a:latin typeface="Franklin Gothic Demi Cond" panose="020B0706030402020204" pitchFamily="34" charset="0"/>
              </a:rPr>
              <a:t> Baru </a:t>
            </a:r>
            <a:r>
              <a:rPr lang="en-ID" sz="3200" dirty="0" err="1">
                <a:latin typeface="Franklin Gothic Demi Cond" panose="020B0706030402020204" pitchFamily="34" charset="0"/>
              </a:rPr>
              <a:t>menggarisbawahi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fakta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penting</a:t>
            </a:r>
            <a:r>
              <a:rPr lang="en-ID" sz="3200" dirty="0">
                <a:latin typeface="Franklin Gothic Demi Cond" panose="020B0706030402020204" pitchFamily="34" charset="0"/>
              </a:rPr>
              <a:t> : Tuhan </a:t>
            </a:r>
            <a:r>
              <a:rPr lang="en-ID" sz="3200" dirty="0" err="1">
                <a:latin typeface="Franklin Gothic Demi Cond" panose="020B0706030402020204" pitchFamily="34" charset="0"/>
              </a:rPr>
              <a:t>bermaksud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menarik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umat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manusia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mendekat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takhta</a:t>
            </a:r>
            <a:r>
              <a:rPr lang="en-ID" sz="3200" dirty="0">
                <a:latin typeface="Franklin Gothic Demi Cond" panose="020B0706030402020204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2812101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5D6E1-56CD-97AF-C507-F3A87452F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4005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KEJATUHAN LUSIFER</a:t>
            </a:r>
            <a:br>
              <a:rPr lang="fi-FI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Kamis, 15 Mei 2025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C9062-938D-988B-8A69-6144FA062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351" y="2054208"/>
            <a:ext cx="5663379" cy="433363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Lusifer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pernah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memegang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posisi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kerub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menutupi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menempati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posisi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ditinggikan</a:t>
            </a:r>
            <a:r>
              <a:rPr lang="en-ID" dirty="0">
                <a:latin typeface="Impact" panose="020B0806030902050204" pitchFamily="34" charset="0"/>
              </a:rPr>
              <a:t> di </a:t>
            </a:r>
            <a:r>
              <a:rPr lang="en-ID" dirty="0" err="1">
                <a:latin typeface="Impact" panose="020B0806030902050204" pitchFamily="34" charset="0"/>
              </a:rPr>
              <a:t>sebelah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takhta</a:t>
            </a:r>
            <a:r>
              <a:rPr lang="en-ID" dirty="0">
                <a:latin typeface="Impact" panose="020B08060309020502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Tentunya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keberadaannya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sebenarnya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membantu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mengungkapkan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kemuliaan</a:t>
            </a:r>
            <a:r>
              <a:rPr lang="en-ID" dirty="0">
                <a:latin typeface="Franklin Gothic Demi Cond" panose="020B0706030402020204" pitchFamily="34" charset="0"/>
              </a:rPr>
              <a:t> Tuhan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semesta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Namun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sebaliknya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dia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mulai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menganggap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kemuliaannya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sendiri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bukan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kemuliaan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Penciptanya</a:t>
            </a:r>
            <a:r>
              <a:rPr lang="en-ID" dirty="0">
                <a:latin typeface="Franklin Gothic Demi Cond" panose="020B0706030402020204" pitchFamily="34" charset="0"/>
              </a:rPr>
              <a:t> [Yehezkiel 28:11-17, </a:t>
            </a:r>
            <a:r>
              <a:rPr lang="en-ID" dirty="0" err="1">
                <a:latin typeface="Franklin Gothic Demi Cond" panose="020B0706030402020204" pitchFamily="34" charset="0"/>
              </a:rPr>
              <a:t>Yesaya</a:t>
            </a:r>
            <a:r>
              <a:rPr lang="en-ID" dirty="0">
                <a:latin typeface="Franklin Gothic Demi Cond" panose="020B0706030402020204" pitchFamily="34" charset="0"/>
              </a:rPr>
              <a:t> 14:12-14].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C60A5-D146-D094-CDE1-38E695C6B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555" y="2080366"/>
            <a:ext cx="2163094" cy="448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58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E6D36-8134-5C96-F16B-75DAAE43F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27" y="412955"/>
            <a:ext cx="4895822" cy="62828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Lusifer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disingkirkan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gunung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suci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sementara</a:t>
            </a:r>
            <a:r>
              <a:rPr lang="en-ID" sz="3200" dirty="0">
                <a:latin typeface="Franklin Gothic Demi Cond" panose="020B0706030402020204" pitchFamily="34" charset="0"/>
              </a:rPr>
              <a:t> orang-orang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ditebus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berdiri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Gunung</a:t>
            </a:r>
            <a:r>
              <a:rPr lang="en-ID" sz="3200" dirty="0">
                <a:latin typeface="Franklin Gothic Demi Cond" panose="020B0706030402020204" pitchFamily="34" charset="0"/>
              </a:rPr>
              <a:t> Sion </a:t>
            </a:r>
            <a:r>
              <a:rPr lang="en-ID" sz="3200" dirty="0" err="1">
                <a:latin typeface="Franklin Gothic Demi Cond" panose="020B0706030402020204" pitchFamily="34" charset="0"/>
              </a:rPr>
              <a:t>bersama</a:t>
            </a:r>
            <a:r>
              <a:rPr lang="en-ID" sz="3200" dirty="0">
                <a:latin typeface="Franklin Gothic Demi Cond" panose="020B0706030402020204" pitchFamily="34" charset="0"/>
              </a:rPr>
              <a:t> Anak </a:t>
            </a:r>
            <a:r>
              <a:rPr lang="en-ID" sz="3200" dirty="0" err="1">
                <a:latin typeface="Franklin Gothic Demi Cond" panose="020B0706030402020204" pitchFamily="34" charset="0"/>
              </a:rPr>
              <a:t>Domba</a:t>
            </a:r>
            <a:r>
              <a:rPr lang="en-ID" sz="3200" dirty="0">
                <a:latin typeface="Franklin Gothic Demi Cond" panose="020B07060304020202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Lusifer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dikatakan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pernah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berada</a:t>
            </a:r>
            <a:r>
              <a:rPr lang="en-ID" sz="3200" dirty="0">
                <a:latin typeface="Franklin Gothic Demi Cond" panose="020B0706030402020204" pitchFamily="34" charset="0"/>
              </a:rPr>
              <a:t> di Eden; </a:t>
            </a:r>
            <a:r>
              <a:rPr lang="en-ID" sz="3200" dirty="0" err="1">
                <a:latin typeface="Franklin Gothic Demi Cond" panose="020B0706030402020204" pitchFamily="34" charset="0"/>
              </a:rPr>
              <a:t>ras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manusia</a:t>
            </a:r>
            <a:r>
              <a:rPr lang="en-ID" sz="3200" dirty="0">
                <a:latin typeface="Franklin Gothic Demi Cond" panose="020B0706030402020204" pitchFamily="34" charset="0"/>
              </a:rPr>
              <a:t> juga </a:t>
            </a:r>
            <a:r>
              <a:rPr lang="en-ID" sz="3200" dirty="0" err="1">
                <a:latin typeface="Franklin Gothic Demi Cond" panose="020B0706030402020204" pitchFamily="34" charset="0"/>
              </a:rPr>
              <a:t>pernah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</a:t>
            </a:r>
            <a:r>
              <a:rPr lang="en-ID" sz="3200" dirty="0">
                <a:latin typeface="Franklin Gothic Demi Cond" panose="020B0706030402020204" pitchFamily="34" charset="0"/>
              </a:rPr>
              <a:t> di sana, </a:t>
            </a:r>
            <a:r>
              <a:rPr lang="en-ID" sz="3200" dirty="0" err="1">
                <a:latin typeface="Franklin Gothic Demi Cond" panose="020B0706030402020204" pitchFamily="34" charset="0"/>
              </a:rPr>
              <a:t>tetapi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berbeda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nasib</a:t>
            </a:r>
            <a:r>
              <a:rPr lang="en-ID" sz="3200" dirty="0">
                <a:latin typeface="Franklin Gothic Demi Cond" panose="020B0706030402020204" pitchFamily="34" charset="0"/>
              </a:rPr>
              <a:t> Iblis, </a:t>
            </a:r>
            <a:r>
              <a:rPr lang="en-ID" sz="3200" dirty="0" err="1">
                <a:latin typeface="Impact" panose="020B0806030902050204" pitchFamily="34" charset="0"/>
              </a:rPr>
              <a:t>umat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manusia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dipulihkan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</a:t>
            </a:r>
            <a:r>
              <a:rPr lang="en-ID" sz="3200" dirty="0">
                <a:latin typeface="Impact" panose="020B0806030902050204" pitchFamily="34" charset="0"/>
              </a:rPr>
              <a:t> Firdaus </a:t>
            </a:r>
            <a:r>
              <a:rPr lang="en-ID" sz="3200" dirty="0" err="1">
                <a:latin typeface="Impact" panose="020B0806030902050204" pitchFamily="34" charset="0"/>
              </a:rPr>
              <a:t>melalui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Kristus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>
                <a:latin typeface="Franklin Gothic Demi Cond" panose="020B0706030402020204" pitchFamily="34" charset="0"/>
              </a:rPr>
              <a:t>[Wahyu 22:1–3].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9E15F-9F0C-3AC8-8B42-CE2740A9F6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50" r="31091"/>
          <a:stretch/>
        </p:blipFill>
        <p:spPr>
          <a:xfrm>
            <a:off x="5435169" y="10"/>
            <a:ext cx="370654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5000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41CF0-EC6A-A1AE-2676-26FE2F89E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85" y="929057"/>
            <a:ext cx="5255956" cy="52558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b="1" dirty="0">
                <a:latin typeface="Berlin Sans FB" panose="020E0602020502020306" pitchFamily="34" charset="0"/>
              </a:rPr>
              <a:t>Ellen G. White</a:t>
            </a:r>
            <a:r>
              <a:rPr lang="en-ID" sz="3600" dirty="0"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latin typeface="Berlin Sans FB" panose="020E0602020502020306" pitchFamily="34" charset="0"/>
              </a:rPr>
              <a:t>menulis</a:t>
            </a:r>
            <a:r>
              <a:rPr lang="en-ID" sz="3600" dirty="0">
                <a:latin typeface="Berlin Sans FB" panose="020E0602020502020306" pitchFamily="34" charset="0"/>
              </a:rPr>
              <a:t>: </a:t>
            </a:r>
            <a:r>
              <a:rPr lang="en-ID" sz="3600" dirty="0">
                <a:latin typeface="Impact" panose="020B0806030902050204" pitchFamily="34" charset="0"/>
              </a:rPr>
              <a:t>"</a:t>
            </a:r>
            <a:r>
              <a:rPr lang="en-ID" sz="3600" dirty="0" err="1">
                <a:latin typeface="Impact" panose="020B0806030902050204" pitchFamily="34" charset="0"/>
              </a:rPr>
              <a:t>Surga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akan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menang</a:t>
            </a:r>
            <a:r>
              <a:rPr lang="en-ID" sz="3600" dirty="0">
                <a:latin typeface="Impact" panose="020B0806030902050204" pitchFamily="34" charset="0"/>
              </a:rPr>
              <a:t>, </a:t>
            </a:r>
            <a:r>
              <a:rPr lang="en-ID" sz="3600" dirty="0" err="1">
                <a:latin typeface="Impact" panose="020B0806030902050204" pitchFamily="34" charset="0"/>
              </a:rPr>
              <a:t>karena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kekosongan</a:t>
            </a:r>
            <a:r>
              <a:rPr lang="en-ID" sz="3600" dirty="0">
                <a:latin typeface="Impact" panose="020B0806030902050204" pitchFamily="34" charset="0"/>
              </a:rPr>
              <a:t> yang </a:t>
            </a:r>
            <a:r>
              <a:rPr lang="en-ID" sz="3600" dirty="0" err="1">
                <a:latin typeface="Impact" panose="020B0806030902050204" pitchFamily="34" charset="0"/>
              </a:rPr>
              <a:t>dibuat</a:t>
            </a:r>
            <a:r>
              <a:rPr lang="en-ID" sz="3600" dirty="0">
                <a:latin typeface="Impact" panose="020B0806030902050204" pitchFamily="34" charset="0"/>
              </a:rPr>
              <a:t> di </a:t>
            </a:r>
            <a:r>
              <a:rPr lang="en-ID" sz="3600" dirty="0" err="1">
                <a:latin typeface="Impact" panose="020B0806030902050204" pitchFamily="34" charset="0"/>
              </a:rPr>
              <a:t>surga</a:t>
            </a:r>
            <a:r>
              <a:rPr lang="en-ID" sz="3600" dirty="0">
                <a:latin typeface="Impact" panose="020B0806030902050204" pitchFamily="34" charset="0"/>
              </a:rPr>
              <a:t> oleh </a:t>
            </a:r>
            <a:r>
              <a:rPr lang="en-ID" sz="3600" dirty="0" err="1">
                <a:latin typeface="Impact" panose="020B0806030902050204" pitchFamily="34" charset="0"/>
              </a:rPr>
              <a:t>kejatuhan</a:t>
            </a:r>
            <a:r>
              <a:rPr lang="en-ID" sz="3600" dirty="0">
                <a:latin typeface="Impact" panose="020B0806030902050204" pitchFamily="34" charset="0"/>
              </a:rPr>
              <a:t> Iblis dan </a:t>
            </a:r>
            <a:r>
              <a:rPr lang="en-ID" sz="3600" dirty="0" err="1">
                <a:latin typeface="Impact" panose="020B0806030902050204" pitchFamily="34" charset="0"/>
              </a:rPr>
              <a:t>malaikat-malaikatnya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akan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diisi</a:t>
            </a:r>
            <a:r>
              <a:rPr lang="en-ID" sz="3600" dirty="0">
                <a:latin typeface="Impact" panose="020B0806030902050204" pitchFamily="34" charset="0"/>
              </a:rPr>
              <a:t> oleh orang-orang yang </a:t>
            </a:r>
            <a:r>
              <a:rPr lang="en-ID" sz="3600" dirty="0" err="1">
                <a:latin typeface="Impact" panose="020B0806030902050204" pitchFamily="34" charset="0"/>
              </a:rPr>
              <a:t>ditebus</a:t>
            </a:r>
            <a:r>
              <a:rPr lang="en-ID" sz="3600" dirty="0">
                <a:latin typeface="Impact" panose="020B0806030902050204" pitchFamily="34" charset="0"/>
              </a:rPr>
              <a:t> Tuhan”</a:t>
            </a:r>
          </a:p>
          <a:p>
            <a:pPr marL="0" indent="0">
              <a:buNone/>
            </a:pPr>
            <a:r>
              <a:rPr lang="en-ID" dirty="0">
                <a:latin typeface="Berlin Sans FB" panose="020E0602020502020306" pitchFamily="34" charset="0"/>
              </a:rPr>
              <a:t>[The Advent Review dan Sabbath Herald, 29 Mei 1900].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299A1-BB20-6AD1-D2C7-2C9B070AF8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7" r="2399" b="3"/>
          <a:stretch>
            <a:fillRect/>
          </a:stretch>
        </p:blipFill>
        <p:spPr>
          <a:xfrm>
            <a:off x="5729006" y="1529413"/>
            <a:ext cx="3041345" cy="405512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650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84F82-664C-508A-D7CD-3245E61B6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36" y="736434"/>
            <a:ext cx="3908065" cy="2148841"/>
          </a:xfrm>
        </p:spPr>
        <p:txBody>
          <a:bodyPr anchor="t">
            <a:noAutofit/>
          </a:bodyPr>
          <a:lstStyle/>
          <a:p>
            <a:r>
              <a:rPr lang="en-ID" sz="4000" dirty="0" err="1">
                <a:latin typeface="Impact" panose="020B0806030902050204" pitchFamily="34" charset="0"/>
              </a:rPr>
              <a:t>Bagaimana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umat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tebusan</a:t>
            </a:r>
            <a:r>
              <a:rPr lang="en-ID" sz="4000" dirty="0">
                <a:latin typeface="Impact" panose="020B0806030902050204" pitchFamily="34" charset="0"/>
              </a:rPr>
              <a:t> </a:t>
            </a:r>
            <a:r>
              <a:rPr lang="en-ID" sz="4000" dirty="0" err="1">
                <a:latin typeface="Impact" panose="020B0806030902050204" pitchFamily="34" charset="0"/>
              </a:rPr>
              <a:t>berada</a:t>
            </a:r>
            <a:r>
              <a:rPr lang="en-ID" sz="4000" dirty="0">
                <a:latin typeface="Impact" panose="020B0806030902050204" pitchFamily="34" charset="0"/>
              </a:rPr>
              <a:t> di </a:t>
            </a:r>
            <a:r>
              <a:rPr lang="en-ID" sz="4000" dirty="0" err="1">
                <a:latin typeface="Impact" panose="020B0806030902050204" pitchFamily="34" charset="0"/>
              </a:rPr>
              <a:t>surga</a:t>
            </a:r>
            <a:r>
              <a:rPr lang="en-ID" sz="4000" dirty="0">
                <a:latin typeface="Impact" panose="020B0806030902050204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3C72-A66D-E1A0-9962-E1C81F7AF5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18" r="9591" b="-2"/>
          <a:stretch>
            <a:fillRect/>
          </a:stretch>
        </p:blipFill>
        <p:spPr>
          <a:xfrm>
            <a:off x="20" y="3105151"/>
            <a:ext cx="4836298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A882E-138A-6DE3-B914-571DC0DD2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0333" y="736434"/>
            <a:ext cx="3795524" cy="583348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Itu </a:t>
            </a:r>
            <a:r>
              <a:rPr lang="en-ID" sz="3200" dirty="0" err="1">
                <a:latin typeface="Franklin Gothic Demi Cond" panose="020B0706030402020204" pitchFamily="34" charset="0"/>
              </a:rPr>
              <a:t>semata-mata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Injil</a:t>
            </a:r>
            <a:r>
              <a:rPr lang="en-ID" sz="3200" dirty="0">
                <a:latin typeface="Franklin Gothic Demi Cond" panose="020B0706030402020204" pitchFamily="34" charset="0"/>
              </a:rPr>
              <a:t>: Wahyu 5:9 ......"</a:t>
            </a:r>
            <a:r>
              <a:rPr lang="en-ID" sz="3200" dirty="0" err="1">
                <a:latin typeface="Franklin Gothic Demi Cond" panose="020B0706030402020204" pitchFamily="34" charset="0"/>
              </a:rPr>
              <a:t>Engkau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layak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menerima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gulungan</a:t>
            </a:r>
            <a:r>
              <a:rPr lang="en-ID" sz="3200" dirty="0">
                <a:latin typeface="Franklin Gothic Demi Cond" panose="020B0706030402020204" pitchFamily="34" charset="0"/>
              </a:rPr>
              <a:t> kitab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membuka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meterai-meterainya</a:t>
            </a:r>
            <a:r>
              <a:rPr lang="en-ID" sz="3200" dirty="0">
                <a:latin typeface="Franklin Gothic Demi Cond" panose="020B0706030402020204" pitchFamily="34" charset="0"/>
              </a:rPr>
              <a:t>; </a:t>
            </a:r>
            <a:r>
              <a:rPr lang="en-ID" sz="3200" dirty="0" err="1"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Engkau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disembelih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darah</a:t>
            </a:r>
            <a:r>
              <a:rPr lang="en-ID" sz="3200" dirty="0">
                <a:latin typeface="Franklin Gothic Demi Cond" panose="020B0706030402020204" pitchFamily="34" charset="0"/>
              </a:rPr>
              <a:t>-Mu </a:t>
            </a:r>
            <a:r>
              <a:rPr lang="en-ID" sz="3200" dirty="0" err="1">
                <a:latin typeface="Franklin Gothic Demi Cond" panose="020B0706030402020204" pitchFamily="34" charset="0"/>
              </a:rPr>
              <a:t>Engkau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membeli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bagi</a:t>
            </a:r>
            <a:r>
              <a:rPr lang="en-ID" sz="3200" dirty="0">
                <a:latin typeface="Franklin Gothic Demi Cond" panose="020B0706030402020204" pitchFamily="34" charset="0"/>
              </a:rPr>
              <a:t> Allah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tiap-tiap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suku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bahasa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kaum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bangsa</a:t>
            </a:r>
            <a:r>
              <a:rPr lang="en-ID" sz="3200" dirty="0">
                <a:latin typeface="Franklin Gothic Demi Cond" panose="020B07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230741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BA309-552C-79FF-B666-5D75767412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841"/>
          <a:stretch>
            <a:fillRect/>
          </a:stretch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5624C-4472-E707-D76A-61F6882B1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660387"/>
            <a:ext cx="8790039" cy="2928169"/>
          </a:xfrm>
        </p:spPr>
        <p:txBody>
          <a:bodyPr anchor="ctr">
            <a:noAutofit/>
          </a:bodyPr>
          <a:lstStyle/>
          <a:p>
            <a:r>
              <a:rPr lang="en-ID" sz="3000" dirty="0">
                <a:latin typeface="Franklin Gothic Demi Cond" panose="020B0706030402020204" pitchFamily="34" charset="0"/>
              </a:rPr>
              <a:t>Karena </a:t>
            </a:r>
            <a:r>
              <a:rPr lang="en-ID" sz="3000" dirty="0" err="1">
                <a:latin typeface="Franklin Gothic Demi Cond" panose="020B0706030402020204" pitchFamily="34" charset="0"/>
              </a:rPr>
              <a:t>itulah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dipanggil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khotbahkan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Injil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kekal</a:t>
            </a:r>
            <a:r>
              <a:rPr lang="en-ID" sz="3000" dirty="0">
                <a:latin typeface="Franklin Gothic Demi Cond" panose="020B0706030402020204" pitchFamily="34" charset="0"/>
              </a:rPr>
              <a:t> .... </a:t>
            </a:r>
            <a:r>
              <a:rPr lang="en-ID" sz="3000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diam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atas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bumi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semua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bangsa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suku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bahasa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kaum</a:t>
            </a:r>
            <a:r>
              <a:rPr lang="en-ID" sz="3000" dirty="0">
                <a:latin typeface="Franklin Gothic Demi Cond" panose="020B0706030402020204" pitchFamily="34" charset="0"/>
              </a:rPr>
              <a:t> [Wahyu 14:6].</a:t>
            </a:r>
          </a:p>
          <a:p>
            <a:r>
              <a:rPr lang="en-ID" sz="3000" dirty="0">
                <a:latin typeface="Impact" panose="020B0806030902050204" pitchFamily="34" charset="0"/>
              </a:rPr>
              <a:t>Tidak </a:t>
            </a:r>
            <a:r>
              <a:rPr lang="en-ID" sz="3000" dirty="0" err="1">
                <a:latin typeface="Impact" panose="020B0806030902050204" pitchFamily="34" charset="0"/>
              </a:rPr>
              <a:t>ada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manusia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dalam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seluruh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sejarah</a:t>
            </a:r>
            <a:r>
              <a:rPr lang="en-ID" sz="3000" dirty="0">
                <a:latin typeface="Impact" panose="020B0806030902050204" pitchFamily="34" charset="0"/>
              </a:rPr>
              <a:t> dunia yang </a:t>
            </a:r>
            <a:r>
              <a:rPr lang="en-ID" sz="3000" dirty="0" err="1">
                <a:latin typeface="Impact" panose="020B0806030902050204" pitchFamily="34" charset="0"/>
              </a:rPr>
              <a:t>untuknya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Kristus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tidak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mati</a:t>
            </a:r>
            <a:r>
              <a:rPr lang="en-ID" sz="3000" dirty="0">
                <a:latin typeface="Impact" panose="020B0806030902050204" pitchFamily="34" charset="0"/>
              </a:rPr>
              <a:t>. Mereka </a:t>
            </a:r>
            <a:r>
              <a:rPr lang="en-ID" sz="3000" dirty="0" err="1">
                <a:latin typeface="Impact" panose="020B0806030902050204" pitchFamily="34" charset="0"/>
              </a:rPr>
              <a:t>hanya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perlu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mempelajarinya</a:t>
            </a:r>
            <a:r>
              <a:rPr lang="en-ID" sz="3000" dirty="0">
                <a:latin typeface="Impact" panose="020B0806030902050204" pitchFamily="34" charset="0"/>
              </a:rPr>
              <a:t> dan </a:t>
            </a:r>
            <a:r>
              <a:rPr lang="en-ID" sz="3000" dirty="0" err="1">
                <a:latin typeface="Impact" panose="020B0806030902050204" pitchFamily="34" charset="0"/>
              </a:rPr>
              <a:t>memilih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untuk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menerima</a:t>
            </a:r>
            <a:r>
              <a:rPr lang="en-ID" sz="3000" dirty="0">
                <a:latin typeface="Impact" panose="020B0806030902050204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4184721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F260-58CA-5357-0449-F9E78248A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4021D-3315-3A13-3909-872EB049A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DB6DDA-FA25-93B8-F1C9-28E474E97D8D}"/>
              </a:ext>
            </a:extLst>
          </p:cNvPr>
          <p:cNvSpPr/>
          <p:nvPr/>
        </p:nvSpPr>
        <p:spPr>
          <a:xfrm>
            <a:off x="0" y="4457572"/>
            <a:ext cx="9144000" cy="11813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AC8D77-E060-DB90-079C-4ECF097DE957}"/>
              </a:ext>
            </a:extLst>
          </p:cNvPr>
          <p:cNvSpPr/>
          <p:nvPr/>
        </p:nvSpPr>
        <p:spPr>
          <a:xfrm>
            <a:off x="0" y="818694"/>
            <a:ext cx="9144000" cy="1181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50B998-1FB2-6528-31F2-D1134225E492}"/>
              </a:ext>
            </a:extLst>
          </p:cNvPr>
          <p:cNvSpPr/>
          <p:nvPr/>
        </p:nvSpPr>
        <p:spPr>
          <a:xfrm>
            <a:off x="0" y="-37043"/>
            <a:ext cx="9144000" cy="878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B6E821-501A-AB22-D033-89887B00DC39}"/>
              </a:ext>
            </a:extLst>
          </p:cNvPr>
          <p:cNvSpPr/>
          <p:nvPr/>
        </p:nvSpPr>
        <p:spPr>
          <a:xfrm>
            <a:off x="0" y="5681025"/>
            <a:ext cx="9144000" cy="1181350"/>
          </a:xfrm>
          <a:prstGeom prst="rect">
            <a:avLst/>
          </a:prstGeom>
          <a:solidFill>
            <a:srgbClr val="FDD7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86094A-1FFD-0A13-11BE-07D477F00269}"/>
              </a:ext>
            </a:extLst>
          </p:cNvPr>
          <p:cNvSpPr/>
          <p:nvPr/>
        </p:nvSpPr>
        <p:spPr>
          <a:xfrm>
            <a:off x="-1329" y="3247110"/>
            <a:ext cx="9144000" cy="11813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7CAA0F-B321-2A26-44DA-1F36CAA36D8C}"/>
              </a:ext>
            </a:extLst>
          </p:cNvPr>
          <p:cNvSpPr/>
          <p:nvPr/>
        </p:nvSpPr>
        <p:spPr>
          <a:xfrm>
            <a:off x="0" y="2034305"/>
            <a:ext cx="9144000" cy="11813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7271734A-A924-64A6-00D7-B217C17E84D8}"/>
              </a:ext>
            </a:extLst>
          </p:cNvPr>
          <p:cNvSpPr/>
          <p:nvPr/>
        </p:nvSpPr>
        <p:spPr>
          <a:xfrm>
            <a:off x="-1330" y="836918"/>
            <a:ext cx="1382229" cy="1175024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6E5B78-B270-53FD-CBA9-BA9B97433E09}"/>
              </a:ext>
            </a:extLst>
          </p:cNvPr>
          <p:cNvSpPr/>
          <p:nvPr/>
        </p:nvSpPr>
        <p:spPr>
          <a:xfrm>
            <a:off x="0" y="914691"/>
            <a:ext cx="9252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01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7F4E5205-8AEE-87D4-D31C-9749DF9FC219}"/>
              </a:ext>
            </a:extLst>
          </p:cNvPr>
          <p:cNvSpPr/>
          <p:nvPr/>
        </p:nvSpPr>
        <p:spPr>
          <a:xfrm>
            <a:off x="-1" y="2036311"/>
            <a:ext cx="1382229" cy="117934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FCAD19-73C7-C79D-1FB0-4CC956E8A60B}"/>
              </a:ext>
            </a:extLst>
          </p:cNvPr>
          <p:cNvSpPr/>
          <p:nvPr/>
        </p:nvSpPr>
        <p:spPr>
          <a:xfrm>
            <a:off x="0" y="2132300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8DCC02F3-FCE9-570E-FC33-AF1EF97BA8A6}"/>
              </a:ext>
            </a:extLst>
          </p:cNvPr>
          <p:cNvSpPr/>
          <p:nvPr/>
        </p:nvSpPr>
        <p:spPr>
          <a:xfrm>
            <a:off x="-1" y="3253436"/>
            <a:ext cx="1382229" cy="1175024"/>
          </a:xfrm>
          <a:prstGeom prst="homePlate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45A53E-09CF-700C-C1F0-E06C3D456C88}"/>
              </a:ext>
            </a:extLst>
          </p:cNvPr>
          <p:cNvSpPr/>
          <p:nvPr/>
        </p:nvSpPr>
        <p:spPr>
          <a:xfrm>
            <a:off x="0" y="3370692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03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7E5E85B0-823D-961A-8BE6-1248B5A8676A}"/>
              </a:ext>
            </a:extLst>
          </p:cNvPr>
          <p:cNvSpPr/>
          <p:nvPr/>
        </p:nvSpPr>
        <p:spPr>
          <a:xfrm>
            <a:off x="0" y="4470563"/>
            <a:ext cx="1380629" cy="1168359"/>
          </a:xfrm>
          <a:prstGeom prst="homePlat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2125BA-5010-C0E2-3916-EE6DCFF1FCFB}"/>
              </a:ext>
            </a:extLst>
          </p:cNvPr>
          <p:cNvSpPr/>
          <p:nvPr/>
        </p:nvSpPr>
        <p:spPr>
          <a:xfrm>
            <a:off x="0" y="4613003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04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F2B2B67C-EA65-0595-C655-9731B35F2B85}"/>
              </a:ext>
            </a:extLst>
          </p:cNvPr>
          <p:cNvSpPr/>
          <p:nvPr/>
        </p:nvSpPr>
        <p:spPr>
          <a:xfrm>
            <a:off x="-1" y="5673964"/>
            <a:ext cx="1382229" cy="1181350"/>
          </a:xfrm>
          <a:prstGeom prst="homePlate">
            <a:avLst/>
          </a:prstGeom>
          <a:solidFill>
            <a:srgbClr val="FF3B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C9CD3C-C346-831D-3260-2DB00B63CB6E}"/>
              </a:ext>
            </a:extLst>
          </p:cNvPr>
          <p:cNvSpPr/>
          <p:nvPr/>
        </p:nvSpPr>
        <p:spPr>
          <a:xfrm>
            <a:off x="0" y="5791225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16995AD-DACC-FC2B-E042-64DC662D91B3}"/>
              </a:ext>
            </a:extLst>
          </p:cNvPr>
          <p:cNvSpPr txBox="1">
            <a:spLocks/>
          </p:cNvSpPr>
          <p:nvPr/>
        </p:nvSpPr>
        <p:spPr>
          <a:xfrm>
            <a:off x="627321" y="54044"/>
            <a:ext cx="7886700" cy="73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KESIMPULAN</a:t>
            </a:r>
            <a:endParaRPr lang="en-ID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CD6A6F-0F7C-CD2D-2126-A5DE0A25F2E9}"/>
              </a:ext>
            </a:extLst>
          </p:cNvPr>
          <p:cNvSpPr txBox="1"/>
          <p:nvPr/>
        </p:nvSpPr>
        <p:spPr>
          <a:xfrm>
            <a:off x="1553903" y="997870"/>
            <a:ext cx="75887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Hanya </a:t>
            </a:r>
            <a:r>
              <a:rPr lang="en-ID" sz="2400" dirty="0" err="1">
                <a:latin typeface="Impact" panose="020B0806030902050204" pitchFamily="34" charset="0"/>
              </a:rPr>
              <a:t>setelah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Yesaya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mengetahui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bahwa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dosanya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dibersihkan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barulah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berkata</a:t>
            </a:r>
            <a:r>
              <a:rPr lang="en-ID" sz="2400" dirty="0">
                <a:latin typeface="Impact" panose="020B0806030902050204" pitchFamily="34" charset="0"/>
              </a:rPr>
              <a:t>, Ini </a:t>
            </a:r>
            <a:r>
              <a:rPr lang="en-ID" sz="2400" dirty="0" err="1">
                <a:latin typeface="Impact" panose="020B0806030902050204" pitchFamily="34" charset="0"/>
              </a:rPr>
              <a:t>aku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utuslah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aku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F956C3-7617-4029-3B75-C69964AA89CA}"/>
              </a:ext>
            </a:extLst>
          </p:cNvPr>
          <p:cNvSpPr txBox="1"/>
          <p:nvPr/>
        </p:nvSpPr>
        <p:spPr>
          <a:xfrm>
            <a:off x="1553902" y="2235046"/>
            <a:ext cx="75900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Kerub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merupakan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simbol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harapan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janji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bahwa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suatu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hari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nanti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manusia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dikembalikan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</a:t>
            </a:r>
            <a:r>
              <a:rPr lang="en-ID" sz="2400" dirty="0">
                <a:latin typeface="Impact" panose="020B0806030902050204" pitchFamily="34" charset="0"/>
              </a:rPr>
              <a:t> Firdaus.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FCAE10-1872-F7C7-E114-9788E52F41B3}"/>
              </a:ext>
            </a:extLst>
          </p:cNvPr>
          <p:cNvSpPr txBox="1"/>
          <p:nvPr/>
        </p:nvSpPr>
        <p:spPr>
          <a:xfrm>
            <a:off x="1553902" y="3448116"/>
            <a:ext cx="75900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Semua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makhluk</a:t>
            </a:r>
            <a:r>
              <a:rPr lang="en-ID" sz="2400" dirty="0">
                <a:latin typeface="Impact" panose="020B0806030902050204" pitchFamily="34" charset="0"/>
              </a:rPr>
              <a:t> Tuhan </a:t>
            </a:r>
            <a:r>
              <a:rPr lang="en-ID" sz="2400" dirty="0" err="1">
                <a:latin typeface="Impact" panose="020B0806030902050204" pitchFamily="34" charset="0"/>
              </a:rPr>
              <a:t>dirancang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mencerminkan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kemuliaan</a:t>
            </a:r>
            <a:r>
              <a:rPr lang="en-ID" sz="2400" dirty="0">
                <a:latin typeface="Impact" panose="020B0806030902050204" pitchFamily="34" charset="0"/>
              </a:rPr>
              <a:t> Tuhan.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F9A651-6DE5-DEDE-82FC-37F76E8E25F0}"/>
              </a:ext>
            </a:extLst>
          </p:cNvPr>
          <p:cNvSpPr txBox="1"/>
          <p:nvPr/>
        </p:nvSpPr>
        <p:spPr>
          <a:xfrm>
            <a:off x="1553902" y="4482420"/>
            <a:ext cx="7590098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300" dirty="0">
                <a:latin typeface="Impact" panose="020B0806030902050204" pitchFamily="34" charset="0"/>
              </a:rPr>
              <a:t>Gambaran </a:t>
            </a:r>
            <a:r>
              <a:rPr lang="en-ID" sz="2300" dirty="0" err="1">
                <a:latin typeface="Impact" panose="020B0806030902050204" pitchFamily="34" charset="0"/>
              </a:rPr>
              <a:t>perkemahan</a:t>
            </a:r>
            <a:r>
              <a:rPr lang="en-ID" sz="2300" dirty="0">
                <a:latin typeface="Impact" panose="020B0806030902050204" pitchFamily="34" charset="0"/>
              </a:rPr>
              <a:t> Israel dan </a:t>
            </a:r>
            <a:r>
              <a:rPr lang="en-ID" sz="2300" dirty="0" err="1">
                <a:latin typeface="Impact" panose="020B0806030902050204" pitchFamily="34" charset="0"/>
              </a:rPr>
              <a:t>Yerusalem</a:t>
            </a:r>
            <a:r>
              <a:rPr lang="en-ID" sz="2300" dirty="0">
                <a:latin typeface="Impact" panose="020B0806030902050204" pitchFamily="34" charset="0"/>
              </a:rPr>
              <a:t> Baru </a:t>
            </a:r>
            <a:r>
              <a:rPr lang="en-ID" sz="2300" dirty="0" err="1">
                <a:latin typeface="Impact" panose="020B0806030902050204" pitchFamily="34" charset="0"/>
              </a:rPr>
              <a:t>menggarisbawahi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satu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fakta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penting</a:t>
            </a:r>
            <a:r>
              <a:rPr lang="en-ID" sz="2300" dirty="0">
                <a:latin typeface="Impact" panose="020B0806030902050204" pitchFamily="34" charset="0"/>
              </a:rPr>
              <a:t>: Tuhan </a:t>
            </a:r>
            <a:r>
              <a:rPr lang="en-ID" sz="2300" dirty="0" err="1">
                <a:latin typeface="Impact" panose="020B0806030902050204" pitchFamily="34" charset="0"/>
              </a:rPr>
              <a:t>bermaksud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untuk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menarik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umat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manusia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mendekat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ke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takhta</a:t>
            </a:r>
            <a:r>
              <a:rPr lang="en-ID" sz="2300" dirty="0"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78DF38-2EAE-DEA3-7B81-B59E71478814}"/>
              </a:ext>
            </a:extLst>
          </p:cNvPr>
          <p:cNvSpPr txBox="1"/>
          <p:nvPr/>
        </p:nvSpPr>
        <p:spPr>
          <a:xfrm>
            <a:off x="1553902" y="5701406"/>
            <a:ext cx="7590098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300" dirty="0">
                <a:latin typeface="Impact" panose="020B0806030902050204" pitchFamily="34" charset="0"/>
              </a:rPr>
              <a:t>Tidak </a:t>
            </a:r>
            <a:r>
              <a:rPr lang="en-ID" sz="2300" dirty="0" err="1">
                <a:latin typeface="Impact" panose="020B0806030902050204" pitchFamily="34" charset="0"/>
              </a:rPr>
              <a:t>ada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manusia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dalam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seluruh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sejarah</a:t>
            </a:r>
            <a:r>
              <a:rPr lang="en-ID" sz="2300" dirty="0">
                <a:latin typeface="Impact" panose="020B0806030902050204" pitchFamily="34" charset="0"/>
              </a:rPr>
              <a:t> dunia yang </a:t>
            </a:r>
            <a:r>
              <a:rPr lang="en-ID" sz="2300" dirty="0" err="1">
                <a:latin typeface="Impact" panose="020B0806030902050204" pitchFamily="34" charset="0"/>
              </a:rPr>
              <a:t>untuknya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Kristus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tidak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mati</a:t>
            </a:r>
            <a:r>
              <a:rPr lang="en-ID" sz="2300" dirty="0">
                <a:latin typeface="Impact" panose="020B0806030902050204" pitchFamily="34" charset="0"/>
              </a:rPr>
              <a:t>, </a:t>
            </a:r>
            <a:r>
              <a:rPr lang="en-ID" sz="2300" dirty="0" err="1">
                <a:latin typeface="Impact" panose="020B0806030902050204" pitchFamily="34" charset="0"/>
              </a:rPr>
              <a:t>hanya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saja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mereka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perlu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mempelajari</a:t>
            </a:r>
            <a:r>
              <a:rPr lang="en-ID" sz="2300" dirty="0">
                <a:latin typeface="Impact" panose="020B0806030902050204" pitchFamily="34" charset="0"/>
              </a:rPr>
              <a:t> dan </a:t>
            </a:r>
            <a:r>
              <a:rPr lang="en-ID" sz="2300" dirty="0" err="1">
                <a:latin typeface="Impact" panose="020B0806030902050204" pitchFamily="34" charset="0"/>
              </a:rPr>
              <a:t>memilih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untuk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menerima</a:t>
            </a:r>
            <a:r>
              <a:rPr lang="en-ID" sz="2300" dirty="0">
                <a:latin typeface="Impact" panose="020B0806030902050204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936678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4A3CB2-CC6D-C837-A061-13893F5C8C0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AF793D-5FAF-ED40-D790-BB7C5F6B2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6903"/>
            <a:ext cx="7886700" cy="1325563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ID" sz="2800" dirty="0">
                <a:latin typeface="Impact" panose="020B0806030902050204" pitchFamily="34" charset="0"/>
              </a:rPr>
              <a:t>Allah </a:t>
            </a:r>
            <a:r>
              <a:rPr lang="en-ID" sz="2800" dirty="0" err="1">
                <a:latin typeface="Impact" panose="020B0806030902050204" pitchFamily="34" charset="0"/>
              </a:rPr>
              <a:t>adalah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landasan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dari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segala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sesuatu</a:t>
            </a:r>
            <a:r>
              <a:rPr lang="en-ID" sz="2800" dirty="0"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latin typeface="Impact" panose="020B0806030902050204" pitchFamily="34" charset="0"/>
              </a:rPr>
              <a:t>baik</a:t>
            </a:r>
            <a:r>
              <a:rPr lang="en-ID" sz="2800" dirty="0">
                <a:latin typeface="Impact" panose="020B0806030902050204" pitchFamily="34" charset="0"/>
              </a:rPr>
              <a:t>, </a:t>
            </a:r>
            <a:r>
              <a:rPr lang="en-ID" sz="2800" dirty="0" err="1">
                <a:latin typeface="Impact" panose="020B0806030902050204" pitchFamily="34" charset="0"/>
              </a:rPr>
              <a:t>karena</a:t>
            </a:r>
            <a:r>
              <a:rPr lang="en-ID" sz="2800" dirty="0">
                <a:latin typeface="Impact" panose="020B0806030902050204" pitchFamily="34" charset="0"/>
              </a:rPr>
              <a:t> Dia </a:t>
            </a:r>
            <a:r>
              <a:rPr lang="en-ID" sz="2800" dirty="0" err="1">
                <a:latin typeface="Impact" panose="020B0806030902050204" pitchFamily="34" charset="0"/>
              </a:rPr>
              <a:t>adalah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Pencipta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segala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sesuatu</a:t>
            </a:r>
            <a:r>
              <a:rPr lang="en-ID" sz="2800" dirty="0"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latin typeface="Impact" panose="020B0806030902050204" pitchFamily="34" charset="0"/>
              </a:rPr>
              <a:t>baik</a:t>
            </a:r>
            <a:r>
              <a:rPr lang="en-ID" sz="2800" dirty="0">
                <a:latin typeface="Impact" panose="020B0806030902050204" pitchFamily="34" charset="0"/>
              </a:rPr>
              <a:t>, </a:t>
            </a:r>
            <a:r>
              <a:rPr lang="en-ID" sz="2800" dirty="0" err="1">
                <a:latin typeface="Impact" panose="020B0806030902050204" pitchFamily="34" charset="0"/>
              </a:rPr>
              <a:t>baik</a:t>
            </a:r>
            <a:r>
              <a:rPr lang="en-ID" sz="2800" dirty="0"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latin typeface="Impact" panose="020B0806030902050204" pitchFamily="34" charset="0"/>
              </a:rPr>
              <a:t>bernyawa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maupun</a:t>
            </a:r>
            <a:r>
              <a:rPr lang="en-ID" sz="2800" dirty="0"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latin typeface="Impact" panose="020B0806030902050204" pitchFamily="34" charset="0"/>
              </a:rPr>
              <a:t>tidak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bernyawa</a:t>
            </a:r>
            <a:r>
              <a:rPr lang="en-ID" sz="28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ED095-E767-0C19-878A-9BBC7590E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9768" y="1690689"/>
            <a:ext cx="5688418" cy="4859079"/>
          </a:xfrm>
        </p:spPr>
        <p:txBody>
          <a:bodyPr>
            <a:normAutofit fontScale="92500" lnSpcReduction="20000"/>
          </a:bodyPr>
          <a:lstStyle/>
          <a:p>
            <a:r>
              <a:rPr lang="en-ID" dirty="0">
                <a:highlight>
                  <a:srgbClr val="FFFF00"/>
                </a:highlight>
              </a:rPr>
              <a:t>Karena Allah </a:t>
            </a:r>
            <a:r>
              <a:rPr lang="en-ID" dirty="0" err="1">
                <a:highlight>
                  <a:srgbClr val="FFFF00"/>
                </a:highlight>
              </a:rPr>
              <a:t>adalah</a:t>
            </a:r>
            <a:r>
              <a:rPr lang="en-ID" dirty="0">
                <a:highlight>
                  <a:srgbClr val="FFFF00"/>
                </a:highlight>
              </a:rPr>
              <a:t> </a:t>
            </a:r>
            <a:r>
              <a:rPr lang="en-ID" dirty="0" err="1">
                <a:highlight>
                  <a:srgbClr val="FFFF00"/>
                </a:highlight>
              </a:rPr>
              <a:t>penyebab</a:t>
            </a:r>
            <a:r>
              <a:rPr lang="en-ID" dirty="0">
                <a:highlight>
                  <a:srgbClr val="FFFF00"/>
                </a:highlight>
              </a:rPr>
              <a:t> </a:t>
            </a:r>
            <a:r>
              <a:rPr lang="en-ID" dirty="0" err="1">
                <a:highlight>
                  <a:srgbClr val="FFFF00"/>
                </a:highlight>
              </a:rPr>
              <a:t>dari</a:t>
            </a:r>
            <a:r>
              <a:rPr lang="en-ID" dirty="0">
                <a:highlight>
                  <a:srgbClr val="FFFF00"/>
                </a:highlight>
              </a:rPr>
              <a:t> </a:t>
            </a:r>
            <a:r>
              <a:rPr lang="en-ID" dirty="0" err="1">
                <a:highlight>
                  <a:srgbClr val="FFFF00"/>
                </a:highlight>
              </a:rPr>
              <a:t>segala</a:t>
            </a:r>
            <a:r>
              <a:rPr lang="en-ID" dirty="0">
                <a:highlight>
                  <a:srgbClr val="FFFF00"/>
                </a:highlight>
              </a:rPr>
              <a:t> </a:t>
            </a:r>
            <a:r>
              <a:rPr lang="en-ID" dirty="0" err="1">
                <a:highlight>
                  <a:srgbClr val="FFFF00"/>
                </a:highlight>
              </a:rPr>
              <a:t>sesuatu</a:t>
            </a:r>
            <a:r>
              <a:rPr lang="en-ID" dirty="0">
                <a:highlight>
                  <a:srgbClr val="FFFF00"/>
                </a:highlight>
              </a:rPr>
              <a:t>, dan </a:t>
            </a:r>
            <a:r>
              <a:rPr lang="en-ID" dirty="0" err="1">
                <a:highlight>
                  <a:srgbClr val="FFFF00"/>
                </a:highlight>
              </a:rPr>
              <a:t>segala</a:t>
            </a:r>
            <a:r>
              <a:rPr lang="en-ID" dirty="0">
                <a:highlight>
                  <a:srgbClr val="FFFF00"/>
                </a:highlight>
              </a:rPr>
              <a:t> </a:t>
            </a:r>
            <a:r>
              <a:rPr lang="en-ID" dirty="0" err="1">
                <a:highlight>
                  <a:srgbClr val="FFFF00"/>
                </a:highlight>
              </a:rPr>
              <a:t>sesuatu</a:t>
            </a:r>
            <a:r>
              <a:rPr lang="en-ID" dirty="0">
                <a:highlight>
                  <a:srgbClr val="FFFF00"/>
                </a:highlight>
              </a:rPr>
              <a:t> </a:t>
            </a:r>
            <a:r>
              <a:rPr lang="en-ID" dirty="0" err="1">
                <a:highlight>
                  <a:srgbClr val="FFFF00"/>
                </a:highlight>
              </a:rPr>
              <a:t>bergantung</a:t>
            </a:r>
            <a:r>
              <a:rPr lang="en-ID" dirty="0">
                <a:highlight>
                  <a:srgbClr val="FFFF00"/>
                </a:highlight>
              </a:rPr>
              <a:t> </a:t>
            </a:r>
            <a:r>
              <a:rPr lang="en-ID" dirty="0" err="1">
                <a:highlight>
                  <a:srgbClr val="FFFF00"/>
                </a:highlight>
              </a:rPr>
              <a:t>padaNya</a:t>
            </a:r>
            <a:r>
              <a:rPr lang="en-ID" dirty="0">
                <a:highlight>
                  <a:srgbClr val="FFFF00"/>
                </a:highlight>
              </a:rPr>
              <a:t>, </a:t>
            </a:r>
            <a:r>
              <a:rPr lang="en-ID" b="1" dirty="0">
                <a:highlight>
                  <a:srgbClr val="FFFF00"/>
                </a:highlight>
              </a:rPr>
              <a:t>Allah </a:t>
            </a:r>
            <a:r>
              <a:rPr lang="en-ID" b="1" dirty="0" err="1">
                <a:highlight>
                  <a:srgbClr val="FFFF00"/>
                </a:highlight>
              </a:rPr>
              <a:t>adalah</a:t>
            </a:r>
            <a:r>
              <a:rPr lang="en-ID" b="1" dirty="0">
                <a:highlight>
                  <a:srgbClr val="FFFF00"/>
                </a:highlight>
              </a:rPr>
              <a:t> Raja yang </a:t>
            </a:r>
            <a:r>
              <a:rPr lang="en-ID" b="1" dirty="0" err="1">
                <a:highlight>
                  <a:srgbClr val="FFFF00"/>
                </a:highlight>
              </a:rPr>
              <a:t>memerintah</a:t>
            </a:r>
            <a:r>
              <a:rPr lang="en-ID" b="1" dirty="0">
                <a:highlight>
                  <a:srgbClr val="FFFF00"/>
                </a:highlight>
              </a:rPr>
              <a:t> </a:t>
            </a:r>
            <a:r>
              <a:rPr lang="en-ID" b="1" dirty="0" err="1">
                <a:highlight>
                  <a:srgbClr val="FFFF00"/>
                </a:highlight>
              </a:rPr>
              <a:t>atas</a:t>
            </a:r>
            <a:r>
              <a:rPr lang="en-ID" b="1" dirty="0">
                <a:highlight>
                  <a:srgbClr val="FFFF00"/>
                </a:highlight>
              </a:rPr>
              <a:t> </a:t>
            </a:r>
            <a:r>
              <a:rPr lang="en-ID" b="1" dirty="0" err="1">
                <a:highlight>
                  <a:srgbClr val="FFFF00"/>
                </a:highlight>
              </a:rPr>
              <a:t>segala</a:t>
            </a:r>
            <a:r>
              <a:rPr lang="en-ID" b="1" dirty="0">
                <a:highlight>
                  <a:srgbClr val="FFFF00"/>
                </a:highlight>
              </a:rPr>
              <a:t> </a:t>
            </a:r>
            <a:r>
              <a:rPr lang="en-ID" b="1" dirty="0" err="1">
                <a:highlight>
                  <a:srgbClr val="FFFF00"/>
                </a:highlight>
              </a:rPr>
              <a:t>sesuatu</a:t>
            </a:r>
            <a:r>
              <a:rPr lang="en-ID" dirty="0">
                <a:highlight>
                  <a:srgbClr val="FFFF00"/>
                </a:highlight>
              </a:rPr>
              <a:t>.</a:t>
            </a:r>
          </a:p>
          <a:p>
            <a:r>
              <a:rPr lang="en-ID" dirty="0">
                <a:highlight>
                  <a:srgbClr val="00FF00"/>
                </a:highlight>
              </a:rPr>
              <a:t>Dalam </a:t>
            </a:r>
            <a:r>
              <a:rPr lang="en-ID" dirty="0" err="1">
                <a:highlight>
                  <a:srgbClr val="00FF00"/>
                </a:highlight>
              </a:rPr>
              <a:t>bagian</a:t>
            </a:r>
            <a:r>
              <a:rPr lang="en-ID" dirty="0">
                <a:highlight>
                  <a:srgbClr val="00FF00"/>
                </a:highlight>
              </a:rPr>
              <a:t> </a:t>
            </a:r>
            <a:r>
              <a:rPr lang="en-ID" dirty="0" err="1">
                <a:highlight>
                  <a:srgbClr val="00FF00"/>
                </a:highlight>
              </a:rPr>
              <a:t>kedua</a:t>
            </a:r>
            <a:r>
              <a:rPr lang="en-ID" dirty="0">
                <a:highlight>
                  <a:srgbClr val="00FF00"/>
                </a:highlight>
              </a:rPr>
              <a:t> </a:t>
            </a:r>
            <a:r>
              <a:rPr lang="en-ID" dirty="0" err="1">
                <a:highlight>
                  <a:srgbClr val="00FF00"/>
                </a:highlight>
              </a:rPr>
              <a:t>ini</a:t>
            </a:r>
            <a:r>
              <a:rPr lang="en-ID" dirty="0">
                <a:highlight>
                  <a:srgbClr val="00FF00"/>
                </a:highlight>
              </a:rPr>
              <a:t>, </a:t>
            </a:r>
            <a:r>
              <a:rPr lang="en-ID" dirty="0" err="1">
                <a:highlight>
                  <a:srgbClr val="00FF00"/>
                </a:highlight>
              </a:rPr>
              <a:t>kita</a:t>
            </a:r>
            <a:r>
              <a:rPr lang="en-ID" dirty="0">
                <a:highlight>
                  <a:srgbClr val="00FF00"/>
                </a:highlight>
              </a:rPr>
              <a:t> </a:t>
            </a:r>
            <a:r>
              <a:rPr lang="en-ID" dirty="0" err="1">
                <a:highlight>
                  <a:srgbClr val="00FF00"/>
                </a:highlight>
              </a:rPr>
              <a:t>akan</a:t>
            </a:r>
            <a:r>
              <a:rPr lang="en-ID" dirty="0">
                <a:highlight>
                  <a:srgbClr val="00FF00"/>
                </a:highlight>
              </a:rPr>
              <a:t> </a:t>
            </a:r>
            <a:r>
              <a:rPr lang="en-ID" dirty="0" err="1">
                <a:highlight>
                  <a:srgbClr val="00FF00"/>
                </a:highlight>
              </a:rPr>
              <a:t>belajar</a:t>
            </a:r>
            <a:r>
              <a:rPr lang="en-ID" dirty="0">
                <a:highlight>
                  <a:srgbClr val="00FF00"/>
                </a:highlight>
              </a:rPr>
              <a:t> </a:t>
            </a:r>
            <a:r>
              <a:rPr lang="en-ID" dirty="0" err="1">
                <a:highlight>
                  <a:srgbClr val="00FF00"/>
                </a:highlight>
              </a:rPr>
              <a:t>tentang</a:t>
            </a:r>
            <a:r>
              <a:rPr lang="en-ID" dirty="0">
                <a:highlight>
                  <a:srgbClr val="00FF00"/>
                </a:highlight>
              </a:rPr>
              <a:t> </a:t>
            </a:r>
            <a:r>
              <a:rPr lang="en-ID" dirty="0" err="1">
                <a:highlight>
                  <a:srgbClr val="00FF00"/>
                </a:highlight>
              </a:rPr>
              <a:t>pemerintahan</a:t>
            </a:r>
            <a:r>
              <a:rPr lang="en-ID" dirty="0">
                <a:highlight>
                  <a:srgbClr val="00FF00"/>
                </a:highlight>
              </a:rPr>
              <a:t> Allah di Bumi, di Taman Eden, dan </a:t>
            </a:r>
            <a:r>
              <a:rPr lang="en-ID" dirty="0" err="1">
                <a:highlight>
                  <a:srgbClr val="00FF00"/>
                </a:highlight>
              </a:rPr>
              <a:t>kemudian</a:t>
            </a:r>
            <a:r>
              <a:rPr lang="en-ID" dirty="0">
                <a:highlight>
                  <a:srgbClr val="00FF00"/>
                </a:highlight>
              </a:rPr>
              <a:t> di Israel, </a:t>
            </a:r>
            <a:r>
              <a:rPr lang="en-ID" b="1" dirty="0" err="1">
                <a:highlight>
                  <a:srgbClr val="00FF00"/>
                </a:highlight>
              </a:rPr>
              <a:t>sehubungan</a:t>
            </a:r>
            <a:r>
              <a:rPr lang="en-ID" b="1" dirty="0">
                <a:highlight>
                  <a:srgbClr val="00FF00"/>
                </a:highlight>
              </a:rPr>
              <a:t> </a:t>
            </a:r>
            <a:r>
              <a:rPr lang="en-ID" b="1" dirty="0" err="1">
                <a:highlight>
                  <a:srgbClr val="00FF00"/>
                </a:highlight>
              </a:rPr>
              <a:t>dengan</a:t>
            </a:r>
            <a:r>
              <a:rPr lang="en-ID" b="1" dirty="0">
                <a:highlight>
                  <a:srgbClr val="00FF00"/>
                </a:highlight>
              </a:rPr>
              <a:t> tabut </a:t>
            </a:r>
            <a:r>
              <a:rPr lang="en-ID" b="1" dirty="0" err="1">
                <a:highlight>
                  <a:srgbClr val="00FF00"/>
                </a:highlight>
              </a:rPr>
              <a:t>perjanjian</a:t>
            </a:r>
            <a:r>
              <a:rPr lang="en-ID" dirty="0">
                <a:highlight>
                  <a:srgbClr val="00FF00"/>
                </a:highlight>
              </a:rPr>
              <a:t>, dan di </a:t>
            </a:r>
            <a:r>
              <a:rPr lang="en-ID" b="1" dirty="0">
                <a:highlight>
                  <a:srgbClr val="00FF00"/>
                </a:highlight>
              </a:rPr>
              <a:t>Sion</a:t>
            </a:r>
            <a:r>
              <a:rPr lang="en-ID" dirty="0">
                <a:highlight>
                  <a:srgbClr val="00FF00"/>
                </a:highlight>
              </a:rPr>
              <a:t>, </a:t>
            </a:r>
            <a:r>
              <a:rPr lang="en-ID" b="1" dirty="0">
                <a:highlight>
                  <a:srgbClr val="00FF00"/>
                </a:highlight>
              </a:rPr>
              <a:t>yang </a:t>
            </a:r>
            <a:r>
              <a:rPr lang="en-ID" b="1" dirty="0" err="1">
                <a:highlight>
                  <a:srgbClr val="00FF00"/>
                </a:highlight>
              </a:rPr>
              <a:t>digambarkan</a:t>
            </a:r>
            <a:r>
              <a:rPr lang="en-ID" b="1" dirty="0">
                <a:highlight>
                  <a:srgbClr val="00FF00"/>
                </a:highlight>
              </a:rPr>
              <a:t> </a:t>
            </a:r>
            <a:r>
              <a:rPr lang="en-ID" b="1" dirty="0" err="1">
                <a:highlight>
                  <a:srgbClr val="00FF00"/>
                </a:highlight>
              </a:rPr>
              <a:t>sebagai</a:t>
            </a:r>
            <a:r>
              <a:rPr lang="en-ID" b="1" dirty="0">
                <a:highlight>
                  <a:srgbClr val="00FF00"/>
                </a:highlight>
              </a:rPr>
              <a:t> </a:t>
            </a:r>
            <a:r>
              <a:rPr lang="en-ID" b="1" dirty="0" err="1">
                <a:highlight>
                  <a:srgbClr val="00FF00"/>
                </a:highlight>
              </a:rPr>
              <a:t>tempat</a:t>
            </a:r>
            <a:r>
              <a:rPr lang="en-ID" b="1" dirty="0">
                <a:highlight>
                  <a:srgbClr val="00FF00"/>
                </a:highlight>
              </a:rPr>
              <a:t> </a:t>
            </a:r>
            <a:r>
              <a:rPr lang="en-ID" b="1" dirty="0" err="1">
                <a:highlight>
                  <a:srgbClr val="00FF00"/>
                </a:highlight>
              </a:rPr>
              <a:t>takhta</a:t>
            </a:r>
            <a:r>
              <a:rPr lang="en-ID" b="1" dirty="0">
                <a:highlight>
                  <a:srgbClr val="00FF00"/>
                </a:highlight>
              </a:rPr>
              <a:t> Allah.</a:t>
            </a:r>
          </a:p>
          <a:p>
            <a:r>
              <a:rPr lang="en-ID" dirty="0">
                <a:highlight>
                  <a:srgbClr val="00FFFF"/>
                </a:highlight>
              </a:rPr>
              <a:t>Di </a:t>
            </a:r>
            <a:r>
              <a:rPr lang="en-ID" dirty="0" err="1">
                <a:highlight>
                  <a:srgbClr val="00FFFF"/>
                </a:highlight>
              </a:rPr>
              <a:t>bagian</a:t>
            </a:r>
            <a:r>
              <a:rPr lang="en-ID" dirty="0">
                <a:highlight>
                  <a:srgbClr val="00FFFF"/>
                </a:highlight>
              </a:rPr>
              <a:t> </a:t>
            </a:r>
            <a:r>
              <a:rPr lang="en-ID" dirty="0" err="1">
                <a:highlight>
                  <a:srgbClr val="00FFFF"/>
                </a:highlight>
              </a:rPr>
              <a:t>ketiga</a:t>
            </a:r>
            <a:r>
              <a:rPr lang="en-ID" dirty="0">
                <a:highlight>
                  <a:srgbClr val="00FFFF"/>
                </a:highlight>
              </a:rPr>
              <a:t>, </a:t>
            </a:r>
            <a:r>
              <a:rPr lang="en-ID" dirty="0" err="1">
                <a:highlight>
                  <a:srgbClr val="00FFFF"/>
                </a:highlight>
              </a:rPr>
              <a:t>kita</a:t>
            </a:r>
            <a:r>
              <a:rPr lang="en-ID" dirty="0">
                <a:highlight>
                  <a:srgbClr val="00FFFF"/>
                </a:highlight>
              </a:rPr>
              <a:t> </a:t>
            </a:r>
            <a:r>
              <a:rPr lang="en-ID" dirty="0" err="1">
                <a:highlight>
                  <a:srgbClr val="00FFFF"/>
                </a:highlight>
              </a:rPr>
              <a:t>akan</a:t>
            </a:r>
            <a:r>
              <a:rPr lang="en-ID" dirty="0">
                <a:highlight>
                  <a:srgbClr val="00FFFF"/>
                </a:highlight>
              </a:rPr>
              <a:t> </a:t>
            </a:r>
            <a:r>
              <a:rPr lang="en-ID" dirty="0" err="1">
                <a:highlight>
                  <a:srgbClr val="00FFFF"/>
                </a:highlight>
              </a:rPr>
              <a:t>berfokus</a:t>
            </a:r>
            <a:r>
              <a:rPr lang="en-ID" dirty="0">
                <a:highlight>
                  <a:srgbClr val="00FFFF"/>
                </a:highlight>
              </a:rPr>
              <a:t> pada </a:t>
            </a:r>
            <a:r>
              <a:rPr lang="en-ID" dirty="0" err="1">
                <a:highlight>
                  <a:srgbClr val="00FFFF"/>
                </a:highlight>
              </a:rPr>
              <a:t>pengharapan</a:t>
            </a:r>
            <a:r>
              <a:rPr lang="en-ID" dirty="0">
                <a:highlight>
                  <a:srgbClr val="00FFFF"/>
                </a:highlight>
              </a:rPr>
              <a:t> </a:t>
            </a:r>
            <a:r>
              <a:rPr lang="en-ID" dirty="0" err="1">
                <a:highlight>
                  <a:srgbClr val="00FFFF"/>
                </a:highlight>
              </a:rPr>
              <a:t>kita</a:t>
            </a:r>
            <a:r>
              <a:rPr lang="en-ID" dirty="0">
                <a:highlight>
                  <a:srgbClr val="00FFFF"/>
                </a:highlight>
              </a:rPr>
              <a:t> </a:t>
            </a:r>
            <a:r>
              <a:rPr lang="en-ID" dirty="0" err="1">
                <a:highlight>
                  <a:srgbClr val="00FFFF"/>
                </a:highlight>
              </a:rPr>
              <a:t>akan</a:t>
            </a:r>
            <a:r>
              <a:rPr lang="en-ID" dirty="0">
                <a:highlight>
                  <a:srgbClr val="00FFFF"/>
                </a:highlight>
              </a:rPr>
              <a:t> </a:t>
            </a:r>
            <a:r>
              <a:rPr lang="en-ID" dirty="0" err="1">
                <a:highlight>
                  <a:srgbClr val="00FFFF"/>
                </a:highlight>
              </a:rPr>
              <a:t>takhta</a:t>
            </a:r>
            <a:r>
              <a:rPr lang="en-ID" dirty="0">
                <a:highlight>
                  <a:srgbClr val="00FFFF"/>
                </a:highlight>
              </a:rPr>
              <a:t> Allah di masa </a:t>
            </a:r>
            <a:r>
              <a:rPr lang="en-ID" dirty="0" err="1">
                <a:highlight>
                  <a:srgbClr val="00FFFF"/>
                </a:highlight>
              </a:rPr>
              <a:t>depan</a:t>
            </a:r>
            <a:r>
              <a:rPr lang="en-ID" dirty="0">
                <a:highlight>
                  <a:srgbClr val="00FFFF"/>
                </a:highlight>
              </a:rPr>
              <a:t> di </a:t>
            </a:r>
            <a:r>
              <a:rPr lang="en-ID" b="1" dirty="0">
                <a:highlight>
                  <a:srgbClr val="00FFFF"/>
                </a:highlight>
              </a:rPr>
              <a:t>"</a:t>
            </a:r>
            <a:r>
              <a:rPr lang="en-ID" b="1" dirty="0" err="1">
                <a:highlight>
                  <a:srgbClr val="00FFFF"/>
                </a:highlight>
              </a:rPr>
              <a:t>Yerusalem</a:t>
            </a:r>
            <a:r>
              <a:rPr lang="en-ID" b="1" dirty="0">
                <a:highlight>
                  <a:srgbClr val="00FFFF"/>
                </a:highlight>
              </a:rPr>
              <a:t> Baru" </a:t>
            </a:r>
            <a:r>
              <a:rPr lang="en-ID" dirty="0">
                <a:highlight>
                  <a:srgbClr val="00FFFF"/>
                </a:highlight>
              </a:rPr>
              <a:t>di </a:t>
            </a:r>
            <a:r>
              <a:rPr lang="en-ID" dirty="0" err="1">
                <a:highlight>
                  <a:srgbClr val="00FFFF"/>
                </a:highlight>
              </a:rPr>
              <a:t>surga</a:t>
            </a:r>
            <a:r>
              <a:rPr lang="en-ID" dirty="0">
                <a:highlight>
                  <a:srgbClr val="00FFFF"/>
                </a:highlight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A4F8E-D2EA-DA52-5CD2-DC0C5F251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71" y="2328530"/>
            <a:ext cx="2668042" cy="345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5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DB48C-6259-1681-06C6-C341F2CC0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4005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INI AKU, UTUSLAH AKU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3100" dirty="0" err="1">
                <a:solidFill>
                  <a:srgbClr val="FFFFFF"/>
                </a:solidFill>
              </a:rPr>
              <a:t>Minggu</a:t>
            </a:r>
            <a:r>
              <a:rPr lang="en-ID" sz="3100" dirty="0">
                <a:solidFill>
                  <a:srgbClr val="FFFFFF"/>
                </a:solidFill>
              </a:rPr>
              <a:t>, 11 Mei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88D5D-9602-3691-9177-B6B101FF1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7501" y="3429000"/>
            <a:ext cx="5073407" cy="325174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Inilah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responnya</a:t>
            </a:r>
            <a:r>
              <a:rPr lang="en-ID" dirty="0">
                <a:latin typeface="Tw Cen MT Condensed Extra Bold" panose="020B0803020202020204" pitchFamily="34" charset="0"/>
              </a:rPr>
              <a:t>: </a:t>
            </a:r>
            <a:r>
              <a:rPr lang="en-ID" dirty="0" err="1">
                <a:latin typeface="Impact" panose="020B0806030902050204" pitchFamily="34" charset="0"/>
              </a:rPr>
              <a:t>Yesaya</a:t>
            </a:r>
            <a:r>
              <a:rPr lang="en-ID" dirty="0">
                <a:latin typeface="Impact" panose="020B0806030902050204" pitchFamily="34" charset="0"/>
              </a:rPr>
              <a:t> 6:5 </a:t>
            </a:r>
            <a:r>
              <a:rPr lang="en-ID" dirty="0">
                <a:latin typeface="Tw Cen MT Condensed Extra Bold" panose="020B0803020202020204" pitchFamily="34" charset="0"/>
              </a:rPr>
              <a:t>Lalu </a:t>
            </a:r>
            <a:r>
              <a:rPr lang="en-ID" dirty="0" err="1">
                <a:latin typeface="Tw Cen MT Condensed Extra Bold" panose="020B0803020202020204" pitchFamily="34" charset="0"/>
              </a:rPr>
              <a:t>kataku</a:t>
            </a:r>
            <a:r>
              <a:rPr lang="en-ID" dirty="0">
                <a:latin typeface="Tw Cen MT Condensed Extra Bold" panose="020B0803020202020204" pitchFamily="34" charset="0"/>
              </a:rPr>
              <a:t>: "</a:t>
            </a:r>
            <a:r>
              <a:rPr lang="en-ID" dirty="0" err="1">
                <a:latin typeface="Gill Sans Nova Cond Ultra Bold" panose="020B0B04020104020203" pitchFamily="34" charset="0"/>
              </a:rPr>
              <a:t>Celakalah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aku</a:t>
            </a:r>
            <a:r>
              <a:rPr lang="en-ID" dirty="0">
                <a:latin typeface="Gill Sans Nova Cond Ultra Bold" panose="020B0B04020104020203" pitchFamily="34" charset="0"/>
              </a:rPr>
              <a:t>! </a:t>
            </a:r>
            <a:r>
              <a:rPr lang="en-ID" dirty="0" err="1">
                <a:latin typeface="Gill Sans Nova Cond Ultra Bold" panose="020B0B04020104020203" pitchFamily="34" charset="0"/>
              </a:rPr>
              <a:t>aku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binasa</a:t>
            </a:r>
            <a:r>
              <a:rPr lang="en-ID" dirty="0">
                <a:latin typeface="Tw Cen MT Condensed Extra Bold" panose="020B0803020202020204" pitchFamily="34" charset="0"/>
              </a:rPr>
              <a:t>! </a:t>
            </a:r>
            <a:r>
              <a:rPr lang="en-ID" dirty="0" err="1">
                <a:latin typeface="Tw Cen MT Condensed Extra Bold" panose="020B0803020202020204" pitchFamily="34" charset="0"/>
              </a:rPr>
              <a:t>Sebab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seorang</a:t>
            </a:r>
            <a:r>
              <a:rPr lang="en-ID" dirty="0">
                <a:latin typeface="Eras Bold ITC" panose="020B0907030504020204" pitchFamily="34" charset="0"/>
              </a:rPr>
              <a:t> yang </a:t>
            </a:r>
            <a:r>
              <a:rPr lang="en-ID" dirty="0" err="1">
                <a:latin typeface="Eras Bold ITC" panose="020B0907030504020204" pitchFamily="34" charset="0"/>
              </a:rPr>
              <a:t>najis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bibir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latin typeface="Tw Cen MT Condensed Extra Bold" panose="020B0803020202020204" pitchFamily="34" charset="0"/>
              </a:rPr>
              <a:t>aku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tinggal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tengah-tengah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bangsa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najis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bibir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namun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mataku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melihat</a:t>
            </a:r>
            <a:r>
              <a:rPr lang="en-ID" dirty="0">
                <a:latin typeface="Tw Cen MT Condensed Extra Bold" panose="020B0803020202020204" pitchFamily="34" charset="0"/>
              </a:rPr>
              <a:t> Sang Raja, </a:t>
            </a:r>
            <a:r>
              <a:rPr lang="en-ID" dirty="0" err="1">
                <a:latin typeface="Tw Cen MT Condensed Extra Bold" panose="020B0803020202020204" pitchFamily="34" charset="0"/>
              </a:rPr>
              <a:t>yakni</a:t>
            </a:r>
            <a:r>
              <a:rPr lang="en-ID" dirty="0">
                <a:latin typeface="Tw Cen MT Condensed Extra Bold" panose="020B0803020202020204" pitchFamily="34" charset="0"/>
              </a:rPr>
              <a:t> TUHAN </a:t>
            </a:r>
            <a:r>
              <a:rPr lang="en-ID" dirty="0" err="1">
                <a:latin typeface="Tw Cen MT Condensed Extra Bold" panose="020B0803020202020204" pitchFamily="34" charset="0"/>
              </a:rPr>
              <a:t>semesta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alam</a:t>
            </a:r>
            <a:r>
              <a:rPr lang="en-ID" dirty="0">
                <a:latin typeface="Tw Cen MT Condensed Extra Bold" panose="020B0803020202020204" pitchFamily="34" charset="0"/>
              </a:rPr>
              <a:t>."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2D247-E598-BF1E-FF94-13A4664EC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96" y="4003412"/>
            <a:ext cx="2994110" cy="2102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405CB6-4E04-82BC-0E00-F520BA6AE766}"/>
              </a:ext>
            </a:extLst>
          </p:cNvPr>
          <p:cNvSpPr txBox="1"/>
          <p:nvPr/>
        </p:nvSpPr>
        <p:spPr>
          <a:xfrm>
            <a:off x="433277" y="1853380"/>
            <a:ext cx="82322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latin typeface="Impact" panose="020B0806030902050204" pitchFamily="34" charset="0"/>
              </a:rPr>
              <a:t>Penglihatan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Yesaya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menakjubkan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tentang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takhta</a:t>
            </a:r>
            <a:r>
              <a:rPr lang="en-ID" sz="3200" dirty="0">
                <a:latin typeface="Impact" panose="020B0806030902050204" pitchFamily="34" charset="0"/>
              </a:rPr>
              <a:t> Allah </a:t>
            </a:r>
            <a:r>
              <a:rPr lang="en-ID" sz="3200" dirty="0" err="1">
                <a:latin typeface="Impact" panose="020B0806030902050204" pitchFamily="34" charset="0"/>
              </a:rPr>
              <a:t>membuatnya</a:t>
            </a:r>
            <a:r>
              <a:rPr lang="en-ID" sz="3200" dirty="0">
                <a:latin typeface="Impact" panose="020B0806030902050204" pitchFamily="34" charset="0"/>
              </a:rPr>
              <a:t> sangat </a:t>
            </a:r>
            <a:r>
              <a:rPr lang="en-ID" sz="3200" dirty="0" err="1">
                <a:latin typeface="Impact" panose="020B0806030902050204" pitchFamily="34" charset="0"/>
              </a:rPr>
              <a:t>menyadari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kekurangannya</a:t>
            </a:r>
            <a:r>
              <a:rPr lang="en-ID" sz="3200" dirty="0">
                <a:latin typeface="Impact" panose="020B080603090205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712291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C7C29F-CC36-A902-AF31-3B6E6456A5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44" r="10945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219BE-3223-9113-A030-CDF89B143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9" y="818710"/>
            <a:ext cx="5199319" cy="533754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ID" sz="4000" dirty="0" err="1">
                <a:latin typeface="Impact" panose="020B0806030902050204" pitchFamily="34" charset="0"/>
              </a:rPr>
              <a:t>Yesaya</a:t>
            </a:r>
            <a:r>
              <a:rPr lang="en-ID" sz="4000" dirty="0">
                <a:latin typeface="Impact" panose="020B0806030902050204" pitchFamily="34" charset="0"/>
              </a:rPr>
              <a:t> 6:6-7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ID" sz="3000" b="1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seorang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dari</a:t>
            </a:r>
            <a:r>
              <a:rPr lang="en-ID" sz="3000" b="1" dirty="0">
                <a:latin typeface="Franklin Gothic Demi Cond" panose="020B0706030402020204" pitchFamily="34" charset="0"/>
              </a:rPr>
              <a:t> pada Serafim </a:t>
            </a:r>
            <a:r>
              <a:rPr lang="en-ID" sz="3000" b="1" dirty="0" err="1">
                <a:latin typeface="Franklin Gothic Demi Cond" panose="020B0706030402020204" pitchFamily="34" charset="0"/>
              </a:rPr>
              <a:t>itu</a:t>
            </a:r>
            <a:r>
              <a:rPr lang="en-ID" sz="3000" b="1" dirty="0">
                <a:latin typeface="Franklin Gothic Demi Cond" panose="020B0706030402020204" pitchFamily="34" charset="0"/>
              </a:rPr>
              <a:t> terbang </a:t>
            </a:r>
            <a:r>
              <a:rPr lang="en-ID" sz="3000" b="1" dirty="0" err="1">
                <a:latin typeface="Franklin Gothic Demi Cond" panose="020B0706030402020204" pitchFamily="34" charset="0"/>
              </a:rPr>
              <a:t>mendapatkan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aku</a:t>
            </a:r>
            <a:r>
              <a:rPr lang="en-ID" sz="3000" b="1" dirty="0">
                <a:latin typeface="Franklin Gothic Demi Cond" panose="020B0706030402020204" pitchFamily="34" charset="0"/>
              </a:rPr>
              <a:t>; di </a:t>
            </a:r>
            <a:r>
              <a:rPr lang="en-ID" sz="3000" b="1" dirty="0" err="1">
                <a:latin typeface="Franklin Gothic Demi Cond" panose="020B0706030402020204" pitchFamily="34" charset="0"/>
              </a:rPr>
              <a:t>tangannya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ada</a:t>
            </a:r>
            <a:r>
              <a:rPr lang="en-ID" sz="3000" b="1" dirty="0">
                <a:latin typeface="Franklin Gothic Demi Cond" panose="020B0706030402020204" pitchFamily="34" charset="0"/>
              </a:rPr>
              <a:t> bara, yang </a:t>
            </a:r>
            <a:r>
              <a:rPr lang="en-ID" sz="3000" b="1" dirty="0" err="1">
                <a:latin typeface="Franklin Gothic Demi Cond" panose="020B0706030402020204" pitchFamily="34" charset="0"/>
              </a:rPr>
              <a:t>diambilnya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sepit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dari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atas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mezbah</a:t>
            </a:r>
            <a:r>
              <a:rPr lang="en-ID" sz="3000" b="1" dirty="0">
                <a:latin typeface="Franklin Gothic Demi Cond" panose="020B0706030402020204" pitchFamily="34" charset="0"/>
              </a:rPr>
              <a:t>. </a:t>
            </a:r>
            <a:r>
              <a:rPr lang="en-ID" sz="3000" b="1" dirty="0" err="1">
                <a:latin typeface="Franklin Gothic Demi Cond" panose="020B0706030402020204" pitchFamily="34" charset="0"/>
              </a:rPr>
              <a:t>Ia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menyentuhkannya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kepada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mulutku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serta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berkata</a:t>
            </a:r>
            <a:r>
              <a:rPr lang="en-ID" sz="3000" b="1" dirty="0">
                <a:latin typeface="Franklin Gothic Demi Cond" panose="020B0706030402020204" pitchFamily="34" charset="0"/>
              </a:rPr>
              <a:t>: "</a:t>
            </a:r>
            <a:r>
              <a:rPr lang="en-ID" sz="3000" b="1" dirty="0" err="1">
                <a:latin typeface="Franklin Gothic Demi Cond" panose="020B0706030402020204" pitchFamily="34" charset="0"/>
              </a:rPr>
              <a:t>Lihat</a:t>
            </a:r>
            <a:r>
              <a:rPr lang="en-ID" sz="3000" b="1" dirty="0">
                <a:latin typeface="Franklin Gothic Demi Cond" panose="020B0706030402020204" pitchFamily="34" charset="0"/>
              </a:rPr>
              <a:t>, </a:t>
            </a:r>
            <a:r>
              <a:rPr lang="en-ID" sz="3000" b="1" dirty="0" err="1">
                <a:latin typeface="Franklin Gothic Demi Cond" panose="020B0706030402020204" pitchFamily="34" charset="0"/>
              </a:rPr>
              <a:t>ini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telah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menyentuh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bibirmu</a:t>
            </a:r>
            <a:r>
              <a:rPr lang="en-ID" sz="3000" b="1" dirty="0">
                <a:latin typeface="Franklin Gothic Demi Cond" panose="020B0706030402020204" pitchFamily="34" charset="0"/>
              </a:rPr>
              <a:t>, </a:t>
            </a:r>
            <a:r>
              <a:rPr lang="en-ID" sz="3000" b="1" dirty="0" err="1">
                <a:latin typeface="Franklin Gothic Demi Cond" panose="020B0706030402020204" pitchFamily="34" charset="0"/>
              </a:rPr>
              <a:t>maka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kesalahanmu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telah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dihapus</a:t>
            </a:r>
            <a:r>
              <a:rPr lang="en-ID" sz="3000" b="1" dirty="0">
                <a:latin typeface="Franklin Gothic Demi Cond" panose="020B0706030402020204" pitchFamily="34" charset="0"/>
              </a:rPr>
              <a:t> dan </a:t>
            </a:r>
            <a:r>
              <a:rPr lang="en-ID" sz="3000" b="1" dirty="0" err="1">
                <a:latin typeface="Franklin Gothic Demi Cond" panose="020B0706030402020204" pitchFamily="34" charset="0"/>
              </a:rPr>
              <a:t>dosamu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telah</a:t>
            </a:r>
            <a:r>
              <a:rPr lang="en-ID" sz="3000" b="1" dirty="0"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latin typeface="Franklin Gothic Demi Cond" panose="020B0706030402020204" pitchFamily="34" charset="0"/>
              </a:rPr>
              <a:t>diampuni</a:t>
            </a:r>
            <a:r>
              <a:rPr lang="en-ID" sz="3000" b="1" dirty="0">
                <a:latin typeface="Franklin Gothic Demi Cond" panose="020B0706030402020204" pitchFamily="34" charset="0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4209834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B291A-F570-E87F-9F12-05ABED2BF8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74" r="43838"/>
          <a:stretch/>
        </p:blipFill>
        <p:spPr>
          <a:xfrm>
            <a:off x="20" y="10"/>
            <a:ext cx="4433757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D700D-1206-B2AB-2FBA-0D22F4B35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778" y="1253614"/>
            <a:ext cx="4710204" cy="50408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Gill Sans Nova Cond Ultra Bold" panose="020B0B04020104020203" pitchFamily="34" charset="0"/>
              </a:rPr>
              <a:t>Yesaya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dibersihkan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dari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dosanya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ketika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serafim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mengambil</a:t>
            </a:r>
            <a:r>
              <a:rPr lang="en-ID" sz="3200" dirty="0">
                <a:latin typeface="Franklin Gothic Demi Cond" panose="020B0706030402020204" pitchFamily="34" charset="0"/>
              </a:rPr>
              <a:t> bara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mezbah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menyentuh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mulutnya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bara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. Ini </a:t>
            </a:r>
            <a:r>
              <a:rPr lang="en-ID" sz="3200" dirty="0" err="1">
                <a:latin typeface="Franklin Gothic Demi Cond" panose="020B0706030402020204" pitchFamily="34" charset="0"/>
              </a:rPr>
              <a:t>kemungkinan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besar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mezbah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dupa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>
                <a:latin typeface="Eras Bold ITC" panose="020B0907030504020204" pitchFamily="34" charset="0"/>
              </a:rPr>
              <a:t>di mana </a:t>
            </a:r>
            <a:r>
              <a:rPr lang="en-ID" sz="3200" dirty="0" err="1">
                <a:latin typeface="Eras Bold ITC" panose="020B0907030504020204" pitchFamily="34" charset="0"/>
              </a:rPr>
              <a:t>doa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syafaat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dibuat</a:t>
            </a:r>
            <a:r>
              <a:rPr lang="en-ID" sz="3200" dirty="0">
                <a:latin typeface="Eras Bold ITC" panose="020B0907030504020204" pitchFamily="34" charset="0"/>
              </a:rPr>
              <a:t> oleh dan </a:t>
            </a:r>
            <a:r>
              <a:rPr lang="en-ID" sz="3200" dirty="0" err="1">
                <a:latin typeface="Eras Bold ITC" panose="020B0907030504020204" pitchFamily="34" charset="0"/>
              </a:rPr>
              <a:t>untuk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umat</a:t>
            </a:r>
            <a:r>
              <a:rPr lang="en-ID" sz="3200" dirty="0">
                <a:latin typeface="Eras Bold ITC" panose="020B0907030504020204" pitchFamily="34" charset="0"/>
              </a:rPr>
              <a:t> Tuhan </a:t>
            </a:r>
            <a:r>
              <a:rPr lang="en-ID" sz="3200" dirty="0">
                <a:latin typeface="Franklin Gothic Demi Cond" panose="020B0706030402020204" pitchFamily="34" charset="0"/>
              </a:rPr>
              <a:t>[Wahyu 8:3-4]. </a:t>
            </a:r>
          </a:p>
        </p:txBody>
      </p:sp>
    </p:spTree>
    <p:extLst>
      <p:ext uri="{BB962C8B-B14F-4D97-AF65-F5344CB8AC3E}">
        <p14:creationId xmlns:p14="http://schemas.microsoft.com/office/powerpoint/2010/main" val="1938892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7A7A56-3BA4-1DE5-419F-44221994F7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018" b="43356"/>
          <a:stretch/>
        </p:blipFill>
        <p:spPr>
          <a:xfrm>
            <a:off x="20" y="10"/>
            <a:ext cx="9143980" cy="3147377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3E286-831B-BA83-C373-0949374B1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957" y="3429000"/>
            <a:ext cx="8428085" cy="331976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Amasis MT Pro Black" panose="02040A04050005020304" pitchFamily="18" charset="0"/>
              </a:rPr>
              <a:t>Dosa-</a:t>
            </a:r>
            <a:r>
              <a:rPr lang="en-ID" sz="3000" dirty="0" err="1">
                <a:latin typeface="Amasis MT Pro Black" panose="02040A04050005020304" pitchFamily="18" charset="0"/>
              </a:rPr>
              <a:t>dosanya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diampuni</a:t>
            </a:r>
            <a:r>
              <a:rPr lang="en-ID" sz="3000" dirty="0">
                <a:latin typeface="Amasis MT Pro Black" panose="02040A04050005020304" pitchFamily="18" charset="0"/>
              </a:rPr>
              <a:t>, dan </a:t>
            </a:r>
            <a:r>
              <a:rPr lang="en-ID" sz="3000" dirty="0" err="1">
                <a:latin typeface="Amasis MT Pro Black" panose="02040A04050005020304" pitchFamily="18" charset="0"/>
              </a:rPr>
              <a:t>dia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sekarang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dianggap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layak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untuk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berdiri</a:t>
            </a:r>
            <a:r>
              <a:rPr lang="en-ID" sz="3000" dirty="0">
                <a:latin typeface="Amasis MT Pro Black" panose="02040A04050005020304" pitchFamily="18" charset="0"/>
              </a:rPr>
              <a:t> di </a:t>
            </a:r>
            <a:r>
              <a:rPr lang="en-ID" sz="3000" dirty="0" err="1">
                <a:latin typeface="Amasis MT Pro Black" panose="02040A04050005020304" pitchFamily="18" charset="0"/>
              </a:rPr>
              <a:t>hadirat</a:t>
            </a:r>
            <a:r>
              <a:rPr lang="en-ID" sz="3000" dirty="0">
                <a:latin typeface="Amasis MT Pro Black" panose="02040A04050005020304" pitchFamily="18" charset="0"/>
              </a:rPr>
              <a:t> Tuhan</a:t>
            </a:r>
            <a:r>
              <a:rPr lang="en-ID" sz="3000" dirty="0">
                <a:latin typeface="Berlin Sans FB" panose="020E0602020502020306" pitchFamily="34" charset="0"/>
              </a:rPr>
              <a:t>—</a:t>
            </a:r>
            <a:r>
              <a:rPr lang="en-ID" sz="3000" dirty="0" err="1">
                <a:latin typeface="Berlin Sans FB" panose="020E0602020502020306" pitchFamily="34" charset="0"/>
              </a:rPr>
              <a:t>tetapi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lebih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dari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itu</a:t>
            </a:r>
            <a:r>
              <a:rPr lang="en-ID" sz="3000" dirty="0">
                <a:latin typeface="Berlin Sans FB" panose="020E0602020502020306" pitchFamily="34" charset="0"/>
              </a:rPr>
              <a:t>, </a:t>
            </a:r>
            <a:r>
              <a:rPr lang="en-ID" sz="3000" dirty="0" err="1">
                <a:latin typeface="Gill Sans Nova Cond Ultra Bold" panose="020B0B04020104020203" pitchFamily="34" charset="0"/>
              </a:rPr>
              <a:t>dia</a:t>
            </a:r>
            <a:r>
              <a:rPr lang="en-ID" sz="3000" dirty="0">
                <a:latin typeface="Gill Sans Nova Cond Ultra Bold" panose="020B0B04020104020203" pitchFamily="34" charset="0"/>
              </a:rPr>
              <a:t> juga </a:t>
            </a:r>
            <a:r>
              <a:rPr lang="en-ID" sz="3000" dirty="0" err="1">
                <a:latin typeface="Gill Sans Nova Cond Ultra Bold" panose="020B0B04020104020203" pitchFamily="34" charset="0"/>
              </a:rPr>
              <a:t>ditugaskan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mewakili</a:t>
            </a:r>
            <a:r>
              <a:rPr lang="en-ID" sz="3000" dirty="0">
                <a:latin typeface="Gill Sans Nova Cond Ultra Bold" panose="020B0B04020104020203" pitchFamily="34" charset="0"/>
              </a:rPr>
              <a:t> Tuhan </a:t>
            </a:r>
            <a:r>
              <a:rPr lang="en-ID" sz="30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3000" dirty="0">
                <a:latin typeface="Gill Sans Nova Cond Ultra Bold" panose="020B0B04020104020203" pitchFamily="34" charset="0"/>
              </a:rPr>
              <a:t> dunia. </a:t>
            </a:r>
          </a:p>
          <a:p>
            <a:pPr marL="0" indent="0">
              <a:buNone/>
            </a:pPr>
            <a:r>
              <a:rPr lang="en-ID" sz="3000" dirty="0">
                <a:latin typeface="Impact" panose="020B0806030902050204" pitchFamily="34" charset="0"/>
              </a:rPr>
              <a:t>Hanya </a:t>
            </a:r>
            <a:r>
              <a:rPr lang="en-ID" sz="3000" dirty="0" err="1">
                <a:latin typeface="Impact" panose="020B0806030902050204" pitchFamily="34" charset="0"/>
              </a:rPr>
              <a:t>setelah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Yesaya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mengetahui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bahwa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dosanya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telah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dibersihkan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barulah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dia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berkata</a:t>
            </a:r>
            <a:r>
              <a:rPr lang="en-ID" sz="3000" dirty="0">
                <a:latin typeface="Impact" panose="020B0806030902050204" pitchFamily="34" charset="0"/>
              </a:rPr>
              <a:t>, Ini </a:t>
            </a:r>
            <a:r>
              <a:rPr lang="en-ID" sz="3000" dirty="0" err="1">
                <a:latin typeface="Impact" panose="020B0806030902050204" pitchFamily="34" charset="0"/>
              </a:rPr>
              <a:t>aku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utuslah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aku</a:t>
            </a:r>
            <a:r>
              <a:rPr lang="en-ID" sz="30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7249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4274D-8A8B-6537-DC4A-C0B122DDB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>
                <a:solidFill>
                  <a:srgbClr val="FFFF00"/>
                </a:solidFill>
                <a:latin typeface="Impact" panose="020B0806030902050204" pitchFamily="34" charset="0"/>
              </a:rPr>
              <a:t>DUA KERUB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3100" dirty="0">
                <a:solidFill>
                  <a:srgbClr val="FFFFFF"/>
                </a:solidFill>
              </a:rPr>
              <a:t>Senin, 12 Mei 2025</a:t>
            </a:r>
            <a:endParaRPr lang="en-ID" sz="31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C72FE-ACBD-600A-4FA9-913F1D380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428" y="2008083"/>
            <a:ext cx="7659139" cy="443926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Kejadian</a:t>
            </a:r>
            <a:r>
              <a:rPr lang="en-ID" sz="3600" dirty="0">
                <a:latin typeface="Impact" panose="020B0806030902050204" pitchFamily="34" charset="0"/>
              </a:rPr>
              <a:t> 3:23-24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“Lalu TUHAN Allah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mengusir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taman</a:t>
            </a:r>
            <a:r>
              <a:rPr lang="en-ID" sz="3200" dirty="0">
                <a:latin typeface="Tw Cen MT Condensed Extra Bold" panose="020B0803020202020204" pitchFamily="34" charset="0"/>
              </a:rPr>
              <a:t> Eden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supaya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mengusahakan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tanah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mana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diambil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menghalau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dan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timur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taman</a:t>
            </a:r>
            <a:r>
              <a:rPr lang="en-ID" sz="3200" dirty="0">
                <a:latin typeface="Tw Cen MT Condensed Extra Bold" panose="020B0803020202020204" pitchFamily="34" charset="0"/>
              </a:rPr>
              <a:t> Eden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ditempatkan</a:t>
            </a:r>
            <a:r>
              <a:rPr lang="en-ID" sz="3200" dirty="0">
                <a:latin typeface="Tw Cen MT Condensed Extra Bold" panose="020B0803020202020204" pitchFamily="34" charset="0"/>
              </a:rPr>
              <a:t>-Nyalah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beberapa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kerub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pedang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bernyala</a:t>
            </a:r>
            <a:r>
              <a:rPr lang="en-ID" sz="3200" dirty="0">
                <a:latin typeface="Tw Cen MT Condensed Extra Bold" panose="020B0803020202020204" pitchFamily="34" charset="0"/>
              </a:rPr>
              <a:t>-nyala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menyambar-nyambar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menjaga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jalan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pohon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kehidupan</a:t>
            </a:r>
            <a:r>
              <a:rPr lang="en-ID" sz="3200" dirty="0">
                <a:latin typeface="Tw Cen MT Condensed Extra Bold" panose="020B08030202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848883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3DA42-17E2-4A64-BF8E-332BB3E42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" y="619433"/>
            <a:ext cx="4936870" cy="582712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Tw Cen MT Condensed Extra Bold" panose="020B0803020202020204" pitchFamily="34" charset="0"/>
              </a:rPr>
              <a:t>Sementara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kerub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diberi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tanggung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jawab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Trade Gothic Next Heavy" panose="020B0903040303020004" pitchFamily="34" charset="0"/>
              </a:rPr>
              <a:t>mencegah</a:t>
            </a:r>
            <a:r>
              <a:rPr lang="en-ID" sz="3600" dirty="0">
                <a:latin typeface="Trade Gothic Next Heavy" panose="020B0903040303020004" pitchFamily="34" charset="0"/>
              </a:rPr>
              <a:t> orang </a:t>
            </a:r>
            <a:r>
              <a:rPr lang="en-ID" sz="3600" dirty="0" err="1">
                <a:latin typeface="Trade Gothic Next Heavy" panose="020B0903040303020004" pitchFamily="34" charset="0"/>
              </a:rPr>
              <a:t>berdosa</a:t>
            </a:r>
            <a:r>
              <a:rPr lang="en-ID" sz="3600" dirty="0">
                <a:latin typeface="Trade Gothic Next Heavy" panose="020B0903040303020004" pitchFamily="34" charset="0"/>
              </a:rPr>
              <a:t> </a:t>
            </a:r>
            <a:r>
              <a:rPr lang="en-ID" sz="3600" dirty="0" err="1">
                <a:latin typeface="Trade Gothic Next Heavy" panose="020B0903040303020004" pitchFamily="34" charset="0"/>
              </a:rPr>
              <a:t>mengakses</a:t>
            </a:r>
            <a:r>
              <a:rPr lang="en-ID" sz="3600" dirty="0">
                <a:latin typeface="Trade Gothic Next Heavy" panose="020B0903040303020004" pitchFamily="34" charset="0"/>
              </a:rPr>
              <a:t> </a:t>
            </a:r>
            <a:r>
              <a:rPr lang="en-ID" sz="3600" dirty="0" err="1">
                <a:latin typeface="Trade Gothic Next Heavy" panose="020B0903040303020004" pitchFamily="34" charset="0"/>
              </a:rPr>
              <a:t>pohon</a:t>
            </a:r>
            <a:r>
              <a:rPr lang="en-ID" sz="3600" dirty="0">
                <a:latin typeface="Trade Gothic Next Heavy" panose="020B0903040303020004" pitchFamily="34" charset="0"/>
              </a:rPr>
              <a:t> </a:t>
            </a:r>
            <a:r>
              <a:rPr lang="en-ID" sz="3600" dirty="0" err="1">
                <a:latin typeface="Trade Gothic Next Heavy" panose="020B0903040303020004" pitchFamily="34" charset="0"/>
              </a:rPr>
              <a:t>kehidupan</a:t>
            </a:r>
            <a:r>
              <a:rPr lang="en-ID" sz="3600" dirty="0">
                <a:latin typeface="Trade Gothic Next Heavy" panose="020B0903040303020004" pitchFamily="34" charset="0"/>
              </a:rPr>
              <a:t> </a:t>
            </a:r>
            <a:r>
              <a:rPr lang="en-ID" sz="3600" dirty="0">
                <a:latin typeface="Tw Cen MT Condensed Extra Bold" panose="020B0803020202020204" pitchFamily="34" charset="0"/>
              </a:rPr>
              <a:t>[</a:t>
            </a:r>
            <a:r>
              <a:rPr lang="en-ID" sz="3600" dirty="0" err="1">
                <a:latin typeface="Tw Cen MT Condensed Extra Bold" panose="020B0803020202020204" pitchFamily="34" charset="0"/>
              </a:rPr>
              <a:t>Kejadian</a:t>
            </a:r>
            <a:r>
              <a:rPr lang="en-ID" sz="3600" dirty="0">
                <a:latin typeface="Tw Cen MT Condensed Extra Bold" panose="020B0803020202020204" pitchFamily="34" charset="0"/>
              </a:rPr>
              <a:t> 3:22],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600" dirty="0">
                <a:latin typeface="Tw Cen MT Condensed Extra Bold" panose="020B0803020202020204" pitchFamily="34" charset="0"/>
              </a:rPr>
              <a:t> juga </a:t>
            </a:r>
            <a:r>
              <a:rPr lang="en-ID" sz="3600" dirty="0" err="1">
                <a:latin typeface="Tw Cen MT Condensed Extra Bold" panose="020B0803020202020204" pitchFamily="34" charset="0"/>
              </a:rPr>
              <a:t>merupakan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simbol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harapan</a:t>
            </a:r>
            <a:r>
              <a:rPr lang="en-ID" sz="3600" dirty="0">
                <a:latin typeface="Gill Sans Nova Cond Ultra Bold" panose="020B0B04020104020203" pitchFamily="34" charset="0"/>
              </a:rPr>
              <a:t>, </a:t>
            </a:r>
            <a:r>
              <a:rPr lang="en-ID" sz="3600" dirty="0" err="1">
                <a:latin typeface="Gill Sans Nova Cond Ultra Bold" panose="020B0B04020104020203" pitchFamily="34" charset="0"/>
              </a:rPr>
              <a:t>janji</a:t>
            </a:r>
            <a:r>
              <a:rPr lang="en-ID" sz="3600" dirty="0">
                <a:latin typeface="Tw Cen MT Condensed Extra Bold" panose="020B0803020202020204" pitchFamily="34" charset="0"/>
              </a:rPr>
              <a:t>, </a:t>
            </a:r>
            <a:r>
              <a:rPr lang="en-ID" sz="36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600" dirty="0"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suatu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hari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nanti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manusia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akan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dikembalikan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ke</a:t>
            </a:r>
            <a:r>
              <a:rPr lang="en-ID" sz="3600" dirty="0">
                <a:latin typeface="Eras Bold ITC" panose="020B0907030504020204" pitchFamily="34" charset="0"/>
              </a:rPr>
              <a:t> Firdaus.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B89EAB-E854-07F2-C8FF-7664DC94FE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55" r="21301" b="-1"/>
          <a:stretch/>
        </p:blipFill>
        <p:spPr>
          <a:xfrm>
            <a:off x="5143347" y="-10886"/>
            <a:ext cx="4000653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7710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</TotalTime>
  <Words>1439</Words>
  <Application>Microsoft Office PowerPoint</Application>
  <PresentationFormat>On-screen Show (4:3)</PresentationFormat>
  <Paragraphs>69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Amasis MT Pro Black</vt:lpstr>
      <vt:lpstr>Aptos</vt:lpstr>
      <vt:lpstr>Aptos Display</vt:lpstr>
      <vt:lpstr>Arial</vt:lpstr>
      <vt:lpstr>Berlin Sans FB</vt:lpstr>
      <vt:lpstr>Calibri</vt:lpstr>
      <vt:lpstr>Eras Bold ITC</vt:lpstr>
      <vt:lpstr>Franklin Gothic Demi</vt:lpstr>
      <vt:lpstr>Franklin Gothic Demi Cond</vt:lpstr>
      <vt:lpstr>Gill Sans Nova Cond Ultra Bold</vt:lpstr>
      <vt:lpstr>Gill Sans Nova Cond XBd</vt:lpstr>
      <vt:lpstr>Gill Sans Ultra Bold Condensed</vt:lpstr>
      <vt:lpstr>Impact</vt:lpstr>
      <vt:lpstr>Trade Gothic Next Heavy</vt:lpstr>
      <vt:lpstr>Tw Cen MT Condensed Extra Bold</vt:lpstr>
      <vt:lpstr>Office Theme</vt:lpstr>
      <vt:lpstr>DASAR-DASAR UNTUK NUBUATAN</vt:lpstr>
      <vt:lpstr>YESAYA 6 : 8</vt:lpstr>
      <vt:lpstr>Allah adalah landasan dari segala sesuatu yang baik, karena Dia adalah Pencipta segala sesuatu yang baik, baik yang bernyawa maupun yang tidak bernyawa.</vt:lpstr>
      <vt:lpstr>INI AKU, UTUSLAH AKU Minggu, 11 Mei 2025</vt:lpstr>
      <vt:lpstr>PowerPoint Presentation</vt:lpstr>
      <vt:lpstr>PowerPoint Presentation</vt:lpstr>
      <vt:lpstr>PowerPoint Presentation</vt:lpstr>
      <vt:lpstr>DUA KERUB Senin, 12 Mei 2025</vt:lpstr>
      <vt:lpstr>PowerPoint Presentation</vt:lpstr>
      <vt:lpstr>Ellen G. White, Alfa dan Omega, jld. 1, hlm. 60</vt:lpstr>
      <vt:lpstr>PowerPoint Presentation</vt:lpstr>
      <vt:lpstr>PowerPoint Presentation</vt:lpstr>
      <vt:lpstr>SEPERTI BARA API YANG MENYALA Selasa, 13 Mei 2025</vt:lpstr>
      <vt:lpstr>PowerPoint Presentation</vt:lpstr>
      <vt:lpstr>PowerPoint Presentation</vt:lpstr>
      <vt:lpstr>PowerPoint Presentation</vt:lpstr>
      <vt:lpstr>PowerPoint Presentation</vt:lpstr>
      <vt:lpstr>TUHAN DI ANTARA UMAT-NYA Rabu, 14 Mei 2025</vt:lpstr>
      <vt:lpstr>PowerPoint Presentation</vt:lpstr>
      <vt:lpstr>PowerPoint Presentation</vt:lpstr>
      <vt:lpstr>PowerPoint Presentation</vt:lpstr>
      <vt:lpstr>PowerPoint Presentation</vt:lpstr>
      <vt:lpstr>KEJATUHAN LUSIFER Kamis, 15 Mei 2025</vt:lpstr>
      <vt:lpstr>PowerPoint Presentation</vt:lpstr>
      <vt:lpstr>PowerPoint Presentation</vt:lpstr>
      <vt:lpstr>Bagaimana umat tebusan berada di surga?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16</cp:revision>
  <dcterms:created xsi:type="dcterms:W3CDTF">2025-05-12T10:00:41Z</dcterms:created>
  <dcterms:modified xsi:type="dcterms:W3CDTF">2025-05-15T08:18:40Z</dcterms:modified>
</cp:coreProperties>
</file>