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65" r:id="rId14"/>
    <p:sldId id="266" r:id="rId15"/>
    <p:sldId id="267" r:id="rId16"/>
    <p:sldId id="273" r:id="rId17"/>
    <p:sldId id="277" r:id="rId18"/>
    <p:sldId id="274" r:id="rId19"/>
    <p:sldId id="275" r:id="rId20"/>
    <p:sldId id="276" r:id="rId21"/>
    <p:sldId id="268" r:id="rId22"/>
    <p:sldId id="278" r:id="rId23"/>
    <p:sldId id="279" r:id="rId24"/>
    <p:sldId id="280" r:id="rId25"/>
    <p:sldId id="281" r:id="rId26"/>
    <p:sldId id="269" r:id="rId27"/>
    <p:sldId id="282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367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9101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85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143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402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95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631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295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43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598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411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33C653-5E2C-474A-930E-509BC81338D4}" type="datetimeFigureOut">
              <a:rPr lang="en-ID" smtClean="0"/>
              <a:t>24/04/2025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CB29A5-ECCC-422D-9CAA-9B8D0D874F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314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A77F32E6-E956-07A7-50AC-1FFA70078D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24" r="-1" b="-1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Imagen 9">
            <a:extLst>
              <a:ext uri="{FF2B5EF4-FFF2-40B4-BE49-F238E27FC236}">
                <a16:creationId xmlns:a16="http://schemas.microsoft.com/office/drawing/2014/main" id="{1D09C580-65BF-134A-606B-5F0CA99FA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86" r="34654" b="-1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8B2571CD-4D6E-F3CC-0DCF-D799D56265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44" r="2" b="2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ABA59-F9F8-039B-1C87-862B9797A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7737" y="3996130"/>
            <a:ext cx="4129361" cy="1576910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>
                <a:latin typeface="Impact" panose="020B0806030902050204" pitchFamily="34" charset="0"/>
              </a:rPr>
              <a:t>BANGSA-BANGSA : BAGIAN 1</a:t>
            </a:r>
            <a:endParaRPr lang="en-ID" sz="44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6C2D9-95FB-C5DA-1E14-D748E0A0F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7" y="5638800"/>
            <a:ext cx="4129361" cy="646785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Pelajaran ke-4, Triwulan II</a:t>
            </a:r>
          </a:p>
          <a:p>
            <a:pPr algn="l"/>
            <a:r>
              <a:rPr lang="en-US" sz="1800" b="1" dirty="0"/>
              <a:t>Tahun 2025</a:t>
            </a:r>
            <a:endParaRPr lang="en-ID" sz="1800" b="1" dirty="0"/>
          </a:p>
        </p:txBody>
      </p:sp>
    </p:spTree>
    <p:extLst>
      <p:ext uri="{BB962C8B-B14F-4D97-AF65-F5344CB8AC3E}">
        <p14:creationId xmlns:p14="http://schemas.microsoft.com/office/powerpoint/2010/main" val="2180667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CE8D6-8849-CD7D-D4EC-A444DF55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PANGGILAN ABRAHAM</a:t>
            </a:r>
            <a:br>
              <a:rPr lang="fi-FI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Senin, 21 April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7B753-6EA3-D45C-1C27-4F78A4147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94" y="4710775"/>
            <a:ext cx="7857007" cy="178351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Kejadian</a:t>
            </a:r>
            <a:r>
              <a:rPr lang="en-ID" sz="3200" dirty="0">
                <a:latin typeface="Berlin Sans FB" panose="020E0602020502020306" pitchFamily="34" charset="0"/>
              </a:rPr>
              <a:t> 10 </a:t>
            </a:r>
            <a:r>
              <a:rPr lang="en-ID" sz="3200" dirty="0" err="1">
                <a:latin typeface="Berlin Sans FB" panose="020E0602020502020306" pitchFamily="34" charset="0"/>
              </a:rPr>
              <a:t>memberi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tahu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umat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terpencar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menurut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tanah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bahasa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keluarga</a:t>
            </a:r>
            <a:r>
              <a:rPr lang="en-ID" sz="3200" dirty="0">
                <a:latin typeface="Berlin Sans FB" panose="020E0602020502020306" pitchFamily="34" charset="0"/>
              </a:rPr>
              <a:t>, dan "</a:t>
            </a:r>
            <a:r>
              <a:rPr lang="en-ID" sz="3200" dirty="0" err="1">
                <a:latin typeface="Berlin Sans FB" panose="020E0602020502020306" pitchFamily="34" charset="0"/>
              </a:rPr>
              <a:t>bangsa</a:t>
            </a:r>
            <a:r>
              <a:rPr lang="en-ID" sz="3200" dirty="0">
                <a:latin typeface="Berlin Sans FB" panose="020E0602020502020306" pitchFamily="34" charset="0"/>
              </a:rPr>
              <a:t>" </a:t>
            </a:r>
            <a:r>
              <a:rPr lang="en-ID" sz="3200" dirty="0">
                <a:latin typeface="Impact" panose="020B0806030902050204" pitchFamily="34" charset="0"/>
              </a:rPr>
              <a:t>[</a:t>
            </a:r>
            <a:r>
              <a:rPr lang="en-ID" sz="3200" dirty="0" err="1">
                <a:latin typeface="Impact" panose="020B0806030902050204" pitchFamily="34" charset="0"/>
              </a:rPr>
              <a:t>Kejadian</a:t>
            </a:r>
            <a:r>
              <a:rPr lang="en-ID" sz="3200" dirty="0">
                <a:latin typeface="Impact" panose="020B0806030902050204" pitchFamily="34" charset="0"/>
              </a:rPr>
              <a:t> 10:5].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1580C-AC58-0057-212C-4CE97FFC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74" y="1590741"/>
            <a:ext cx="5715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773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B1C1-494A-C49D-64D7-C6BDEA026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71" y="517962"/>
            <a:ext cx="4760606" cy="5810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Dari </a:t>
            </a:r>
            <a:r>
              <a:rPr lang="en-ID" sz="3200" dirty="0" err="1">
                <a:latin typeface="Franklin Gothic Demi Cond" panose="020B0706030402020204" pitchFamily="34" charset="0"/>
              </a:rPr>
              <a:t>antara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bangsa-bangsa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>
                <a:latin typeface="Impact" panose="020B0806030902050204" pitchFamily="34" charset="0"/>
              </a:rPr>
              <a:t>Tuhan </a:t>
            </a:r>
            <a:r>
              <a:rPr lang="en-ID" sz="3200" dirty="0" err="1">
                <a:latin typeface="Impact" panose="020B0806030902050204" pitchFamily="34" charset="0"/>
              </a:rPr>
              <a:t>memanggil</a:t>
            </a:r>
            <a:r>
              <a:rPr lang="en-ID" sz="3200" dirty="0">
                <a:latin typeface="Impact" panose="020B0806030902050204" pitchFamily="34" charset="0"/>
              </a:rPr>
              <a:t> Abraham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maksud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melalui</a:t>
            </a:r>
            <a:r>
              <a:rPr lang="en-ID" sz="3200" dirty="0">
                <a:latin typeface="Gill Sans Nova Cond XBd" panose="020B0A06020104020203" pitchFamily="34" charset="0"/>
              </a:rPr>
              <a:t> Abraham Tuhan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mendirikan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sebuah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bangsa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berbeda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kerajaan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manusia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Mereka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boleh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memiliki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raja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selain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Tuhan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Sendiri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Franklin Gothic Demi Cond" panose="020B0706030402020204" pitchFamily="34" charset="0"/>
              </a:rPr>
              <a:t> Orang-orang </a:t>
            </a:r>
            <a:r>
              <a:rPr lang="en-ID" sz="3200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terjadi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Penciptanya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9BFDF-BA1C-18BD-6743-7C210FED9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73" r="27626" b="-1"/>
          <a:stretch/>
        </p:blipFill>
        <p:spPr>
          <a:xfrm>
            <a:off x="5176168" y="1386347"/>
            <a:ext cx="3492761" cy="4657015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7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9352" y="5486400"/>
            <a:ext cx="2004648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F347B-E1CE-8954-EF6E-A817C8D00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0" y="2473874"/>
            <a:ext cx="3583036" cy="23283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1537" y="650160"/>
            <a:ext cx="2240924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A254A-17AD-5BFB-6BBF-85517F05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81" y="1150374"/>
            <a:ext cx="4444795" cy="52035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Israel 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didirikan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untuk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 menjadi 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berkat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bagi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 "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semua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keluarga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 di 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bumi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" [</a:t>
            </a:r>
            <a:r>
              <a:rPr lang="en-ID" sz="3600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Kejadian</a:t>
            </a:r>
            <a:r>
              <a:rPr lang="en-ID" sz="3600" dirty="0">
                <a:highlight>
                  <a:srgbClr val="00FFFF"/>
                </a:highlight>
                <a:latin typeface="Berlin Sans FB" panose="020E0602020502020306" pitchFamily="34" charset="0"/>
              </a:rPr>
              <a:t> 12:3].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</a:p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Tuhan </a:t>
            </a:r>
            <a:r>
              <a:rPr lang="en-ID" sz="3600" dirty="0" err="1">
                <a:latin typeface="Impact" panose="020B0806030902050204" pitchFamily="34" charset="0"/>
              </a:rPr>
              <a:t>telah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mencurahkan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kepada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mereka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terang</a:t>
            </a:r>
            <a:r>
              <a:rPr lang="en-ID" sz="3600" dirty="0">
                <a:latin typeface="Impact" panose="020B0806030902050204" pitchFamily="34" charset="0"/>
              </a:rPr>
              <a:t> dan </a:t>
            </a:r>
            <a:r>
              <a:rPr lang="en-ID" sz="3600" dirty="0" err="1">
                <a:latin typeface="Impact" panose="020B0806030902050204" pitchFamily="34" charset="0"/>
              </a:rPr>
              <a:t>hak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istimewa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belum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pernah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terlihat</a:t>
            </a:r>
            <a:r>
              <a:rPr lang="en-ID" sz="3600" dirty="0">
                <a:latin typeface="Impact" panose="020B0806030902050204" pitchFamily="34" charset="0"/>
              </a:rPr>
              <a:t> di dunia </a:t>
            </a:r>
            <a:r>
              <a:rPr lang="en-ID" sz="3600" dirty="0" err="1">
                <a:latin typeface="Impact" panose="020B0806030902050204" pitchFamily="34" charset="0"/>
              </a:rPr>
              <a:t>sebelumnya</a:t>
            </a:r>
            <a:r>
              <a:rPr lang="en-ID" sz="36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9926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95029-8E0B-1286-268E-E28C654C2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7" y="430618"/>
            <a:ext cx="5252484" cy="5996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Bangsa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diajarkan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ketetapan</a:t>
            </a:r>
            <a:r>
              <a:rPr lang="en-ID" sz="3200" dirty="0"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peraturan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Tuhan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membuat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begitu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istimewa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kepatuhan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mereka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kepada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hal-hal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itu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akan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menyebabkan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bangsa-bangsa</a:t>
            </a:r>
            <a:r>
              <a:rPr lang="en-ID" sz="3200" dirty="0">
                <a:latin typeface="Eras Demi ITC" panose="020B0805030504020804" pitchFamily="34" charset="0"/>
              </a:rPr>
              <a:t> lain </a:t>
            </a:r>
            <a:r>
              <a:rPr lang="en-ID" sz="3200" dirty="0" err="1">
                <a:latin typeface="Eras Demi ITC" panose="020B0805030504020804" pitchFamily="34" charset="0"/>
              </a:rPr>
              <a:t>berkata</a:t>
            </a:r>
            <a:r>
              <a:rPr lang="en-ID" sz="3200" dirty="0">
                <a:latin typeface="Franklin Gothic Demi Cond" panose="020B0706030402020204" pitchFamily="34" charset="0"/>
              </a:rPr>
              <a:t>, "</a:t>
            </a:r>
            <a:r>
              <a:rPr lang="en-ID" sz="3200" dirty="0" err="1">
                <a:latin typeface="Franklin Gothic Demi Cond" panose="020B0706030402020204" pitchFamily="34" charset="0"/>
              </a:rPr>
              <a:t>Memang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bangsa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bijaksana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berakal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budi</a:t>
            </a:r>
            <a:r>
              <a:rPr lang="en-ID" sz="3200" dirty="0">
                <a:latin typeface="Franklin Gothic Demi Cond" panose="020B0706030402020204" pitchFamily="34" charset="0"/>
              </a:rPr>
              <a:t>" [</a:t>
            </a:r>
            <a:r>
              <a:rPr lang="en-ID" sz="3200" dirty="0" err="1">
                <a:latin typeface="Franklin Gothic Demi Cond" panose="020B0706030402020204" pitchFamily="34" charset="0"/>
              </a:rPr>
              <a:t>Ulangan</a:t>
            </a:r>
            <a:r>
              <a:rPr lang="en-ID" sz="3200" dirty="0">
                <a:latin typeface="Franklin Gothic Demi Cond" panose="020B0706030402020204" pitchFamily="34" charset="0"/>
              </a:rPr>
              <a:t> 4:5-6].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1AC0D-94E8-7A83-E3D0-A5D41A213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57" r="-1" b="-1"/>
          <a:stretch/>
        </p:blipFill>
        <p:spPr>
          <a:xfrm>
            <a:off x="5405347" y="1643087"/>
            <a:ext cx="3666819" cy="3895866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110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5EE1864-C958-0A5F-C5C4-8D2A83D5A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80" r="1" b="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E835-A090-84D4-E28D-53F70AA36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39" y="4136192"/>
            <a:ext cx="8061357" cy="2376728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betapa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pun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indahnya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diberikan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kegagalan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menghidupkannya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mematuhinya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membawa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kutukan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gantinya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berkat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kematian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bukannya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kehidupan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1311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8892E-3964-0EC6-2789-A7C7A77F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DIBERIKAN APA YANG ANDA MINTA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Selasa, 22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F1220-054E-818D-9885-613C295B8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64" y="1885279"/>
            <a:ext cx="5068146" cy="47276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1 Samuel 8:4-5 </a:t>
            </a:r>
          </a:p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Sebab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berkumpullah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semua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tua-tua</a:t>
            </a:r>
            <a:r>
              <a:rPr lang="en-ID" dirty="0">
                <a:latin typeface="Berlin Sans FB" panose="020E0602020502020306" pitchFamily="34" charset="0"/>
              </a:rPr>
              <a:t> Israel;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 Samuel di Rama dan </a:t>
            </a:r>
            <a:r>
              <a:rPr lang="en-ID" dirty="0" err="1">
                <a:latin typeface="Berlin Sans FB" panose="020E0602020502020306" pitchFamily="34" charset="0"/>
              </a:rPr>
              <a:t>berkata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kepadanya</a:t>
            </a:r>
            <a:r>
              <a:rPr lang="en-ID" dirty="0">
                <a:latin typeface="Berlin Sans FB" panose="020E0602020502020306" pitchFamily="34" charset="0"/>
              </a:rPr>
              <a:t>: "</a:t>
            </a:r>
            <a:r>
              <a:rPr lang="en-ID" dirty="0" err="1">
                <a:latin typeface="Berlin Sans FB" panose="020E0602020502020306" pitchFamily="34" charset="0"/>
              </a:rPr>
              <a:t>Engkau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sudah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tua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anak-anakmu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engkau</a:t>
            </a:r>
            <a:r>
              <a:rPr lang="en-ID" dirty="0">
                <a:latin typeface="Berlin Sans FB" panose="020E0602020502020306" pitchFamily="34" charset="0"/>
              </a:rPr>
              <a:t>; </a:t>
            </a:r>
            <a:r>
              <a:rPr lang="en-ID" dirty="0" err="1">
                <a:latin typeface="Gill Sans Nova Cond Ultra Bold" panose="020B0B04020104020203" pitchFamily="34" charset="0"/>
              </a:rPr>
              <a:t>maka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angkatlah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sekarang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seorang</a:t>
            </a:r>
            <a:r>
              <a:rPr lang="en-ID" dirty="0">
                <a:latin typeface="Gill Sans Nova Cond Ultra Bold" panose="020B0B04020104020203" pitchFamily="34" charset="0"/>
              </a:rPr>
              <a:t> raja </a:t>
            </a:r>
            <a:r>
              <a:rPr lang="en-ID" dirty="0" err="1">
                <a:latin typeface="Gill Sans Nova Cond Ultra Bold" panose="020B0B04020104020203" pitchFamily="34" charset="0"/>
              </a:rPr>
              <a:t>atas</a:t>
            </a:r>
            <a:r>
              <a:rPr lang="en-ID" dirty="0">
                <a:latin typeface="Gill Sans Nova Cond Ultra Bold" panose="020B0B04020104020203" pitchFamily="34" charset="0"/>
              </a:rPr>
              <a:t> kami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memerintah</a:t>
            </a:r>
            <a:r>
              <a:rPr lang="en-ID" dirty="0">
                <a:latin typeface="Gill Sans Nova Cond Ultra Bold" panose="020B0B04020104020203" pitchFamily="34" charset="0"/>
              </a:rPr>
              <a:t> kami, </a:t>
            </a:r>
            <a:r>
              <a:rPr lang="en-ID" dirty="0" err="1">
                <a:latin typeface="Gill Sans Nova Cond Ultra Bold" panose="020B0B04020104020203" pitchFamily="34" charset="0"/>
              </a:rPr>
              <a:t>seperti</a:t>
            </a:r>
            <a:r>
              <a:rPr lang="en-ID" dirty="0">
                <a:latin typeface="Gill Sans Nova Cond Ultra Bold" panose="020B0B04020104020203" pitchFamily="34" charset="0"/>
              </a:rPr>
              <a:t> pada </a:t>
            </a:r>
            <a:r>
              <a:rPr lang="en-ID" dirty="0" err="1">
                <a:latin typeface="Gill Sans Nova Cond Ultra Bold" panose="020B0B04020104020203" pitchFamily="34" charset="0"/>
              </a:rPr>
              <a:t>segala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bangsa-bangsa</a:t>
            </a:r>
            <a:r>
              <a:rPr lang="en-ID" dirty="0">
                <a:latin typeface="Gill Sans Nova Cond Ultra Bold" panose="020B0B04020104020203" pitchFamily="34" charset="0"/>
              </a:rPr>
              <a:t> lain</a:t>
            </a:r>
            <a:r>
              <a:rPr lang="en-ID" dirty="0">
                <a:latin typeface="Berlin Sans FB" panose="020E0602020502020306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6BC81-9BA7-99E6-A497-CF1CA6FE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990" y="2954219"/>
            <a:ext cx="3199498" cy="25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E3980-6047-39F6-D661-67FA9976E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14" y="3563266"/>
            <a:ext cx="3583036" cy="203337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CB4A-D2D0-9951-8CF5-487848ED0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652" y="1873045"/>
            <a:ext cx="4172329" cy="4422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Apa yang </a:t>
            </a:r>
            <a:r>
              <a:rPr lang="en-ID" sz="3200" dirty="0" err="1">
                <a:latin typeface="Franklin Gothic Heavy" panose="020B0903020102020204" pitchFamily="34" charset="0"/>
              </a:rPr>
              <a:t>mereka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inginkan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dikabulkan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tapi</a:t>
            </a:r>
            <a:r>
              <a:rPr lang="en-ID" sz="3200" dirty="0">
                <a:latin typeface="Franklin Gothic Heavy" panose="020B0903020102020204" pitchFamily="34" charset="0"/>
              </a:rPr>
              <a:t> Tuhan </a:t>
            </a:r>
            <a:r>
              <a:rPr lang="en-ID" sz="3200" dirty="0" err="1">
                <a:latin typeface="Franklin Gothic Heavy" panose="020B0903020102020204" pitchFamily="34" charset="0"/>
              </a:rPr>
              <a:t>dalam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kasih</a:t>
            </a:r>
            <a:r>
              <a:rPr lang="en-ID" sz="3200" dirty="0">
                <a:latin typeface="Franklin Gothic Heavy" panose="020B0903020102020204" pitchFamily="34" charset="0"/>
              </a:rPr>
              <a:t>-Nya </a:t>
            </a:r>
            <a:r>
              <a:rPr lang="en-ID" sz="3200" dirty="0" err="1">
                <a:latin typeface="Franklin Gothic Heavy" panose="020B0903020102020204" pitchFamily="34" charset="0"/>
              </a:rPr>
              <a:t>memberikan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peringatan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konsekuensi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permintaan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mereka</a:t>
            </a:r>
            <a:r>
              <a:rPr lang="en-ID" sz="3200" dirty="0">
                <a:latin typeface="Franklin Gothic Heavy" panose="020B0903020102020204" pitchFamily="34" charset="0"/>
              </a:rPr>
              <a:t> [1 Samuel 8:9-18].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E6896-EC73-D5B8-B95F-E7FBA44EEF27}"/>
              </a:ext>
            </a:extLst>
          </p:cNvPr>
          <p:cNvSpPr txBox="1"/>
          <p:nvPr/>
        </p:nvSpPr>
        <p:spPr>
          <a:xfrm>
            <a:off x="280219" y="511080"/>
            <a:ext cx="43297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Meminta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seorang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raja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penolakan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terhadap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pemerintahan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Tuhan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atas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 [1 Samuel 8:7-8].  </a:t>
            </a:r>
          </a:p>
        </p:txBody>
      </p:sp>
    </p:spTree>
    <p:extLst>
      <p:ext uri="{BB962C8B-B14F-4D97-AF65-F5344CB8AC3E}">
        <p14:creationId xmlns:p14="http://schemas.microsoft.com/office/powerpoint/2010/main" val="9778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7DFA7-40B5-786C-DDED-5D79BA2D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65" b="18841"/>
          <a:stretch/>
        </p:blipFill>
        <p:spPr>
          <a:xfrm>
            <a:off x="0" y="0"/>
            <a:ext cx="9143980" cy="33419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A52E0-E6D0-4239-62B2-E9F3DC9F9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3512026"/>
            <a:ext cx="8682342" cy="31473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meminta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seorang</a:t>
            </a:r>
            <a:r>
              <a:rPr lang="en-ID" dirty="0">
                <a:latin typeface="Gill Sans Nova Cond Ultra Bold" panose="020B0B04020104020203" pitchFamily="34" charset="0"/>
              </a:rPr>
              <a:t> raja,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membawa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penderitaan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sama</a:t>
            </a:r>
            <a:r>
              <a:rPr lang="en-ID" dirty="0">
                <a:latin typeface="Gill Sans Nova Cond Ultra Bold" panose="020B0B04020104020203" pitchFamily="34" charset="0"/>
              </a:rPr>
              <a:t> pada </a:t>
            </a:r>
            <a:r>
              <a:rPr lang="en-ID" dirty="0" err="1">
                <a:latin typeface="Gill Sans Nova Cond Ultra Bold" panose="020B0B04020104020203" pitchFamily="34" charset="0"/>
              </a:rPr>
              <a:t>diri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seperti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dialami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kerajaan-kerajaan</a:t>
            </a:r>
            <a:r>
              <a:rPr lang="en-ID" dirty="0">
                <a:latin typeface="Gill Sans Nova Cond Ultra Bold" panose="020B0B04020104020203" pitchFamily="34" charset="0"/>
              </a:rPr>
              <a:t> kafir</a:t>
            </a:r>
            <a:r>
              <a:rPr lang="en-ID" dirty="0">
                <a:latin typeface="Franklin Gothic Demi Cond" panose="020B0706030402020204" pitchFamily="34" charset="0"/>
              </a:rPr>
              <a:t> : </a:t>
            </a:r>
            <a:r>
              <a:rPr lang="en-ID" dirty="0" err="1">
                <a:latin typeface="Franklin Gothic Demi Cond" panose="020B0706030402020204" pitchFamily="34" charset="0"/>
              </a:rPr>
              <a:t>wajib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militer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perang</a:t>
            </a:r>
            <a:r>
              <a:rPr lang="en-ID" dirty="0">
                <a:latin typeface="Franklin Gothic Demi Cond" panose="020B0706030402020204" pitchFamily="34" charset="0"/>
              </a:rPr>
              <a:t> raja, </a:t>
            </a:r>
            <a:r>
              <a:rPr lang="en-ID" dirty="0" err="1">
                <a:latin typeface="Franklin Gothic Demi Cond" panose="020B0706030402020204" pitchFamily="34" charset="0"/>
              </a:rPr>
              <a:t>penyitaan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perpajakan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keburukan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lainnya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menemukan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penguasa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cenderung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memerintah</a:t>
            </a:r>
            <a:r>
              <a:rPr lang="en-ID" dirty="0">
                <a:latin typeface="Impact" panose="020B0806030902050204" pitchFamily="34" charset="0"/>
              </a:rPr>
              <a:t> demi </a:t>
            </a:r>
            <a:r>
              <a:rPr lang="en-ID" dirty="0" err="1">
                <a:latin typeface="Impact" panose="020B0806030902050204" pitchFamily="34" charset="0"/>
              </a:rPr>
              <a:t>kebaikan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sendiri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bukannya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murah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seperti</a:t>
            </a:r>
            <a:r>
              <a:rPr lang="en-ID" dirty="0">
                <a:latin typeface="Impact" panose="020B0806030902050204" pitchFamily="34" charset="0"/>
              </a:rPr>
              <a:t> yang Tuhan </a:t>
            </a:r>
            <a:r>
              <a:rPr lang="en-ID" dirty="0" err="1">
                <a:latin typeface="Impact" panose="020B0806030902050204" pitchFamily="34" charset="0"/>
              </a:rPr>
              <a:t>lakukan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570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30D9C-50C0-EF8B-6D30-C1BB49EF76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2" r="24705"/>
          <a:stretch/>
        </p:blipFill>
        <p:spPr>
          <a:xfrm>
            <a:off x="2" y="1587"/>
            <a:ext cx="3827720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1AC90-DD11-E836-07B6-68322FF3C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330" y="878045"/>
            <a:ext cx="4635796" cy="57627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Tuhan </a:t>
            </a:r>
            <a:r>
              <a:rPr lang="en-ID" sz="3200" dirty="0" err="1">
                <a:latin typeface="Berlin Sans FB" panose="020E0602020502020306" pitchFamily="34" charset="0"/>
              </a:rPr>
              <a:t>mengetahui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kelemahan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umat</a:t>
            </a:r>
            <a:r>
              <a:rPr lang="en-ID" sz="3200" dirty="0">
                <a:latin typeface="Berlin Sans FB" panose="020E0602020502020306" pitchFamily="34" charset="0"/>
              </a:rPr>
              <a:t>-Nya, dan Dia </a:t>
            </a:r>
            <a:r>
              <a:rPr lang="en-ID" sz="3200" dirty="0" err="1">
                <a:latin typeface="Berlin Sans FB" panose="020E0602020502020306" pitchFamily="34" charset="0"/>
              </a:rPr>
              <a:t>meramalkan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sejak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awal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Israel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meminta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seorang</a:t>
            </a:r>
            <a:r>
              <a:rPr lang="en-ID" sz="3200" dirty="0">
                <a:latin typeface="Berlin Sans FB" panose="020E0602020502020306" pitchFamily="34" charset="0"/>
              </a:rPr>
              <a:t> raja </a:t>
            </a:r>
            <a:r>
              <a:rPr lang="en-ID" sz="3200" dirty="0" err="1"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melakukannya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begitu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banyak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sejarah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suci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cerita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tentang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konsekuensi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pilihan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5123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1E71-720E-E1CF-4BDA-D836F90F3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16" y="514657"/>
            <a:ext cx="5746584" cy="62568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Kita </a:t>
            </a:r>
            <a:r>
              <a:rPr lang="en-ID" sz="3000" dirty="0" err="1">
                <a:latin typeface="Franklin Gothic Demi Cond" panose="020B0706030402020204" pitchFamily="34" charset="0"/>
              </a:rPr>
              <a:t>perlu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sejarah</a:t>
            </a:r>
            <a:r>
              <a:rPr lang="en-ID" sz="3000" dirty="0">
                <a:latin typeface="Franklin Gothic Demi Cond" panose="020B0706030402020204" pitchFamily="34" charset="0"/>
              </a:rPr>
              <a:t> Israel </a:t>
            </a:r>
            <a:r>
              <a:rPr lang="en-ID" sz="3000" dirty="0" err="1">
                <a:latin typeface="Franklin Gothic Demi Cond" panose="020B0706030402020204" pitchFamily="34" charset="0"/>
              </a:rPr>
              <a:t>setelah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memutuskan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memiliki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raja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betapa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buruknya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keadaan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bawah</a:t>
            </a:r>
            <a:r>
              <a:rPr lang="en-ID" sz="3000" dirty="0">
                <a:latin typeface="Franklin Gothic Demi Cond" panose="020B0706030402020204" pitchFamily="34" charset="0"/>
              </a:rPr>
              <a:t> raja-raja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beberapa</a:t>
            </a:r>
            <a:r>
              <a:rPr lang="en-ID" sz="3000" dirty="0">
                <a:latin typeface="Franklin Gothic Demi Cond" panose="020B0706030402020204" pitchFamily="34" charset="0"/>
              </a:rPr>
              <a:t> raja </a:t>
            </a:r>
            <a:r>
              <a:rPr lang="en-ID" sz="3000" dirty="0" err="1">
                <a:latin typeface="Franklin Gothic Demi Cond" panose="020B0706030402020204" pitchFamily="34" charset="0"/>
              </a:rPr>
              <a:t>lebih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yang lain, </a:t>
            </a:r>
            <a:r>
              <a:rPr lang="en-ID" sz="3000" dirty="0" err="1">
                <a:latin typeface="Franklin Gothic Demi Cond" panose="020B0706030402020204" pitchFamily="34" charset="0"/>
              </a:rPr>
              <a:t>bahkan</a:t>
            </a:r>
            <a:r>
              <a:rPr lang="en-ID" sz="3000" dirty="0">
                <a:latin typeface="Franklin Gothic Demi Cond" panose="020B0706030402020204" pitchFamily="34" charset="0"/>
              </a:rPr>
              <a:t> raja yang "</a:t>
            </a:r>
            <a:r>
              <a:rPr lang="en-ID" sz="3000" dirty="0" err="1"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latin typeface="Franklin Gothic Demi Cond" panose="020B0706030402020204" pitchFamily="34" charset="0"/>
              </a:rPr>
              <a:t>" pun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berbuat</a:t>
            </a:r>
            <a:r>
              <a:rPr lang="en-ID" sz="3000" dirty="0">
                <a:latin typeface="Franklin Gothic Demi Cond" panose="020B0706030402020204" pitchFamily="34" charset="0"/>
              </a:rPr>
              <a:t> salah [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halnya</a:t>
            </a:r>
            <a:r>
              <a:rPr lang="en-ID" sz="3000" dirty="0">
                <a:latin typeface="Franklin Gothic Demi Cond" panose="020B0706030402020204" pitchFamily="34" charset="0"/>
              </a:rPr>
              <a:t> Daud dan </a:t>
            </a:r>
            <a:r>
              <a:rPr lang="en-ID" sz="3000" dirty="0" err="1">
                <a:latin typeface="Franklin Gothic Demi Cond" panose="020B0706030402020204" pitchFamily="34" charset="0"/>
              </a:rPr>
              <a:t>Batsyeba</a:t>
            </a:r>
            <a:r>
              <a:rPr lang="en-ID" sz="3000" dirty="0">
                <a:latin typeface="Franklin Gothic Demi Cond" panose="020B0706030402020204" pitchFamily="34" charset="0"/>
              </a:rPr>
              <a:t>].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Dalam </a:t>
            </a:r>
            <a:r>
              <a:rPr lang="en-ID" sz="3000" dirty="0" err="1">
                <a:latin typeface="Impact" panose="020B0806030902050204" pitchFamily="34" charset="0"/>
              </a:rPr>
              <a:t>banyak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kasus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bangsa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hidup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bawah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kekuasaan</a:t>
            </a:r>
            <a:r>
              <a:rPr lang="en-ID" sz="3000" dirty="0">
                <a:latin typeface="Impact" panose="020B0806030902050204" pitchFamily="34" charset="0"/>
              </a:rPr>
              <a:t> raja demi raja yang </a:t>
            </a:r>
            <a:r>
              <a:rPr lang="en-ID" sz="3000" dirty="0" err="1">
                <a:latin typeface="Impact" panose="020B0806030902050204" pitchFamily="34" charset="0"/>
              </a:rPr>
              <a:t>melakukan</a:t>
            </a:r>
            <a:r>
              <a:rPr lang="en-ID" sz="3000" dirty="0">
                <a:latin typeface="Impact" panose="020B0806030902050204" pitchFamily="34" charset="0"/>
              </a:rPr>
              <a:t> "</a:t>
            </a:r>
            <a:r>
              <a:rPr lang="en-ID" sz="3000" dirty="0" err="1">
                <a:latin typeface="Impact" panose="020B0806030902050204" pitchFamily="34" charset="0"/>
              </a:rPr>
              <a:t>apa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jahat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mata</a:t>
            </a:r>
            <a:r>
              <a:rPr lang="en-ID" sz="3000" dirty="0">
                <a:latin typeface="Impact" panose="020B0806030902050204" pitchFamily="34" charset="0"/>
              </a:rPr>
              <a:t> TUHAN"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[1 Raja-raja 11:6,  1 Raja-raja15:26].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617EB-CC04-0B86-B09F-BBD7FC83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4" b="3"/>
          <a:stretch/>
        </p:blipFill>
        <p:spPr>
          <a:xfrm>
            <a:off x="5758503" y="1690688"/>
            <a:ext cx="3041345" cy="405512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965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6185-E671-E481-C61F-03472991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56" y="3051672"/>
            <a:ext cx="8421287" cy="892367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DANIEL 7 : 14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A6DBD-EE4E-8E52-FB5F-15AA338D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61" b="22800"/>
          <a:stretch/>
        </p:blipFill>
        <p:spPr>
          <a:xfrm>
            <a:off x="20" y="0"/>
            <a:ext cx="9143980" cy="313773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DB5AE-A334-3FC4-D944-3CBD95B07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464" y="3833870"/>
            <a:ext cx="8602264" cy="278462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“Lalu diberikan </a:t>
            </a:r>
            <a:r>
              <a:rPr lang="en-US" sz="3200" dirty="0" err="1">
                <a:latin typeface="Franklin Gothic Demi Cond" panose="020B0706030402020204" pitchFamily="34" charset="0"/>
              </a:rPr>
              <a:t>kepadanya</a:t>
            </a:r>
            <a:r>
              <a:rPr lang="en-US" sz="3200" dirty="0">
                <a:latin typeface="Franklin Gothic Demi Cond" panose="020B0706030402020204" pitchFamily="34" charset="0"/>
              </a:rPr>
              <a:t> kekuasaan dan kemuliaan dan kekuasaan </a:t>
            </a:r>
            <a:r>
              <a:rPr lang="en-US" sz="3200" dirty="0" err="1">
                <a:latin typeface="Franklin Gothic Demi Cond" panose="020B0706030402020204" pitchFamily="34" charset="0"/>
              </a:rPr>
              <a:t>sebagai</a:t>
            </a:r>
            <a:r>
              <a:rPr lang="en-US" sz="3200" dirty="0">
                <a:latin typeface="Franklin Gothic Demi Cond" panose="020B0706030402020204" pitchFamily="34" charset="0"/>
              </a:rPr>
              <a:t> raja, </a:t>
            </a:r>
            <a:r>
              <a:rPr lang="en-US" sz="3200" dirty="0">
                <a:latin typeface="Gill Sans Nova Cond Ultra Bold" panose="020B0B04020104020203" pitchFamily="34" charset="0"/>
              </a:rPr>
              <a:t>maka orang-orang </a:t>
            </a:r>
            <a:r>
              <a:rPr lang="en-US" sz="3200" dirty="0" err="1">
                <a:latin typeface="Gill Sans Nova Cond Ultra Bold" panose="020B0B04020104020203" pitchFamily="34" charset="0"/>
              </a:rPr>
              <a:t>dari</a:t>
            </a:r>
            <a:r>
              <a:rPr lang="en-US" sz="3200" dirty="0">
                <a:latin typeface="Gill Sans Nova Cond Ultra Bold" panose="020B0B04020104020203" pitchFamily="34" charset="0"/>
              </a:rPr>
              <a:t> segala bangsa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Gill Sans Nova Cond Ultra Bold" panose="020B0B04020104020203" pitchFamily="34" charset="0"/>
              </a:rPr>
              <a:t>suku</a:t>
            </a:r>
            <a:r>
              <a:rPr lang="en-US" sz="3200" dirty="0">
                <a:latin typeface="Gill Sans Nova Cond Ultra Bold" panose="020B0B04020104020203" pitchFamily="34" charset="0"/>
              </a:rPr>
              <a:t> bangsa </a:t>
            </a:r>
            <a:r>
              <a:rPr lang="en-US" sz="3200" dirty="0">
                <a:latin typeface="Franklin Gothic Demi Cond" panose="020B0706030402020204" pitchFamily="34" charset="0"/>
              </a:rPr>
              <a:t>dan </a:t>
            </a:r>
            <a:r>
              <a:rPr lang="en-US" sz="3200" dirty="0" err="1">
                <a:latin typeface="Gill Sans Nova Cond Ultra Bold" panose="020B0B04020104020203" pitchFamily="34" charset="0"/>
              </a:rPr>
              <a:t>bahasa</a:t>
            </a:r>
            <a:r>
              <a:rPr lang="en-US" sz="3200" dirty="0">
                <a:latin typeface="Gill Sans Nova Cond Ultra Bold" panose="020B0B04020104020203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mengabdi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kepadanya</a:t>
            </a:r>
            <a:r>
              <a:rPr lang="en-US" sz="3200" dirty="0">
                <a:latin typeface="Franklin Gothic Demi Cond" panose="020B0706030402020204" pitchFamily="34" charset="0"/>
              </a:rPr>
              <a:t>. </a:t>
            </a:r>
            <a:r>
              <a:rPr lang="en-US" sz="3200" dirty="0" err="1">
                <a:latin typeface="Franklin Gothic Demi Cond" panose="020B0706030402020204" pitchFamily="34" charset="0"/>
              </a:rPr>
              <a:t>Kekuasaannya</a:t>
            </a:r>
            <a:r>
              <a:rPr lang="en-US" sz="3200" dirty="0">
                <a:latin typeface="Franklin Gothic Demi Cond" panose="020B0706030402020204" pitchFamily="34" charset="0"/>
              </a:rPr>
              <a:t> ialah kekuasaan yang </a:t>
            </a:r>
            <a:r>
              <a:rPr lang="en-US" sz="3200" dirty="0" err="1">
                <a:latin typeface="Franklin Gothic Demi Cond" panose="020B0706030402020204" pitchFamily="34" charset="0"/>
              </a:rPr>
              <a:t>kekal</a:t>
            </a:r>
            <a:r>
              <a:rPr lang="en-US" sz="3200" dirty="0">
                <a:latin typeface="Franklin Gothic Demi Cond" panose="020B0706030402020204" pitchFamily="34" charset="0"/>
              </a:rPr>
              <a:t>, yang tidak </a:t>
            </a:r>
            <a:r>
              <a:rPr lang="en-US" sz="3200" dirty="0" err="1">
                <a:latin typeface="Franklin Gothic Demi Cond" panose="020B0706030402020204" pitchFamily="34" charset="0"/>
              </a:rPr>
              <a:t>akan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lenyap</a:t>
            </a:r>
            <a:r>
              <a:rPr lang="en-US" sz="3200" dirty="0">
                <a:latin typeface="Franklin Gothic Demi Cond" panose="020B0706030402020204" pitchFamily="34" charset="0"/>
              </a:rPr>
              <a:t>, dan </a:t>
            </a:r>
            <a:r>
              <a:rPr lang="en-US" sz="3200" dirty="0" err="1">
                <a:latin typeface="Franklin Gothic Demi Cond" panose="020B0706030402020204" pitchFamily="34" charset="0"/>
              </a:rPr>
              <a:t>kerajaannya</a:t>
            </a:r>
            <a:r>
              <a:rPr lang="en-US" sz="3200" dirty="0">
                <a:latin typeface="Franklin Gothic Demi Cond" panose="020B0706030402020204" pitchFamily="34" charset="0"/>
              </a:rPr>
              <a:t> ialah </a:t>
            </a:r>
            <a:r>
              <a:rPr lang="en-US" sz="3200" dirty="0" err="1">
                <a:latin typeface="Franklin Gothic Demi Cond" panose="020B0706030402020204" pitchFamily="34" charset="0"/>
              </a:rPr>
              <a:t>kerajaan</a:t>
            </a:r>
            <a:r>
              <a:rPr lang="en-US" sz="3200" dirty="0">
                <a:latin typeface="Franklin Gothic Demi Cond" panose="020B0706030402020204" pitchFamily="34" charset="0"/>
              </a:rPr>
              <a:t> yang tidak </a:t>
            </a:r>
            <a:r>
              <a:rPr lang="en-US" sz="3200" dirty="0" err="1">
                <a:latin typeface="Franklin Gothic Demi Cond" panose="020B0706030402020204" pitchFamily="34" charset="0"/>
              </a:rPr>
              <a:t>akan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musnah</a:t>
            </a:r>
            <a:r>
              <a:rPr lang="en-US" sz="3200" dirty="0">
                <a:latin typeface="Franklin Gothic Demi Cond" panose="020B0706030402020204" pitchFamily="34" charset="0"/>
              </a:rPr>
              <a:t>.”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F7A85-78C4-D96B-CD7A-D240E2EC7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0" y="1135626"/>
            <a:ext cx="4000647" cy="510445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Sampai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hari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ini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melihat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semua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pemerintahan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manusia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memiliki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satu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kesamaan</a:t>
            </a:r>
            <a:r>
              <a:rPr lang="en-ID" sz="3600" dirty="0">
                <a:latin typeface="Berlin Sans FB" panose="020E0602020502020306" pitchFamily="34" charset="0"/>
              </a:rPr>
              <a:t> : </a:t>
            </a:r>
            <a:r>
              <a:rPr lang="en-ID" sz="3600" dirty="0">
                <a:latin typeface="Impact" panose="020B0806030902050204" pitchFamily="34" charset="0"/>
              </a:rPr>
              <a:t>orang </a:t>
            </a:r>
            <a:r>
              <a:rPr lang="en-ID" sz="3600" dirty="0" err="1">
                <a:latin typeface="Impact" panose="020B0806030902050204" pitchFamily="34" charset="0"/>
              </a:rPr>
              <a:t>berdosa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memerintah</a:t>
            </a:r>
            <a:r>
              <a:rPr lang="en-ID" sz="3600" dirty="0">
                <a:latin typeface="Impact" panose="020B0806030902050204" pitchFamily="34" charset="0"/>
              </a:rPr>
              <a:t> orang </a:t>
            </a:r>
            <a:r>
              <a:rPr lang="en-ID" sz="3600" dirty="0" err="1">
                <a:latin typeface="Impact" panose="020B0806030902050204" pitchFamily="34" charset="0"/>
              </a:rPr>
              <a:t>berdosa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lainnya</a:t>
            </a:r>
            <a:r>
              <a:rPr lang="en-ID" sz="36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92297-24B4-14B4-A02F-2CD11C1CE6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46" r="11410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686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13D6B-278F-6B43-6D6A-FE1D18D6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PARA PENGUASA BANGSA-BANGSA LAIN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23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A9B7C-107D-99E6-BB80-D1FBE8E17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30" y="4138306"/>
            <a:ext cx="8517196" cy="265471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Permintaan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Israel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seorang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raja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manusia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telah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menuntun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bangsa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itu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kejatuhan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 moral </a:t>
            </a:r>
            <a:r>
              <a:rPr lang="en-ID" sz="3000" dirty="0" err="1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bangsa</a:t>
            </a:r>
            <a:r>
              <a:rPr lang="en-ID" sz="30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.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Raja-raja menjadi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semakin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jahat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sampai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Tuhan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mengizinkan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orang Babel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menawan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rakyat-Nya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sebagai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bentuk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perbaikan</a:t>
            </a: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0D686-0C5F-8699-8B76-B751B34D6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969" y="1392338"/>
            <a:ext cx="5073445" cy="28538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8437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6FB39-6A4F-EFA7-009E-C6B748E6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3" y="454456"/>
            <a:ext cx="5466164" cy="6403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Hal </a:t>
            </a:r>
            <a:r>
              <a:rPr lang="en-ID" sz="3000" dirty="0" err="1">
                <a:latin typeface="Franklin Gothic Demi Cond" panose="020B0706030402020204" pitchFamily="34" charset="0"/>
              </a:rPr>
              <a:t>serupa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sejarah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gereja</a:t>
            </a:r>
            <a:r>
              <a:rPr lang="en-ID" sz="3000" dirty="0">
                <a:latin typeface="Franklin Gothic Demi Cond" panose="020B0706030402020204" pitchFamily="34" charset="0"/>
              </a:rPr>
              <a:t> Kristen. </a:t>
            </a: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bangsa</a:t>
            </a:r>
            <a:r>
              <a:rPr lang="en-ID" sz="3000" dirty="0">
                <a:latin typeface="Franklin Gothic Demi Cond" panose="020B0706030402020204" pitchFamily="34" charset="0"/>
              </a:rPr>
              <a:t> kafir,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Konstantinus </a:t>
            </a:r>
            <a:r>
              <a:rPr lang="en-ID" sz="3000" dirty="0" err="1">
                <a:latin typeface="Franklin Gothic Demi Cond" panose="020B0706030402020204" pitchFamily="34" charset="0"/>
              </a:rPr>
              <a:t>berkuasa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mengaku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orang Kristen, 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percaya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lega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  <a:r>
              <a:rPr lang="en-ID" sz="3000" dirty="0" err="1">
                <a:latin typeface="Franklin Gothic Demi Cond" panose="020B0706030402020204" pitchFamily="34" charset="0"/>
              </a:rPr>
              <a:t>penganiayaan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sekarang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berakhir</a:t>
            </a:r>
            <a:r>
              <a:rPr lang="en-ID" sz="3000" dirty="0">
                <a:latin typeface="Franklin Gothic Demi Cond" panose="020B0706030402020204" pitchFamily="34" charset="0"/>
              </a:rPr>
              <a:t>! Itu </a:t>
            </a:r>
            <a:r>
              <a:rPr lang="en-ID" sz="3000" dirty="0" err="1">
                <a:latin typeface="Franklin Gothic Demi Cond" panose="020B0706030402020204" pitchFamily="34" charset="0"/>
              </a:rPr>
              <a:t>nampaknya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berkat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gereja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mungkin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memanfaatkan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kekuatan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kaisar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keuntungan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8C86C-4A97-6D7F-C46B-5B265FAE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573"/>
          <a:stretch/>
        </p:blipFill>
        <p:spPr>
          <a:xfrm>
            <a:off x="344933" y="1447742"/>
            <a:ext cx="2928866" cy="37903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44075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7059E-8D50-E8C9-17F3-D70700F1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27" b="33333"/>
          <a:stretch/>
        </p:blipFill>
        <p:spPr>
          <a:xfrm>
            <a:off x="20" y="0"/>
            <a:ext cx="9143980" cy="322698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16CE8-9E52-77ED-FD39-8C4F4CF37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" y="3211031"/>
            <a:ext cx="8314661" cy="36416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Beberapa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perselisihan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pecah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antara</a:t>
            </a:r>
            <a:r>
              <a:rPr lang="en-ID" dirty="0">
                <a:latin typeface="Gill Sans Nova Cond XBd" panose="020B0A06020104020203" pitchFamily="34" charset="0"/>
              </a:rPr>
              <a:t> orang-orang Kristen pada </a:t>
            </a:r>
            <a:r>
              <a:rPr lang="en-ID" dirty="0" err="1">
                <a:latin typeface="Gill Sans Nova Cond XBd" panose="020B0A06020104020203" pitchFamily="34" charset="0"/>
              </a:rPr>
              <a:t>abad</a:t>
            </a:r>
            <a:r>
              <a:rPr lang="en-ID" dirty="0">
                <a:latin typeface="Gill Sans Nova Cond XBd" panose="020B0A06020104020203" pitchFamily="34" charset="0"/>
              </a:rPr>
              <a:t> ke-4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Eras Demi ITC" panose="020B0805030504020804" pitchFamily="34" charset="0"/>
              </a:rPr>
              <a:t>ketika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gereja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mendapati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dirinya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mampu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menyelesaikannya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permohonan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diajukan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kepada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kaisar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untuk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campur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tangan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Gereja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meminta</a:t>
            </a:r>
            <a:r>
              <a:rPr lang="en-ID" dirty="0">
                <a:latin typeface="Impact" panose="020B0806030902050204" pitchFamily="34" charset="0"/>
              </a:rPr>
              <a:t> negara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campur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masalah</a:t>
            </a:r>
            <a:r>
              <a:rPr lang="en-ID" dirty="0">
                <a:latin typeface="Impact" panose="020B0806030902050204" pitchFamily="34" charset="0"/>
              </a:rPr>
              <a:t> agama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Gill Sans Nova Cond Ultra Bold" panose="020B0B04020104020203" pitchFamily="34" charset="0"/>
              </a:rPr>
              <a:t>begitu</a:t>
            </a:r>
            <a:r>
              <a:rPr lang="en-ID" dirty="0">
                <a:latin typeface="Gill Sans Nova Cond Ultra Bold" panose="020B0B04020104020203" pitchFamily="34" charset="0"/>
              </a:rPr>
              <a:t> negara </a:t>
            </a:r>
            <a:r>
              <a:rPr lang="en-ID" dirty="0" err="1">
                <a:latin typeface="Gill Sans Nova Cond Ultra Bold" panose="020B0B04020104020203" pitchFamily="34" charset="0"/>
              </a:rPr>
              <a:t>menginjakkan</a:t>
            </a:r>
            <a:r>
              <a:rPr lang="en-ID" dirty="0">
                <a:latin typeface="Gill Sans Nova Cond Ultra Bold" panose="020B0B04020104020203" pitchFamily="34" charset="0"/>
              </a:rPr>
              <a:t> kaki di </a:t>
            </a:r>
            <a:r>
              <a:rPr lang="en-ID" dirty="0" err="1">
                <a:latin typeface="Gill Sans Nova Cond Ultra Bold" panose="020B0B04020104020203" pitchFamily="34" charset="0"/>
              </a:rPr>
              <a:t>pintu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gereja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segalanya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berubah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buruk</a:t>
            </a:r>
            <a:r>
              <a:rPr lang="en-ID" dirty="0">
                <a:latin typeface="Gill Sans Nova Cond Ultra Bold" panose="020B0B04020104020203" pitchFamily="34" charset="0"/>
              </a:rPr>
              <a:t> menjadi </a:t>
            </a:r>
            <a:r>
              <a:rPr lang="en-ID" dirty="0" err="1">
                <a:latin typeface="Gill Sans Nova Cond Ultra Bold" panose="020B0B04020104020203" pitchFamily="34" charset="0"/>
              </a:rPr>
              <a:t>lebih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buruk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21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E9DD3-4588-D38D-58F9-6ED81DA5B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04" r="30312"/>
          <a:stretch/>
        </p:blipFill>
        <p:spPr>
          <a:xfrm>
            <a:off x="0" y="1587"/>
            <a:ext cx="3982065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596C9-6FC8-4C4D-3B3C-EEDEBB0CE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794" y="626807"/>
            <a:ext cx="4763728" cy="6098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Seperti</a:t>
            </a:r>
            <a:r>
              <a:rPr lang="en-ID" sz="3000" dirty="0">
                <a:latin typeface="Impact" panose="020B0806030902050204" pitchFamily="34" charset="0"/>
              </a:rPr>
              <a:t> Israel di masa </a:t>
            </a:r>
            <a:r>
              <a:rPr lang="en-ID" sz="3000" dirty="0" err="1">
                <a:latin typeface="Impact" panose="020B0806030902050204" pitchFamily="34" charset="0"/>
              </a:rPr>
              <a:t>lalu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banyak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bab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tergelap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sejarah</a:t>
            </a:r>
            <a:r>
              <a:rPr lang="en-ID" sz="3000" dirty="0">
                <a:latin typeface="Impact" panose="020B0806030902050204" pitchFamily="34" charset="0"/>
              </a:rPr>
              <a:t> Kristen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akibat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langsung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gereja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berkompromi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Gereja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bertahap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mengadopsi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cara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metode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kerajaan</a:t>
            </a:r>
            <a:r>
              <a:rPr lang="en-ID" sz="3000" dirty="0">
                <a:latin typeface="Franklin Gothic Demi Cond" panose="020B0706030402020204" pitchFamily="34" charset="0"/>
              </a:rPr>
              <a:t> kafir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titik</a:t>
            </a:r>
            <a:r>
              <a:rPr lang="en-ID" sz="3000" dirty="0">
                <a:latin typeface="Franklin Gothic Demi Cond" panose="020B0706030402020204" pitchFamily="34" charset="0"/>
              </a:rPr>
              <a:t> di mana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percaya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setia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martir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dianggap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ancaman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institusi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gereja</a:t>
            </a:r>
            <a:r>
              <a:rPr lang="en-ID" sz="3000" dirty="0">
                <a:latin typeface="Franklin Gothic Demi Cond" panose="020B0706030402020204" pitchFamily="34" charset="0"/>
              </a:rPr>
              <a:t>-negara.</a:t>
            </a:r>
          </a:p>
        </p:txBody>
      </p:sp>
    </p:spTree>
    <p:extLst>
      <p:ext uri="{BB962C8B-B14F-4D97-AF65-F5344CB8AC3E}">
        <p14:creationId xmlns:p14="http://schemas.microsoft.com/office/powerpoint/2010/main" val="234483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217F1-CDEB-CCE4-072D-1DF8C8BE8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83682-3BE3-075F-3479-4D88F70D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19" y="634181"/>
            <a:ext cx="8058150" cy="6061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Nasihat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gereja</a:t>
            </a:r>
            <a:r>
              <a:rPr lang="en-ID" sz="3000" dirty="0">
                <a:latin typeface="Franklin Gothic Demi Cond" panose="020B0706030402020204" pitchFamily="34" charset="0"/>
              </a:rPr>
              <a:t> : </a:t>
            </a:r>
            <a:r>
              <a:rPr lang="en-ID" sz="3000" dirty="0">
                <a:latin typeface="Impact" panose="020B0806030902050204" pitchFamily="34" charset="0"/>
              </a:rPr>
              <a:t>Matius 20:25-28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memanggil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lalu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: "Kamu </a:t>
            </a:r>
            <a:r>
              <a:rPr lang="en-ID" sz="3000" dirty="0" err="1">
                <a:latin typeface="Franklin Gothic Demi Cond" panose="020B0706030402020204" pitchFamily="34" charset="0"/>
              </a:rPr>
              <a:t>tahu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pemerintah-pemerintah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bangsa-bangsa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memerintah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rakyatnya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besi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pembesar-pembesar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menjalankan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kuasanya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keras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Tidaklah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demikian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antara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Barangsiapa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antara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hendaklah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pelayanmu,dan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barangsiapa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terkemuka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antara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hendaklah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hambamu</a:t>
            </a:r>
            <a:r>
              <a:rPr lang="en-ID" sz="3000" dirty="0"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latin typeface="Franklin Gothic Demi Cond" panose="020B0706030402020204" pitchFamily="34" charset="0"/>
              </a:rPr>
              <a:t>sama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Anak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datang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bukan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dilayani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melainkan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melayani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memberikan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nyawa</a:t>
            </a:r>
            <a:r>
              <a:rPr lang="en-ID" sz="3000" dirty="0">
                <a:latin typeface="Impact" panose="020B0806030902050204" pitchFamily="34" charset="0"/>
              </a:rPr>
              <a:t>-Nya menjadi </a:t>
            </a:r>
            <a:r>
              <a:rPr lang="en-ID" sz="3000" dirty="0" err="1">
                <a:latin typeface="Impact" panose="020B0806030902050204" pitchFamily="34" charset="0"/>
              </a:rPr>
              <a:t>tebusan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bagi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banyak</a:t>
            </a:r>
            <a:r>
              <a:rPr lang="en-ID" sz="3000" dirty="0">
                <a:latin typeface="Impact" panose="020B0806030902050204" pitchFamily="34" charset="0"/>
              </a:rPr>
              <a:t> orang</a:t>
            </a:r>
            <a:r>
              <a:rPr lang="en-ID" sz="3000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63107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BF50C-48D4-1297-31DA-2B950FBD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TERANG BAGI BANGSA-BANGSA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24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6D577-38D1-C539-EFA6-2A44D2B37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7" y="1891970"/>
            <a:ext cx="5481082" cy="46714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Tujuan </a:t>
            </a:r>
            <a:r>
              <a:rPr lang="en-ID" sz="3000" dirty="0" err="1">
                <a:latin typeface="Franklin Gothic Demi Cond" panose="020B0706030402020204" pitchFamily="34" charset="0"/>
              </a:rPr>
              <a:t>utama</a:t>
            </a:r>
            <a:r>
              <a:rPr lang="en-ID" sz="3000" dirty="0">
                <a:latin typeface="Franklin Gothic Demi Cond" panose="020B0706030402020204" pitchFamily="34" charset="0"/>
              </a:rPr>
              <a:t>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mendirikan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bangsa</a:t>
            </a:r>
            <a:r>
              <a:rPr lang="en-ID" sz="3000" dirty="0">
                <a:latin typeface="Franklin Gothic Demi Cond" panose="020B0706030402020204" pitchFamily="34" charset="0"/>
              </a:rPr>
              <a:t> Israel </a:t>
            </a:r>
            <a:r>
              <a:rPr lang="en-ID" sz="3000" dirty="0" err="1">
                <a:latin typeface="Franklin Gothic Demi Cond" panose="020B0706030402020204" pitchFamily="34" charset="0"/>
              </a:rPr>
              <a:t>bukanlah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menghukum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dunia,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menyelamatkannya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menyoroti</a:t>
            </a:r>
            <a:r>
              <a:rPr lang="en-ID" sz="3000" dirty="0">
                <a:latin typeface="Gill Sans Nova Cond XBd" panose="020B0A06020104020203" pitchFamily="34" charset="0"/>
              </a:rPr>
              <a:t> dosa dan </a:t>
            </a:r>
            <a:r>
              <a:rPr lang="en-ID" sz="3000" dirty="0" err="1">
                <a:latin typeface="Gill Sans Nova Cond XBd" panose="020B0A06020104020203" pitchFamily="34" charset="0"/>
              </a:rPr>
              <a:t>keegoisan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bangsa-bangsa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sekitar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>
                <a:latin typeface="Gill Sans Nova Cond Ultra Bold" panose="020B0B04020104020203" pitchFamily="34" charset="0"/>
              </a:rPr>
              <a:t>agar orang-orang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selaras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000" dirty="0">
                <a:latin typeface="Gill Sans Nova Cond Ultra Bold" panose="020B0B04020104020203" pitchFamily="34" charset="0"/>
              </a:rPr>
              <a:t> Tuhan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menonjolkan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karakter</a:t>
            </a:r>
            <a:r>
              <a:rPr lang="en-ID" sz="3000" dirty="0">
                <a:latin typeface="Gill Sans Nova Cond Ultra Bold" panose="020B0B04020104020203" pitchFamily="34" charset="0"/>
              </a:rPr>
              <a:t>-Nya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benar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alami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menuntun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keyakinan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9E54E-DBD8-0E5E-3A7D-077C4968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602" y="2523031"/>
            <a:ext cx="3034481" cy="3034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1010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6BFC7-96F0-D0E8-4508-3B0204F495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90" b="1083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0B3E1-A2A6-290A-9830-C68462805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3816943"/>
            <a:ext cx="8593851" cy="282493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Gill Sans Nova Cond Ultra Bold" panose="020B0B04020104020203" pitchFamily="34" charset="0"/>
              </a:rPr>
              <a:t>Seandainya</a:t>
            </a:r>
            <a:r>
              <a:rPr lang="en-ID" sz="3600" dirty="0">
                <a:latin typeface="Gill Sans Nova Cond Ultra Bold" panose="020B0B04020104020203" pitchFamily="34" charset="0"/>
              </a:rPr>
              <a:t> orang Israel </a:t>
            </a:r>
            <a:r>
              <a:rPr lang="en-ID" sz="36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bertindak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sebagaimana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mestinya</a:t>
            </a:r>
            <a:r>
              <a:rPr lang="en-ID" sz="3600" dirty="0">
                <a:latin typeface="Gill Sans Nova Cond Ultra Bold" panose="020B0B04020104020203" pitchFamily="34" charset="0"/>
              </a:rPr>
              <a:t> dan </a:t>
            </a:r>
            <a:r>
              <a:rPr lang="en-ID" sz="3600" dirty="0" err="1">
                <a:latin typeface="Gill Sans Nova Cond Ultra Bold" panose="020B0B04020104020203" pitchFamily="34" charset="0"/>
              </a:rPr>
              <a:t>melakukan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apa</a:t>
            </a:r>
            <a:r>
              <a:rPr lang="en-ID" sz="3600" dirty="0">
                <a:latin typeface="Gill Sans Nova Cond Ultra Bold" panose="020B0B04020104020203" pitchFamily="34" charset="0"/>
              </a:rPr>
              <a:t> yang </a:t>
            </a:r>
            <a:r>
              <a:rPr lang="en-ID" sz="3600" dirty="0" err="1">
                <a:latin typeface="Gill Sans Nova Cond Ultra Bold" panose="020B0B04020104020203" pitchFamily="34" charset="0"/>
              </a:rPr>
              <a:t>diperintahkan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Impact" panose="020B0806030902050204" pitchFamily="34" charset="0"/>
              </a:rPr>
              <a:t>bangsa-bangsa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telah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datang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kepada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mereka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dengan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damai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Gill Sans Nova Cond XBd" panose="020B0A06020104020203" pitchFamily="34" charset="0"/>
              </a:rPr>
              <a:t>mencari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tahu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lebih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banyak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tentang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mereka</a:t>
            </a:r>
            <a:r>
              <a:rPr lang="en-ID" sz="3600" dirty="0">
                <a:latin typeface="Gill Sans Nova Cond XBd" panose="020B0A06020104020203" pitchFamily="34" charset="0"/>
              </a:rPr>
              <a:t> dan Tuhan </a:t>
            </a:r>
            <a:r>
              <a:rPr lang="en-ID" sz="3600" dirty="0" err="1">
                <a:latin typeface="Gill Sans Nova Cond XBd" panose="020B0A06020104020203" pitchFamily="34" charset="0"/>
              </a:rPr>
              <a:t>mereka</a:t>
            </a:r>
            <a:r>
              <a:rPr lang="en-ID" sz="36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562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2E35E-455C-B6AB-D4FC-07EB93C24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383C80-18C2-F64D-BAE4-6D32ACC9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Tujuan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akhir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mendirikan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bangsa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Israel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sama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tujuan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Tuhan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mendirikan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gereja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B9654-813D-D49D-CA78-AE43D29E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93" y="1839273"/>
            <a:ext cx="8568813" cy="48701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latin typeface="Franklin Gothic Demi Cond" panose="020B0706030402020204" pitchFamily="34" charset="0"/>
              </a:rPr>
              <a:t>rindu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menggunakan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menarik</a:t>
            </a:r>
            <a:r>
              <a:rPr lang="en-ID" dirty="0"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latin typeface="Franklin Gothic Demi Cond" panose="020B0706030402020204" pitchFamily="34" charset="0"/>
              </a:rPr>
              <a:t>berdosa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suku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bahasa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kaum</a:t>
            </a:r>
            <a:r>
              <a:rPr lang="en-ID" dirty="0">
                <a:latin typeface="Franklin Gothic Demi Cond" panose="020B0706030402020204" pitchFamily="34" charset="0"/>
              </a:rPr>
              <a:t> [Wahyu 14:6] agar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Agar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menunjukan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kemurahan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tunjukkan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Bilangan</a:t>
            </a:r>
            <a:r>
              <a:rPr lang="en-ID" dirty="0">
                <a:latin typeface="Franklin Gothic Demi Cond" panose="020B0706030402020204" pitchFamily="34" charset="0"/>
              </a:rPr>
              <a:t> 14:17-21].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Supaya </a:t>
            </a:r>
            <a:r>
              <a:rPr lang="en-ID" dirty="0" err="1"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latin typeface="Franklin Gothic Demi Cond" panose="020B0706030402020204" pitchFamily="34" charset="0"/>
              </a:rPr>
              <a:t>terang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, agar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42:6, 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49:6].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Tuhan </a:t>
            </a:r>
            <a:r>
              <a:rPr lang="en-ID" dirty="0" err="1">
                <a:latin typeface="Franklin Gothic Demi Cond" panose="020B0706030402020204" pitchFamily="34" charset="0"/>
              </a:rPr>
              <a:t>menggunakan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memanggil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keluar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Babel [Wahyu 18:1-4].</a:t>
            </a:r>
          </a:p>
        </p:txBody>
      </p:sp>
    </p:spTree>
    <p:extLst>
      <p:ext uri="{BB962C8B-B14F-4D97-AF65-F5344CB8AC3E}">
        <p14:creationId xmlns:p14="http://schemas.microsoft.com/office/powerpoint/2010/main" val="178853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270E9-C45E-9F16-EB6E-25C122C76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7C96-10FB-0ADD-2768-B2E8AAE5B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12" y="3989511"/>
            <a:ext cx="8615480" cy="245268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800" dirty="0" err="1">
                <a:latin typeface="Impact" panose="020B0806030902050204" pitchFamily="34" charset="0"/>
              </a:rPr>
              <a:t>Tentu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saja</a:t>
            </a:r>
            <a:r>
              <a:rPr lang="en-ID" sz="3800" dirty="0">
                <a:latin typeface="Impact" panose="020B0806030902050204" pitchFamily="34" charset="0"/>
              </a:rPr>
              <a:t>, </a:t>
            </a:r>
            <a:r>
              <a:rPr lang="en-ID" sz="3800" dirty="0" err="1">
                <a:latin typeface="Impact" panose="020B0806030902050204" pitchFamily="34" charset="0"/>
              </a:rPr>
              <a:t>perwujudan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akhir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dari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karakter</a:t>
            </a:r>
            <a:r>
              <a:rPr lang="en-ID" sz="3800" dirty="0">
                <a:latin typeface="Impact" panose="020B0806030902050204" pitchFamily="34" charset="0"/>
              </a:rPr>
              <a:t> Tuhan, </a:t>
            </a:r>
            <a:r>
              <a:rPr lang="en-ID" sz="3800" dirty="0" err="1">
                <a:latin typeface="Impact" panose="020B0806030902050204" pitchFamily="34" charset="0"/>
              </a:rPr>
              <a:t>adalah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Yesus</a:t>
            </a:r>
            <a:r>
              <a:rPr lang="en-ID" sz="3800" dirty="0">
                <a:latin typeface="Impact" panose="020B0806030902050204" pitchFamily="34" charset="0"/>
              </a:rPr>
              <a:t>, </a:t>
            </a:r>
            <a:r>
              <a:rPr lang="en-ID" sz="3800" dirty="0" err="1">
                <a:latin typeface="Impact" panose="020B0806030902050204" pitchFamily="34" charset="0"/>
              </a:rPr>
              <a:t>satu-satunya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manusia</a:t>
            </a:r>
            <a:r>
              <a:rPr lang="en-ID" sz="3800" dirty="0">
                <a:latin typeface="Impact" panose="020B0806030902050204" pitchFamily="34" charset="0"/>
              </a:rPr>
              <a:t> yang </a:t>
            </a:r>
            <a:r>
              <a:rPr lang="en-ID" sz="3800" dirty="0" err="1">
                <a:latin typeface="Impact" panose="020B0806030902050204" pitchFamily="34" charset="0"/>
              </a:rPr>
              <a:t>telah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dengan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sempurna</a:t>
            </a:r>
            <a:r>
              <a:rPr lang="en-ID" sz="3800" dirty="0">
                <a:latin typeface="Impact" panose="020B0806030902050204" pitchFamily="34" charset="0"/>
              </a:rPr>
              <a:t> </a:t>
            </a:r>
            <a:r>
              <a:rPr lang="en-ID" sz="3800" dirty="0" err="1">
                <a:latin typeface="Impact" panose="020B0806030902050204" pitchFamily="34" charset="0"/>
              </a:rPr>
              <a:t>menunjukkannya</a:t>
            </a:r>
            <a:r>
              <a:rPr lang="en-ID" sz="38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49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2560-97E6-2AE5-6861-9E6064B3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0" y="223284"/>
            <a:ext cx="8021929" cy="2232837"/>
          </a:xfrm>
        </p:spPr>
        <p:txBody>
          <a:bodyPr>
            <a:noAutofit/>
          </a:bodyPr>
          <a:lstStyle/>
          <a:p>
            <a:pPr algn="ctr"/>
            <a:r>
              <a:rPr lang="en-ID" sz="2800" dirty="0">
                <a:latin typeface="Franklin Gothic Demi Cond" panose="020B0706030402020204" pitchFamily="34" charset="0"/>
              </a:rPr>
              <a:t>Ketika Allah </a:t>
            </a:r>
            <a:r>
              <a:rPr lang="en-ID" sz="2800" dirty="0" err="1">
                <a:latin typeface="Franklin Gothic Demi Cond" panose="020B0706030402020204" pitchFamily="34" charset="0"/>
              </a:rPr>
              <a:t>menciptakan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bumi</a:t>
            </a:r>
            <a:r>
              <a:rPr lang="en-ID" sz="2800" dirty="0">
                <a:latin typeface="Franklin Gothic Demi Cond" panose="020B0706030402020204" pitchFamily="34" charset="0"/>
              </a:rPr>
              <a:t>, Dia </a:t>
            </a:r>
            <a:r>
              <a:rPr lang="en-ID" sz="2800" dirty="0" err="1">
                <a:latin typeface="Franklin Gothic Demi Cond" panose="020B0706030402020204" pitchFamily="34" charset="0"/>
              </a:rPr>
              <a:t>memiliki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rencana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kebahagiaan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kasih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bagi</a:t>
            </a:r>
            <a:r>
              <a:rPr lang="en-ID" sz="28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2800" dirty="0" err="1"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tinggal</a:t>
            </a:r>
            <a:r>
              <a:rPr lang="en-ID" sz="2800" dirty="0">
                <a:latin typeface="Franklin Gothic Demi Cond" panose="020B0706030402020204" pitchFamily="34" charset="0"/>
              </a:rPr>
              <a:t> di sana. </a:t>
            </a:r>
            <a:r>
              <a:rPr lang="en-ID" sz="2800" dirty="0" err="1">
                <a:latin typeface="Franklin Gothic Demi Cond" panose="020B0706030402020204" pitchFamily="34" charset="0"/>
              </a:rPr>
              <a:t>Namun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alih-alih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memenuhi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rencana</a:t>
            </a:r>
            <a:r>
              <a:rPr lang="en-ID" sz="2800" dirty="0">
                <a:latin typeface="Franklin Gothic Demi Cond" panose="020B0706030402020204" pitchFamily="34" charset="0"/>
              </a:rPr>
              <a:t> Allah </a:t>
            </a:r>
            <a:r>
              <a:rPr lang="en-ID" sz="2800" dirty="0" err="1">
                <a:latin typeface="Franklin Gothic Demi Cond" panose="020B0706030402020204" pitchFamily="34" charset="0"/>
              </a:rPr>
              <a:t>bagi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manusia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justru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jatuh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pencobaan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memilih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jalan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sendiri</a:t>
            </a:r>
            <a:r>
              <a:rPr lang="en-ID" sz="28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08B70-50B7-7803-9F18-E83929785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781" y="2718316"/>
            <a:ext cx="4602568" cy="3742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Allah </a:t>
            </a:r>
            <a:r>
              <a:rPr lang="en-ID" sz="3200" dirty="0" err="1">
                <a:latin typeface="Gill Sans Nova Cond XBd" panose="020B0A06020104020203" pitchFamily="34" charset="0"/>
              </a:rPr>
              <a:t>memanggil</a:t>
            </a:r>
            <a:r>
              <a:rPr lang="en-ID" sz="3200" dirty="0">
                <a:latin typeface="Gill Sans Nova Cond XBd" panose="020B0A06020104020203" pitchFamily="34" charset="0"/>
              </a:rPr>
              <a:t> Abraham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menjadi </a:t>
            </a:r>
            <a:r>
              <a:rPr lang="en-ID" sz="3200" dirty="0" err="1">
                <a:latin typeface="Gill Sans Nova Cond XBd" panose="020B0A06020104020203" pitchFamily="34" charset="0"/>
              </a:rPr>
              <a:t>berkat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bangsa-bangsa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latin typeface="Gill Sans Nova Cond XBd" panose="020B0A06020104020203" pitchFamily="34" charset="0"/>
              </a:rPr>
              <a:t>Kemudian</a:t>
            </a:r>
            <a:r>
              <a:rPr lang="en-ID" sz="3200" dirty="0">
                <a:latin typeface="Gill Sans Nova Cond XBd" panose="020B0A06020104020203" pitchFamily="34" charset="0"/>
              </a:rPr>
              <a:t> Israel dan </a:t>
            </a:r>
            <a:r>
              <a:rPr lang="en-ID" sz="3200" dirty="0" err="1">
                <a:latin typeface="Gill Sans Nova Cond XBd" panose="020B0A06020104020203" pitchFamily="34" charset="0"/>
              </a:rPr>
              <a:t>kemudian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gereja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dipanggil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bersaksi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bangsa-bangsa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tentang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kerajaan</a:t>
            </a:r>
            <a:r>
              <a:rPr lang="en-ID" sz="3200" dirty="0">
                <a:latin typeface="Gill Sans Nova Cond XBd" panose="020B0A06020104020203" pitchFamily="34" charset="0"/>
              </a:rPr>
              <a:t> Allah.</a:t>
            </a:r>
          </a:p>
          <a:p>
            <a:endParaRPr lang="en-ID" sz="3200" dirty="0">
              <a:latin typeface="Gill Sans Nova Cond XBd" panose="020B0A06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2B60C-02DA-BFB5-0133-49FD1529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60" y="2604977"/>
            <a:ext cx="3038756" cy="1753128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BED7A489-D003-0DAC-9842-23275A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20" y="4786329"/>
            <a:ext cx="2919632" cy="1674647"/>
          </a:xfrm>
          <a:prstGeom prst="rect">
            <a:avLst/>
          </a:prstGeom>
          <a:ln w="88900" cap="sq" cmpd="thickThin">
            <a:solidFill>
              <a:srgbClr val="A60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76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BEF2-BBBE-38D7-472F-4C36A0AA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AB05-19BA-D709-8D63-0DEDA1F85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CEC171-13BD-A0D6-BA2F-4B3728C09F4A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rgbClr val="CAE8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07D66E-233F-7D26-5191-DF9E14F9ABE9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95881-9A4C-D3D2-2B65-302DD4710831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30382-E29B-EDFE-4F2A-740D4A79DAB2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rgbClr val="F4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CAD810-6D53-AB8B-5D46-4255F83C7884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84DAB9-ADFD-15B6-324C-2650F1E23273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1CB00BA-C544-0D4D-8980-88D1F6D1A44A}"/>
              </a:ext>
            </a:extLst>
          </p:cNvPr>
          <p:cNvSpPr/>
          <p:nvPr/>
        </p:nvSpPr>
        <p:spPr>
          <a:xfrm>
            <a:off x="-1330" y="836918"/>
            <a:ext cx="1382229" cy="1175024"/>
          </a:xfrm>
          <a:prstGeom prst="homePlate">
            <a:avLst/>
          </a:prstGeom>
          <a:solidFill>
            <a:srgbClr val="61BC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70553E-D55D-A7D1-1FBB-2290D03CA777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4DD848A-20E3-2258-F36D-21E5B5762160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858A8-D0A8-5B4C-551A-130DBF50B43A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3BB18C1-F008-90D0-E22A-701E311756D1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29DDF8-E998-2D99-7923-59A80AF3BF82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7CC3121B-F84D-7984-05DF-24488E82ADF5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rgbClr val="F8F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E1EF09-17D2-2833-58F8-7393F059D8F7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5583D351-A145-BC1F-C22D-8E04F210D921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1F8976-C983-BF8C-DE6A-55B66F5DBCB9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409342-E6DA-58F6-77A0-CCBA2CA3BBCD}"/>
              </a:ext>
            </a:extLst>
          </p:cNvPr>
          <p:cNvSpPr txBox="1"/>
          <p:nvPr/>
        </p:nvSpPr>
        <p:spPr>
          <a:xfrm>
            <a:off x="1380629" y="1055991"/>
            <a:ext cx="7762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Menara Babel </a:t>
            </a:r>
            <a:r>
              <a:rPr lang="en-ID" sz="2200" dirty="0" err="1">
                <a:latin typeface="Impact" panose="020B0806030902050204" pitchFamily="34" charset="0"/>
              </a:rPr>
              <a:t>menunjukkan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ambisi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manusia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memberontak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melawan</a:t>
            </a:r>
            <a:r>
              <a:rPr lang="en-ID" sz="2200" dirty="0">
                <a:latin typeface="Impact" panose="020B0806030902050204" pitchFamily="34" charset="0"/>
              </a:rPr>
              <a:t> Tuhan yang </a:t>
            </a:r>
            <a:r>
              <a:rPr lang="en-ID" sz="2200" dirty="0" err="1">
                <a:latin typeface="Impact" panose="020B0806030902050204" pitchFamily="34" charset="0"/>
              </a:rPr>
              <a:t>berakhir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kegagalan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9B2F5B-A638-48C9-73AA-55B8CB18D303}"/>
              </a:ext>
            </a:extLst>
          </p:cNvPr>
          <p:cNvSpPr txBox="1"/>
          <p:nvPr/>
        </p:nvSpPr>
        <p:spPr>
          <a:xfrm>
            <a:off x="1380628" y="2128905"/>
            <a:ext cx="77633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Betapa</a:t>
            </a:r>
            <a:r>
              <a:rPr lang="en-ID" sz="2000" dirty="0">
                <a:latin typeface="Impact" panose="020B0806030902050204" pitchFamily="34" charset="0"/>
              </a:rPr>
              <a:t> pun </a:t>
            </a:r>
            <a:r>
              <a:rPr lang="en-ID" sz="2000" dirty="0" err="1">
                <a:latin typeface="Impact" panose="020B0806030902050204" pitchFamily="34" charset="0"/>
              </a:rPr>
              <a:t>indahnya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kebenaran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diberikan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bangsa</a:t>
            </a:r>
            <a:r>
              <a:rPr lang="en-ID" sz="2000" dirty="0">
                <a:latin typeface="Impact" panose="020B0806030902050204" pitchFamily="34" charset="0"/>
              </a:rPr>
              <a:t> Israel, </a:t>
            </a:r>
            <a:r>
              <a:rPr lang="en-ID" sz="2000" dirty="0" err="1">
                <a:latin typeface="Impact" panose="020B0806030902050204" pitchFamily="34" charset="0"/>
              </a:rPr>
              <a:t>kegagalan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menghidupkannya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mematuhinya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membawa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kutukan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gantinya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berkat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kematian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bukannya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kehidupan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26C7D7-30F5-97D2-1594-4B2B70FEE058}"/>
              </a:ext>
            </a:extLst>
          </p:cNvPr>
          <p:cNvSpPr txBox="1"/>
          <p:nvPr/>
        </p:nvSpPr>
        <p:spPr>
          <a:xfrm>
            <a:off x="1380628" y="3446287"/>
            <a:ext cx="7763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Semua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pemerintahan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manusia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memiliki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satu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kesamaan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yaitu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berdosa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memerintah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berdosa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lainnya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1B2DD8-E583-E13B-6225-800AB38093B9}"/>
              </a:ext>
            </a:extLst>
          </p:cNvPr>
          <p:cNvSpPr txBox="1"/>
          <p:nvPr/>
        </p:nvSpPr>
        <p:spPr>
          <a:xfrm>
            <a:off x="1380627" y="4470563"/>
            <a:ext cx="776204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Seperti</a:t>
            </a:r>
            <a:r>
              <a:rPr lang="en-ID" sz="2300" dirty="0">
                <a:latin typeface="Impact" panose="020B0806030902050204" pitchFamily="34" charset="0"/>
              </a:rPr>
              <a:t> Israel di masa </a:t>
            </a:r>
            <a:r>
              <a:rPr lang="en-ID" sz="2300" dirty="0" err="1">
                <a:latin typeface="Impact" panose="020B0806030902050204" pitchFamily="34" charset="0"/>
              </a:rPr>
              <a:t>lalu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banyak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bab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tergelap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sejarah</a:t>
            </a:r>
            <a:r>
              <a:rPr lang="en-ID" sz="2300" dirty="0">
                <a:latin typeface="Impact" panose="020B0806030902050204" pitchFamily="34" charset="0"/>
              </a:rPr>
              <a:t> Kristen </a:t>
            </a:r>
            <a:r>
              <a:rPr lang="en-ID" sz="2300" dirty="0" err="1">
                <a:latin typeface="Impact" panose="020B0806030902050204" pitchFamily="34" charset="0"/>
              </a:rPr>
              <a:t>adalah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akibat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langsung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dari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gereja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berkompromi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dengan</a:t>
            </a:r>
            <a:r>
              <a:rPr lang="en-ID" sz="2300" dirty="0">
                <a:latin typeface="Impact" panose="020B0806030902050204" pitchFamily="34" charset="0"/>
              </a:rPr>
              <a:t> dunia.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B2B113-06E6-AB68-AAA1-939E73A7CE25}"/>
              </a:ext>
            </a:extLst>
          </p:cNvPr>
          <p:cNvSpPr txBox="1"/>
          <p:nvPr/>
        </p:nvSpPr>
        <p:spPr>
          <a:xfrm>
            <a:off x="1380626" y="5840319"/>
            <a:ext cx="7763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Tuhan </a:t>
            </a:r>
            <a:r>
              <a:rPr lang="en-ID" sz="2400" dirty="0" err="1">
                <a:latin typeface="Impact" panose="020B0806030902050204" pitchFamily="34" charset="0"/>
              </a:rPr>
              <a:t>menggunakan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gereja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memanggil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umat</a:t>
            </a:r>
            <a:r>
              <a:rPr lang="en-ID" sz="2400" dirty="0">
                <a:latin typeface="Impact" panose="020B0806030902050204" pitchFamily="34" charset="0"/>
              </a:rPr>
              <a:t>-Nya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keluar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Babel.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7B71355-9290-925F-3DA9-E305E9F10876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63041-CBC9-A05D-2F08-D9FE6CC6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NIMROD DAN NINIWE</a:t>
            </a:r>
            <a:br>
              <a:rPr 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nl-NL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Minggu, 20 April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371E1-1588-26CE-D22C-676B94FFD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97" y="2589068"/>
            <a:ext cx="6039298" cy="412166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900" dirty="0">
                <a:latin typeface="Franklin Gothic Demi Cond" panose="020B0706030402020204" pitchFamily="34" charset="0"/>
              </a:rPr>
              <a:t>“Taman Eden </a:t>
            </a:r>
            <a:r>
              <a:rPr lang="en-ID" sz="2900" dirty="0" err="1">
                <a:latin typeface="Franklin Gothic Demi Cond" panose="020B0706030402020204" pitchFamily="34" charset="0"/>
              </a:rPr>
              <a:t>tetap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berada</a:t>
            </a:r>
            <a:r>
              <a:rPr lang="en-ID" sz="2900" dirty="0">
                <a:latin typeface="Franklin Gothic Demi Cond" panose="020B0706030402020204" pitchFamily="34" charset="0"/>
              </a:rPr>
              <a:t> di </a:t>
            </a:r>
            <a:r>
              <a:rPr lang="en-ID" sz="2900" dirty="0" err="1">
                <a:latin typeface="Franklin Gothic Demi Cond" panose="020B0706030402020204" pitchFamily="34" charset="0"/>
              </a:rPr>
              <a:t>atas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bumi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ini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>
                <a:latin typeface="Gill Sans Nova Cond XBd" panose="020B0A06020104020203" pitchFamily="34" charset="0"/>
              </a:rPr>
              <a:t>lama </a:t>
            </a:r>
            <a:r>
              <a:rPr lang="en-ID" sz="2900" dirty="0" err="1">
                <a:latin typeface="Gill Sans Nova Cond XBd" panose="020B0A06020104020203" pitchFamily="34" charset="0"/>
              </a:rPr>
              <a:t>setelah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manusia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terbuang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dari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jalan-jalannya</a:t>
            </a:r>
            <a:r>
              <a:rPr lang="en-ID" sz="2900" dirty="0">
                <a:latin typeface="Gill Sans Nova Cond XBd" panose="020B0A06020104020203" pitchFamily="34" charset="0"/>
              </a:rPr>
              <a:t> yang </a:t>
            </a:r>
            <a:r>
              <a:rPr lang="en-ID" sz="2900" dirty="0" err="1">
                <a:latin typeface="Gill Sans Nova Cond XBd" panose="020B0A06020104020203" pitchFamily="34" charset="0"/>
              </a:rPr>
              <a:t>penuh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kesukaan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itu</a:t>
            </a:r>
            <a:r>
              <a:rPr lang="en-ID" sz="2900" dirty="0">
                <a:latin typeface="Franklin Gothic Demi Cond" panose="020B0706030402020204" pitchFamily="34" charset="0"/>
              </a:rPr>
              <a:t>.... Ke </a:t>
            </a:r>
            <a:r>
              <a:rPr lang="en-ID" sz="2900" dirty="0" err="1">
                <a:latin typeface="Franklin Gothic Demi Cond" panose="020B0706030402020204" pitchFamily="34" charset="0"/>
              </a:rPr>
              <a:t>tempat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inilah</a:t>
            </a:r>
            <a:r>
              <a:rPr lang="en-ID" sz="2900" dirty="0">
                <a:latin typeface="Franklin Gothic Demi Cond" panose="020B0706030402020204" pitchFamily="34" charset="0"/>
              </a:rPr>
              <a:t> Adam dan </a:t>
            </a:r>
            <a:r>
              <a:rPr lang="en-ID" sz="2900" dirty="0" err="1">
                <a:latin typeface="Franklin Gothic Demi Cond" panose="020B0706030402020204" pitchFamily="34" charset="0"/>
              </a:rPr>
              <a:t>anak-anaknya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telah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datang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untuk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menyembah</a:t>
            </a:r>
            <a:r>
              <a:rPr lang="en-ID" sz="2900" dirty="0">
                <a:latin typeface="Franklin Gothic Demi Cond" panose="020B0706030402020204" pitchFamily="34" charset="0"/>
              </a:rPr>
              <a:t> Tuhan. </a:t>
            </a:r>
            <a:r>
              <a:rPr lang="en-ID" sz="2900" dirty="0">
                <a:latin typeface="Gill Sans Nova Cond Ultra Bold" panose="020B0B04020104020203" pitchFamily="34" charset="0"/>
              </a:rPr>
              <a:t>Di </a:t>
            </a:r>
            <a:r>
              <a:rPr lang="en-ID" sz="2900" dirty="0" err="1">
                <a:latin typeface="Gill Sans Nova Cond Ultra Bold" panose="020B0B04020104020203" pitchFamily="34" charset="0"/>
              </a:rPr>
              <a:t>sini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memperbarui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janji-janji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untuk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taat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kepada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hukum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terhadap</a:t>
            </a:r>
            <a:r>
              <a:rPr lang="en-ID" sz="2900" dirty="0">
                <a:latin typeface="Franklin Gothic Demi Cond" panose="020B0706030402020204" pitchFamily="34" charset="0"/>
              </a:rPr>
              <a:t> mana </a:t>
            </a:r>
            <a:r>
              <a:rPr lang="en-ID" sz="2900" dirty="0" err="1">
                <a:latin typeface="Franklin Gothic Demi Cond" panose="020B0706030402020204" pitchFamily="34" charset="0"/>
              </a:rPr>
              <a:t>pelanggaran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mereka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telah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menyebabkan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terbuangnya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mereka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dari</a:t>
            </a:r>
            <a:r>
              <a:rPr lang="en-ID" sz="2900" dirty="0">
                <a:latin typeface="Franklin Gothic Demi Cond" panose="020B0706030402020204" pitchFamily="34" charset="0"/>
              </a:rPr>
              <a:t> Eden.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DE3B0-BAE9-4DE0-2B44-5290D396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840" y="2868346"/>
            <a:ext cx="2154648" cy="2757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85D74B-4A68-24F2-9C20-1E7D03378077}"/>
              </a:ext>
            </a:extLst>
          </p:cNvPr>
          <p:cNvSpPr txBox="1"/>
          <p:nvPr/>
        </p:nvSpPr>
        <p:spPr>
          <a:xfrm>
            <a:off x="344512" y="1857024"/>
            <a:ext cx="800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Ellen G. White, Alfa dan Omega, </a:t>
            </a:r>
            <a:r>
              <a:rPr lang="en-ID" sz="3200" dirty="0" err="1">
                <a:latin typeface="Franklin Gothic Demi Cond" panose="020B0706030402020204" pitchFamily="34" charset="0"/>
              </a:rPr>
              <a:t>jld</a:t>
            </a:r>
            <a:r>
              <a:rPr lang="en-ID" sz="3200" dirty="0">
                <a:latin typeface="Franklin Gothic Demi Cond" panose="020B0706030402020204" pitchFamily="34" charset="0"/>
              </a:rPr>
              <a:t>. 1, </a:t>
            </a:r>
            <a:r>
              <a:rPr lang="en-ID" sz="3200" dirty="0" err="1">
                <a:latin typeface="Franklin Gothic Demi Cond" panose="020B0706030402020204" pitchFamily="34" charset="0"/>
              </a:rPr>
              <a:t>hlm</a:t>
            </a:r>
            <a:r>
              <a:rPr lang="en-ID" sz="3200" dirty="0">
                <a:latin typeface="Franklin Gothic Demi Cond" panose="020B0706030402020204" pitchFamily="34" charset="0"/>
              </a:rPr>
              <a:t>. 60 </a:t>
            </a:r>
          </a:p>
        </p:txBody>
      </p:sp>
    </p:spTree>
    <p:extLst>
      <p:ext uri="{BB962C8B-B14F-4D97-AF65-F5344CB8AC3E}">
        <p14:creationId xmlns:p14="http://schemas.microsoft.com/office/powerpoint/2010/main" val="198953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21F85-7385-3DAE-B406-83A6CCF0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73" y="542259"/>
            <a:ext cx="5786898" cy="55921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Apabila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arus</a:t>
            </a:r>
            <a:r>
              <a:rPr lang="en-ID" sz="3200" dirty="0">
                <a:latin typeface="Franklin Gothic Demi Cond" panose="020B0706030402020204" pitchFamily="34" charset="0"/>
              </a:rPr>
              <a:t> dosa </a:t>
            </a:r>
            <a:r>
              <a:rPr lang="en-ID" sz="3200" dirty="0" err="1">
                <a:latin typeface="Franklin Gothic Demi Cond" panose="020B0706030402020204" pitchFamily="34" charset="0"/>
              </a:rPr>
              <a:t>melanda</a:t>
            </a:r>
            <a:r>
              <a:rPr lang="en-ID" sz="3200" dirty="0">
                <a:latin typeface="Franklin Gothic Demi Cond" panose="020B0706030402020204" pitchFamily="34" charset="0"/>
              </a:rPr>
              <a:t> dunia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menetapkan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kebinasaan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oleh air bah, </a:t>
            </a:r>
            <a:r>
              <a:rPr lang="en-ID" sz="3200" dirty="0" err="1">
                <a:latin typeface="Gill Sans Nova Cond Ultra Bold" panose="020B0B04020104020203" pitchFamily="34" charset="0"/>
              </a:rPr>
              <a:t>tangan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mendirikan</a:t>
            </a:r>
            <a:r>
              <a:rPr lang="en-ID" sz="3200" dirty="0">
                <a:latin typeface="Gill Sans Nova Cond Ultra Bold" panose="020B0B04020104020203" pitchFamily="34" charset="0"/>
              </a:rPr>
              <a:t> Eden </a:t>
            </a:r>
            <a:r>
              <a:rPr lang="en-ID" sz="3200" dirty="0" err="1">
                <a:latin typeface="Gill Sans Nova Cond Ultra Bold" panose="020B0B04020104020203" pitchFamily="34" charset="0"/>
              </a:rPr>
              <a:t>itu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mengangkatnya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dunia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Tetapi</a:t>
            </a:r>
            <a:r>
              <a:rPr lang="en-ID" sz="3200" dirty="0"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latin typeface="Impact" panose="020B0806030902050204" pitchFamily="34" charset="0"/>
              </a:rPr>
              <a:t>pemulihan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terakhir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bilamana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langit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baru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baru</a:t>
            </a:r>
            <a:r>
              <a:rPr lang="en-ID" sz="3200" dirty="0">
                <a:latin typeface="Franklin Gothic Demi Cond" panose="020B0706030402020204" pitchFamily="34" charset="0"/>
              </a:rPr>
              <a:t>" [Wahyu 21:1], </a:t>
            </a:r>
            <a:r>
              <a:rPr lang="en-ID" sz="3200" dirty="0" err="1">
                <a:latin typeface="Gill Sans Nova Cond XBd" panose="020B0A06020104020203" pitchFamily="34" charset="0"/>
              </a:rPr>
              <a:t>maka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taman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dikembalikan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lagi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keadaan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lebih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mulia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awal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mulanya</a:t>
            </a:r>
            <a:r>
              <a:rPr lang="en-ID" sz="3200" dirty="0">
                <a:latin typeface="Gill Sans Nova Cond XBd" panose="020B0A06020104020203" pitchFamily="34" charset="0"/>
              </a:rPr>
              <a:t>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7F6B6-27EA-92AD-93F5-EBE28D520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08" y="1880124"/>
            <a:ext cx="2420119" cy="3097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136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835B3-615F-6F2A-E121-6262F337D4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83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5B9D9-936C-650F-D07F-8EC62A89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809" y="545691"/>
            <a:ext cx="4183217" cy="61648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Berlin Sans FB" panose="020E0602020502020306" pitchFamily="34" charset="0"/>
              </a:rPr>
              <a:t>Di </a:t>
            </a:r>
            <a:r>
              <a:rPr lang="en-ID" sz="3600" dirty="0" err="1">
                <a:latin typeface="Berlin Sans FB" panose="020E0602020502020306" pitchFamily="34" charset="0"/>
              </a:rPr>
              <a:t>luar</a:t>
            </a:r>
            <a:r>
              <a:rPr lang="en-ID" sz="3600" dirty="0">
                <a:latin typeface="Berlin Sans FB" panose="020E0602020502020306" pitchFamily="34" charset="0"/>
              </a:rPr>
              <a:t> Taman Eden, </a:t>
            </a:r>
            <a:r>
              <a:rPr lang="en-ID" sz="3600" dirty="0" err="1">
                <a:latin typeface="Berlin Sans FB" panose="020E0602020502020306" pitchFamily="34" charset="0"/>
              </a:rPr>
              <a:t>manusia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dituntut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untuk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bekerja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keras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>
                <a:latin typeface="Berlin Sans FB" panose="020E0602020502020306" pitchFamily="34" charset="0"/>
              </a:rPr>
              <a:t>demi </a:t>
            </a:r>
            <a:r>
              <a:rPr lang="en-ID" sz="3600" dirty="0" err="1">
                <a:latin typeface="Berlin Sans FB" panose="020E0602020502020306" pitchFamily="34" charset="0"/>
              </a:rPr>
              <a:t>kelangsungan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hidup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mereka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sendiri</a:t>
            </a:r>
            <a:r>
              <a:rPr lang="en-ID" sz="3600" dirty="0">
                <a:latin typeface="Berlin Sans FB" panose="020E0602020502020306" pitchFamily="34" charset="0"/>
              </a:rPr>
              <a:t>. Hidup menjadi </a:t>
            </a:r>
            <a:r>
              <a:rPr lang="en-ID" sz="3600" dirty="0" err="1">
                <a:latin typeface="Berlin Sans FB" panose="020E0602020502020306" pitchFamily="34" charset="0"/>
              </a:rPr>
              <a:t>lebih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sulit</a:t>
            </a:r>
            <a:r>
              <a:rPr lang="en-ID" sz="3600" dirty="0">
                <a:latin typeface="Berlin Sans FB" panose="020E0602020502020306" pitchFamily="34" charset="0"/>
              </a:rPr>
              <a:t>;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harus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hidup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dengan</a:t>
            </a:r>
            <a:r>
              <a:rPr lang="en-ID" sz="3600" dirty="0">
                <a:latin typeface="Berlin Sans FB" panose="020E0602020502020306" pitchFamily="34" charset="0"/>
              </a:rPr>
              <a:t> rasa </a:t>
            </a:r>
            <a:r>
              <a:rPr lang="en-ID" sz="3600" dirty="0" err="1">
                <a:latin typeface="Berlin Sans FB" panose="020E0602020502020306" pitchFamily="34" charset="0"/>
              </a:rPr>
              <a:t>sakit</a:t>
            </a:r>
            <a:r>
              <a:rPr lang="en-ID" sz="3600" dirty="0">
                <a:latin typeface="Berlin Sans FB" panose="020E0602020502020306" pitchFamily="34" charset="0"/>
              </a:rPr>
              <a:t> dan </a:t>
            </a:r>
            <a:r>
              <a:rPr lang="en-ID" sz="3600" dirty="0" err="1">
                <a:latin typeface="Berlin Sans FB" panose="020E0602020502020306" pitchFamily="34" charset="0"/>
              </a:rPr>
              <a:t>keringat</a:t>
            </a:r>
            <a:r>
              <a:rPr lang="en-ID" sz="3600" dirty="0">
                <a:latin typeface="Berlin Sans FB" panose="020E0602020502020306" pitchFamily="34" charset="0"/>
              </a:rPr>
              <a:t> di </a:t>
            </a:r>
            <a:r>
              <a:rPr lang="en-ID" sz="3600" dirty="0" err="1">
                <a:latin typeface="Berlin Sans FB" panose="020E0602020502020306" pitchFamily="34" charset="0"/>
              </a:rPr>
              <a:t>kening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[</a:t>
            </a:r>
            <a:r>
              <a:rPr lang="en-ID" sz="3600" dirty="0" err="1">
                <a:latin typeface="Berlin Sans FB" panose="020E0602020502020306" pitchFamily="34" charset="0"/>
              </a:rPr>
              <a:t>Kejadian</a:t>
            </a:r>
            <a:r>
              <a:rPr lang="en-ID" sz="3600" dirty="0">
                <a:latin typeface="Berlin Sans FB" panose="020E0602020502020306" pitchFamily="34" charset="0"/>
              </a:rPr>
              <a:t> 3:16-19].</a:t>
            </a:r>
          </a:p>
        </p:txBody>
      </p:sp>
    </p:spTree>
    <p:extLst>
      <p:ext uri="{BB962C8B-B14F-4D97-AF65-F5344CB8AC3E}">
        <p14:creationId xmlns:p14="http://schemas.microsoft.com/office/powerpoint/2010/main" val="159454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C79B5-2A9C-A4AF-DAB9-68E92CB6F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42" y="753479"/>
            <a:ext cx="4902856" cy="535104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mencoba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menciptakan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solusinya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Impact" panose="020B0806030902050204" pitchFamily="34" charset="0"/>
              </a:rPr>
              <a:t>,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lahirnya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kota</a:t>
            </a:r>
            <a:r>
              <a:rPr lang="en-ID" sz="3200" dirty="0">
                <a:latin typeface="Franklin Gothic Demi Cond" panose="020B0706030402020204" pitchFamily="34" charset="0"/>
              </a:rPr>
              <a:t>-negara,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upaya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menciptakan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mudah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mungkin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mencoba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mendapatkan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kembali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hilang</a:t>
            </a:r>
            <a:r>
              <a:rPr lang="en-ID" sz="3200" dirty="0">
                <a:latin typeface="Gill Sans Nova Cond XBd" panose="020B0A06020104020203" pitchFamily="34" charset="0"/>
              </a:rPr>
              <a:t> di Eden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Dia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Nimrod [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Kejadian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10:8-12]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berupaya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mewujudkan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impiannya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5DA26-0C86-C5FE-53F7-2B14CA38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759" y="2265247"/>
            <a:ext cx="3900767" cy="26037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A8F3B-4125-DC5A-D969-B5E2CF5DC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229301"/>
            <a:ext cx="5402173" cy="6388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Alkitab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menggambarkan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Nimrod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sebagai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"yang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perkasa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bumi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,” dan "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pemburu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perkasa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hadapan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Tuhan,"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bukanlah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pujian</a:t>
            </a:r>
            <a:r>
              <a:rPr lang="en-ID" sz="29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900" dirty="0">
                <a:latin typeface="Impact" panose="020B0806030902050204" pitchFamily="34" charset="0"/>
              </a:rPr>
              <a:t>Nimrod </a:t>
            </a:r>
            <a:r>
              <a:rPr lang="en-ID" sz="2900" dirty="0" err="1">
                <a:latin typeface="Impact" panose="020B0806030902050204" pitchFamily="34" charset="0"/>
              </a:rPr>
              <a:t>hebat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dalam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perkiraannya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sendiri</a:t>
            </a:r>
            <a:r>
              <a:rPr lang="en-ID" sz="2900" dirty="0">
                <a:latin typeface="Impact" panose="020B0806030902050204" pitchFamily="34" charset="0"/>
              </a:rPr>
              <a:t>, dan </a:t>
            </a:r>
            <a:r>
              <a:rPr lang="en-ID" sz="2900" dirty="0" err="1">
                <a:latin typeface="Impact" panose="020B0806030902050204" pitchFamily="34" charset="0"/>
              </a:rPr>
              <a:t>dia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berdiri</a:t>
            </a:r>
            <a:r>
              <a:rPr lang="en-ID" sz="2900" dirty="0">
                <a:latin typeface="Impact" panose="020B0806030902050204" pitchFamily="34" charset="0"/>
              </a:rPr>
              <a:t> “di </a:t>
            </a:r>
            <a:r>
              <a:rPr lang="en-ID" sz="2900" dirty="0" err="1">
                <a:latin typeface="Impact" panose="020B0806030902050204" pitchFamily="34" charset="0"/>
              </a:rPr>
              <a:t>hadapan</a:t>
            </a:r>
            <a:r>
              <a:rPr lang="en-ID" sz="2900" dirty="0">
                <a:latin typeface="Impact" panose="020B0806030902050204" pitchFamily="34" charset="0"/>
              </a:rPr>
              <a:t>" Tuhan </a:t>
            </a:r>
            <a:r>
              <a:rPr lang="en-ID" sz="2900" dirty="0" err="1">
                <a:latin typeface="Impact" panose="020B0806030902050204" pitchFamily="34" charset="0"/>
              </a:rPr>
              <a:t>dalam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artian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bahwa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ia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menentang</a:t>
            </a:r>
            <a:r>
              <a:rPr lang="en-ID" sz="2900" dirty="0">
                <a:latin typeface="Impact" panose="020B0806030902050204" pitchFamily="34" charset="0"/>
              </a:rPr>
              <a:t> Tuhan. </a:t>
            </a:r>
          </a:p>
          <a:p>
            <a:pPr marL="0" indent="0">
              <a:buNone/>
            </a:pPr>
            <a:r>
              <a:rPr lang="en-ID" sz="2900" dirty="0">
                <a:latin typeface="Franklin Gothic Demi Cond" panose="020B0706030402020204" pitchFamily="34" charset="0"/>
              </a:rPr>
              <a:t>Apa yang </a:t>
            </a:r>
            <a:r>
              <a:rPr lang="en-ID" sz="2900" dirty="0" err="1">
                <a:latin typeface="Franklin Gothic Demi Cond" panose="020B0706030402020204" pitchFamily="34" charset="0"/>
              </a:rPr>
              <a:t>kita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lihat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dalam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ayat-ayat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ini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adalah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penyebaran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pemberontakan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melawan</a:t>
            </a:r>
            <a:r>
              <a:rPr lang="en-ID" sz="2900" dirty="0">
                <a:latin typeface="Franklin Gothic Demi Cond" panose="020B0706030402020204" pitchFamily="34" charset="0"/>
              </a:rPr>
              <a:t> Tuhan, </a:t>
            </a:r>
            <a:r>
              <a:rPr lang="en-ID" sz="2900" dirty="0" err="1">
                <a:latin typeface="Franklin Gothic Demi Cond" panose="020B0706030402020204" pitchFamily="34" charset="0"/>
              </a:rPr>
              <a:t>pemberontakan</a:t>
            </a:r>
            <a:r>
              <a:rPr lang="en-ID" sz="2900" dirty="0">
                <a:latin typeface="Franklin Gothic Demi Cond" panose="020B0706030402020204" pitchFamily="34" charset="0"/>
              </a:rPr>
              <a:t> yang </a:t>
            </a:r>
            <a:r>
              <a:rPr lang="en-ID" sz="2900" dirty="0" err="1">
                <a:latin typeface="Franklin Gothic Demi Cond" panose="020B0706030402020204" pitchFamily="34" charset="0"/>
              </a:rPr>
              <a:t>akan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terus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ada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sampai</a:t>
            </a:r>
            <a:r>
              <a:rPr lang="en-ID" sz="2900" dirty="0">
                <a:latin typeface="Franklin Gothic Demi Cond" panose="020B0706030402020204" pitchFamily="34" charset="0"/>
              </a:rPr>
              <a:t>, pada </a:t>
            </a:r>
            <a:r>
              <a:rPr lang="en-ID" sz="2900" dirty="0" err="1">
                <a:latin typeface="Franklin Gothic Demi Cond" panose="020B0706030402020204" pitchFamily="34" charset="0"/>
              </a:rPr>
              <a:t>akhirnya</a:t>
            </a:r>
            <a:r>
              <a:rPr lang="en-ID" sz="2900" dirty="0">
                <a:latin typeface="Franklin Gothic Demi Cond" panose="020B0706030402020204" pitchFamily="34" charset="0"/>
              </a:rPr>
              <a:t>, </a:t>
            </a:r>
            <a:r>
              <a:rPr lang="en-ID" sz="2900" dirty="0" err="1">
                <a:latin typeface="Franklin Gothic Demi Cond" panose="020B0706030402020204" pitchFamily="34" charset="0"/>
              </a:rPr>
              <a:t>semua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pemberontakan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diberantas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selamanya</a:t>
            </a:r>
            <a:r>
              <a:rPr lang="en-ID" sz="29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5DC2E-C552-ECA9-ABFD-4195A4E9DD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61" r="23817"/>
          <a:stretch/>
        </p:blipFill>
        <p:spPr>
          <a:xfrm>
            <a:off x="5616003" y="1919989"/>
            <a:ext cx="2961293" cy="3948390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3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274F1-C897-3482-1371-186A62F9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6" r="23726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326C3-1E26-B1ED-302E-112519F90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955" y="1679944"/>
            <a:ext cx="3876539" cy="4101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Menara Babel [</a:t>
            </a:r>
            <a:r>
              <a:rPr lang="en-ID" sz="3200" dirty="0" err="1">
                <a:latin typeface="Franklin Gothic Heavy" panose="020B0903020102020204" pitchFamily="34" charset="0"/>
              </a:rPr>
              <a:t>Kejadian</a:t>
            </a:r>
            <a:r>
              <a:rPr lang="en-ID" sz="3200" dirty="0">
                <a:latin typeface="Franklin Gothic Heavy" panose="020B0903020102020204" pitchFamily="34" charset="0"/>
              </a:rPr>
              <a:t> 11:1-9] </a:t>
            </a:r>
            <a:r>
              <a:rPr lang="en-ID" sz="3200" dirty="0" err="1">
                <a:latin typeface="Franklin Gothic Heavy" panose="020B0903020102020204" pitchFamily="34" charset="0"/>
              </a:rPr>
              <a:t>menunjukkan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ambisi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manusia</a:t>
            </a:r>
            <a:r>
              <a:rPr lang="en-ID" sz="3200" dirty="0">
                <a:latin typeface="Franklin Gothic Heavy" panose="020B0903020102020204" pitchFamily="34" charset="0"/>
              </a:rPr>
              <a:t> yang </a:t>
            </a:r>
            <a:r>
              <a:rPr lang="en-ID" sz="3200" dirty="0" err="1">
                <a:latin typeface="Franklin Gothic Heavy" panose="020B0903020102020204" pitchFamily="34" charset="0"/>
              </a:rPr>
              <a:t>memberontak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melawan</a:t>
            </a:r>
            <a:r>
              <a:rPr lang="en-ID" sz="3200" dirty="0">
                <a:latin typeface="Franklin Gothic Heavy" panose="020B0903020102020204" pitchFamily="34" charset="0"/>
              </a:rPr>
              <a:t> Tuhan yang </a:t>
            </a:r>
            <a:r>
              <a:rPr lang="en-ID" sz="3200" dirty="0" err="1">
                <a:latin typeface="Franklin Gothic Heavy" panose="020B0903020102020204" pitchFamily="34" charset="0"/>
              </a:rPr>
              <a:t>berakhir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dengan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kegagalan</a:t>
            </a:r>
            <a:r>
              <a:rPr lang="en-ID" sz="3200" dirty="0"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3964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1518</Words>
  <Application>Microsoft Office PowerPoint</Application>
  <PresentationFormat>On-screen Show (4:3)</PresentationFormat>
  <Paragraphs>67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Aptos Display</vt:lpstr>
      <vt:lpstr>Arial</vt:lpstr>
      <vt:lpstr>Berlin Sans FB</vt:lpstr>
      <vt:lpstr>Calibri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Impact</vt:lpstr>
      <vt:lpstr>Office Theme</vt:lpstr>
      <vt:lpstr>BANGSA-BANGSA : BAGIAN 1</vt:lpstr>
      <vt:lpstr>DANIEL 7 : 14</vt:lpstr>
      <vt:lpstr>Ketika Allah menciptakan bumi, Dia memiliki rencana kebahagiaan dan kasih bagi orang-orang yang akan tinggal di sana. Namun, alih-alih memenuhi rencana Allah bagi mereka, manusia justru jatuh ke dalam pencobaan dengan memilih jalan mereka sendiri.</vt:lpstr>
      <vt:lpstr>NIMROD DAN NINIWE Minggu, 20 April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PANGGILAN ABRAHAM Senin, 21 April 2025</vt:lpstr>
      <vt:lpstr>PowerPoint Presentation</vt:lpstr>
      <vt:lpstr>PowerPoint Presentation</vt:lpstr>
      <vt:lpstr>PowerPoint Presentation</vt:lpstr>
      <vt:lpstr>PowerPoint Presentation</vt:lpstr>
      <vt:lpstr>DIBERIKAN APA YANG ANDA MINTA Selasa, 22 April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 PENGUASA BANGSA-BANGSA LAIN Rabu, 23 April 2025</vt:lpstr>
      <vt:lpstr>PowerPoint Presentation</vt:lpstr>
      <vt:lpstr>PowerPoint Presentation</vt:lpstr>
      <vt:lpstr>PowerPoint Presentation</vt:lpstr>
      <vt:lpstr>PowerPoint Presentation</vt:lpstr>
      <vt:lpstr>TERANG BAGI BANGSA-BANGSA Kamis, 24 April 2025</vt:lpstr>
      <vt:lpstr>PowerPoint Presentation</vt:lpstr>
      <vt:lpstr>Tujuan akhir untuk mendirikan bangsa Israel adalah sama dengan tujuan Tuhan dalam mendirikan gereja: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23</cp:revision>
  <dcterms:created xsi:type="dcterms:W3CDTF">2025-04-21T00:28:31Z</dcterms:created>
  <dcterms:modified xsi:type="dcterms:W3CDTF">2025-04-24T11:36:51Z</dcterms:modified>
</cp:coreProperties>
</file>