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EBFE-5354-4986-AB50-26395C617995}" type="datetimeFigureOut">
              <a:rPr lang="en-ID" smtClean="0"/>
              <a:t>17/04/2025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9E3E-4B4A-40C0-9C60-1C387CC438A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416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EBFE-5354-4986-AB50-26395C617995}" type="datetimeFigureOut">
              <a:rPr lang="en-ID" smtClean="0"/>
              <a:t>17/04/2025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9E3E-4B4A-40C0-9C60-1C387CC438A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11980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EBFE-5354-4986-AB50-26395C617995}" type="datetimeFigureOut">
              <a:rPr lang="en-ID" smtClean="0"/>
              <a:t>17/04/2025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9E3E-4B4A-40C0-9C60-1C387CC438A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1875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EBFE-5354-4986-AB50-26395C617995}" type="datetimeFigureOut">
              <a:rPr lang="en-ID" smtClean="0"/>
              <a:t>17/04/2025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9E3E-4B4A-40C0-9C60-1C387CC438A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5615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EBFE-5354-4986-AB50-26395C617995}" type="datetimeFigureOut">
              <a:rPr lang="en-ID" smtClean="0"/>
              <a:t>17/04/2025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9E3E-4B4A-40C0-9C60-1C387CC438A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3882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EBFE-5354-4986-AB50-26395C617995}" type="datetimeFigureOut">
              <a:rPr lang="en-ID" smtClean="0"/>
              <a:t>17/04/2025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9E3E-4B4A-40C0-9C60-1C387CC438A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6237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EBFE-5354-4986-AB50-26395C617995}" type="datetimeFigureOut">
              <a:rPr lang="en-ID" smtClean="0"/>
              <a:t>17/04/2025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9E3E-4B4A-40C0-9C60-1C387CC438A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682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EBFE-5354-4986-AB50-26395C617995}" type="datetimeFigureOut">
              <a:rPr lang="en-ID" smtClean="0"/>
              <a:t>17/04/2025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9E3E-4B4A-40C0-9C60-1C387CC438A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219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EBFE-5354-4986-AB50-26395C617995}" type="datetimeFigureOut">
              <a:rPr lang="en-ID" smtClean="0"/>
              <a:t>17/04/2025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9E3E-4B4A-40C0-9C60-1C387CC438A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254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EBFE-5354-4986-AB50-26395C617995}" type="datetimeFigureOut">
              <a:rPr lang="en-ID" smtClean="0"/>
              <a:t>17/04/2025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9E3E-4B4A-40C0-9C60-1C387CC438A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2557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EBFE-5354-4986-AB50-26395C617995}" type="datetimeFigureOut">
              <a:rPr lang="en-ID" smtClean="0"/>
              <a:t>17/04/2025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9E3E-4B4A-40C0-9C60-1C387CC438A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9734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6EBFE-5354-4986-AB50-26395C617995}" type="datetimeFigureOut">
              <a:rPr lang="en-ID" smtClean="0"/>
              <a:t>17/04/2025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9B9E3E-4B4A-40C0-9C60-1C387CC438A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0036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in white robes&#10;&#10;AI-generated content may be incorrect.">
            <a:extLst>
              <a:ext uri="{FF2B5EF4-FFF2-40B4-BE49-F238E27FC236}">
                <a16:creationId xmlns:a16="http://schemas.microsoft.com/office/drawing/2014/main" id="{B0ED4ED7-150B-1CF0-B109-D3579F0E3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r="23873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9BE5F-9E25-7EB3-2897-371F2BC1B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6708" y="3734093"/>
            <a:ext cx="3709553" cy="137554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Impact" panose="020B0806030902050204" pitchFamily="34" charset="0"/>
              </a:rPr>
              <a:t>GAMBARAN DARI PERNIKAHAN</a:t>
            </a:r>
            <a:endParaRPr lang="en-ID" sz="400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4B8E0-5C72-BACF-3B65-FE12E083D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3376" y="5326912"/>
            <a:ext cx="3709553" cy="802641"/>
          </a:xfrm>
        </p:spPr>
        <p:txBody>
          <a:bodyPr>
            <a:noAutofit/>
          </a:bodyPr>
          <a:lstStyle/>
          <a:p>
            <a:r>
              <a:rPr lang="en-US" sz="2000" b="1" dirty="0"/>
              <a:t>Pelajaran ke-3, Triwulan II</a:t>
            </a:r>
          </a:p>
          <a:p>
            <a:r>
              <a:rPr lang="en-US" sz="2000" b="1" dirty="0"/>
              <a:t>Tahun 2025</a:t>
            </a:r>
            <a:endParaRPr lang="en-ID" sz="20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75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750AEC-5E12-0606-A27B-EFE17081F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3" y="3804091"/>
            <a:ext cx="3583036" cy="239167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AA7BC-EAFE-9DE8-7950-4D3035749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000" y="655914"/>
            <a:ext cx="4309656" cy="38522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cara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sama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, orang-orang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percaya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tampak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cantik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ukuran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surga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bukan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karena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apa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pun yang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telah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lakukan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mendapatkannya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tetapi</a:t>
            </a:r>
            <a:r>
              <a:rPr lang="en-ID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karena</a:t>
            </a:r>
            <a:r>
              <a:rPr lang="en-ID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kemurahan</a:t>
            </a:r>
            <a:r>
              <a:rPr lang="en-ID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Tuhan, </a:t>
            </a:r>
            <a:r>
              <a:rPr lang="en-ID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keselamatan</a:t>
            </a:r>
            <a:r>
              <a:rPr lang="en-ID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telah</a:t>
            </a:r>
            <a:r>
              <a:rPr lang="en-ID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Dia </a:t>
            </a:r>
            <a:r>
              <a:rPr lang="en-ID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curahkan</a:t>
            </a:r>
            <a:r>
              <a:rPr lang="en-ID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kepada</a:t>
            </a:r>
            <a:r>
              <a:rPr lang="en-ID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204F1E-01B2-6B34-9767-E26182EF179D}"/>
              </a:ext>
            </a:extLst>
          </p:cNvPr>
          <p:cNvSpPr txBox="1"/>
          <p:nvPr/>
        </p:nvSpPr>
        <p:spPr>
          <a:xfrm>
            <a:off x="419093" y="490660"/>
            <a:ext cx="399452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b="1" dirty="0">
                <a:solidFill>
                  <a:srgbClr val="C00000"/>
                </a:solidFill>
                <a:latin typeface="Eras Bold ITC" panose="020B0907030504020204" pitchFamily="34" charset="0"/>
              </a:rPr>
              <a:t>Israel menjadi "</a:t>
            </a:r>
            <a:r>
              <a:rPr lang="en-ID" sz="2800" b="1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mempelai</a:t>
            </a:r>
            <a:r>
              <a:rPr lang="en-ID" sz="2800" b="1" dirty="0">
                <a:solidFill>
                  <a:srgbClr val="C00000"/>
                </a:solidFill>
                <a:latin typeface="Eras Bold ITC" panose="020B0907030504020204" pitchFamily="34" charset="0"/>
              </a:rPr>
              <a:t>" Allah yang </a:t>
            </a:r>
            <a:r>
              <a:rPr lang="en-ID" sz="2800" b="1" dirty="0" err="1">
                <a:solidFill>
                  <a:srgbClr val="C00000"/>
                </a:solidFill>
                <a:latin typeface="Eras Bold ITC" panose="020B0907030504020204" pitchFamily="34" charset="0"/>
              </a:rPr>
              <a:t>cantik</a:t>
            </a:r>
            <a:r>
              <a:rPr lang="en-ID" sz="2800" b="1" dirty="0">
                <a:solidFill>
                  <a:srgbClr val="C00000"/>
                </a:solidFill>
                <a:latin typeface="Eras Bold ITC" panose="020B0907030504020204" pitchFamily="34" charset="0"/>
              </a:rPr>
              <a:t>.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semata-mata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Tuhan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menghujani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kemurahan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 dan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membuatnya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5D723-3FD9-AE8E-C576-859DBE797005}"/>
              </a:ext>
            </a:extLst>
          </p:cNvPr>
          <p:cNvSpPr txBox="1"/>
          <p:nvPr/>
        </p:nvSpPr>
        <p:spPr>
          <a:xfrm>
            <a:off x="4059468" y="4990605"/>
            <a:ext cx="50271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Kita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cantik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karena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ditutupi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kebenaran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-Nya, "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kebenaran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Allah"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sendiri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[2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Korintus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5:21]. </a:t>
            </a:r>
          </a:p>
        </p:txBody>
      </p:sp>
    </p:spTree>
    <p:extLst>
      <p:ext uri="{BB962C8B-B14F-4D97-AF65-F5344CB8AC3E}">
        <p14:creationId xmlns:p14="http://schemas.microsoft.com/office/powerpoint/2010/main" val="426195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39C223-C711-0466-281D-EF13429C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10" b="874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A9485-97A9-C149-4D3B-9AA609EB1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719" y="3856088"/>
            <a:ext cx="8634562" cy="279543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diciptakan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mencerminkan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kebaikan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kemuliaan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Tuhan </a:t>
            </a:r>
            <a:r>
              <a:rPr lang="en-ID" sz="3200" dirty="0">
                <a:latin typeface="Franklin Gothic Demi Cond" panose="020B0706030402020204" pitchFamily="34" charset="0"/>
              </a:rPr>
              <a:t>[</a:t>
            </a:r>
            <a:r>
              <a:rPr lang="en-ID" sz="3200" dirty="0" err="1">
                <a:latin typeface="Franklin Gothic Demi Cond" panose="020B0706030402020204" pitchFamily="34" charset="0"/>
              </a:rPr>
              <a:t>Yesaya</a:t>
            </a:r>
            <a:r>
              <a:rPr lang="en-ID" sz="3200" dirty="0">
                <a:latin typeface="Franklin Gothic Demi Cond" panose="020B0706030402020204" pitchFamily="34" charset="0"/>
              </a:rPr>
              <a:t> 43:7].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ketika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ciptaan</a:t>
            </a:r>
            <a:r>
              <a:rPr lang="en-ID" sz="3200" dirty="0">
                <a:latin typeface="Franklin Gothic Demi Cond" panose="020B0706030402020204" pitchFamily="34" charset="0"/>
              </a:rPr>
              <a:t> Tuhan </a:t>
            </a:r>
            <a:r>
              <a:rPr lang="en-ID" sz="3200" dirty="0" err="1">
                <a:latin typeface="Franklin Gothic Demi Cond" panose="020B0706030402020204" pitchFamily="34" charset="0"/>
              </a:rPr>
              <a:t>menganggap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Franklin Gothic Demi Cond" panose="020B0706030402020204" pitchFamily="34" charset="0"/>
              </a:rPr>
              <a:t>kecantikan</a:t>
            </a:r>
            <a:r>
              <a:rPr lang="en-ID" sz="3200" dirty="0">
                <a:latin typeface="Franklin Gothic Demi Cond" panose="020B0706030402020204" pitchFamily="34" charset="0"/>
              </a:rPr>
              <a:t>"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milik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sendiri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kecantikan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menjadi </a:t>
            </a:r>
            <a:r>
              <a:rPr lang="en-ID" sz="3200" dirty="0" err="1">
                <a:latin typeface="Franklin Gothic Demi Cond" panose="020B0706030402020204" pitchFamily="34" charset="0"/>
              </a:rPr>
              <a:t>murahan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Franklin Gothic Demi Cond" panose="020B0706030402020204" pitchFamily="34" charset="0"/>
              </a:rPr>
              <a:t>masalah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menunggu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Franklin Gothic Demi Cond" panose="020B0706030402020204" pitchFamily="34" charset="0"/>
              </a:rPr>
              <a:t>Yehezkiel</a:t>
            </a:r>
            <a:r>
              <a:rPr lang="en-ID" sz="3200" dirty="0">
                <a:latin typeface="Franklin Gothic Demi Cond" panose="020B0706030402020204" pitchFamily="34" charset="0"/>
              </a:rPr>
              <a:t> 16:15-52].</a:t>
            </a:r>
          </a:p>
        </p:txBody>
      </p:sp>
    </p:spTree>
    <p:extLst>
      <p:ext uri="{BB962C8B-B14F-4D97-AF65-F5344CB8AC3E}">
        <p14:creationId xmlns:p14="http://schemas.microsoft.com/office/powerpoint/2010/main" val="1671024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8FF811-6151-6EBE-28C5-69FB45F3A6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01" b="2403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8D137-519D-73F9-9B5C-39F30934F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75" y="3909092"/>
            <a:ext cx="8498449" cy="283967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600" dirty="0">
                <a:latin typeface="Impact" panose="020B0806030902050204" pitchFamily="34" charset="0"/>
              </a:rPr>
              <a:t>Ketika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berpikir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bahwa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ada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sesuatu</a:t>
            </a:r>
            <a:r>
              <a:rPr lang="en-ID" sz="3600" dirty="0">
                <a:latin typeface="Impact" panose="020B0806030902050204" pitchFamily="34" charset="0"/>
              </a:rPr>
              <a:t> di </a:t>
            </a:r>
            <a:r>
              <a:rPr lang="en-ID" sz="3600" dirty="0" err="1">
                <a:latin typeface="Impact" panose="020B0806030902050204" pitchFamily="34" charset="0"/>
              </a:rPr>
              <a:t>dalam</a:t>
            </a:r>
            <a:r>
              <a:rPr lang="en-ID" sz="3600" dirty="0">
                <a:latin typeface="Impact" panose="020B0806030902050204" pitchFamily="34" charset="0"/>
              </a:rPr>
              <a:t> dan </a:t>
            </a:r>
            <a:r>
              <a:rPr lang="en-ID" sz="3600" dirty="0" err="1">
                <a:latin typeface="Impact" panose="020B0806030902050204" pitchFamily="34" charset="0"/>
              </a:rPr>
              <a:t>dari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diri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latin typeface="Impact" panose="020B0806030902050204" pitchFamily="34" charset="0"/>
              </a:rPr>
              <a:t>memberi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kepantasan</a:t>
            </a:r>
            <a:r>
              <a:rPr lang="en-ID" sz="3600" dirty="0">
                <a:latin typeface="Impact" panose="020B0806030902050204" pitchFamily="34" charset="0"/>
              </a:rPr>
              <a:t> di </a:t>
            </a:r>
            <a:r>
              <a:rPr lang="en-ID" sz="3600" dirty="0" err="1">
                <a:latin typeface="Impact" panose="020B0806030902050204" pitchFamily="34" charset="0"/>
              </a:rPr>
              <a:t>hadapan</a:t>
            </a:r>
            <a:r>
              <a:rPr lang="en-ID" sz="3600" dirty="0">
                <a:latin typeface="Impact" panose="020B0806030902050204" pitchFamily="34" charset="0"/>
              </a:rPr>
              <a:t> Tuhan dan </a:t>
            </a:r>
            <a:r>
              <a:rPr lang="en-ID" sz="3600" dirty="0" err="1">
                <a:latin typeface="Impact" panose="020B0806030902050204" pitchFamily="34" charset="0"/>
              </a:rPr>
              <a:t>membuat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layak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akan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kasih</a:t>
            </a:r>
            <a:r>
              <a:rPr lang="en-ID" sz="3600" dirty="0">
                <a:latin typeface="Impact" panose="020B0806030902050204" pitchFamily="34" charset="0"/>
              </a:rPr>
              <a:t>-Nya, </a:t>
            </a:r>
            <a:r>
              <a:rPr lang="en-ID" sz="3600" dirty="0">
                <a:solidFill>
                  <a:srgbClr val="7030A0"/>
                </a:solidFill>
                <a:latin typeface="Impact" panose="020B0806030902050204" pitchFamily="34" charset="0"/>
              </a:rPr>
              <a:t>WASPADALAH </a:t>
            </a:r>
            <a:r>
              <a:rPr lang="en-ID" sz="3600" dirty="0" err="1">
                <a:solidFill>
                  <a:srgbClr val="7030A0"/>
                </a:solidFill>
                <a:latin typeface="Impact" panose="020B0806030902050204" pitchFamily="34" charset="0"/>
              </a:rPr>
              <a:t>terhadap</a:t>
            </a:r>
            <a:r>
              <a:rPr lang="en-ID" sz="36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7030A0"/>
                </a:solidFill>
                <a:latin typeface="Impact" panose="020B0806030902050204" pitchFamily="34" charset="0"/>
              </a:rPr>
              <a:t>Kesombongan</a:t>
            </a:r>
            <a:r>
              <a:rPr lang="en-ID" sz="3600" dirty="0">
                <a:solidFill>
                  <a:srgbClr val="7030A0"/>
                </a:solidFill>
                <a:latin typeface="Impact" panose="020B0806030902050204" pitchFamily="34" charset="0"/>
              </a:rPr>
              <a:t> Rohani!</a:t>
            </a:r>
          </a:p>
        </p:txBody>
      </p:sp>
    </p:spTree>
    <p:extLst>
      <p:ext uri="{BB962C8B-B14F-4D97-AF65-F5344CB8AC3E}">
        <p14:creationId xmlns:p14="http://schemas.microsoft.com/office/powerpoint/2010/main" val="3632599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F73AB-0FF8-8D00-059B-D6A975443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ISTRI [PELACUR] HOSEA</a:t>
            </a:r>
            <a:br>
              <a:rPr lang="en-ID" sz="4300" dirty="0"/>
            </a:b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Selasa, 15 April 2025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8B972-AADD-978C-DF4A-8FEC0B4E0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8" y="2007966"/>
            <a:ext cx="8140446" cy="45277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Permintaan</a:t>
            </a:r>
            <a:r>
              <a:rPr lang="en-ID" sz="3200" dirty="0">
                <a:latin typeface="Franklin Gothic Demi Cond" panose="020B0706030402020204" pitchFamily="34" charset="0"/>
              </a:rPr>
              <a:t> Tuhan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Nabi Hosea </a:t>
            </a:r>
            <a:r>
              <a:rPr lang="en-ID" sz="3200" dirty="0" err="1">
                <a:latin typeface="Franklin Gothic Demi Cond" panose="020B0706030402020204" pitchFamily="34" charset="0"/>
              </a:rPr>
              <a:t>mungkin</a:t>
            </a:r>
            <a:r>
              <a:rPr lang="en-ID" sz="3200" dirty="0">
                <a:latin typeface="Franklin Gothic Demi Cond" panose="020B0706030402020204" pitchFamily="34" charset="0"/>
              </a:rPr>
              <a:t> menjadi salah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tugas</a:t>
            </a:r>
            <a:r>
              <a:rPr lang="en-ID" sz="3200" dirty="0">
                <a:latin typeface="Franklin Gothic Demi Cond" panose="020B0706030402020204" pitchFamily="34" charset="0"/>
              </a:rPr>
              <a:t> paling </a:t>
            </a:r>
            <a:r>
              <a:rPr lang="en-ID" sz="3200" dirty="0" err="1">
                <a:latin typeface="Franklin Gothic Demi Cond" panose="020B0706030402020204" pitchFamily="34" charset="0"/>
              </a:rPr>
              <a:t>aneh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pernah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diberikan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salah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pelayan</a:t>
            </a:r>
            <a:r>
              <a:rPr lang="en-ID" sz="3200" dirty="0">
                <a:latin typeface="Franklin Gothic Demi Cond" panose="020B0706030402020204" pitchFamily="34" charset="0"/>
              </a:rPr>
              <a:t>-Nya: </a:t>
            </a:r>
            <a:r>
              <a:rPr lang="en-ID" sz="3200" dirty="0" err="1">
                <a:latin typeface="Franklin Gothic Demi Cond" panose="020B0706030402020204" pitchFamily="34" charset="0"/>
              </a:rPr>
              <a:t>Menikahi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seorang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pelacur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sengaja</a:t>
            </a:r>
            <a:r>
              <a:rPr lang="en-ID" sz="3200" dirty="0">
                <a:latin typeface="Franklin Gothic Demi Cond" panose="020B0706030402020204" pitchFamily="34" charset="0"/>
              </a:rPr>
              <a:t>! </a:t>
            </a:r>
          </a:p>
          <a:p>
            <a:pPr marL="0" indent="0">
              <a:buNone/>
            </a:pPr>
            <a:r>
              <a:rPr lang="en-ID" sz="3200" dirty="0" err="1">
                <a:latin typeface="Franklin Gothic Heavy" panose="020B0903020102020204" pitchFamily="34" charset="0"/>
              </a:rPr>
              <a:t>Tetapi</a:t>
            </a:r>
            <a:r>
              <a:rPr lang="en-ID" sz="3200" dirty="0">
                <a:latin typeface="Franklin Gothic Heavy" panose="020B0903020102020204" pitchFamily="34" charset="0"/>
              </a:rPr>
              <a:t> Tuhan </a:t>
            </a:r>
            <a:r>
              <a:rPr lang="en-ID" sz="3200" dirty="0" err="1">
                <a:latin typeface="Franklin Gothic Heavy" panose="020B0903020102020204" pitchFamily="34" charset="0"/>
              </a:rPr>
              <a:t>sedang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menggunakan</a:t>
            </a:r>
            <a:r>
              <a:rPr lang="en-ID" sz="3200" dirty="0">
                <a:latin typeface="Franklin Gothic Heavy" panose="020B0903020102020204" pitchFamily="34" charset="0"/>
              </a:rPr>
              <a:t> Hosea </a:t>
            </a:r>
            <a:r>
              <a:rPr lang="en-ID" sz="3200" dirty="0" err="1">
                <a:latin typeface="Franklin Gothic Heavy" panose="020B0903020102020204" pitchFamily="34" charset="0"/>
              </a:rPr>
              <a:t>untuk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membantu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kita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memahami</a:t>
            </a:r>
            <a:r>
              <a:rPr lang="en-ID" sz="3200" dirty="0">
                <a:latin typeface="Franklin Gothic Heavy" panose="020B0903020102020204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sudut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pandang</a:t>
            </a:r>
            <a:r>
              <a:rPr lang="en-ID" sz="3200" dirty="0">
                <a:latin typeface="Gill Sans Nova Cond Ultra Bold" panose="020B0B04020104020203" pitchFamily="34" charset="0"/>
              </a:rPr>
              <a:t> Allah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sendiri</a:t>
            </a:r>
            <a:r>
              <a:rPr lang="en-ID" sz="3200" dirty="0"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menyakitkannya</a:t>
            </a:r>
            <a:r>
              <a:rPr lang="en-ID" sz="3200" dirty="0">
                <a:latin typeface="Gill Sans Nova Cond Ultra Bold" panose="020B0B04020104020203" pitchFamily="34" charset="0"/>
              </a:rPr>
              <a:t> dosa dan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pemberontakan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manusia</a:t>
            </a:r>
            <a:r>
              <a:rPr lang="en-ID" sz="3200" dirty="0">
                <a:latin typeface="Gill Sans Nova Cond Ultra Bold" panose="020B0B04020104020203" pitchFamily="34" charset="0"/>
              </a:rPr>
              <a:t> [Hosea 1:2, Hosea 3:1].</a:t>
            </a:r>
          </a:p>
        </p:txBody>
      </p:sp>
    </p:spTree>
    <p:extLst>
      <p:ext uri="{BB962C8B-B14F-4D97-AF65-F5344CB8AC3E}">
        <p14:creationId xmlns:p14="http://schemas.microsoft.com/office/powerpoint/2010/main" val="864814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A99C05-B426-27B1-3EC1-DA99C46F1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A8D3-3005-2793-F31D-01C5178C2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8" y="336124"/>
            <a:ext cx="7740502" cy="2162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Alkitab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mengungkapkan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bahwa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kesalahan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Israel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Perjanjian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Lama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sebagian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besar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akan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diulangi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oleh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gereja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Perjanjian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Baru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Kristus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. </a:t>
            </a:r>
            <a:r>
              <a:rPr lang="en-ID" sz="2400" dirty="0" err="1">
                <a:latin typeface="Eras Demi ITC" panose="020B0805030504020804" pitchFamily="34" charset="0"/>
              </a:rPr>
              <a:t>Mereka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membawa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praktik-praktik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penyembahan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berhala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dari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bangsa-bangsa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tetangga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dalam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umat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perjanjian</a:t>
            </a:r>
            <a:r>
              <a:rPr lang="en-ID" sz="2400" dirty="0">
                <a:latin typeface="Eras Demi ITC" panose="020B0805030504020804" pitchFamily="34" charset="0"/>
              </a:rPr>
              <a:t> Tuhan.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9B51E3-F83D-770D-3BD7-7CB16679CF1D}"/>
              </a:ext>
            </a:extLst>
          </p:cNvPr>
          <p:cNvSpPr txBox="1"/>
          <p:nvPr/>
        </p:nvSpPr>
        <p:spPr>
          <a:xfrm>
            <a:off x="3923411" y="2562449"/>
            <a:ext cx="506464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>
                <a:latin typeface="Franklin Gothic Demi Cond" panose="020B0706030402020204" pitchFamily="34" charset="0"/>
              </a:rPr>
              <a:t>Pada </a:t>
            </a:r>
            <a:r>
              <a:rPr lang="en-ID" sz="2400" dirty="0" err="1">
                <a:latin typeface="Franklin Gothic Demi Cond" panose="020B0706030402020204" pitchFamily="34" charset="0"/>
              </a:rPr>
              <a:t>awal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abad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keempat</a:t>
            </a:r>
            <a:r>
              <a:rPr lang="en-ID" sz="2400" dirty="0"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latin typeface="Franklin Gothic Demi Cond" panose="020B0706030402020204" pitchFamily="34" charset="0"/>
              </a:rPr>
              <a:t>gereja</a:t>
            </a:r>
            <a:r>
              <a:rPr lang="en-ID" sz="2400" dirty="0">
                <a:latin typeface="Franklin Gothic Demi Cond" panose="020B0706030402020204" pitchFamily="34" charset="0"/>
              </a:rPr>
              <a:t> Kristen, </a:t>
            </a:r>
            <a:r>
              <a:rPr lang="en-ID" sz="2400" dirty="0" err="1">
                <a:latin typeface="Franklin Gothic Demi Cond" panose="020B0706030402020204" pitchFamily="34" charset="0"/>
              </a:rPr>
              <a:t>merasakan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satu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potensi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keuntungan</a:t>
            </a:r>
            <a:r>
              <a:rPr lang="en-ID" sz="2400" dirty="0"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latin typeface="Franklin Gothic Demi Cond" panose="020B0706030402020204" pitchFamily="34" charset="0"/>
              </a:rPr>
              <a:t>merayu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kaisar</a:t>
            </a:r>
            <a:r>
              <a:rPr lang="en-ID" sz="2400" dirty="0">
                <a:latin typeface="Franklin Gothic Demi Cond" panose="020B0706030402020204" pitchFamily="34" charset="0"/>
              </a:rPr>
              <a:t> Roma, Konstantinus, dan </a:t>
            </a:r>
            <a:r>
              <a:rPr lang="en-ID" sz="2400" dirty="0" err="1">
                <a:latin typeface="Franklin Gothic Demi Cond" panose="020B0706030402020204" pitchFamily="34" charset="0"/>
              </a:rPr>
              <a:t>mengundangnya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untuk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mulai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menyelesaikan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perselisihan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gereja</a:t>
            </a:r>
            <a:r>
              <a:rPr lang="en-ID" sz="24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Dalam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setiap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kasus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,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umat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 Tuhan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mengembara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keluar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dari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hubungan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mereka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dengan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-Nya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untuk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menemukan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 "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solusi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"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bagi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masalah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 yang </a:t>
            </a:r>
            <a:r>
              <a:rPr lang="en-ID" sz="2400" dirty="0" err="1">
                <a:highlight>
                  <a:srgbClr val="FFFF00"/>
                </a:highlight>
                <a:latin typeface="Eras Bold ITC" panose="020B0907030504020204" pitchFamily="34" charset="0"/>
              </a:rPr>
              <a:t>dirasakan</a:t>
            </a:r>
            <a:r>
              <a:rPr lang="en-ID" sz="2400" dirty="0">
                <a:highlight>
                  <a:srgbClr val="FFFF00"/>
                </a:highlight>
                <a:latin typeface="Eras Bold ITC" panose="020B0907030504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42435-1030-D676-3CCC-CF6BDB073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95" y="3377036"/>
            <a:ext cx="3015302" cy="2261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2805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62B15-8C62-714C-9800-C1EAFAAD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03" y="334609"/>
            <a:ext cx="4726335" cy="61775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Tuhan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hanya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mencoba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menunjukkan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apa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lakukan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salah,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bagaimana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perasaan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dikhianati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pasangannya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mulai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memahami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perasaan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hancur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Impact" panose="020B0806030902050204" pitchFamily="34" charset="0"/>
              </a:rPr>
              <a:t>ketidaksetiaan</a:t>
            </a:r>
            <a:r>
              <a:rPr lang="en-ID" sz="3200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Impact" panose="020B0806030902050204" pitchFamily="34" charset="0"/>
              </a:rPr>
              <a:t>kita</a:t>
            </a:r>
            <a:r>
              <a:rPr lang="en-ID" sz="3200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Impact" panose="020B0806030902050204" pitchFamily="34" charset="0"/>
              </a:rPr>
              <a:t>kepada</a:t>
            </a:r>
            <a:r>
              <a:rPr lang="en-ID" sz="3200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Impact" panose="020B0806030902050204" pitchFamily="34" charset="0"/>
              </a:rPr>
              <a:t>Kristus</a:t>
            </a:r>
            <a:r>
              <a:rPr lang="en-ID" sz="3200" dirty="0">
                <a:highlight>
                  <a:srgbClr val="00FF00"/>
                </a:highlight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Barangkali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bagian</a:t>
            </a:r>
            <a:r>
              <a:rPr lang="en-ID" dirty="0">
                <a:latin typeface="Franklin Gothic Demi Cond" panose="020B0706030402020204" pitchFamily="34" charset="0"/>
              </a:rPr>
              <a:t> yang paling </a:t>
            </a:r>
            <a:r>
              <a:rPr lang="en-ID" dirty="0" err="1">
                <a:latin typeface="Franklin Gothic Demi Cond" panose="020B0706030402020204" pitchFamily="34" charset="0"/>
              </a:rPr>
              <a:t>menakjubkan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kisah</a:t>
            </a:r>
            <a:r>
              <a:rPr lang="en-ID" dirty="0">
                <a:latin typeface="Franklin Gothic Demi Cond" panose="020B0706030402020204" pitchFamily="34" charset="0"/>
              </a:rPr>
              <a:t> Hosea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sejauh</a:t>
            </a:r>
            <a:r>
              <a:rPr lang="en-ID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mana </a:t>
            </a:r>
            <a:r>
              <a:rPr lang="en-ID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nabi</a:t>
            </a:r>
            <a:r>
              <a:rPr lang="en-ID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pergi</a:t>
            </a:r>
            <a:r>
              <a:rPr lang="en-ID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menebus</a:t>
            </a:r>
            <a:r>
              <a:rPr lang="en-ID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istrinya</a:t>
            </a:r>
            <a:r>
              <a:rPr lang="en-ID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setia</a:t>
            </a:r>
            <a:r>
              <a:rPr lang="en-ID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410B38-88CA-97CD-ACA6-2A2604CB2E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08" r="24618" b="1"/>
          <a:stretch/>
        </p:blipFill>
        <p:spPr>
          <a:xfrm>
            <a:off x="5526409" y="1690688"/>
            <a:ext cx="3142548" cy="4190064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694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4796D-A115-D055-7514-AED989857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58" y="393408"/>
            <a:ext cx="5047518" cy="45294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rade Gothic Next Heavy" panose="020B0903040303020004" pitchFamily="34" charset="0"/>
              </a:rPr>
              <a:t>Secara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pribadi</a:t>
            </a:r>
            <a:r>
              <a:rPr lang="en-ID" dirty="0">
                <a:latin typeface="Trade Gothic Next Heavy" panose="020B0903040303020004" pitchFamily="34" charset="0"/>
              </a:rPr>
              <a:t>, Tuhan </a:t>
            </a:r>
            <a:r>
              <a:rPr lang="en-ID" dirty="0" err="1">
                <a:latin typeface="Trade Gothic Next Heavy" panose="020B0903040303020004" pitchFamily="34" charset="0"/>
              </a:rPr>
              <a:t>memanggil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umat</a:t>
            </a:r>
            <a:r>
              <a:rPr lang="en-ID" dirty="0">
                <a:latin typeface="Trade Gothic Next Heavy" panose="020B0903040303020004" pitchFamily="34" charset="0"/>
              </a:rPr>
              <a:t>-Nya </a:t>
            </a:r>
            <a:r>
              <a:rPr lang="en-ID" dirty="0" err="1">
                <a:latin typeface="Trade Gothic Next Heavy" panose="020B0903040303020004" pitchFamily="34" charset="0"/>
              </a:rPr>
              <a:t>untuk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keluar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dari</a:t>
            </a:r>
            <a:r>
              <a:rPr lang="en-ID" dirty="0">
                <a:latin typeface="Trade Gothic Next Heavy" panose="020B0903040303020004" pitchFamily="34" charset="0"/>
              </a:rPr>
              <a:t> Babel [Wahyu 18:1-4].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Dia </a:t>
            </a:r>
            <a:r>
              <a:rPr lang="en-ID" dirty="0" err="1">
                <a:latin typeface="Tw Cen MT Condensed Extra Bold" panose="020B0803020202020204" pitchFamily="34" charset="0"/>
              </a:rPr>
              <a:t>mengenal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secara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dekat</a:t>
            </a:r>
            <a:r>
              <a:rPr lang="en-ID" dirty="0">
                <a:latin typeface="Tw Cen MT Condensed Extra Bold" panose="020B0803020202020204" pitchFamily="34" charset="0"/>
              </a:rPr>
              <a:t>. Dia </a:t>
            </a:r>
            <a:r>
              <a:rPr lang="en-ID" dirty="0" err="1">
                <a:latin typeface="Tw Cen MT Condensed Extra Bold" panose="020B0803020202020204" pitchFamily="34" charset="0"/>
              </a:rPr>
              <a:t>mengasihi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. Dan </a:t>
            </a:r>
            <a:r>
              <a:rPr lang="en-ID" dirty="0" err="1"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latin typeface="Tw Cen MT Condensed Extra Bold" panose="020B0803020202020204" pitchFamily="34" charset="0"/>
              </a:rPr>
              <a:t> dunia </a:t>
            </a:r>
            <a:r>
              <a:rPr lang="en-ID" dirty="0" err="1">
                <a:latin typeface="Tw Cen MT Condensed Extra Bold" panose="020B0803020202020204" pitchFamily="34" charset="0"/>
              </a:rPr>
              <a:t>menuju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terburuknya</a:t>
            </a:r>
            <a:r>
              <a:rPr lang="en-ID" dirty="0">
                <a:latin typeface="Tw Cen MT Condensed Extra Bold" panose="020B0803020202020204" pitchFamily="34" charset="0"/>
              </a:rPr>
              <a:t>, Dia </a:t>
            </a:r>
            <a:r>
              <a:rPr lang="en-ID" dirty="0" err="1">
                <a:latin typeface="Tw Cen MT Condensed Extra Bold" panose="020B0803020202020204" pitchFamily="34" charset="0"/>
              </a:rPr>
              <a:t>menawarkan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harga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penebusan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Dia </a:t>
            </a:r>
            <a:r>
              <a:rPr lang="en-ID" dirty="0" err="1">
                <a:latin typeface="Tw Cen MT Condensed Extra Bold" panose="020B0803020202020204" pitchFamily="34" charset="0"/>
              </a:rPr>
              <a:t>bayarkan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membeli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kembali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darah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sendiri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75A95-70AE-0441-2BC5-305D8BB06A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63" r="-1" b="-2"/>
          <a:stretch/>
        </p:blipFill>
        <p:spPr>
          <a:xfrm>
            <a:off x="5583559" y="1333968"/>
            <a:ext cx="3142548" cy="4190064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F545C-9998-DD7F-D07F-A99B2C1D6070}"/>
              </a:ext>
            </a:extLst>
          </p:cNvPr>
          <p:cNvSpPr txBox="1"/>
          <p:nvPr/>
        </p:nvSpPr>
        <p:spPr>
          <a:xfrm>
            <a:off x="311291" y="5106736"/>
            <a:ext cx="6451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Salib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menunjukkan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betapa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sungguh-sungguh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Tuhan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ingin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menyelamatkan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umat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-Nya yang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tersesat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5490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90080-AC03-5520-A2CC-3C7105F1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nl-NL" sz="4000" dirty="0">
                <a:solidFill>
                  <a:srgbClr val="C00000"/>
                </a:solidFill>
                <a:latin typeface="Impact" panose="020B0806030902050204" pitchFamily="34" charset="0"/>
              </a:rPr>
              <a:t>ISHAK DAN RIBKA</a:t>
            </a:r>
            <a:br>
              <a:rPr lang="nl-NL" sz="4300" dirty="0"/>
            </a:br>
            <a:r>
              <a:rPr lang="nl-NL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16 April 2025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CC014-4B4F-D707-F285-1068E4DE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85" y="1828706"/>
            <a:ext cx="8584540" cy="47811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Heavy" panose="020B0903020102020204" pitchFamily="34" charset="0"/>
              </a:rPr>
              <a:t>Kejadian</a:t>
            </a:r>
            <a:r>
              <a:rPr lang="en-ID" sz="3200" dirty="0">
                <a:latin typeface="Franklin Gothic Heavy" panose="020B0903020102020204" pitchFamily="34" charset="0"/>
              </a:rPr>
              <a:t> 24:1-4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Adapun Abraham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tua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lanjut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umurnya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serta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diberkati</a:t>
            </a:r>
            <a:r>
              <a:rPr lang="en-ID" dirty="0">
                <a:latin typeface="Franklin Gothic Demi Cond" panose="020B0706030402020204" pitchFamily="34" charset="0"/>
              </a:rPr>
              <a:t> TUHAN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hal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Berkatalah</a:t>
            </a:r>
            <a:r>
              <a:rPr lang="en-ID" dirty="0">
                <a:latin typeface="Franklin Gothic Demi Cond" panose="020B0706030402020204" pitchFamily="34" charset="0"/>
              </a:rPr>
              <a:t> Abraham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hambanya</a:t>
            </a:r>
            <a:r>
              <a:rPr lang="en-ID" dirty="0">
                <a:latin typeface="Franklin Gothic Demi Cond" panose="020B0706030402020204" pitchFamily="34" charset="0"/>
              </a:rPr>
              <a:t> yang paling </a:t>
            </a:r>
            <a:r>
              <a:rPr lang="en-ID" dirty="0" err="1">
                <a:latin typeface="Franklin Gothic Demi Cond" panose="020B0706030402020204" pitchFamily="34" charset="0"/>
              </a:rPr>
              <a:t>tua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rumahnya</a:t>
            </a:r>
            <a:r>
              <a:rPr lang="en-ID" dirty="0">
                <a:latin typeface="Franklin Gothic Demi Cond" panose="020B0706030402020204" pitchFamily="34" charset="0"/>
              </a:rPr>
              <a:t>, yang menjadi </a:t>
            </a:r>
            <a:r>
              <a:rPr lang="en-ID" dirty="0" err="1">
                <a:latin typeface="Franklin Gothic Demi Cond" panose="020B0706030402020204" pitchFamily="34" charset="0"/>
              </a:rPr>
              <a:t>kuasa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kepunyaannya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katanya</a:t>
            </a:r>
            <a:r>
              <a:rPr lang="en-ID" dirty="0">
                <a:latin typeface="Franklin Gothic Demi Cond" panose="020B0706030402020204" pitchFamily="34" charset="0"/>
              </a:rPr>
              <a:t>: "</a:t>
            </a:r>
            <a:r>
              <a:rPr lang="en-ID" dirty="0" err="1">
                <a:latin typeface="Franklin Gothic Demi Cond" panose="020B0706030402020204" pitchFamily="34" charset="0"/>
              </a:rPr>
              <a:t>Baiklah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letakkan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tanganmu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bawah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pangkal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pahaku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mengambil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sumpahmu</a:t>
            </a:r>
            <a:r>
              <a:rPr lang="en-ID" dirty="0">
                <a:latin typeface="Franklin Gothic Demi Cond" panose="020B0706030402020204" pitchFamily="34" charset="0"/>
              </a:rPr>
              <a:t> demi TUHAN, Allah yang </a:t>
            </a:r>
            <a:r>
              <a:rPr lang="en-ID" dirty="0" err="1">
                <a:latin typeface="Franklin Gothic Demi Cond" panose="020B0706030402020204" pitchFamily="34" charset="0"/>
              </a:rPr>
              <a:t>empunya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langit</a:t>
            </a:r>
            <a:r>
              <a:rPr lang="en-ID" dirty="0">
                <a:latin typeface="Franklin Gothic Demi Cond" panose="020B0706030402020204" pitchFamily="34" charset="0"/>
              </a:rPr>
              <a:t> dan yang </a:t>
            </a:r>
            <a:r>
              <a:rPr lang="en-ID" dirty="0" err="1">
                <a:latin typeface="Franklin Gothic Demi Cond" panose="020B0706030402020204" pitchFamily="34" charset="0"/>
              </a:rPr>
              <a:t>empunya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bumi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mengambil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anakku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isteri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antara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perempuan</a:t>
            </a:r>
            <a:r>
              <a:rPr lang="en-ID" dirty="0">
                <a:latin typeface="Franklin Gothic Demi Cond" panose="020B0706030402020204" pitchFamily="34" charset="0"/>
              </a:rPr>
              <a:t> Kanaan yang di </a:t>
            </a:r>
            <a:r>
              <a:rPr lang="en-ID" dirty="0" err="1">
                <a:latin typeface="Franklin Gothic Demi Cond" panose="020B0706030402020204" pitchFamily="34" charset="0"/>
              </a:rPr>
              <a:t>antaranya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aku</a:t>
            </a:r>
            <a:r>
              <a:rPr lang="en-ID" dirty="0">
                <a:latin typeface="Franklin Gothic Demi Cond" panose="020B0706030402020204" pitchFamily="34" charset="0"/>
              </a:rPr>
              <a:t> diam.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negeriku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sanak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saudaraku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mengambil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isteri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</a:t>
            </a:r>
            <a:r>
              <a:rPr lang="en-ID" dirty="0">
                <a:latin typeface="Franklin Gothic Demi Cond" panose="020B0706030402020204" pitchFamily="34" charset="0"/>
              </a:rPr>
              <a:t> Ishak, </a:t>
            </a:r>
            <a:r>
              <a:rPr lang="en-ID" dirty="0" err="1">
                <a:latin typeface="Franklin Gothic Demi Cond" panose="020B0706030402020204" pitchFamily="34" charset="0"/>
              </a:rPr>
              <a:t>anakku</a:t>
            </a:r>
            <a:r>
              <a:rPr lang="en-ID" dirty="0">
                <a:latin typeface="Franklin Gothic Demi Cond" panose="020B07060304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279718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734597-61E9-72E1-32A9-C413A67A99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462" r="89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77B03-7500-7D1D-D2F8-ED1BF10C7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07" y="478810"/>
            <a:ext cx="4705084" cy="5890092"/>
          </a:xfrm>
          <a:solidFill>
            <a:schemeClr val="bg1">
              <a:alpha val="66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Masalah </a:t>
            </a:r>
            <a:r>
              <a:rPr lang="en-ID" sz="3000" dirty="0" err="1">
                <a:latin typeface="Impact" panose="020B0806030902050204" pitchFamily="34" charset="0"/>
              </a:rPr>
              <a:t>bagi</a:t>
            </a:r>
            <a:r>
              <a:rPr lang="en-ID" sz="3000" dirty="0">
                <a:latin typeface="Impact" panose="020B0806030902050204" pitchFamily="34" charset="0"/>
              </a:rPr>
              <a:t> Abraham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spiritual, </a:t>
            </a:r>
            <a:r>
              <a:rPr lang="en-ID" sz="3000" dirty="0" err="1">
                <a:latin typeface="Impact" panose="020B0806030902050204" pitchFamily="34" charset="0"/>
              </a:rPr>
              <a:t>bukan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etnis</a:t>
            </a:r>
            <a:r>
              <a:rPr lang="en-ID" sz="3000" dirty="0">
                <a:latin typeface="Impact" panose="020B0806030902050204" pitchFamily="34" charset="0"/>
              </a:rPr>
              <a:t>; </a:t>
            </a:r>
            <a:r>
              <a:rPr lang="en-ID" sz="3000" dirty="0" err="1">
                <a:latin typeface="Impact" panose="020B0806030902050204" pitchFamily="34" charset="0"/>
              </a:rPr>
              <a:t>itu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teologis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bukan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nasional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Gill Sans Nova Cond XBd" panose="020B0A06020104020203" pitchFamily="34" charset="0"/>
              </a:rPr>
              <a:t>Abraham </a:t>
            </a:r>
            <a:r>
              <a:rPr lang="en-ID" sz="3000" dirty="0" err="1">
                <a:latin typeface="Gill Sans Nova Cond XBd" panose="020B0A06020104020203" pitchFamily="34" charset="0"/>
              </a:rPr>
              <a:t>tahu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betul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kemerosotan</a:t>
            </a:r>
            <a:r>
              <a:rPr lang="en-ID" sz="3000" dirty="0">
                <a:latin typeface="Gill Sans Nova Cond XBd" panose="020B0A06020104020203" pitchFamily="34" charset="0"/>
              </a:rPr>
              <a:t> moral </a:t>
            </a:r>
            <a:r>
              <a:rPr lang="en-ID" sz="3000" dirty="0" err="1">
                <a:latin typeface="Gill Sans Nova Cond XBd" panose="020B0A06020104020203" pitchFamily="34" charset="0"/>
              </a:rPr>
              <a:t>praktik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keagamaan</a:t>
            </a:r>
            <a:r>
              <a:rPr lang="en-ID" sz="3000" dirty="0">
                <a:latin typeface="Gill Sans Nova Cond XBd" panose="020B0A06020104020203" pitchFamily="34" charset="0"/>
              </a:rPr>
              <a:t> orang Kanaan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belum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lagi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pemujaan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terhadap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dewa-dewa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palsu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Eras Demi ITC" panose="020B0805030504020804" pitchFamily="34" charset="0"/>
              </a:rPr>
              <a:t>dia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tahu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betapa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mudahnya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putranya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jatuh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dalam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praktik-praktik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ini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jika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dia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menikahi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dari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antara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6250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9A9F0-1DBC-5CA0-454C-2B4D77C6F6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19"/>
          <a:stretch/>
        </p:blipFill>
        <p:spPr>
          <a:xfrm>
            <a:off x="20" y="10"/>
            <a:ext cx="9143980" cy="446597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F09EC-5208-9E88-D5D9-C1040C935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" y="4880405"/>
            <a:ext cx="8908026" cy="19025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Pernikahan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tempat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hadirat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Allah</a:t>
            </a:r>
            <a:r>
              <a:rPr lang="en-ID" sz="3200" dirty="0">
                <a:latin typeface="Franklin Gothic Demi Cond" panose="020B0706030402020204" pitchFamily="34" charset="0"/>
              </a:rPr>
              <a:t>, oleh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pernikahan</a:t>
            </a:r>
            <a:r>
              <a:rPr lang="en-ID" sz="3200" dirty="0">
                <a:latin typeface="Franklin Gothic Demi Cond" panose="020B0706030402020204" pitchFamily="34" charset="0"/>
              </a:rPr>
              <a:t> Ishak dan </a:t>
            </a:r>
            <a:r>
              <a:rPr lang="en-ID" sz="3200" dirty="0" err="1">
                <a:latin typeface="Franklin Gothic Demi Cond" panose="020B0706030402020204" pitchFamily="34" charset="0"/>
              </a:rPr>
              <a:t>Ribka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sejumlah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elemen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instruktif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mencerahkan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pemahaman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perjanjian</a:t>
            </a:r>
            <a:r>
              <a:rPr lang="en-ID" sz="3200" dirty="0">
                <a:latin typeface="Eras Bold ITC" panose="020B0907030504020204" pitchFamily="34" charset="0"/>
              </a:rPr>
              <a:t> Allah </a:t>
            </a:r>
            <a:r>
              <a:rPr lang="en-ID" sz="3200" dirty="0" err="1">
                <a:latin typeface="Eras Bold ITC" panose="020B0907030504020204" pitchFamily="34" charset="0"/>
              </a:rPr>
              <a:t>dengan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umat</a:t>
            </a:r>
            <a:r>
              <a:rPr lang="en-ID" sz="3200" dirty="0">
                <a:latin typeface="Eras Bold ITC" panose="020B0907030504020204" pitchFamily="34" charset="0"/>
              </a:rPr>
              <a:t>-Nya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1342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21F2A-35A4-DCD1-EE85-2C918FD8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41" y="3569888"/>
            <a:ext cx="8532518" cy="833899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>
                <a:latin typeface="Impact" panose="020B0806030902050204" pitchFamily="34" charset="0"/>
              </a:rPr>
              <a:t>WAHYU 19 : 9</a:t>
            </a:r>
            <a:endParaRPr lang="en-ID" sz="48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A4C30-C720-5447-C1A8-E19B0573D4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94" b="931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F2DAF-CE52-0B56-7A14-6178EED1C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42" y="4454013"/>
            <a:ext cx="8477500" cy="224175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400" dirty="0">
                <a:latin typeface="Franklin Gothic Demi Cond" panose="020B0706030402020204" pitchFamily="34" charset="0"/>
              </a:rPr>
              <a:t>Lalu </a:t>
            </a:r>
            <a:r>
              <a:rPr lang="en-US" sz="3400" dirty="0" err="1">
                <a:latin typeface="Franklin Gothic Demi Cond" panose="020B0706030402020204" pitchFamily="34" charset="0"/>
              </a:rPr>
              <a:t>ia</a:t>
            </a:r>
            <a:r>
              <a:rPr lang="en-US" sz="3400" dirty="0">
                <a:latin typeface="Franklin Gothic Demi Cond" panose="020B0706030402020204" pitchFamily="34" charset="0"/>
              </a:rPr>
              <a:t> </a:t>
            </a:r>
            <a:r>
              <a:rPr lang="en-US" sz="3400" dirty="0" err="1">
                <a:latin typeface="Franklin Gothic Demi Cond" panose="020B0706030402020204" pitchFamily="34" charset="0"/>
              </a:rPr>
              <a:t>berkata</a:t>
            </a:r>
            <a:r>
              <a:rPr lang="en-US" sz="3400" dirty="0">
                <a:latin typeface="Franklin Gothic Demi Cond" panose="020B0706030402020204" pitchFamily="34" charset="0"/>
              </a:rPr>
              <a:t> kepadaku: "</a:t>
            </a:r>
            <a:r>
              <a:rPr lang="en-US" sz="3400" dirty="0" err="1">
                <a:latin typeface="Franklin Gothic Demi Cond" panose="020B0706030402020204" pitchFamily="34" charset="0"/>
              </a:rPr>
              <a:t>Tuliskanlah</a:t>
            </a:r>
            <a:r>
              <a:rPr lang="en-US" sz="3400" dirty="0">
                <a:latin typeface="Franklin Gothic Demi Cond" panose="020B0706030402020204" pitchFamily="34" charset="0"/>
              </a:rPr>
              <a:t>: </a:t>
            </a:r>
            <a:r>
              <a:rPr lang="en-US" sz="3400" dirty="0" err="1">
                <a:latin typeface="Franklin Gothic Demi Cond" panose="020B0706030402020204" pitchFamily="34" charset="0"/>
              </a:rPr>
              <a:t>Berbahagialah</a:t>
            </a:r>
            <a:r>
              <a:rPr lang="en-US" sz="3400" dirty="0">
                <a:latin typeface="Franklin Gothic Demi Cond" panose="020B0706030402020204" pitchFamily="34" charset="0"/>
              </a:rPr>
              <a:t> </a:t>
            </a:r>
            <a:r>
              <a:rPr lang="en-US" sz="3400" dirty="0" err="1">
                <a:latin typeface="Franklin Gothic Demi Cond" panose="020B0706030402020204" pitchFamily="34" charset="0"/>
              </a:rPr>
              <a:t>mereka</a:t>
            </a:r>
            <a:r>
              <a:rPr lang="en-US" sz="3400" dirty="0">
                <a:latin typeface="Franklin Gothic Demi Cond" panose="020B0706030402020204" pitchFamily="34" charset="0"/>
              </a:rPr>
              <a:t> yang </a:t>
            </a:r>
            <a:r>
              <a:rPr lang="en-US" sz="3400" dirty="0" err="1">
                <a:latin typeface="Franklin Gothic Demi Cond" panose="020B0706030402020204" pitchFamily="34" charset="0"/>
              </a:rPr>
              <a:t>diundang</a:t>
            </a:r>
            <a:r>
              <a:rPr lang="en-US" sz="3400" dirty="0">
                <a:latin typeface="Franklin Gothic Demi Cond" panose="020B0706030402020204" pitchFamily="34" charset="0"/>
              </a:rPr>
              <a:t> </a:t>
            </a:r>
            <a:r>
              <a:rPr lang="en-US" sz="3400" dirty="0">
                <a:latin typeface="Gill Sans Nova Cond Ultra Bold" panose="020B0B04020104020203" pitchFamily="34" charset="0"/>
              </a:rPr>
              <a:t>ke </a:t>
            </a:r>
            <a:r>
              <a:rPr lang="en-US" sz="3400" dirty="0" err="1">
                <a:latin typeface="Gill Sans Nova Cond Ultra Bold" panose="020B0B04020104020203" pitchFamily="34" charset="0"/>
              </a:rPr>
              <a:t>perjamuan</a:t>
            </a:r>
            <a:r>
              <a:rPr lang="en-US" sz="3400" dirty="0">
                <a:latin typeface="Gill Sans Nova Cond Ultra Bold" panose="020B0B04020104020203" pitchFamily="34" charset="0"/>
              </a:rPr>
              <a:t> </a:t>
            </a:r>
            <a:r>
              <a:rPr lang="en-US" sz="3400" dirty="0" err="1">
                <a:latin typeface="Gill Sans Nova Cond Ultra Bold" panose="020B0B04020104020203" pitchFamily="34" charset="0"/>
              </a:rPr>
              <a:t>kawin</a:t>
            </a:r>
            <a:r>
              <a:rPr lang="en-US" sz="3400" dirty="0">
                <a:latin typeface="Gill Sans Nova Cond Ultra Bold" panose="020B0B04020104020203" pitchFamily="34" charset="0"/>
              </a:rPr>
              <a:t> Anak Domba</a:t>
            </a:r>
            <a:r>
              <a:rPr lang="en-US" sz="3400" dirty="0">
                <a:latin typeface="Franklin Gothic Demi Cond" panose="020B0706030402020204" pitchFamily="34" charset="0"/>
              </a:rPr>
              <a:t>." Katanya lagi kepadaku: "Perkataan ini adalah benar, perkataan-perkataan </a:t>
            </a:r>
            <a:r>
              <a:rPr lang="en-US" sz="3400" dirty="0" err="1">
                <a:latin typeface="Franklin Gothic Demi Cond" panose="020B0706030402020204" pitchFamily="34" charset="0"/>
              </a:rPr>
              <a:t>dari</a:t>
            </a:r>
            <a:r>
              <a:rPr lang="en-US" sz="3400" dirty="0">
                <a:latin typeface="Franklin Gothic Demi Cond" panose="020B0706030402020204" pitchFamily="34" charset="0"/>
              </a:rPr>
              <a:t> Allah."</a:t>
            </a:r>
            <a:endParaRPr lang="en-ID" sz="34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5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4FF28-2526-E827-AB55-CFA8E342B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320" y="776178"/>
            <a:ext cx="4395123" cy="55076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Banyak </a:t>
            </a:r>
            <a:r>
              <a:rPr lang="en-ID" sz="3200" dirty="0" err="1">
                <a:latin typeface="Franklin Gothic Demi Cond" panose="020B0706030402020204" pitchFamily="34" charset="0"/>
              </a:rPr>
              <a:t>cerita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latin typeface="Franklin Gothic Demi Cond" panose="020B0706030402020204" pitchFamily="34" charset="0"/>
              </a:rPr>
              <a:t> Israel </a:t>
            </a:r>
            <a:r>
              <a:rPr lang="en-ID" sz="3200" dirty="0" err="1">
                <a:latin typeface="Franklin Gothic Demi Cond" panose="020B0706030402020204" pitchFamily="34" charset="0"/>
              </a:rPr>
              <a:t>kuno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Franklin Gothic Demi Cond" panose="020B0706030402020204" pitchFamily="34" charset="0"/>
              </a:rPr>
              <a:t>bahkan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gereja</a:t>
            </a:r>
            <a:r>
              <a:rPr lang="en-ID" sz="3200" dirty="0">
                <a:latin typeface="Franklin Gothic Demi Cond" panose="020B0706030402020204" pitchFamily="34" charset="0"/>
              </a:rPr>
              <a:t> Kristen </a:t>
            </a:r>
            <a:r>
              <a:rPr lang="en-ID" sz="3200" dirty="0" err="1">
                <a:latin typeface="Franklin Gothic Demi Cond" panose="020B0706030402020204" pitchFamily="34" charset="0"/>
              </a:rPr>
              <a:t>selama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berabad-abad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menjadi </a:t>
            </a:r>
            <a:r>
              <a:rPr lang="en-ID" sz="3200" dirty="0" err="1">
                <a:latin typeface="Franklin Gothic Demi Cond" panose="020B0706030402020204" pitchFamily="34" charset="0"/>
              </a:rPr>
              <a:t>kisah</a:t>
            </a:r>
            <a:r>
              <a:rPr lang="en-ID" sz="3200" dirty="0">
                <a:latin typeface="Franklin Gothic Demi Cond" panose="020B0706030402020204" pitchFamily="34" charset="0"/>
              </a:rPr>
              <a:t> di mana </a:t>
            </a:r>
            <a:r>
              <a:rPr lang="en-ID" sz="3200" dirty="0" err="1">
                <a:latin typeface="Franklin Gothic Heavy" panose="020B0903020102020204" pitchFamily="34" charset="0"/>
              </a:rPr>
              <a:t>umat</a:t>
            </a:r>
            <a:r>
              <a:rPr lang="en-ID" sz="3200" dirty="0">
                <a:latin typeface="Franklin Gothic Heavy" panose="020B0903020102020204" pitchFamily="34" charset="0"/>
              </a:rPr>
              <a:t> Tuhan yang </a:t>
            </a:r>
            <a:r>
              <a:rPr lang="en-ID" sz="3200" dirty="0" err="1">
                <a:latin typeface="Franklin Gothic Heavy" panose="020B0903020102020204" pitchFamily="34" charset="0"/>
              </a:rPr>
              <a:t>seharusnya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bersaksi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kepada</a:t>
            </a:r>
            <a:r>
              <a:rPr lang="en-ID" sz="3200" dirty="0">
                <a:latin typeface="Franklin Gothic Heavy" panose="020B0903020102020204" pitchFamily="34" charset="0"/>
              </a:rPr>
              <a:t> dunia, </a:t>
            </a:r>
            <a:r>
              <a:rPr lang="en-ID" sz="3200" dirty="0" err="1">
                <a:latin typeface="Franklin Gothic Heavy" panose="020B0903020102020204" pitchFamily="34" charset="0"/>
              </a:rPr>
              <a:t>malah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terjebak</a:t>
            </a:r>
            <a:r>
              <a:rPr lang="en-ID" sz="3200" dirty="0">
                <a:latin typeface="Franklin Gothic Heavy" panose="020B0903020102020204" pitchFamily="34" charset="0"/>
              </a:rPr>
              <a:t> di dunia dan </a:t>
            </a:r>
            <a:r>
              <a:rPr lang="en-ID" sz="3200" dirty="0" err="1">
                <a:latin typeface="Franklin Gothic Heavy" panose="020B0903020102020204" pitchFamily="34" charset="0"/>
              </a:rPr>
              <a:t>dalam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ajaran-ajaran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serta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keyakinan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religius</a:t>
            </a:r>
            <a:r>
              <a:rPr lang="en-ID" sz="3200" dirty="0">
                <a:latin typeface="Franklin Gothic Heavy" panose="020B0903020102020204" pitchFamily="34" charset="0"/>
              </a:rPr>
              <a:t> yang salah.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75F0A-F1B0-4785-ED92-17AFABCEF8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17" r="43678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4182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D49EB-53D3-8B1C-A1FB-42D66E7E30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37" r="29339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D9EE2-50A4-76F3-3A97-9EFDA10A3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298" y="1002891"/>
            <a:ext cx="3578066" cy="535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Sebagaimana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Ribka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memiliki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kebebasan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memilih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apakah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pergi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menjadi </a:t>
            </a:r>
            <a:r>
              <a:rPr lang="en-ID" sz="3200" dirty="0" err="1">
                <a:latin typeface="Franklin Gothic Demi Cond" panose="020B0706030402020204" pitchFamily="34" charset="0"/>
              </a:rPr>
              <a:t>istri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bagi</a:t>
            </a:r>
            <a:r>
              <a:rPr lang="en-ID" sz="3200" dirty="0">
                <a:latin typeface="Franklin Gothic Demi Cond" panose="020B0706030402020204" pitchFamily="34" charset="0"/>
              </a:rPr>
              <a:t> Ishak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Franklin Gothic Demi Cond" panose="020B0706030402020204" pitchFamily="34" charset="0"/>
              </a:rPr>
              <a:t>Kejadian</a:t>
            </a:r>
            <a:r>
              <a:rPr lang="en-ID" sz="3200" dirty="0">
                <a:latin typeface="Franklin Gothic Demi Cond" panose="020B0706030402020204" pitchFamily="34" charset="0"/>
              </a:rPr>
              <a:t> 24:57-59], </a:t>
            </a:r>
            <a:r>
              <a:rPr lang="en-ID" sz="3200" dirty="0" err="1">
                <a:latin typeface="Franklin Gothic Demi Cond" panose="020B0706030402020204" pitchFamily="34" charset="0"/>
              </a:rPr>
              <a:t>demikian</a:t>
            </a:r>
            <a:r>
              <a:rPr lang="en-ID" sz="3200" dirty="0">
                <a:latin typeface="Franklin Gothic Demi Cond" panose="020B0706030402020204" pitchFamily="34" charset="0"/>
              </a:rPr>
              <a:t> juga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[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Jemaat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/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Mempelai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Wanita]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memiliki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kebebasan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merespon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kemurahan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Tuhan. </a:t>
            </a:r>
          </a:p>
        </p:txBody>
      </p:sp>
    </p:spTree>
    <p:extLst>
      <p:ext uri="{BB962C8B-B14F-4D97-AF65-F5344CB8AC3E}">
        <p14:creationId xmlns:p14="http://schemas.microsoft.com/office/powerpoint/2010/main" val="2170211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BF7D0-8995-CEE0-A572-A4CE9C8453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862" b="274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046B8-F1DE-781E-6DBC-2B7C14B96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467" y="3826592"/>
            <a:ext cx="8605065" cy="270694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Lepas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semua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keberdosaan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terpisah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Sang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Pencipta</a:t>
            </a:r>
            <a:r>
              <a:rPr lang="en-ID" sz="3200" dirty="0">
                <a:latin typeface="Tw Cen MT Condensed Extra Bold" panose="020B0803020202020204" pitchFamily="34" charset="0"/>
              </a:rPr>
              <a:t> oleh dosa. </a:t>
            </a:r>
            <a:r>
              <a:rPr lang="en-ID" sz="3200" dirty="0" err="1">
                <a:latin typeface="Gill Sans Nova Cond Ultra Bold" panose="020B0B04020104020203" pitchFamily="34" charset="0"/>
              </a:rPr>
              <a:t>Namun</a:t>
            </a:r>
            <a:r>
              <a:rPr lang="en-ID" sz="3200" dirty="0"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kita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masih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dianggap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sebagai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pengantin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tepat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bagi</a:t>
            </a:r>
            <a:r>
              <a:rPr lang="en-ID" sz="3200" dirty="0">
                <a:latin typeface="Gill Sans Nova Cond Ultra Bold" panose="020B0B04020104020203" pitchFamily="34" charset="0"/>
              </a:rPr>
              <a:t>-Nya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meskipun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pilihan-pilihan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membuat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pernikahan</a:t>
            </a:r>
            <a:r>
              <a:rPr lang="en-ID" sz="3200" dirty="0">
                <a:latin typeface="Tw Cen MT Condensed Extra Bold" panose="020B0803020202020204" pitchFamily="34" charset="0"/>
              </a:rPr>
              <a:t> menjadi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bergejolak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daripada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seharusnya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9742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42311-6587-4A49-0676-2B8ED595B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solidFill>
                  <a:srgbClr val="C00000"/>
                </a:solidFill>
                <a:latin typeface="Impact" panose="020B0806030902050204" pitchFamily="34" charset="0"/>
              </a:rPr>
              <a:t>PELACUR ITU DIADILI</a:t>
            </a:r>
            <a:br>
              <a:rPr lang="pt-BR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pt-BR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17 April 2025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143A6-5DCC-EC77-106F-06815914E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7" y="1970079"/>
            <a:ext cx="8140446" cy="456532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Wahyu 19:1-2 </a:t>
            </a:r>
          </a:p>
          <a:p>
            <a:pPr marL="0" indent="0" algn="ctr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Kemudian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mendengar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seperti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suara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nyaring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himpunan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banyak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sorga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katanya</a:t>
            </a:r>
            <a:r>
              <a:rPr lang="en-ID" sz="3000" dirty="0">
                <a:latin typeface="Franklin Gothic Demi Cond" panose="020B0706030402020204" pitchFamily="34" charset="0"/>
              </a:rPr>
              <a:t>: "</a:t>
            </a:r>
            <a:r>
              <a:rPr lang="en-ID" sz="3000" dirty="0" err="1">
                <a:latin typeface="Franklin Gothic Demi Cond" panose="020B0706030402020204" pitchFamily="34" charset="0"/>
              </a:rPr>
              <a:t>Haleluya</a:t>
            </a:r>
            <a:r>
              <a:rPr lang="en-ID" sz="3000" dirty="0">
                <a:latin typeface="Franklin Gothic Demi Cond" panose="020B0706030402020204" pitchFamily="34" charset="0"/>
              </a:rPr>
              <a:t>! </a:t>
            </a:r>
            <a:r>
              <a:rPr lang="en-ID" sz="3000" dirty="0" err="1">
                <a:latin typeface="Franklin Gothic Demi Cond" panose="020B0706030402020204" pitchFamily="34" charset="0"/>
              </a:rPr>
              <a:t>Keselamatan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kemuliaan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kekuasaan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pada Allah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sebab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benar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adil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segala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penghakiman</a:t>
            </a:r>
            <a:r>
              <a:rPr lang="en-ID" sz="3000" dirty="0">
                <a:latin typeface="Impact" panose="020B0806030902050204" pitchFamily="34" charset="0"/>
              </a:rPr>
              <a:t>-Nya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karena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Eras Bold ITC" panose="020B0907030504020204" pitchFamily="34" charset="0"/>
              </a:rPr>
              <a:t>Ialah yang </a:t>
            </a:r>
            <a:r>
              <a:rPr lang="en-ID" sz="3000" dirty="0" err="1">
                <a:latin typeface="Eras Bold ITC" panose="020B0907030504020204" pitchFamily="34" charset="0"/>
              </a:rPr>
              <a:t>telah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menghakimi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pelacur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besar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,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merusakkan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bumi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percabulannya</a:t>
            </a:r>
            <a:r>
              <a:rPr lang="en-ID" sz="3000" dirty="0">
                <a:latin typeface="Franklin Gothic Demi Cond" panose="020B0706030402020204" pitchFamily="34" charset="0"/>
              </a:rPr>
              <a:t>; dan </a:t>
            </a:r>
            <a:r>
              <a:rPr lang="en-ID" sz="3000" dirty="0">
                <a:latin typeface="Gill Sans Nova Cond XBd" panose="020B0A06020104020203" pitchFamily="34" charset="0"/>
              </a:rPr>
              <a:t>Ialah yang </a:t>
            </a:r>
            <a:r>
              <a:rPr lang="en-ID" sz="3000" dirty="0" err="1">
                <a:latin typeface="Gill Sans Nova Cond XBd" panose="020B0A06020104020203" pitchFamily="34" charset="0"/>
              </a:rPr>
              <a:t>telah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membalaskan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darah</a:t>
            </a:r>
            <a:r>
              <a:rPr lang="en-ID" sz="3000" dirty="0">
                <a:latin typeface="Gill Sans Nova Cond XBd" panose="020B0A06020104020203" pitchFamily="34" charset="0"/>
              </a:rPr>
              <a:t> hamba-hamba-Nya </a:t>
            </a:r>
            <a:r>
              <a:rPr lang="en-ID" sz="3000" dirty="0" err="1">
                <a:latin typeface="Gill Sans Nova Cond XBd" panose="020B0A06020104020203" pitchFamily="34" charset="0"/>
              </a:rPr>
              <a:t>atas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pelacur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851256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53567-3B12-9058-A8DF-202E728CD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13" y="4409766"/>
            <a:ext cx="8922774" cy="2062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"</a:t>
            </a:r>
            <a:r>
              <a:rPr lang="en-ID" sz="3600" dirty="0" err="1">
                <a:latin typeface="Impact" panose="020B0806030902050204" pitchFamily="34" charset="0"/>
              </a:rPr>
              <a:t>Pelacur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besar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itu</a:t>
            </a:r>
            <a:r>
              <a:rPr lang="en-ID" sz="3600" dirty="0">
                <a:latin typeface="Impact" panose="020B0806030902050204" pitchFamily="34" charset="0"/>
              </a:rPr>
              <a:t>" </a:t>
            </a:r>
            <a:r>
              <a:rPr lang="en-ID" sz="3600" dirty="0">
                <a:latin typeface="Franklin Gothic Demi Cond" panose="020B0706030402020204" pitchFamily="34" charset="0"/>
              </a:rPr>
              <a:t>yang </a:t>
            </a:r>
            <a:r>
              <a:rPr lang="en-ID" sz="3600" dirty="0" err="1">
                <a:latin typeface="Franklin Gothic Demi Cond" panose="020B0706030402020204" pitchFamily="34" charset="0"/>
              </a:rPr>
              <a:t>melambangkan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gereja</a:t>
            </a:r>
            <a:r>
              <a:rPr lang="en-ID" sz="3600" dirty="0">
                <a:latin typeface="Franklin Gothic Demi Cond" panose="020B0706030402020204" pitchFamily="34" charset="0"/>
              </a:rPr>
              <a:t> yang </a:t>
            </a:r>
            <a:r>
              <a:rPr lang="en-ID" sz="3600" dirty="0" err="1">
                <a:latin typeface="Franklin Gothic Demi Cond" panose="020B0706030402020204" pitchFamily="34" charset="0"/>
              </a:rPr>
              <a:t>berzina</a:t>
            </a:r>
            <a:r>
              <a:rPr lang="en-ID" sz="3600" dirty="0">
                <a:latin typeface="Franklin Gothic Demi Cond" panose="020B0706030402020204" pitchFamily="34" charset="0"/>
              </a:rPr>
              <a:t> [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setia</a:t>
            </a:r>
            <a:r>
              <a:rPr lang="en-ID" sz="3600" dirty="0">
                <a:latin typeface="Franklin Gothic Demi Cond" panose="020B0706030402020204" pitchFamily="34" charset="0"/>
              </a:rPr>
              <a:t>] yang </a:t>
            </a:r>
            <a:r>
              <a:rPr lang="en-ID" sz="3600" dirty="0" err="1">
                <a:latin typeface="Franklin Gothic Demi Cond" panose="020B0706030402020204" pitchFamily="34" charset="0"/>
              </a:rPr>
              <a:t>merusakkan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bumi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dengan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percabulannya</a:t>
            </a:r>
            <a:r>
              <a:rPr lang="en-ID" sz="3600" dirty="0">
                <a:latin typeface="Franklin Gothic Demi Cond" panose="020B0706030402020204" pitchFamily="34" charset="0"/>
              </a:rPr>
              <a:t> [Wahyu 19:2], </a:t>
            </a:r>
            <a:r>
              <a:rPr lang="en-ID" sz="3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pada </a:t>
            </a:r>
            <a:r>
              <a:rPr lang="en-ID" sz="3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akhirnya</a:t>
            </a:r>
            <a:r>
              <a:rPr lang="en-ID" sz="3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akan</a:t>
            </a:r>
            <a:r>
              <a:rPr lang="en-ID" sz="3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menerima</a:t>
            </a:r>
            <a:r>
              <a:rPr lang="en-ID" sz="3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penghukuman</a:t>
            </a:r>
            <a:r>
              <a:rPr lang="en-ID" sz="3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sz="3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Allah.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45594-C2ED-0FFF-999A-971F57D622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419"/>
          <a:stretch/>
        </p:blipFill>
        <p:spPr>
          <a:xfrm>
            <a:off x="0" y="0"/>
            <a:ext cx="9144000" cy="400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88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33DE-A63F-297E-65B0-758563941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7D2A7-0ADC-9FE8-7E51-DFC8002D5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51" y="457200"/>
            <a:ext cx="8289472" cy="60320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Ketika dunia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mencapai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titik</a:t>
            </a:r>
            <a:r>
              <a:rPr lang="en-ID" dirty="0">
                <a:latin typeface="Franklin Gothic Demi Cond" panose="020B0706030402020204" pitchFamily="34" charset="0"/>
              </a:rPr>
              <a:t> di mana </a:t>
            </a:r>
            <a:r>
              <a:rPr lang="en-ID" dirty="0" err="1">
                <a:latin typeface="Franklin Gothic Demi Cond" panose="020B0706030402020204" pitchFamily="34" charset="0"/>
              </a:rPr>
              <a:t>hati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mengeras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cukup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sehingga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pertobatan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gunanya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melanjutkan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sejarah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membiarkan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penderitaan</a:t>
            </a:r>
            <a:r>
              <a:rPr lang="en-ID" dirty="0">
                <a:latin typeface="Franklin Gothic Demi Cond" panose="020B0706030402020204" pitchFamily="34" charset="0"/>
              </a:rPr>
              <a:t> dosa yang </a:t>
            </a:r>
            <a:r>
              <a:rPr lang="en-ID" dirty="0" err="1">
                <a:latin typeface="Franklin Gothic Demi Cond" panose="020B0706030402020204" pitchFamily="34" charset="0"/>
              </a:rPr>
              <a:t>tak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terkendali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berlanjut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Meskipun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patah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atas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terhilang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menderita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bawah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dispensasi</a:t>
            </a:r>
            <a:r>
              <a:rPr lang="en-ID" dirty="0">
                <a:latin typeface="Franklin Gothic Demi Cond" panose="020B0706030402020204" pitchFamily="34" charset="0"/>
              </a:rPr>
              <a:t> dosa dunia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merayakan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akhirnya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berakhir</a:t>
            </a:r>
            <a:r>
              <a:rPr lang="en-ID" dirty="0">
                <a:latin typeface="Franklin Gothic Demi Cond" panose="020B0706030402020204" pitchFamily="34" charset="0"/>
              </a:rPr>
              <a:t>—dan </a:t>
            </a:r>
            <a:r>
              <a:rPr lang="en-ID" dirty="0" err="1">
                <a:latin typeface="Eras Demi ITC" panose="020B0805030504020804" pitchFamily="34" charset="0"/>
              </a:rPr>
              <a:t>bahwa</a:t>
            </a:r>
            <a:r>
              <a:rPr lang="en-ID" dirty="0">
                <a:latin typeface="Eras Demi ITC" panose="020B0805030504020804" pitchFamily="34" charset="0"/>
              </a:rPr>
              <a:t> dunia </a:t>
            </a:r>
            <a:r>
              <a:rPr lang="en-ID" dirty="0" err="1">
                <a:latin typeface="Eras Demi ITC" panose="020B0805030504020804" pitchFamily="34" charset="0"/>
              </a:rPr>
              <a:t>sedang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dipulihkan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seperti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awalnya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dirancang</a:t>
            </a:r>
            <a:r>
              <a:rPr lang="en-ID" dirty="0">
                <a:latin typeface="Eras Demi ITC" panose="020B0805030504020804" pitchFamily="34" charset="0"/>
              </a:rPr>
              <a:t> oleh Tuhan. </a:t>
            </a:r>
          </a:p>
          <a:p>
            <a:pPr marL="0" indent="0">
              <a:buNone/>
            </a:pPr>
            <a:r>
              <a:rPr lang="en-ID" dirty="0">
                <a:latin typeface="Gill Sans Ultra Bold Condensed" panose="020B0A06020104020203" pitchFamily="34" charset="0"/>
              </a:rPr>
              <a:t>Kali </a:t>
            </a:r>
            <a:r>
              <a:rPr lang="en-ID" dirty="0" err="1">
                <a:latin typeface="Gill Sans Ultra Bold Condensed" panose="020B0A06020104020203" pitchFamily="34" charset="0"/>
              </a:rPr>
              <a:t>ini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ada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berpaling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latin typeface="Gill Sans Ultra Bold Condensed" panose="020B0A06020104020203" pitchFamily="34" charset="0"/>
              </a:rPr>
              <a:t> Tuhan, </a:t>
            </a:r>
            <a:r>
              <a:rPr lang="en-ID" dirty="0" err="1">
                <a:latin typeface="Gill Sans Ultra Bold Condensed" panose="020B0A06020104020203" pitchFamily="34" charset="0"/>
              </a:rPr>
              <a:t>karena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telah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belajar</a:t>
            </a:r>
            <a:r>
              <a:rPr lang="en-ID" dirty="0"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cara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sulit</a:t>
            </a:r>
            <a:r>
              <a:rPr lang="en-ID" dirty="0"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latin typeface="Gill Sans Ultra Bold Condensed" panose="020B0A06020104020203" pitchFamily="34" charset="0"/>
              </a:rPr>
              <a:t>bahwa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Tuhan </a:t>
            </a:r>
            <a:r>
              <a:rPr lang="en-ID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benar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tentang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kehancuran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diakibatkan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oleh </a:t>
            </a:r>
            <a:r>
              <a:rPr lang="en-ID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pemisahan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diri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1768409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E1451F-D8E8-FF96-2F95-4199536AB4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271" b="34177"/>
          <a:stretch/>
        </p:blipFill>
        <p:spPr>
          <a:xfrm>
            <a:off x="20" y="10"/>
            <a:ext cx="9143980" cy="269894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692D1-CCA7-FF91-E4E2-E4FADC083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722" y="2698955"/>
            <a:ext cx="8642555" cy="405271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Kristus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merasakan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sakit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tak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terbayangkan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ketika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umat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manusia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menolak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Dia dan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memberikan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kasih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sayang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milik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-Nya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kepada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dewa-dewa</a:t>
            </a:r>
            <a:r>
              <a:rPr lang="en-ID" dirty="0">
                <a:solidFill>
                  <a:srgbClr val="002060"/>
                </a:solidFill>
                <a:latin typeface="Berlin Sans FB" panose="020E0602020502020306" pitchFamily="34" charset="0"/>
              </a:rPr>
              <a:t> lain.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sekalipun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demikian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>
                <a:latin typeface="Impact" panose="020B0806030902050204" pitchFamily="34" charset="0"/>
              </a:rPr>
              <a:t>Dia </a:t>
            </a:r>
            <a:r>
              <a:rPr lang="en-ID" dirty="0" err="1">
                <a:latin typeface="Impact" panose="020B0806030902050204" pitchFamily="34" charset="0"/>
              </a:rPr>
              <a:t>menyerahkan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diri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membayar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diri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 err="1">
                <a:latin typeface="Impact" panose="020B0806030902050204" pitchFamily="34" charset="0"/>
              </a:rPr>
              <a:t>atas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perselingkuhan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perzinaan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sehingga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jika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bertobat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dan </a:t>
            </a:r>
            <a:r>
              <a:rPr lang="en-ID" dirty="0" err="1">
                <a:latin typeface="Gill Sans Nova Cond Ultra Bold" panose="020B0B04020104020203" pitchFamily="34" charset="0"/>
              </a:rPr>
              <a:t>berpaling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hal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kita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janji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akan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hidup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kekal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tinggal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bersama-sama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dengan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Tuhan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kita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selama-lamanya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langit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baru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bumi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baru</a:t>
            </a:r>
            <a:r>
              <a:rPr lang="en-ID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[Wahyu 21:1-4].</a:t>
            </a:r>
          </a:p>
        </p:txBody>
      </p:sp>
    </p:spTree>
    <p:extLst>
      <p:ext uri="{BB962C8B-B14F-4D97-AF65-F5344CB8AC3E}">
        <p14:creationId xmlns:p14="http://schemas.microsoft.com/office/powerpoint/2010/main" val="2574180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FE7F-EAD9-36F6-7D78-C9E12CA3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A42A1-BCE0-1570-DD26-66F9D72FA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12901B-F5F7-9518-01D8-2BF480663604}"/>
              </a:ext>
            </a:extLst>
          </p:cNvPr>
          <p:cNvSpPr/>
          <p:nvPr/>
        </p:nvSpPr>
        <p:spPr>
          <a:xfrm>
            <a:off x="0" y="818694"/>
            <a:ext cx="9144000" cy="1181350"/>
          </a:xfrm>
          <a:prstGeom prst="rect">
            <a:avLst/>
          </a:prstGeom>
          <a:solidFill>
            <a:srgbClr val="CAE8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18DF3-F93D-431A-AE52-0CC341DB4A1A}"/>
              </a:ext>
            </a:extLst>
          </p:cNvPr>
          <p:cNvSpPr/>
          <p:nvPr/>
        </p:nvSpPr>
        <p:spPr>
          <a:xfrm>
            <a:off x="0" y="-37043"/>
            <a:ext cx="9144000" cy="8780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975D1-4A69-C620-0B86-1B2931F8EB36}"/>
              </a:ext>
            </a:extLst>
          </p:cNvPr>
          <p:cNvSpPr/>
          <p:nvPr/>
        </p:nvSpPr>
        <p:spPr>
          <a:xfrm>
            <a:off x="0" y="5681025"/>
            <a:ext cx="9144000" cy="1181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2D7440-D443-8BFC-41E9-C3C1A8623F89}"/>
              </a:ext>
            </a:extLst>
          </p:cNvPr>
          <p:cNvSpPr/>
          <p:nvPr/>
        </p:nvSpPr>
        <p:spPr>
          <a:xfrm>
            <a:off x="0" y="4457572"/>
            <a:ext cx="9144000" cy="1181350"/>
          </a:xfrm>
          <a:prstGeom prst="rect">
            <a:avLst/>
          </a:prstGeom>
          <a:solidFill>
            <a:srgbClr val="F4F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D216C0-1BA2-04D4-AA41-C62D4AFBC0AF}"/>
              </a:ext>
            </a:extLst>
          </p:cNvPr>
          <p:cNvSpPr/>
          <p:nvPr/>
        </p:nvSpPr>
        <p:spPr>
          <a:xfrm>
            <a:off x="-1329" y="3247110"/>
            <a:ext cx="9144000" cy="11813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78CED7-821D-C147-FD5A-457E9035CF6B}"/>
              </a:ext>
            </a:extLst>
          </p:cNvPr>
          <p:cNvSpPr/>
          <p:nvPr/>
        </p:nvSpPr>
        <p:spPr>
          <a:xfrm>
            <a:off x="0" y="2034305"/>
            <a:ext cx="9144000" cy="11813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A2686E-523C-7712-E66E-819B218271C9}"/>
              </a:ext>
            </a:extLst>
          </p:cNvPr>
          <p:cNvSpPr txBox="1">
            <a:spLocks/>
          </p:cNvSpPr>
          <p:nvPr/>
        </p:nvSpPr>
        <p:spPr>
          <a:xfrm>
            <a:off x="627321" y="54044"/>
            <a:ext cx="7886700" cy="73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KESIMPULAN</a:t>
            </a:r>
            <a:endParaRPr lang="en-ID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F3DA27D5-D6AE-47E8-5BD4-63225F9F32B4}"/>
              </a:ext>
            </a:extLst>
          </p:cNvPr>
          <p:cNvSpPr/>
          <p:nvPr/>
        </p:nvSpPr>
        <p:spPr>
          <a:xfrm>
            <a:off x="-1330" y="836918"/>
            <a:ext cx="1382229" cy="1175024"/>
          </a:xfrm>
          <a:prstGeom prst="homePlate">
            <a:avLst/>
          </a:prstGeom>
          <a:solidFill>
            <a:srgbClr val="61BC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D70EE6-25DD-531F-F40E-7AAA31B6BC73}"/>
              </a:ext>
            </a:extLst>
          </p:cNvPr>
          <p:cNvSpPr/>
          <p:nvPr/>
        </p:nvSpPr>
        <p:spPr>
          <a:xfrm>
            <a:off x="0" y="914691"/>
            <a:ext cx="925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01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0257F8F0-A4F6-1D7B-9D7C-D803491A7620}"/>
              </a:ext>
            </a:extLst>
          </p:cNvPr>
          <p:cNvSpPr/>
          <p:nvPr/>
        </p:nvSpPr>
        <p:spPr>
          <a:xfrm>
            <a:off x="-1" y="2036311"/>
            <a:ext cx="1382229" cy="1179344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60B187-8F85-9855-3350-39D92F31AC7D}"/>
              </a:ext>
            </a:extLst>
          </p:cNvPr>
          <p:cNvSpPr/>
          <p:nvPr/>
        </p:nvSpPr>
        <p:spPr>
          <a:xfrm>
            <a:off x="0" y="2132300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02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EC5465BB-F0EB-FA2C-E1F5-8EFEEC7E2F6B}"/>
              </a:ext>
            </a:extLst>
          </p:cNvPr>
          <p:cNvSpPr/>
          <p:nvPr/>
        </p:nvSpPr>
        <p:spPr>
          <a:xfrm>
            <a:off x="-1" y="3253436"/>
            <a:ext cx="1382229" cy="1175024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0CC5E1-66EA-43F7-9175-A086F895695C}"/>
              </a:ext>
            </a:extLst>
          </p:cNvPr>
          <p:cNvSpPr/>
          <p:nvPr/>
        </p:nvSpPr>
        <p:spPr>
          <a:xfrm>
            <a:off x="0" y="3370692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03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117B8A7E-3896-E7FB-28E3-D4E913DABA6D}"/>
              </a:ext>
            </a:extLst>
          </p:cNvPr>
          <p:cNvSpPr/>
          <p:nvPr/>
        </p:nvSpPr>
        <p:spPr>
          <a:xfrm>
            <a:off x="0" y="4470563"/>
            <a:ext cx="1380629" cy="1168359"/>
          </a:xfrm>
          <a:prstGeom prst="homePlate">
            <a:avLst/>
          </a:prstGeom>
          <a:solidFill>
            <a:srgbClr val="F8F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B25F21-3BB6-5932-5900-C39748DAEC59}"/>
              </a:ext>
            </a:extLst>
          </p:cNvPr>
          <p:cNvSpPr/>
          <p:nvPr/>
        </p:nvSpPr>
        <p:spPr>
          <a:xfrm>
            <a:off x="0" y="461300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04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8B5753D1-20C3-AF56-34C8-6101B03F05FF}"/>
              </a:ext>
            </a:extLst>
          </p:cNvPr>
          <p:cNvSpPr/>
          <p:nvPr/>
        </p:nvSpPr>
        <p:spPr>
          <a:xfrm>
            <a:off x="-1" y="5673964"/>
            <a:ext cx="1382229" cy="118135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AF731C-80C2-EFCD-0DB5-568C20286EE3}"/>
              </a:ext>
            </a:extLst>
          </p:cNvPr>
          <p:cNvSpPr/>
          <p:nvPr/>
        </p:nvSpPr>
        <p:spPr>
          <a:xfrm>
            <a:off x="0" y="579122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D2611C-9F51-5C2D-DCB5-6F9FCB950D39}"/>
              </a:ext>
            </a:extLst>
          </p:cNvPr>
          <p:cNvSpPr txBox="1"/>
          <p:nvPr/>
        </p:nvSpPr>
        <p:spPr>
          <a:xfrm>
            <a:off x="1477925" y="1018023"/>
            <a:ext cx="766474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300" dirty="0" err="1">
                <a:latin typeface="Impact" panose="020B0806030902050204" pitchFamily="34" charset="0"/>
              </a:rPr>
              <a:t>Pernikahan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seumur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hidup</a:t>
            </a:r>
            <a:r>
              <a:rPr lang="en-ID" sz="2300" dirty="0"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latin typeface="Impact" panose="020B0806030902050204" pitchFamily="34" charset="0"/>
              </a:rPr>
              <a:t>setia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adalah</a:t>
            </a:r>
            <a:r>
              <a:rPr lang="en-ID" sz="2300" dirty="0">
                <a:latin typeface="Impact" panose="020B0806030902050204" pitchFamily="34" charset="0"/>
              </a:rPr>
              <a:t> yang ideal yang </a:t>
            </a:r>
            <a:r>
              <a:rPr lang="en-ID" sz="2300" dirty="0" err="1">
                <a:latin typeface="Impact" panose="020B0806030902050204" pitchFamily="34" charset="0"/>
              </a:rPr>
              <a:t>ditetapkan</a:t>
            </a:r>
            <a:r>
              <a:rPr lang="en-ID" sz="2300" dirty="0">
                <a:latin typeface="Impact" panose="020B0806030902050204" pitchFamily="34" charset="0"/>
              </a:rPr>
              <a:t> oleh Tuhan pada </a:t>
            </a:r>
            <a:r>
              <a:rPr lang="en-ID" sz="2300" dirty="0" err="1">
                <a:latin typeface="Impact" panose="020B0806030902050204" pitchFamily="34" charset="0"/>
              </a:rPr>
              <a:t>penciptaan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umat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manusia</a:t>
            </a:r>
            <a:r>
              <a:rPr lang="en-ID" sz="23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208603-6B14-B5B5-1A61-4E140F85657D}"/>
              </a:ext>
            </a:extLst>
          </p:cNvPr>
          <p:cNvSpPr txBox="1"/>
          <p:nvPr/>
        </p:nvSpPr>
        <p:spPr>
          <a:xfrm>
            <a:off x="1477925" y="2132006"/>
            <a:ext cx="766474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900" dirty="0">
                <a:latin typeface="Impact" panose="020B0806030902050204" pitchFamily="34" charset="0"/>
              </a:rPr>
              <a:t>Orang-orang </a:t>
            </a:r>
            <a:r>
              <a:rPr lang="en-ID" sz="1900" dirty="0" err="1">
                <a:latin typeface="Impact" panose="020B0806030902050204" pitchFamily="34" charset="0"/>
              </a:rPr>
              <a:t>percaya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tampak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cantik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dalam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ukuran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surga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bukan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karena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apa</a:t>
            </a:r>
            <a:r>
              <a:rPr lang="en-ID" sz="1900" dirty="0">
                <a:latin typeface="Impact" panose="020B0806030902050204" pitchFamily="34" charset="0"/>
              </a:rPr>
              <a:t> pun yang </a:t>
            </a:r>
            <a:r>
              <a:rPr lang="en-ID" sz="1900" dirty="0" err="1">
                <a:latin typeface="Impact" panose="020B0806030902050204" pitchFamily="34" charset="0"/>
              </a:rPr>
              <a:t>telah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kita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lakukan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untuk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mendapatkannya</a:t>
            </a:r>
            <a:r>
              <a:rPr lang="en-ID" sz="1900" dirty="0">
                <a:latin typeface="Impact" panose="020B0806030902050204" pitchFamily="34" charset="0"/>
              </a:rPr>
              <a:t>, </a:t>
            </a:r>
            <a:r>
              <a:rPr lang="en-ID" sz="1900" dirty="0" err="1">
                <a:latin typeface="Impact" panose="020B0806030902050204" pitchFamily="34" charset="0"/>
              </a:rPr>
              <a:t>tetapi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karena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kemurahan</a:t>
            </a:r>
            <a:r>
              <a:rPr lang="en-ID" sz="1900" dirty="0">
                <a:latin typeface="Impact" panose="020B0806030902050204" pitchFamily="34" charset="0"/>
              </a:rPr>
              <a:t> Tuhan dan </a:t>
            </a:r>
            <a:r>
              <a:rPr lang="en-ID" sz="1900" dirty="0" err="1">
                <a:latin typeface="Impact" panose="020B0806030902050204" pitchFamily="34" charset="0"/>
              </a:rPr>
              <a:t>keselamatan</a:t>
            </a:r>
            <a:r>
              <a:rPr lang="en-ID" sz="1900" dirty="0">
                <a:latin typeface="Impact" panose="020B0806030902050204" pitchFamily="34" charset="0"/>
              </a:rPr>
              <a:t> yang </a:t>
            </a:r>
            <a:r>
              <a:rPr lang="en-ID" sz="1900" dirty="0" err="1">
                <a:latin typeface="Impact" panose="020B0806030902050204" pitchFamily="34" charset="0"/>
              </a:rPr>
              <a:t>telah</a:t>
            </a:r>
            <a:r>
              <a:rPr lang="en-ID" sz="1900" dirty="0">
                <a:latin typeface="Impact" panose="020B0806030902050204" pitchFamily="34" charset="0"/>
              </a:rPr>
              <a:t> Dia </a:t>
            </a:r>
            <a:r>
              <a:rPr lang="en-ID" sz="1900" dirty="0" err="1">
                <a:latin typeface="Impact" panose="020B0806030902050204" pitchFamily="34" charset="0"/>
              </a:rPr>
              <a:t>curahkan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kepada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kita</a:t>
            </a:r>
            <a:r>
              <a:rPr lang="en-ID" sz="19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0A7CD0-A5DF-4D09-A359-D1F6559E6BE7}"/>
              </a:ext>
            </a:extLst>
          </p:cNvPr>
          <p:cNvSpPr txBox="1"/>
          <p:nvPr/>
        </p:nvSpPr>
        <p:spPr>
          <a:xfrm>
            <a:off x="1477925" y="3407135"/>
            <a:ext cx="766474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300" dirty="0">
                <a:latin typeface="Impact" panose="020B0806030902050204" pitchFamily="34" charset="0"/>
              </a:rPr>
              <a:t>Salib </a:t>
            </a:r>
            <a:r>
              <a:rPr lang="en-ID" sz="2300" dirty="0" err="1">
                <a:latin typeface="Impact" panose="020B0806030902050204" pitchFamily="34" charset="0"/>
              </a:rPr>
              <a:t>Kristus</a:t>
            </a:r>
            <a:r>
              <a:rPr lang="en-ID" sz="2300" dirty="0">
                <a:latin typeface="Impact" panose="020B0806030902050204" pitchFamily="34" charset="0"/>
              </a:rPr>
              <a:t>, </a:t>
            </a:r>
            <a:r>
              <a:rPr lang="en-ID" sz="2300" dirty="0" err="1">
                <a:latin typeface="Impact" panose="020B0806030902050204" pitchFamily="34" charset="0"/>
              </a:rPr>
              <a:t>menunjukkan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kepada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kita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betapa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sungguh-sungguh</a:t>
            </a:r>
            <a:r>
              <a:rPr lang="en-ID" sz="2300" dirty="0">
                <a:latin typeface="Impact" panose="020B0806030902050204" pitchFamily="34" charset="0"/>
              </a:rPr>
              <a:t> Tuhan </a:t>
            </a:r>
            <a:r>
              <a:rPr lang="en-ID" sz="2300" dirty="0" err="1">
                <a:latin typeface="Impact" panose="020B0806030902050204" pitchFamily="34" charset="0"/>
              </a:rPr>
              <a:t>ingin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menyelamatkan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umat</a:t>
            </a:r>
            <a:r>
              <a:rPr lang="en-ID" sz="2300" dirty="0">
                <a:latin typeface="Impact" panose="020B0806030902050204" pitchFamily="34" charset="0"/>
              </a:rPr>
              <a:t>-Nya yang </a:t>
            </a:r>
            <a:r>
              <a:rPr lang="en-ID" sz="2300" dirty="0" err="1">
                <a:latin typeface="Impact" panose="020B0806030902050204" pitchFamily="34" charset="0"/>
              </a:rPr>
              <a:t>tersesat</a:t>
            </a:r>
            <a:r>
              <a:rPr lang="en-ID" sz="23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A0C6EF-544B-6BB5-B07C-FD9A316EF50B}"/>
              </a:ext>
            </a:extLst>
          </p:cNvPr>
          <p:cNvSpPr txBox="1"/>
          <p:nvPr/>
        </p:nvSpPr>
        <p:spPr>
          <a:xfrm>
            <a:off x="1477926" y="4629114"/>
            <a:ext cx="766607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300" dirty="0" err="1">
                <a:latin typeface="Impact" panose="020B0806030902050204" pitchFamily="34" charset="0"/>
              </a:rPr>
              <a:t>Sebagai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Jemaat</a:t>
            </a:r>
            <a:r>
              <a:rPr lang="en-ID" sz="2300" dirty="0">
                <a:latin typeface="Impact" panose="020B0806030902050204" pitchFamily="34" charset="0"/>
              </a:rPr>
              <a:t>/</a:t>
            </a:r>
            <a:r>
              <a:rPr lang="en-ID" sz="2300" dirty="0" err="1">
                <a:latin typeface="Impact" panose="020B0806030902050204" pitchFamily="34" charset="0"/>
              </a:rPr>
              <a:t>Mempelai</a:t>
            </a:r>
            <a:r>
              <a:rPr lang="en-ID" sz="2300" dirty="0">
                <a:latin typeface="Impact" panose="020B0806030902050204" pitchFamily="34" charset="0"/>
              </a:rPr>
              <a:t> Wanita, </a:t>
            </a:r>
            <a:r>
              <a:rPr lang="en-ID" sz="2300" dirty="0" err="1">
                <a:latin typeface="Impact" panose="020B0806030902050204" pitchFamily="34" charset="0"/>
              </a:rPr>
              <a:t>kita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memiliki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kebebasan</a:t>
            </a:r>
            <a:r>
              <a:rPr lang="en-ID" sz="2300" dirty="0">
                <a:latin typeface="Impact" panose="020B0806030902050204" pitchFamily="34" charset="0"/>
              </a:rPr>
              <a:t>, </a:t>
            </a:r>
            <a:r>
              <a:rPr lang="en-ID" sz="2300" dirty="0" err="1">
                <a:latin typeface="Impact" panose="020B0806030902050204" pitchFamily="34" charset="0"/>
              </a:rPr>
              <a:t>apakah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kita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mau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merespon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atau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menolak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kemurahan</a:t>
            </a:r>
            <a:r>
              <a:rPr lang="en-ID" sz="2300" dirty="0">
                <a:latin typeface="Impact" panose="020B0806030902050204" pitchFamily="34" charset="0"/>
              </a:rPr>
              <a:t> Tuhan.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235578-DCE4-F7F4-BD01-13766DA6C14F}"/>
              </a:ext>
            </a:extLst>
          </p:cNvPr>
          <p:cNvSpPr txBox="1"/>
          <p:nvPr/>
        </p:nvSpPr>
        <p:spPr>
          <a:xfrm>
            <a:off x="1553901" y="5692599"/>
            <a:ext cx="75887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"</a:t>
            </a:r>
            <a:r>
              <a:rPr lang="en-ID" sz="2200" dirty="0" err="1">
                <a:latin typeface="Impact" panose="020B0806030902050204" pitchFamily="34" charset="0"/>
              </a:rPr>
              <a:t>Pelacur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besar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itu</a:t>
            </a:r>
            <a:r>
              <a:rPr lang="en-ID" sz="2200" dirty="0">
                <a:latin typeface="Impact" panose="020B0806030902050204" pitchFamily="34" charset="0"/>
              </a:rPr>
              <a:t>" yang </a:t>
            </a:r>
            <a:r>
              <a:rPr lang="en-ID" sz="2200" dirty="0" err="1">
                <a:latin typeface="Impact" panose="020B0806030902050204" pitchFamily="34" charset="0"/>
              </a:rPr>
              <a:t>melambangkan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gereja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berzina</a:t>
            </a:r>
            <a:r>
              <a:rPr lang="en-ID" sz="2200" dirty="0">
                <a:latin typeface="Impact" panose="020B0806030902050204" pitchFamily="34" charset="0"/>
              </a:rPr>
              <a:t> [</a:t>
            </a:r>
            <a:r>
              <a:rPr lang="en-ID" sz="2200" dirty="0" err="1">
                <a:latin typeface="Impact" panose="020B0806030902050204" pitchFamily="34" charset="0"/>
              </a:rPr>
              <a:t>tidak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setia</a:t>
            </a:r>
            <a:r>
              <a:rPr lang="en-ID" sz="2200" dirty="0">
                <a:latin typeface="Impact" panose="020B0806030902050204" pitchFamily="34" charset="0"/>
              </a:rPr>
              <a:t>] yang </a:t>
            </a:r>
            <a:r>
              <a:rPr lang="en-ID" sz="2200" dirty="0" err="1">
                <a:latin typeface="Impact" panose="020B0806030902050204" pitchFamily="34" charset="0"/>
              </a:rPr>
              <a:t>merusakkan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bumi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percabulannya</a:t>
            </a:r>
            <a:r>
              <a:rPr lang="en-ID" sz="2200" dirty="0">
                <a:latin typeface="Impact" panose="020B0806030902050204" pitchFamily="34" charset="0"/>
              </a:rPr>
              <a:t>, pada </a:t>
            </a:r>
            <a:r>
              <a:rPr lang="en-ID" sz="2200" dirty="0" err="1">
                <a:latin typeface="Impact" panose="020B0806030902050204" pitchFamily="34" charset="0"/>
              </a:rPr>
              <a:t>akhirnya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menerima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penghukuman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Allah. </a:t>
            </a:r>
          </a:p>
        </p:txBody>
      </p:sp>
    </p:spTree>
    <p:extLst>
      <p:ext uri="{BB962C8B-B14F-4D97-AF65-F5344CB8AC3E}">
        <p14:creationId xmlns:p14="http://schemas.microsoft.com/office/powerpoint/2010/main" val="545345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CA0F4-C113-118F-9883-D99AD49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Dalam </a:t>
            </a:r>
            <a:r>
              <a:rPr lang="en-ID" sz="2400" dirty="0" err="1">
                <a:latin typeface="Impact" panose="020B0806030902050204" pitchFamily="34" charset="0"/>
              </a:rPr>
              <a:t>struktur</a:t>
            </a:r>
            <a:r>
              <a:rPr lang="en-ID" sz="2400" dirty="0">
                <a:latin typeface="Impact" panose="020B0806030902050204" pitchFamily="34" charset="0"/>
              </a:rPr>
              <a:t> sastra </a:t>
            </a:r>
            <a:r>
              <a:rPr lang="en-ID" sz="2400" dirty="0" err="1">
                <a:latin typeface="Impact" panose="020B0806030902050204" pitchFamily="34" charset="0"/>
              </a:rPr>
              <a:t>kisah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Penciptaan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kitab </a:t>
            </a:r>
            <a:r>
              <a:rPr lang="en-ID" sz="2400" dirty="0" err="1">
                <a:latin typeface="Impact" panose="020B0806030902050204" pitchFamily="34" charset="0"/>
              </a:rPr>
              <a:t>Kejadian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institusi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pernikahan</a:t>
            </a:r>
            <a:r>
              <a:rPr lang="en-ID" sz="2400" dirty="0">
                <a:latin typeface="Impact" panose="020B0806030902050204" pitchFamily="34" charset="0"/>
              </a:rPr>
              <a:t>, yang </a:t>
            </a:r>
            <a:r>
              <a:rPr lang="en-ID" sz="2400" dirty="0" err="1">
                <a:latin typeface="Impact" panose="020B0806030902050204" pitchFamily="34" charset="0"/>
              </a:rPr>
              <a:t>muncul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bagian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ketujuh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Kejadian</a:t>
            </a:r>
            <a:r>
              <a:rPr lang="en-ID" sz="2400" dirty="0">
                <a:latin typeface="Impact" panose="020B0806030902050204" pitchFamily="34" charset="0"/>
              </a:rPr>
              <a:t> 2: 21-24, </a:t>
            </a:r>
            <a:r>
              <a:rPr lang="en-ID" sz="2400" dirty="0" err="1">
                <a:latin typeface="Impact" panose="020B0806030902050204" pitchFamily="34" charset="0"/>
              </a:rPr>
              <a:t>sejajar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institusi</a:t>
            </a:r>
            <a:r>
              <a:rPr lang="en-ID" sz="2400" dirty="0">
                <a:latin typeface="Impact" panose="020B0806030902050204" pitchFamily="34" charset="0"/>
              </a:rPr>
              <a:t> Sabat, yang </a:t>
            </a:r>
            <a:r>
              <a:rPr lang="en-ID" sz="2400" dirty="0" err="1">
                <a:latin typeface="Impact" panose="020B0806030902050204" pitchFamily="34" charset="0"/>
              </a:rPr>
              <a:t>muncul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hari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ketujuh</a:t>
            </a:r>
            <a:r>
              <a:rPr lang="en-ID" sz="2400" dirty="0">
                <a:latin typeface="Impact" panose="020B0806030902050204" pitchFamily="34" charset="0"/>
              </a:rPr>
              <a:t>, di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Kejadian</a:t>
            </a:r>
            <a:r>
              <a:rPr lang="en-ID" sz="2400" dirty="0">
                <a:latin typeface="Impact" panose="020B0806030902050204" pitchFamily="34" charset="0"/>
              </a:rPr>
              <a:t> 2:1-3.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050B6-A8EE-1A73-6288-82B67305F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563" y="2041452"/>
            <a:ext cx="5740252" cy="4855462"/>
          </a:xfrm>
        </p:spPr>
        <p:txBody>
          <a:bodyPr>
            <a:normAutofit fontScale="92500" lnSpcReduction="20000"/>
          </a:bodyPr>
          <a:lstStyle/>
          <a:p>
            <a:r>
              <a:rPr lang="en-ID" dirty="0" err="1">
                <a:latin typeface="Gill Sans Nova Cond XBd" panose="020B0A06020104020203" pitchFamily="34" charset="0"/>
              </a:rPr>
              <a:t>Kiasan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pernikahan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diulangi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kembali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langkah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awal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umat</a:t>
            </a:r>
            <a:r>
              <a:rPr lang="en-ID" dirty="0">
                <a:latin typeface="Gill Sans Nova Cond XBd" panose="020B0A06020104020203" pitchFamily="34" charset="0"/>
              </a:rPr>
              <a:t> Israel pada </a:t>
            </a:r>
            <a:r>
              <a:rPr lang="en-ID" dirty="0" err="1">
                <a:latin typeface="Gill Sans Nova Cond XBd" panose="020B0A06020104020203" pitchFamily="34" charset="0"/>
              </a:rPr>
              <a:t>saat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Keluaran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dirty="0" err="1">
                <a:latin typeface="Gill Sans Nova Cond XBd" panose="020B0A06020104020203" pitchFamily="34" charset="0"/>
              </a:rPr>
              <a:t>Perjanjian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antara</a:t>
            </a:r>
            <a:r>
              <a:rPr lang="en-ID" dirty="0">
                <a:latin typeface="Gill Sans Nova Cond XBd" panose="020B0A06020104020203" pitchFamily="34" charset="0"/>
              </a:rPr>
              <a:t> Allah dan </a:t>
            </a:r>
            <a:r>
              <a:rPr lang="en-ID" dirty="0" err="1">
                <a:latin typeface="Gill Sans Nova Cond XBd" panose="020B0A06020104020203" pitchFamily="34" charset="0"/>
              </a:rPr>
              <a:t>umat</a:t>
            </a:r>
            <a:r>
              <a:rPr lang="en-ID" dirty="0"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latin typeface="Gill Sans Nova Cond XBd" panose="020B0A06020104020203" pitchFamily="34" charset="0"/>
              </a:rPr>
              <a:t>dipahami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istilah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suami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istri</a:t>
            </a:r>
            <a:r>
              <a:rPr lang="en-ID" dirty="0">
                <a:latin typeface="Gill Sans Nova Cond XBd" panose="020B0A06020104020203" pitchFamily="34" charset="0"/>
              </a:rPr>
              <a:t>. Allah "</a:t>
            </a:r>
            <a:r>
              <a:rPr lang="en-ID" dirty="0" err="1">
                <a:latin typeface="Gill Sans Nova Cond XBd" panose="020B0A06020104020203" pitchFamily="34" charset="0"/>
              </a:rPr>
              <a:t>mengasihi</a:t>
            </a:r>
            <a:r>
              <a:rPr lang="en-ID" dirty="0">
                <a:latin typeface="Gill Sans Nova Cond XBd" panose="020B0A06020104020203" pitchFamily="34" charset="0"/>
              </a:rPr>
              <a:t>" </a:t>
            </a:r>
            <a:r>
              <a:rPr lang="en-ID" dirty="0" err="1">
                <a:latin typeface="Gill Sans Nova Cond XBd" panose="020B0A06020104020203" pitchFamily="34" charset="0"/>
              </a:rPr>
              <a:t>umat</a:t>
            </a:r>
            <a:r>
              <a:rPr lang="en-ID" dirty="0">
                <a:latin typeface="Gill Sans Nova Cond XBd" panose="020B0A06020104020203" pitchFamily="34" charset="0"/>
              </a:rPr>
              <a:t>-Nya (</a:t>
            </a:r>
            <a:r>
              <a:rPr lang="en-ID" dirty="0" err="1">
                <a:latin typeface="Gill Sans Nova Cond XBd" panose="020B0A06020104020203" pitchFamily="34" charset="0"/>
              </a:rPr>
              <a:t>Ul</a:t>
            </a:r>
            <a:r>
              <a:rPr lang="en-ID" dirty="0">
                <a:latin typeface="Gill Sans Nova Cond XBd" panose="020B0A06020104020203" pitchFamily="34" charset="0"/>
              </a:rPr>
              <a:t>. 7: 8), dan Israel </a:t>
            </a:r>
            <a:r>
              <a:rPr lang="en-ID" dirty="0" err="1">
                <a:latin typeface="Gill Sans Nova Cond XBd" panose="020B0A06020104020203" pitchFamily="34" charset="0"/>
              </a:rPr>
              <a:t>seharusnya</a:t>
            </a:r>
            <a:r>
              <a:rPr lang="en-ID" dirty="0"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latin typeface="Gill Sans Nova Cond XBd" panose="020B0A06020104020203" pitchFamily="34" charset="0"/>
              </a:rPr>
              <a:t>mengasihi</a:t>
            </a:r>
            <a:r>
              <a:rPr lang="en-ID" dirty="0">
                <a:latin typeface="Gill Sans Nova Cond XBd" panose="020B0A06020104020203" pitchFamily="34" charset="0"/>
              </a:rPr>
              <a:t>" Allah </a:t>
            </a:r>
            <a:r>
              <a:rPr lang="en-ID" dirty="0" err="1"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balasannya</a:t>
            </a:r>
            <a:r>
              <a:rPr lang="en-ID" dirty="0">
                <a:latin typeface="Gill Sans Nova Cond XBd" panose="020B0A06020104020203" pitchFamily="34" charset="0"/>
              </a:rPr>
              <a:t> (</a:t>
            </a:r>
            <a:r>
              <a:rPr lang="en-ID" dirty="0" err="1">
                <a:latin typeface="Gill Sans Nova Cond XBd" panose="020B0A06020104020203" pitchFamily="34" charset="0"/>
              </a:rPr>
              <a:t>Ul</a:t>
            </a:r>
            <a:r>
              <a:rPr lang="en-ID" dirty="0">
                <a:latin typeface="Gill Sans Nova Cond XBd" panose="020B0A06020104020203" pitchFamily="34" charset="0"/>
              </a:rPr>
              <a:t>. 6: 5). </a:t>
            </a:r>
          </a:p>
          <a:p>
            <a:r>
              <a:rPr lang="en-ID" dirty="0">
                <a:latin typeface="Gill Sans Nova Cond XBd" panose="020B0A06020104020203" pitchFamily="34" charset="0"/>
              </a:rPr>
              <a:t>Kata </a:t>
            </a:r>
            <a:r>
              <a:rPr lang="en-ID" dirty="0" err="1">
                <a:latin typeface="Gill Sans Nova Cond XBd" panose="020B0A06020104020203" pitchFamily="34" charset="0"/>
              </a:rPr>
              <a:t>Ibrani</a:t>
            </a:r>
            <a:r>
              <a:rPr lang="en-ID" dirty="0">
                <a:latin typeface="Gill Sans Nova Cond XBd" panose="020B0A06020104020203" pitchFamily="34" charset="0"/>
              </a:rPr>
              <a:t> yada", "</a:t>
            </a:r>
            <a:r>
              <a:rPr lang="en-ID" dirty="0" err="1">
                <a:latin typeface="Gill Sans Nova Cond XBd" panose="020B0A06020104020203" pitchFamily="34" charset="0"/>
              </a:rPr>
              <a:t>mengenal</a:t>
            </a:r>
            <a:r>
              <a:rPr lang="en-ID" dirty="0">
                <a:latin typeface="Gill Sans Nova Cond XBd" panose="020B0A06020104020203" pitchFamily="34" charset="0"/>
              </a:rPr>
              <a:t>," yang </a:t>
            </a:r>
            <a:r>
              <a:rPr lang="en-ID" dirty="0" err="1">
                <a:latin typeface="Gill Sans Nova Cond XBd" panose="020B0A06020104020203" pitchFamily="34" charset="0"/>
              </a:rPr>
              <a:t>menggambarkan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hubungan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seksual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intim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pribadi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antara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suami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istri</a:t>
            </a:r>
            <a:r>
              <a:rPr lang="en-ID" dirty="0">
                <a:latin typeface="Gill Sans Nova Cond XBd" panose="020B0A06020104020203" pitchFamily="34" charset="0"/>
              </a:rPr>
              <a:t> (Kej. 4: 1; Kej. 19: 8), </a:t>
            </a:r>
            <a:r>
              <a:rPr lang="en-ID" dirty="0" err="1">
                <a:latin typeface="Gill Sans Nova Cond XBd" panose="020B0A06020104020203" pitchFamily="34" charset="0"/>
              </a:rPr>
              <a:t>digunakan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merujuk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hubungan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antara</a:t>
            </a:r>
            <a:r>
              <a:rPr lang="en-ID" dirty="0">
                <a:latin typeface="Gill Sans Nova Cond XBd" panose="020B0A06020104020203" pitchFamily="34" charset="0"/>
              </a:rPr>
              <a:t> Allah dan </a:t>
            </a:r>
            <a:r>
              <a:rPr lang="en-ID" dirty="0" err="1">
                <a:latin typeface="Gill Sans Nova Cond XBd" panose="020B0A06020104020203" pitchFamily="34" charset="0"/>
              </a:rPr>
              <a:t>umat</a:t>
            </a:r>
            <a:r>
              <a:rPr lang="en-ID" dirty="0">
                <a:latin typeface="Gill Sans Nova Cond XBd" panose="020B0A06020104020203" pitchFamily="34" charset="0"/>
              </a:rPr>
              <a:t>-Nya (</a:t>
            </a:r>
            <a:r>
              <a:rPr lang="en-ID" dirty="0" err="1">
                <a:latin typeface="Gill Sans Nova Cond XBd" panose="020B0A06020104020203" pitchFamily="34" charset="0"/>
              </a:rPr>
              <a:t>Mzm</a:t>
            </a:r>
            <a:r>
              <a:rPr lang="en-ID" dirty="0">
                <a:latin typeface="Gill Sans Nova Cond XBd" panose="020B0A06020104020203" pitchFamily="34" charset="0"/>
              </a:rPr>
              <a:t>. 16: 11; Yer. 2: 2, 3; Yeh. 16: 3–32).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CD488-F037-2B19-B441-F6EADA04B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41452"/>
            <a:ext cx="1870001" cy="2402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13F633-1D94-4932-016B-57CD6A35E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412" y="4176080"/>
            <a:ext cx="1870001" cy="249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16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0FE27-9333-0A2C-53AE-7B5E56A57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SATU DAGING</a:t>
            </a:r>
            <a:br>
              <a:rPr lang="en-ID" sz="43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13 April 2025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9FF09-425E-60D5-8EB5-57E05DA79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237" y="2240915"/>
            <a:ext cx="4562782" cy="4251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Pernikahan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seumur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hidup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setia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yang ideal yang </a:t>
            </a:r>
            <a:r>
              <a:rPr lang="en-ID" sz="3200" dirty="0" err="1">
                <a:latin typeface="Impact" panose="020B0806030902050204" pitchFamily="34" charset="0"/>
              </a:rPr>
              <a:t>ditetapkan</a:t>
            </a:r>
            <a:r>
              <a:rPr lang="en-ID" sz="3200" dirty="0">
                <a:latin typeface="Impact" panose="020B0806030902050204" pitchFamily="34" charset="0"/>
              </a:rPr>
              <a:t> oleh Tuhan pada </a:t>
            </a:r>
            <a:r>
              <a:rPr lang="en-ID" sz="3200" dirty="0" err="1">
                <a:latin typeface="Impact" panose="020B0806030902050204" pitchFamily="34" charset="0"/>
              </a:rPr>
              <a:t>penciptaan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umat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manusia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[</a:t>
            </a:r>
            <a:r>
              <a:rPr lang="en-ID" sz="3200" dirty="0" err="1">
                <a:latin typeface="Franklin Gothic Demi Cond" panose="020B0706030402020204" pitchFamily="34" charset="0"/>
              </a:rPr>
              <a:t>Kejadian</a:t>
            </a:r>
            <a:r>
              <a:rPr lang="en-ID" sz="3200" dirty="0">
                <a:latin typeface="Franklin Gothic Demi Cond" panose="020B0706030402020204" pitchFamily="34" charset="0"/>
              </a:rPr>
              <a:t> 2:23-25]. </a:t>
            </a:r>
          </a:p>
          <a:p>
            <a:pPr marL="0" indent="0">
              <a:buNone/>
            </a:pP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Sayangnya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umat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jatuh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merusak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karunia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mendasar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Tuhan.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79E72-28DD-7F17-64FB-D29468443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39" y="2595046"/>
            <a:ext cx="4272116" cy="28436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8172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A9D427-D68B-D021-FCB5-1F8C75990D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94" b="27675"/>
          <a:stretch/>
        </p:blipFill>
        <p:spPr>
          <a:xfrm>
            <a:off x="20" y="5139"/>
            <a:ext cx="9143980" cy="30464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5D7C0-2C3D-FA8D-831D-A41B0C2D4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7" y="3040919"/>
            <a:ext cx="8378456" cy="375878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Mengingat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pentingnya</a:t>
            </a:r>
            <a:r>
              <a:rPr lang="en-ID" sz="3000" dirty="0">
                <a:latin typeface="Franklin Gothic Demi Cond" panose="020B0706030402020204" pitchFamily="34" charset="0"/>
              </a:rPr>
              <a:t> yang Kitab </a:t>
            </a:r>
            <a:r>
              <a:rPr lang="en-ID" sz="3000" dirty="0" err="1"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tegaskan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pernikahan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bukanlah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suatu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kebetulan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bahwa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institusi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tersebut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selalu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diserang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tanpa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henti</a:t>
            </a:r>
            <a:r>
              <a:rPr lang="en-ID" sz="30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Bersamaan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Sabat,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salah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satu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dua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karunia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dianugerahkan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 Eden, dan </a:t>
            </a:r>
            <a:r>
              <a:rPr lang="en-ID" sz="30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keduanya</a:t>
            </a:r>
            <a:r>
              <a:rPr lang="en-ID" sz="30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dimaksudkan</a:t>
            </a:r>
            <a:r>
              <a:rPr lang="en-ID" sz="30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30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menunjukkan</a:t>
            </a:r>
            <a:r>
              <a:rPr lang="en-ID" sz="30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kerinduan</a:t>
            </a:r>
            <a:r>
              <a:rPr lang="en-ID" sz="30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Tuhan </a:t>
            </a:r>
            <a:r>
              <a:rPr lang="en-ID" sz="30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30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menjalin</a:t>
            </a:r>
            <a:r>
              <a:rPr lang="en-ID" sz="30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hubungan</a:t>
            </a:r>
            <a:r>
              <a:rPr lang="en-ID" sz="30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0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dekat</a:t>
            </a:r>
            <a:r>
              <a:rPr lang="en-ID" sz="30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sz="30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ciptaan</a:t>
            </a:r>
            <a:r>
              <a:rPr lang="en-ID" sz="30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169038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7EB017-EECF-282C-DB49-1ED6305DBF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920" b="15893"/>
          <a:stretch/>
        </p:blipFill>
        <p:spPr>
          <a:xfrm>
            <a:off x="20" y="0"/>
            <a:ext cx="9143980" cy="278744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9BED0-04BE-E4EB-4143-037E70BCE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03" y="2595716"/>
            <a:ext cx="8421329" cy="426228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Pernikahan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perpaduan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karib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dua orang yang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tidak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sempurna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selalu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menimbulkan</a:t>
            </a:r>
            <a:r>
              <a:rPr lang="en-ID" sz="32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ketegangan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.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 err="1">
                <a:latin typeface="Franklin Gothic Heavy" panose="020B0903020102020204" pitchFamily="34" charset="0"/>
              </a:rPr>
              <a:t>Perkawinan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antara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gereja</a:t>
            </a:r>
            <a:r>
              <a:rPr lang="en-ID" sz="3000" dirty="0">
                <a:latin typeface="Franklin Gothic Heavy" panose="020B0903020102020204" pitchFamily="34" charset="0"/>
              </a:rPr>
              <a:t> dan </a:t>
            </a:r>
            <a:r>
              <a:rPr lang="en-ID" sz="3000" dirty="0" err="1">
                <a:latin typeface="Franklin Gothic Heavy" panose="020B0903020102020204" pitchFamily="34" charset="0"/>
              </a:rPr>
              <a:t>Kristus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adalah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perpaduan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antara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latin typeface="Amasis MT Pro Black" panose="02040A04050005020304" pitchFamily="18" charset="0"/>
              </a:rPr>
              <a:t>Juruselamat</a:t>
            </a:r>
            <a:r>
              <a:rPr lang="en-ID" sz="3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 yang </a:t>
            </a:r>
            <a:r>
              <a:rPr lang="en-ID" sz="3000" dirty="0" err="1">
                <a:solidFill>
                  <a:srgbClr val="FF0000"/>
                </a:solidFill>
                <a:latin typeface="Amasis MT Pro Black" panose="02040A04050005020304" pitchFamily="18" charset="0"/>
              </a:rPr>
              <a:t>sempurna</a:t>
            </a:r>
            <a:r>
              <a:rPr lang="en-ID" sz="3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dengan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mempelai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wanita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yang sangat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sempurna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>
                <a:latin typeface="Franklin Gothic Heavy" panose="020B0903020102020204" pitchFamily="34" charset="0"/>
              </a:rPr>
              <a:t>[</a:t>
            </a:r>
            <a:r>
              <a:rPr lang="en-ID" sz="3000" dirty="0" err="1">
                <a:latin typeface="Franklin Gothic Heavy" panose="020B0903020102020204" pitchFamily="34" charset="0"/>
              </a:rPr>
              <a:t>Efesus</a:t>
            </a:r>
            <a:r>
              <a:rPr lang="en-ID" sz="3000" dirty="0">
                <a:latin typeface="Franklin Gothic Heavy" panose="020B0903020102020204" pitchFamily="34" charset="0"/>
              </a:rPr>
              <a:t> 5:29-32].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Namun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demikian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b="1" dirty="0" err="1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000" b="1" dirty="0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dapat</a:t>
            </a:r>
            <a:r>
              <a:rPr lang="en-ID" sz="3000" b="1" dirty="0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belajar</a:t>
            </a:r>
            <a:r>
              <a:rPr lang="en-ID" sz="3000" b="1" dirty="0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tentang</a:t>
            </a:r>
            <a:r>
              <a:rPr lang="en-ID" sz="3000" b="1" dirty="0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sz="3000" b="1" dirty="0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 Tuhan </a:t>
            </a:r>
            <a:r>
              <a:rPr lang="en-ID" sz="3000" b="1" dirty="0" err="1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000" b="1" dirty="0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apa</a:t>
            </a:r>
            <a:r>
              <a:rPr lang="en-ID" sz="3000" b="1" dirty="0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000" b="1" dirty="0" err="1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ditawarkan</a:t>
            </a:r>
            <a:r>
              <a:rPr lang="en-ID" sz="3000" b="1" dirty="0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 oleh </a:t>
            </a:r>
            <a:r>
              <a:rPr lang="en-ID" sz="3000" b="1" dirty="0" err="1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pernikahan</a:t>
            </a:r>
            <a:r>
              <a:rPr lang="en-ID" sz="3000" b="1" dirty="0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000" b="1" dirty="0" err="1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baik</a:t>
            </a:r>
            <a:r>
              <a:rPr lang="en-ID" sz="3000" b="1" dirty="0">
                <a:solidFill>
                  <a:schemeClr val="accent5">
                    <a:lumMod val="50000"/>
                  </a:schemeClr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5718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C39EC4-5CB6-4156-3461-C7D69162E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62" r="6875"/>
          <a:stretch/>
        </p:blipFill>
        <p:spPr>
          <a:xfrm>
            <a:off x="0" y="-1"/>
            <a:ext cx="9144000" cy="6850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C3881-D912-ED5A-0B3D-87BD0C3C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107"/>
            <a:ext cx="7886700" cy="1325563"/>
          </a:xfrm>
        </p:spPr>
        <p:txBody>
          <a:bodyPr/>
          <a:lstStyle/>
          <a:p>
            <a:pPr algn="ctr"/>
            <a:r>
              <a:rPr lang="en-ID" dirty="0">
                <a:latin typeface="Impact" panose="020B0806030902050204" pitchFamily="34" charset="0"/>
              </a:rPr>
              <a:t>Tiga </a:t>
            </a:r>
            <a:r>
              <a:rPr lang="en-ID" dirty="0" err="1">
                <a:latin typeface="Impact" panose="020B0806030902050204" pitchFamily="34" charset="0"/>
              </a:rPr>
              <a:t>prinsip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pernikahan</a:t>
            </a:r>
            <a:r>
              <a:rPr lang="en-ID" dirty="0">
                <a:latin typeface="Impact" panose="020B0806030902050204" pitchFamily="34" charset="0"/>
              </a:rPr>
              <a:t> 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809D5-45A1-EC1F-5810-45D064FCC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674" y="1945758"/>
            <a:ext cx="7886699" cy="455706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200" dirty="0" err="1">
                <a:latin typeface="Impact" panose="020B0806030902050204" pitchFamily="34" charset="0"/>
              </a:rPr>
              <a:t>Ampunilah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pasangan</a:t>
            </a:r>
            <a:r>
              <a:rPr lang="en-ID" sz="3200" dirty="0">
                <a:latin typeface="Impact" panose="020B0806030902050204" pitchFamily="34" charset="0"/>
              </a:rPr>
              <a:t> Anda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betapa</a:t>
            </a:r>
            <a:r>
              <a:rPr lang="en-ID" sz="3200" dirty="0">
                <a:latin typeface="Tw Cen MT Condensed Extra Bold" panose="020B0803020202020204" pitchFamily="34" charset="0"/>
              </a:rPr>
              <a:t> pun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layak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mengampuni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betapa</a:t>
            </a:r>
            <a:r>
              <a:rPr lang="en-ID" sz="3200" dirty="0">
                <a:latin typeface="Tw Cen MT Condensed Extra Bold" panose="020B0803020202020204" pitchFamily="34" charset="0"/>
              </a:rPr>
              <a:t> pun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layak</a:t>
            </a:r>
            <a:r>
              <a:rPr lang="en-ID" sz="3200" dirty="0">
                <a:latin typeface="Tw Cen MT Condensed Extra Bold" panose="020B08030202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 err="1">
                <a:latin typeface="Impact" panose="020B0806030902050204" pitchFamily="34" charset="0"/>
              </a:rPr>
              <a:t>Terimalah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pasangan</a:t>
            </a:r>
            <a:r>
              <a:rPr lang="en-ID" sz="3200" dirty="0">
                <a:latin typeface="Impact" panose="020B0806030902050204" pitchFamily="34" charset="0"/>
              </a:rPr>
              <a:t> Anda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kekurangannya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menerima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kekurangan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>
                <a:latin typeface="Tw Cen MT Condensed Extra Bold" panose="020B0803020202020204" pitchFamily="34" charset="0"/>
              </a:rPr>
              <a:t>Sama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mendahulukan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diri</a:t>
            </a:r>
            <a:r>
              <a:rPr lang="en-ID" sz="3200" dirty="0">
                <a:latin typeface="Tw Cen MT Condensed Extra Bold" panose="020B0803020202020204" pitchFamily="34" charset="0"/>
              </a:rPr>
              <a:t>-Nya, </a:t>
            </a:r>
            <a:r>
              <a:rPr lang="en-ID" sz="3200" dirty="0" err="1">
                <a:latin typeface="Impact" panose="020B0806030902050204" pitchFamily="34" charset="0"/>
              </a:rPr>
              <a:t>tempatkan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pasangan</a:t>
            </a:r>
            <a:r>
              <a:rPr lang="en-ID" sz="3200" dirty="0">
                <a:latin typeface="Impact" panose="020B0806030902050204" pitchFamily="34" charset="0"/>
              </a:rPr>
              <a:t> Anda </a:t>
            </a:r>
            <a:r>
              <a:rPr lang="en-ID" sz="3200" dirty="0" err="1">
                <a:latin typeface="Impact" panose="020B0806030902050204" pitchFamily="34" charset="0"/>
              </a:rPr>
              <a:t>mendahului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diri</a:t>
            </a:r>
            <a:r>
              <a:rPr lang="en-ID" sz="3200" dirty="0">
                <a:latin typeface="Impact" panose="020B0806030902050204" pitchFamily="34" charset="0"/>
              </a:rPr>
              <a:t> Anda </a:t>
            </a:r>
            <a:r>
              <a:rPr lang="en-ID" sz="3200" dirty="0" err="1">
                <a:latin typeface="Impact" panose="020B0806030902050204" pitchFamily="34" charset="0"/>
              </a:rPr>
              <a:t>sendiri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3787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D6AA7-EAE3-0896-1A2C-3BA2FD63E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Impact" panose="020B0806030902050204" pitchFamily="34" charset="0"/>
              </a:rPr>
              <a:t>MEMPELAI YANG CANTIK</a:t>
            </a:r>
            <a:br>
              <a:rPr lang="en-US" sz="40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US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14 April 2025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EC81A-0CEE-7B2B-8157-F7BBF94FD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13" y="2055813"/>
            <a:ext cx="5813963" cy="4251960"/>
          </a:xfrm>
        </p:spPr>
        <p:txBody>
          <a:bodyPr>
            <a:noAutofit/>
          </a:bodyPr>
          <a:lstStyle/>
          <a:p>
            <a:r>
              <a:rPr lang="en-ID" sz="3000" dirty="0" err="1">
                <a:latin typeface="Impact" panose="020B0806030902050204" pitchFamily="34" charset="0"/>
              </a:rPr>
              <a:t>Yehezkiel</a:t>
            </a:r>
            <a:r>
              <a:rPr lang="en-ID" sz="3000" dirty="0">
                <a:latin typeface="Impact" panose="020B0806030902050204" pitchFamily="34" charset="0"/>
              </a:rPr>
              <a:t> 16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menunjukkan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gambaran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mencengangkan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perhatian</a:t>
            </a:r>
            <a:r>
              <a:rPr lang="en-ID" sz="3000" dirty="0">
                <a:latin typeface="Gill Sans Nova Cond Ultra Bold" panose="020B0B04020104020203" pitchFamily="34" charset="0"/>
              </a:rPr>
              <a:t> Tuhan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terhadap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umat</a:t>
            </a:r>
            <a:r>
              <a:rPr lang="en-ID" sz="3000" dirty="0">
                <a:latin typeface="Gill Sans Nova Cond Ultra Bold" panose="020B0B04020104020203" pitchFamily="34" charset="0"/>
              </a:rPr>
              <a:t>-Nya. </a:t>
            </a:r>
          </a:p>
          <a:p>
            <a:r>
              <a:rPr lang="nn-NO" sz="3000" dirty="0">
                <a:latin typeface="Tw Cen MT Condensed Extra Bold" panose="020B0803020202020204" pitchFamily="34" charset="0"/>
              </a:rPr>
              <a:t>Ketika Tuhan pertama kali menemukannya, tidak ada yang menganggapnya cantik; dia ditolak di antara anak-anak lain, disingkirkan dengan harapan dia akan mati [Yehezkiel 16:3-4].</a:t>
            </a:r>
            <a:endParaRPr lang="en-ID" sz="3000" dirty="0">
              <a:latin typeface="Tw Cen MT Condensed Extra Bold" panose="020B0803020202020204" pitchFamily="34" charset="0"/>
            </a:endParaRPr>
          </a:p>
        </p:txBody>
      </p:sp>
      <p:pic>
        <p:nvPicPr>
          <p:cNvPr id="5" name="Picture 4" descr="A person with long hair and a beard and a group of people standing in front of him&#10;&#10;AI-generated content may be incorrect.">
            <a:extLst>
              <a:ext uri="{FF2B5EF4-FFF2-40B4-BE49-F238E27FC236}">
                <a16:creationId xmlns:a16="http://schemas.microsoft.com/office/drawing/2014/main" id="{5BE9B7DA-64A2-2819-7942-CB1EC615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42" y="2479239"/>
            <a:ext cx="2724087" cy="34051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6829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4DB72B3-EF55-8DBA-4E6E-AA0EB6D5D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10" r="1" b="24480"/>
          <a:stretch/>
        </p:blipFill>
        <p:spPr>
          <a:xfrm>
            <a:off x="469942" y="317578"/>
            <a:ext cx="8138333" cy="252227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4A1D9-8643-F3A5-9C2B-FA33926CB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06" y="3072162"/>
            <a:ext cx="8265184" cy="3532188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Saat Tuhan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mencurahkan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perhatian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-Nya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padanya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dia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menjadi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cantik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dan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semakin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cantik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sampai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dia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menjadi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pembicaraan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dunia. </a:t>
            </a:r>
          </a:p>
          <a:p>
            <a:pPr marL="0" indent="0">
              <a:buNone/>
            </a:pP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Pada masa-masa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awal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raja-raja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Ibrani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di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bawah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kepemimpinan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Daud dan Salomo,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hal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sangat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benar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Ratu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Etiopia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bahkan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melakukan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perjalanan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khusus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kemegahan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Israel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dirinya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sendiri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! [</a:t>
            </a:r>
            <a:r>
              <a:rPr lang="en-ID" sz="30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Yehezkiel</a:t>
            </a:r>
            <a:r>
              <a:rPr lang="en-ID" sz="30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16:5-14].</a:t>
            </a:r>
          </a:p>
        </p:txBody>
      </p:sp>
    </p:spTree>
    <p:extLst>
      <p:ext uri="{BB962C8B-B14F-4D97-AF65-F5344CB8AC3E}">
        <p14:creationId xmlns:p14="http://schemas.microsoft.com/office/powerpoint/2010/main" val="1745079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</TotalTime>
  <Words>1644</Words>
  <Application>Microsoft Office PowerPoint</Application>
  <PresentationFormat>On-screen Show (4:3)</PresentationFormat>
  <Paragraphs>73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Aharoni</vt:lpstr>
      <vt:lpstr>Amasis MT Pro Black</vt:lpstr>
      <vt:lpstr>Aptos</vt:lpstr>
      <vt:lpstr>Aptos Display</vt:lpstr>
      <vt:lpstr>Arial</vt:lpstr>
      <vt:lpstr>Berlin Sans FB</vt:lpstr>
      <vt:lpstr>Calibri</vt:lpstr>
      <vt:lpstr>Eras Bold ITC</vt:lpstr>
      <vt:lpstr>Eras Demi ITC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Trade Gothic Next Heavy</vt:lpstr>
      <vt:lpstr>Tw Cen MT Condensed Extra Bold</vt:lpstr>
      <vt:lpstr>Wingdings</vt:lpstr>
      <vt:lpstr>Office Theme</vt:lpstr>
      <vt:lpstr>GAMBARAN DARI PERNIKAHAN</vt:lpstr>
      <vt:lpstr>WAHYU 19 : 9</vt:lpstr>
      <vt:lpstr>Dalam struktur sastra kisah Penciptaan di dalam kitab Kejadian, institusi pernikahan, yang muncul di bagian ketujuh dari Kejadian 2: 21-24, sejajar dengan institusi Sabat, yang muncul di hari ketujuh, di dalam Kejadian 2:1-3.</vt:lpstr>
      <vt:lpstr>SATU DAGING Minggu, 13 April 2025</vt:lpstr>
      <vt:lpstr>PowerPoint Presentation</vt:lpstr>
      <vt:lpstr>PowerPoint Presentation</vt:lpstr>
      <vt:lpstr>Tiga prinsip untuk pernikahan : </vt:lpstr>
      <vt:lpstr>MEMPELAI YANG CANTIK Senin, 14 April 2025</vt:lpstr>
      <vt:lpstr>PowerPoint Presentation</vt:lpstr>
      <vt:lpstr>PowerPoint Presentation</vt:lpstr>
      <vt:lpstr>PowerPoint Presentation</vt:lpstr>
      <vt:lpstr>PowerPoint Presentation</vt:lpstr>
      <vt:lpstr>ISTRI [PELACUR] HOSEA Selasa, 15 April 2025</vt:lpstr>
      <vt:lpstr>PowerPoint Presentation</vt:lpstr>
      <vt:lpstr>PowerPoint Presentation</vt:lpstr>
      <vt:lpstr>PowerPoint Presentation</vt:lpstr>
      <vt:lpstr>ISHAK DAN RIBKA Rabu, 16 April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PELACUR ITU DIADILI Kamis, 17 April 2025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22</cp:revision>
  <dcterms:created xsi:type="dcterms:W3CDTF">2025-04-16T03:55:19Z</dcterms:created>
  <dcterms:modified xsi:type="dcterms:W3CDTF">2025-04-17T05:21:58Z</dcterms:modified>
</cp:coreProperties>
</file>