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70" r:id="rId15"/>
    <p:sldId id="273" r:id="rId16"/>
    <p:sldId id="271" r:id="rId17"/>
    <p:sldId id="274" r:id="rId18"/>
    <p:sldId id="267" r:id="rId19"/>
    <p:sldId id="275" r:id="rId20"/>
    <p:sldId id="276" r:id="rId21"/>
    <p:sldId id="277" r:id="rId22"/>
    <p:sldId id="268" r:id="rId23"/>
    <p:sldId id="278" r:id="rId24"/>
    <p:sldId id="279" r:id="rId25"/>
    <p:sldId id="281" r:id="rId26"/>
    <p:sldId id="280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B93"/>
    <a:srgbClr val="F8F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393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70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86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793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75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568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831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326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12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156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485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8DA226-F422-426C-899C-21DA135D0F1F}" type="datetimeFigureOut">
              <a:rPr lang="en-ID" smtClean="0"/>
              <a:t>09/04/2025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02B294-E71A-4044-B9F5-886D74B79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777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2453" y="625095"/>
            <a:ext cx="3086100" cy="5731349"/>
            <a:chOff x="1674895" y="1345036"/>
            <a:chExt cx="5428610" cy="42109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630" y="531228"/>
            <a:ext cx="30861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88248-55E1-66D0-023B-3224F6FED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839" y="974089"/>
            <a:ext cx="2839038" cy="3406696"/>
          </a:xfrm>
        </p:spPr>
        <p:txBody>
          <a:bodyPr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  <a:latin typeface="Impact" panose="020B0806030902050204" pitchFamily="34" charset="0"/>
              </a:rPr>
              <a:t>FONDASI KEJADIAN</a:t>
            </a:r>
            <a:endParaRPr lang="en-ID" sz="56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66AD7-7AAD-2104-AD38-489A1F9CD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39" y="4547167"/>
            <a:ext cx="2839038" cy="1288482"/>
          </a:xfrm>
        </p:spPr>
        <p:txBody>
          <a:bodyPr>
            <a:normAutofit/>
          </a:bodyPr>
          <a:lstStyle/>
          <a:p>
            <a:r>
              <a:rPr lang="en-US" sz="1700" b="1">
                <a:solidFill>
                  <a:schemeClr val="bg1"/>
                </a:solidFill>
              </a:rPr>
              <a:t>Pelajaran ke-2, Triwulan II</a:t>
            </a:r>
          </a:p>
          <a:p>
            <a:r>
              <a:rPr lang="en-US" sz="1700" b="1">
                <a:solidFill>
                  <a:schemeClr val="bg1"/>
                </a:solidFill>
              </a:rPr>
              <a:t>Tahun 2025</a:t>
            </a:r>
            <a:endParaRPr lang="en-ID" sz="1700" b="1">
              <a:solidFill>
                <a:schemeClr val="bg1"/>
              </a:solidFill>
            </a:endParaRPr>
          </a:p>
        </p:txBody>
      </p:sp>
      <p:pic>
        <p:nvPicPr>
          <p:cNvPr id="6" name="Imagen 7" descr="Imagen que contiene frente, flor, tabla, parado&#10;&#10;El contenido generado por IA puede ser incorrecto.">
            <a:extLst>
              <a:ext uri="{FF2B5EF4-FFF2-40B4-BE49-F238E27FC236}">
                <a16:creationId xmlns:a16="http://schemas.microsoft.com/office/drawing/2014/main" id="{2DE13127-AE92-FF9C-7728-6E0D6F4B3DD3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7" r="2" b="3617"/>
          <a:stretch/>
        </p:blipFill>
        <p:spPr>
          <a:xfrm>
            <a:off x="4456852" y="382739"/>
            <a:ext cx="2057399" cy="2842298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61760" y="974089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Imagen 9" descr="Imagen que contiene roca, piedra, edificio, grande&#10;&#10;El contenido generado por IA puede ser incorrecto.">
            <a:extLst>
              <a:ext uri="{FF2B5EF4-FFF2-40B4-BE49-F238E27FC236}">
                <a16:creationId xmlns:a16="http://schemas.microsoft.com/office/drawing/2014/main" id="{97AAEF63-7F16-AA44-9639-5B74B2F280E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" r="9140" b="5"/>
          <a:stretch/>
        </p:blipFill>
        <p:spPr>
          <a:xfrm>
            <a:off x="6671704" y="382740"/>
            <a:ext cx="2057400" cy="2821195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26" y="5190817"/>
            <a:ext cx="274511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26" y="5190817"/>
            <a:ext cx="274511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id="{29D6537F-7F34-3C37-BE7D-4B790AA564A9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08" r="2" b="2"/>
          <a:stretch/>
        </p:blipFill>
        <p:spPr>
          <a:xfrm>
            <a:off x="4456852" y="3390753"/>
            <a:ext cx="2057399" cy="2878582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2DC21E62-4DF1-4C8A-E398-4086435F14E1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91" r="20474" b="-1"/>
          <a:stretch/>
        </p:blipFill>
        <p:spPr>
          <a:xfrm>
            <a:off x="6671704" y="3380043"/>
            <a:ext cx="2057400" cy="2889293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35671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7691DC-DCE0-D232-CA25-C3FDF4CB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141" b="11743"/>
          <a:stretch/>
        </p:blipFill>
        <p:spPr>
          <a:xfrm>
            <a:off x="-1" y="0"/>
            <a:ext cx="9143980" cy="306168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32F2D-AB98-8D75-5D18-3AE0C4EF3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2" y="3061684"/>
            <a:ext cx="8291973" cy="371659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Dalam Matius 3:17, Markus 1:11, Lukas 3:22, dan Yohanes 3:16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penyebutan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masing-masing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Penyebutan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Yohanes [Yohanes 3:16]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mencerahkan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 err="1">
                <a:latin typeface="Franklin Gothic Demi Cond" panose="020B0706030402020204" pitchFamily="34" charset="0"/>
              </a:rPr>
              <a:t>tampaknya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menyinggung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Ishak di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mezbah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 22:1-13]. </a:t>
            </a:r>
          </a:p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3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2C9E7-1722-9534-3B0D-6978F321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54" r="1720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CEA9F-1852-C77F-1692-BD75C7F9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987" y="693174"/>
            <a:ext cx="4071241" cy="58698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Iman Abraham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sedemikian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rupa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mempercayai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yakin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membangkitkan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putranya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Ibrani</a:t>
            </a:r>
            <a:r>
              <a:rPr lang="en-ID" sz="3200" dirty="0">
                <a:latin typeface="Tw Cen MT Condensed Extra Bold" panose="020B0803020202020204" pitchFamily="34" charset="0"/>
              </a:rPr>
              <a:t> 11:19]. </a:t>
            </a:r>
          </a:p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Itu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menandakan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latin typeface="Gill Sans Ultra Bold Condensed" panose="020B0A06020104020203" pitchFamily="34" charset="0"/>
              </a:rPr>
              <a:t> Tuhan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bagi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manusia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482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6DF22-7A7F-4B36-D0BA-AC60E0C7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05" b="1427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B9EC-2458-87B5-8611-84285E3B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05" y="3856089"/>
            <a:ext cx="8664059" cy="26921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Dia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mengasihi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sampai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titik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di mana Dia "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mengaruniakan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Anak-Nya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tunggal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",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kemudian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membangkitkan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kematian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wahyu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jenis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cinta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, yang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miliki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097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B77582-D7A6-AE60-DB1A-2FFEDB9F3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PERTANYAAN ISHAK: DI MANAKAH ANAK DOMBA ITU? </a:t>
            </a:r>
            <a:b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Selasa, 8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DF414-1F57-7AB5-CC2A-C26B18937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80" y="1675586"/>
            <a:ext cx="8332839" cy="193357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Penyebutan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seh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Ibrani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seekor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domba</a:t>
            </a:r>
            <a:r>
              <a:rPr lang="en-ID" sz="3200" dirty="0">
                <a:latin typeface="Tw Cen MT Condensed Extra Bold" panose="020B0803020202020204" pitchFamily="34" charset="0"/>
              </a:rPr>
              <a:t>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muncul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cerita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penyebutan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Kejadian</a:t>
            </a:r>
            <a:r>
              <a:rPr lang="en-ID" sz="3200" dirty="0">
                <a:latin typeface="Tw Cen MT Condensed Extra Bold" panose="020B0803020202020204" pitchFamily="34" charset="0"/>
              </a:rPr>
              <a:t> 22.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ED8C0-D694-039C-4746-3909072D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2" y="3969457"/>
            <a:ext cx="3115881" cy="2108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E2F64-7677-06AF-7352-07F417F2B920}"/>
              </a:ext>
            </a:extLst>
          </p:cNvPr>
          <p:cNvSpPr txBox="1"/>
          <p:nvPr/>
        </p:nvSpPr>
        <p:spPr>
          <a:xfrm>
            <a:off x="3642853" y="3658920"/>
            <a:ext cx="48817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Anak </a:t>
            </a:r>
            <a:r>
              <a:rPr lang="en-ID" sz="3200" dirty="0" err="1">
                <a:latin typeface="Franklin Gothic Demi Cond" panose="020B0706030402020204" pitchFamily="34" charset="0"/>
              </a:rPr>
              <a:t>domba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simbol</a:t>
            </a:r>
            <a:r>
              <a:rPr lang="en-ID" sz="3200" dirty="0">
                <a:latin typeface="Franklin Gothic Demi Cond" panose="020B0706030402020204" pitchFamily="34" charset="0"/>
              </a:rPr>
              <a:t> yang paling </a:t>
            </a:r>
            <a:r>
              <a:rPr lang="en-ID" sz="3200" dirty="0" err="1">
                <a:latin typeface="Franklin Gothic Demi Cond" panose="020B0706030402020204" pitchFamily="34" charset="0"/>
              </a:rPr>
              <a:t>sering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ditemukan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Wahyu, di mana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disebut</a:t>
            </a:r>
            <a:r>
              <a:rPr lang="en-ID" sz="3200" dirty="0">
                <a:latin typeface="Franklin Gothic Demi Cond" panose="020B0706030402020204" pitchFamily="34" charset="0"/>
              </a:rPr>
              <a:t> "Anak </a:t>
            </a:r>
            <a:r>
              <a:rPr lang="en-ID" sz="3200" dirty="0" err="1">
                <a:latin typeface="Franklin Gothic Demi Cond" panose="020B0706030402020204" pitchFamily="34" charset="0"/>
              </a:rPr>
              <a:t>Domba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dua </a:t>
            </a:r>
            <a:r>
              <a:rPr lang="en-ID" sz="3200" dirty="0" err="1">
                <a:latin typeface="Franklin Gothic Demi Cond" panose="020B0706030402020204" pitchFamily="34" charset="0"/>
              </a:rPr>
              <a:t>puluh</a:t>
            </a:r>
            <a:r>
              <a:rPr lang="en-ID" sz="3200" dirty="0">
                <a:latin typeface="Franklin Gothic Demi Cond" panose="020B0706030402020204" pitchFamily="34" charset="0"/>
              </a:rPr>
              <a:t> kali.</a:t>
            </a:r>
          </a:p>
        </p:txBody>
      </p:sp>
    </p:spTree>
    <p:extLst>
      <p:ext uri="{BB962C8B-B14F-4D97-AF65-F5344CB8AC3E}">
        <p14:creationId xmlns:p14="http://schemas.microsoft.com/office/powerpoint/2010/main" val="308273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77F8B-5E9B-4072-0AC5-E8A2CB0E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60" y="3997345"/>
            <a:ext cx="3583036" cy="202441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8627-8B40-C13A-43B3-2CBBCE33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311" y="770080"/>
            <a:ext cx="4094129" cy="5856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Yang </a:t>
            </a:r>
            <a:r>
              <a:rPr lang="en-ID" sz="3000" dirty="0" err="1">
                <a:latin typeface="Franklin Gothic Demi Cond" panose="020B0706030402020204" pitchFamily="34" charset="0"/>
              </a:rPr>
              <a:t>cukup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menarik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bagian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Alkitab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lainnya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menjawab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rinci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38 kitab </a:t>
            </a:r>
            <a:r>
              <a:rPr lang="en-ID" sz="30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000" dirty="0">
                <a:latin typeface="Franklin Gothic Demi Cond" panose="020B0706030402020204" pitchFamily="34" charset="0"/>
              </a:rPr>
              <a:t> Lama </a:t>
            </a:r>
            <a:r>
              <a:rPr lang="en-ID" sz="3000" dirty="0" err="1">
                <a:latin typeface="Franklin Gothic Demi Cond" panose="020B0706030402020204" pitchFamily="34" charset="0"/>
              </a:rPr>
              <a:t>lainnya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menuntun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pembaca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sepanjang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 Ishak </a:t>
            </a:r>
            <a:r>
              <a:rPr lang="en-ID" sz="3000" dirty="0" err="1">
                <a:latin typeface="Franklin Gothic Demi Cond" panose="020B0706030402020204" pitchFamily="34" charset="0"/>
              </a:rPr>
              <a:t>dijawab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progresif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perincian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semakin</a:t>
            </a:r>
            <a:r>
              <a:rPr lang="en-ID" sz="3000" dirty="0">
                <a:latin typeface="Franklin Gothic Demi Cond" panose="020B0706030402020204" pitchFamily="34" charset="0"/>
              </a:rPr>
              <a:t> detail, </a:t>
            </a:r>
            <a:r>
              <a:rPr lang="en-ID" sz="3000" dirty="0" err="1">
                <a:latin typeface="Franklin Gothic Demi Cond" panose="020B0706030402020204" pitchFamily="34" charset="0"/>
              </a:rPr>
              <a:t>mulai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ritual </a:t>
            </a:r>
            <a:r>
              <a:rPr lang="en-ID" sz="3000" dirty="0" err="1">
                <a:latin typeface="Franklin Gothic Demi Cond" panose="020B0706030402020204" pitchFamily="34" charset="0"/>
              </a:rPr>
              <a:t>Paskah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pekerjaan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awal</a:t>
            </a:r>
            <a:r>
              <a:rPr lang="en-ID" sz="3000" dirty="0">
                <a:latin typeface="Franklin Gothic Demi Cond" panose="020B0706030402020204" pitchFamily="34" charset="0"/>
              </a:rPr>
              <a:t> Daud dan </a:t>
            </a:r>
            <a:r>
              <a:rPr lang="en-ID" sz="3000" dirty="0" err="1">
                <a:latin typeface="Franklin Gothic Demi Cond" panose="020B0706030402020204" pitchFamily="34" charset="0"/>
              </a:rPr>
              <a:t>seterusnya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24535-493D-463C-ECB1-B234ED74F384}"/>
              </a:ext>
            </a:extLst>
          </p:cNvPr>
          <p:cNvSpPr txBox="1"/>
          <p:nvPr/>
        </p:nvSpPr>
        <p:spPr>
          <a:xfrm>
            <a:off x="180876" y="776981"/>
            <a:ext cx="4284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Penyebutan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pertama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seh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domba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]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Alkitab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muncul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bentuk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pertanyaan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Ishak: "</a:t>
            </a:r>
            <a:r>
              <a:rPr lang="en-ID" sz="3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Di </a:t>
            </a:r>
            <a:r>
              <a:rPr lang="en-ID" sz="30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manakah</a:t>
            </a:r>
            <a:r>
              <a:rPr lang="en-ID" sz="3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anak</a:t>
            </a:r>
            <a:r>
              <a:rPr lang="en-ID" sz="3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domba</a:t>
            </a:r>
            <a:r>
              <a:rPr lang="en-ID" sz="3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itu</a:t>
            </a:r>
            <a:r>
              <a:rPr lang="en-ID" sz="3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?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 [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Kejadian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22:7]. </a:t>
            </a:r>
          </a:p>
        </p:txBody>
      </p:sp>
    </p:spTree>
    <p:extLst>
      <p:ext uri="{BB962C8B-B14F-4D97-AF65-F5344CB8AC3E}">
        <p14:creationId xmlns:p14="http://schemas.microsoft.com/office/powerpoint/2010/main" val="259403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3EC44-4330-7032-BC66-C65174C2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52" y="4224511"/>
            <a:ext cx="3583036" cy="202441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91F44-C19C-3A27-9CE6-9A520AC6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140" y="1041991"/>
            <a:ext cx="4572000" cy="56258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Kemudian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Perjanjian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Baru,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pertanyaan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terjawab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ketika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menampakkan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daging</a:t>
            </a:r>
            <a:r>
              <a:rPr lang="en-ID" sz="3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darah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melayani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-Nya, dan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mengorbankan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-Nya di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3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CB4B-742A-3DB8-512E-B2FE8610090F}"/>
              </a:ext>
            </a:extLst>
          </p:cNvPr>
          <p:cNvSpPr txBox="1"/>
          <p:nvPr/>
        </p:nvSpPr>
        <p:spPr>
          <a:xfrm>
            <a:off x="438828" y="609075"/>
            <a:ext cx="40174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Franklin Gothic Demi Cond" panose="020B0706030402020204" pitchFamily="34" charset="0"/>
              </a:rPr>
              <a:t>Keseluruhan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cerita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diselingi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Mesianik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terhitung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jumlahnya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mengantisipasi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jawaban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 Ishak. </a:t>
            </a:r>
          </a:p>
        </p:txBody>
      </p:sp>
    </p:spTree>
    <p:extLst>
      <p:ext uri="{BB962C8B-B14F-4D97-AF65-F5344CB8AC3E}">
        <p14:creationId xmlns:p14="http://schemas.microsoft.com/office/powerpoint/2010/main" val="282297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53095-A91C-CD6A-A5C0-F6AD0F26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93" b="18771"/>
          <a:stretch/>
        </p:blipFill>
        <p:spPr>
          <a:xfrm>
            <a:off x="20" y="11"/>
            <a:ext cx="9143980" cy="306216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C8B8-BAC7-9FB0-CA57-DAF483DC2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0" y="3318387"/>
            <a:ext cx="8332838" cy="34289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Penyebutan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pertama</a:t>
            </a:r>
            <a:r>
              <a:rPr lang="en-ID" sz="3000" dirty="0">
                <a:latin typeface="Impact" panose="020B0806030902050204" pitchFamily="34" charset="0"/>
              </a:rPr>
              <a:t> Anak </a:t>
            </a:r>
            <a:r>
              <a:rPr lang="en-ID" sz="3000" dirty="0" err="1">
                <a:latin typeface="Impact" panose="020B0806030902050204" pitchFamily="34" charset="0"/>
              </a:rPr>
              <a:t>Domba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Injil</a:t>
            </a:r>
            <a:r>
              <a:rPr lang="en-ID" sz="3000" dirty="0">
                <a:latin typeface="Impact" panose="020B0806030902050204" pitchFamily="34" charset="0"/>
              </a:rPr>
              <a:t> Yohanes,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Yohanes 1:29-34.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Hampir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seolah-olah</a:t>
            </a:r>
            <a:r>
              <a:rPr lang="en-ID" sz="3000" dirty="0">
                <a:latin typeface="Franklin Gothic Demi Cond" panose="020B0706030402020204" pitchFamily="34" charset="0"/>
              </a:rPr>
              <a:t> Yohanes </a:t>
            </a:r>
            <a:r>
              <a:rPr lang="en-ID" sz="3000" dirty="0" err="1">
                <a:latin typeface="Franklin Gothic Demi Cond" panose="020B0706030402020204" pitchFamily="34" charset="0"/>
              </a:rPr>
              <a:t>Pembaptis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pribadi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menjawab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 Ishak,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pengaturannya</a:t>
            </a:r>
            <a:r>
              <a:rPr lang="en-ID" sz="3000" dirty="0"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tepat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Orang-orang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berdosa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bertobat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pergi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masuk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air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baptisan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melambangkan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kematian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berdosa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awal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baru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612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405B12-F984-56BF-A5DC-6EE4721B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93" b="15465"/>
          <a:stretch/>
        </p:blipFill>
        <p:spPr>
          <a:xfrm>
            <a:off x="20" y="11"/>
            <a:ext cx="9143980" cy="323228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2B9E-A7DA-92E2-86F1-FF7A22C2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09" y="3232299"/>
            <a:ext cx="8457581" cy="34064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Dalam </a:t>
            </a:r>
            <a:r>
              <a:rPr lang="en-ID" sz="3000" dirty="0" err="1">
                <a:latin typeface="Franklin Gothic Demi Cond" panose="020B0706030402020204" pitchFamily="34" charset="0"/>
              </a:rPr>
              <a:t>konteks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, Anak </a:t>
            </a:r>
            <a:r>
              <a:rPr lang="en-ID" sz="3000" dirty="0" err="1">
                <a:latin typeface="Franklin Gothic Demi Cond" panose="020B0706030402020204" pitchFamily="34" charset="0"/>
              </a:rPr>
              <a:t>Domba</a:t>
            </a:r>
            <a:r>
              <a:rPr lang="en-ID" sz="3000" dirty="0">
                <a:latin typeface="Franklin Gothic Demi Cond" panose="020B0706030402020204" pitchFamily="34" charset="0"/>
              </a:rPr>
              <a:t> Allah, </a:t>
            </a:r>
            <a:r>
              <a:rPr lang="en-ID" sz="3000" dirty="0" err="1">
                <a:latin typeface="Franklin Gothic Demi Cond" panose="020B0706030402020204" pitchFamily="34" charset="0"/>
              </a:rPr>
              <a:t>tiba-tiba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muncul</a:t>
            </a:r>
            <a:r>
              <a:rPr lang="en-ID" sz="3000" dirty="0">
                <a:latin typeface="Franklin Gothic Demi Cond" panose="020B0706030402020204" pitchFamily="34" charset="0"/>
              </a:rPr>
              <a:t> dan, </a:t>
            </a:r>
            <a:r>
              <a:rPr lang="en-ID" sz="3000" dirty="0" err="1">
                <a:latin typeface="Franklin Gothic Demi Cond" panose="020B0706030402020204" pitchFamily="34" charset="0"/>
              </a:rPr>
              <a:t>menurut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catatan</a:t>
            </a:r>
            <a:r>
              <a:rPr lang="en-ID" sz="3000" dirty="0">
                <a:latin typeface="Franklin Gothic Demi Cond" panose="020B0706030402020204" pitchFamily="34" charset="0"/>
              </a:rPr>
              <a:t> Matius, </a:t>
            </a:r>
            <a:r>
              <a:rPr lang="en-ID" sz="3000" dirty="0" err="1">
                <a:latin typeface="Franklin Gothic Demi Cond" panose="020B0706030402020204" pitchFamily="34" charset="0"/>
              </a:rPr>
              <a:t>langit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terbuka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mengumumkan</a:t>
            </a:r>
            <a:r>
              <a:rPr lang="en-ID" sz="3000" dirty="0">
                <a:latin typeface="Franklin Gothic Demi Cond" panose="020B0706030402020204" pitchFamily="34" charset="0"/>
              </a:rPr>
              <a:t> Dia: "</a:t>
            </a:r>
            <a:r>
              <a:rPr lang="en-ID" sz="3000" dirty="0" err="1">
                <a:latin typeface="Eras Demi ITC" panose="020B0805030504020804" pitchFamily="34" charset="0"/>
              </a:rPr>
              <a:t>Inilah</a:t>
            </a:r>
            <a:r>
              <a:rPr lang="en-ID" sz="3000" dirty="0">
                <a:latin typeface="Eras Demi ITC" panose="020B0805030504020804" pitchFamily="34" charset="0"/>
              </a:rPr>
              <a:t> Anak-Ku yang </a:t>
            </a:r>
            <a:r>
              <a:rPr lang="en-ID" sz="3000" dirty="0" err="1">
                <a:latin typeface="Eras Demi ITC" panose="020B0805030504020804" pitchFamily="34" charset="0"/>
              </a:rPr>
              <a:t>Kukasihi</a:t>
            </a:r>
            <a:r>
              <a:rPr lang="en-ID" sz="3000" dirty="0">
                <a:latin typeface="Eras Demi ITC" panose="020B0805030504020804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kepada</a:t>
            </a:r>
            <a:r>
              <a:rPr lang="en-ID" sz="3000" dirty="0">
                <a:latin typeface="Eras Demi ITC" panose="020B0805030504020804" pitchFamily="34" charset="0"/>
              </a:rPr>
              <a:t>-Nyalah Aku </a:t>
            </a:r>
            <a:r>
              <a:rPr lang="en-ID" sz="3000" dirty="0" err="1">
                <a:latin typeface="Eras Demi ITC" panose="020B0805030504020804" pitchFamily="34" charset="0"/>
              </a:rPr>
              <a:t>berkenan</a:t>
            </a:r>
            <a:r>
              <a:rPr lang="en-ID" sz="3000" dirty="0">
                <a:latin typeface="Franklin Gothic Demi Cond" panose="020B0706030402020204" pitchFamily="34" charset="0"/>
              </a:rPr>
              <a:t>" [Matius 3:17]. 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Suara </a:t>
            </a:r>
            <a:r>
              <a:rPr lang="en-ID" sz="3000" dirty="0" err="1">
                <a:latin typeface="Franklin Gothic Demi Cond" panose="020B0706030402020204" pitchFamily="34" charset="0"/>
              </a:rPr>
              <a:t>Malaikat</a:t>
            </a:r>
            <a:r>
              <a:rPr lang="en-ID" sz="3000" dirty="0">
                <a:latin typeface="Franklin Gothic Demi Cond" panose="020B0706030402020204" pitchFamily="34" charset="0"/>
              </a:rPr>
              <a:t> Tuhan,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mengumumkan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solusi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Abraham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hendak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mengorbankan</a:t>
            </a:r>
            <a:r>
              <a:rPr lang="en-ID" sz="3000" dirty="0">
                <a:latin typeface="Franklin Gothic Demi Cond" panose="020B0706030402020204" pitchFamily="34" charset="0"/>
              </a:rPr>
              <a:t> Ishak [</a:t>
            </a:r>
            <a:r>
              <a:rPr lang="en-ID" sz="3000" dirty="0" err="1">
                <a:latin typeface="Franklin Gothic Demi Cond" panose="020B0706030402020204" pitchFamily="34" charset="0"/>
              </a:rPr>
              <a:t>Kejadian</a:t>
            </a:r>
            <a:r>
              <a:rPr lang="en-ID" sz="3000" dirty="0">
                <a:latin typeface="Franklin Gothic Demi Cond" panose="020B0706030402020204" pitchFamily="34" charset="0"/>
              </a:rPr>
              <a:t> 22:11-14].</a:t>
            </a:r>
          </a:p>
        </p:txBody>
      </p:sp>
    </p:spTree>
    <p:extLst>
      <p:ext uri="{BB962C8B-B14F-4D97-AF65-F5344CB8AC3E}">
        <p14:creationId xmlns:p14="http://schemas.microsoft.com/office/powerpoint/2010/main" val="97310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2D4F4E-149D-5E9A-295E-F32F8AF1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BERURUSAN DENGAN KEMATIAN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9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C4222-619F-9D82-15FB-174209F8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1808966"/>
            <a:ext cx="7960014" cy="4925287"/>
          </a:xfrm>
        </p:spPr>
        <p:txBody>
          <a:bodyPr>
            <a:noAutofit/>
          </a:bodyPr>
          <a:lstStyle/>
          <a:p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Kematian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"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upah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dosa,"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hukuman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bayarkan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karena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telah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terputus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satu-satunya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Sumber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alam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semesta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yaitu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Sang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Pencipta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>
                <a:latin typeface="Eras Bold ITC" panose="020B0907030504020204" pitchFamily="34" charset="0"/>
                <a:cs typeface="Aharoni" panose="02010803020104030203" pitchFamily="2" charset="-79"/>
              </a:rPr>
              <a:t>[</a:t>
            </a:r>
            <a:r>
              <a:rPr lang="en-ID" dirty="0" err="1">
                <a:latin typeface="Eras Bold ITC" panose="020B0907030504020204" pitchFamily="34" charset="0"/>
                <a:cs typeface="Aharoni" panose="02010803020104030203" pitchFamily="2" charset="-79"/>
              </a:rPr>
              <a:t>Kejadian</a:t>
            </a:r>
            <a:r>
              <a:rPr lang="en-ID" dirty="0">
                <a:latin typeface="Eras Bold ITC" panose="020B0907030504020204" pitchFamily="34" charset="0"/>
                <a:cs typeface="Aharoni" panose="02010803020104030203" pitchFamily="2" charset="-79"/>
              </a:rPr>
              <a:t> 2:15-17].</a:t>
            </a:r>
          </a:p>
          <a:p>
            <a:r>
              <a:rPr lang="en-ID" dirty="0">
                <a:latin typeface="Franklin Gothic Demi Cond" panose="020B0706030402020204" pitchFamily="34" charset="0"/>
              </a:rPr>
              <a:t>Baik </a:t>
            </a:r>
            <a:r>
              <a:rPr lang="en-ID" dirty="0" err="1">
                <a:latin typeface="Franklin Gothic Demi Cond" panose="020B0706030402020204" pitchFamily="34" charset="0"/>
              </a:rPr>
              <a:t>penyebutan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kemunculannya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memancarkan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tema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nubuatan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beratnya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masalah</a:t>
            </a:r>
            <a:r>
              <a:rPr lang="en-ID" dirty="0">
                <a:latin typeface="Franklin Gothic Demi Cond" panose="020B0706030402020204" pitchFamily="34" charset="0"/>
              </a:rPr>
              <a:t> dosa, dan </a:t>
            </a:r>
            <a:r>
              <a:rPr lang="en-ID" dirty="0" err="1">
                <a:latin typeface="Gill Sans Nova Cond Ultra Bold" panose="020B0B04020104020203" pitchFamily="34" charset="0"/>
              </a:rPr>
              <a:t>memberi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sarana-sarana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penting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memahami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solusi</a:t>
            </a:r>
            <a:r>
              <a:rPr lang="en-ID" dirty="0">
                <a:latin typeface="Gill Sans Nova Cond Ultra Bold" panose="020B0B04020104020203" pitchFamily="34" charset="0"/>
              </a:rPr>
              <a:t> Tuhan </a:t>
            </a:r>
            <a:r>
              <a:rPr lang="en-ID" dirty="0" err="1">
                <a:latin typeface="Gill Sans Nova Cond Ultra Bold" panose="020B0B04020104020203" pitchFamily="34" charset="0"/>
              </a:rPr>
              <a:t>atas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masalah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tersebut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3584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EB9B1A-E59B-9D00-2BD8-845798A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59" b="9555"/>
          <a:stretch/>
        </p:blipFill>
        <p:spPr>
          <a:xfrm>
            <a:off x="20" y="0"/>
            <a:ext cx="9143980" cy="293458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BD0D-BCE9-9787-2260-1EC225DF2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06" y="3280124"/>
            <a:ext cx="8804787" cy="33714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Kematian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itu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lawan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dari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kehidupan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kehancuran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penyusup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asing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dimaksudkan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bagian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 </a:t>
            </a:r>
            <a:r>
              <a:rPr lang="en-ID" sz="3000" dirty="0" err="1">
                <a:latin typeface="Franklin Gothic Demi Cond" panose="020B0706030402020204" pitchFamily="34" charset="0"/>
              </a:rPr>
              <a:t>pengalaman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sini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Meskipun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sudah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terbiasa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hati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tetap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protes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keras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menghadapinya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seolah-olah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umat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manusia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masih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kolektif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menyadari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sesuatu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salah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mendasar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dengan-nya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16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68CD-1A4A-DD14-8D14-91262AB3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8421287" cy="73066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Eras Bold ITC" panose="020B0907030504020204" pitchFamily="34" charset="0"/>
              </a:rPr>
              <a:t>YOHANES 1 : 29</a:t>
            </a:r>
            <a:endParaRPr lang="en-ID" dirty="0">
              <a:latin typeface="Eras Bold ITC" panose="020B0907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1A417-F19D-6A11-B7E7-3F11F77F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9" b="2254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935E-6A15-9551-CD39-7BE29DB6C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525746"/>
            <a:ext cx="8421288" cy="196153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Eras Demi ITC" panose="020B0805030504020804" pitchFamily="34" charset="0"/>
              </a:rPr>
              <a:t>Pada </a:t>
            </a:r>
            <a:r>
              <a:rPr lang="en-US" sz="3600" dirty="0" err="1">
                <a:latin typeface="Eras Demi ITC" panose="020B0805030504020804" pitchFamily="34" charset="0"/>
              </a:rPr>
              <a:t>keesokan</a:t>
            </a:r>
            <a:r>
              <a:rPr lang="en-US" sz="3600" dirty="0">
                <a:latin typeface="Eras Demi ITC" panose="020B0805030504020804" pitchFamily="34" charset="0"/>
              </a:rPr>
              <a:t> </a:t>
            </a:r>
            <a:r>
              <a:rPr lang="en-US" sz="3600" dirty="0" err="1">
                <a:latin typeface="Eras Demi ITC" panose="020B0805030504020804" pitchFamily="34" charset="0"/>
              </a:rPr>
              <a:t>harinya</a:t>
            </a:r>
            <a:r>
              <a:rPr lang="en-US" sz="3600" dirty="0">
                <a:latin typeface="Eras Demi ITC" panose="020B0805030504020804" pitchFamily="34" charset="0"/>
              </a:rPr>
              <a:t> Yohanes melihat </a:t>
            </a:r>
            <a:r>
              <a:rPr lang="en-US" sz="3600" dirty="0" err="1">
                <a:latin typeface="Eras Demi ITC" panose="020B0805030504020804" pitchFamily="34" charset="0"/>
              </a:rPr>
              <a:t>Yesus</a:t>
            </a:r>
            <a:r>
              <a:rPr lang="en-US" sz="3600" dirty="0">
                <a:latin typeface="Eras Demi ITC" panose="020B0805030504020804" pitchFamily="34" charset="0"/>
              </a:rPr>
              <a:t> datang </a:t>
            </a:r>
            <a:r>
              <a:rPr lang="en-US" sz="3600" dirty="0" err="1">
                <a:latin typeface="Eras Demi ITC" panose="020B0805030504020804" pitchFamily="34" charset="0"/>
              </a:rPr>
              <a:t>kepadanya</a:t>
            </a:r>
            <a:r>
              <a:rPr lang="en-US" sz="3600" dirty="0">
                <a:latin typeface="Eras Demi ITC" panose="020B0805030504020804" pitchFamily="34" charset="0"/>
              </a:rPr>
              <a:t> dan </a:t>
            </a:r>
            <a:r>
              <a:rPr lang="en-US" sz="3600" dirty="0" err="1">
                <a:latin typeface="Eras Demi ITC" panose="020B0805030504020804" pitchFamily="34" charset="0"/>
              </a:rPr>
              <a:t>ia</a:t>
            </a:r>
            <a:r>
              <a:rPr lang="en-US" sz="3600" dirty="0">
                <a:latin typeface="Eras Demi ITC" panose="020B0805030504020804" pitchFamily="34" charset="0"/>
              </a:rPr>
              <a:t> </a:t>
            </a:r>
            <a:r>
              <a:rPr lang="en-US" sz="3600" dirty="0" err="1">
                <a:latin typeface="Eras Demi ITC" panose="020B0805030504020804" pitchFamily="34" charset="0"/>
              </a:rPr>
              <a:t>berkata</a:t>
            </a:r>
            <a:r>
              <a:rPr lang="en-US" sz="3600" dirty="0">
                <a:latin typeface="Eras Demi ITC" panose="020B0805030504020804" pitchFamily="34" charset="0"/>
              </a:rPr>
              <a:t>: "</a:t>
            </a:r>
            <a:r>
              <a:rPr lang="en-US" sz="3600" dirty="0" err="1">
                <a:latin typeface="Eras Demi ITC" panose="020B0805030504020804" pitchFamily="34" charset="0"/>
              </a:rPr>
              <a:t>Lihatlah</a:t>
            </a:r>
            <a:r>
              <a:rPr lang="en-US" sz="3600" dirty="0">
                <a:latin typeface="Eras Demi ITC" panose="020B0805030504020804" pitchFamily="34" charset="0"/>
              </a:rPr>
              <a:t> Anak </a:t>
            </a:r>
            <a:r>
              <a:rPr lang="en-US" sz="3600" dirty="0" err="1">
                <a:latin typeface="Eras Demi ITC" panose="020B0805030504020804" pitchFamily="34" charset="0"/>
              </a:rPr>
              <a:t>domba</a:t>
            </a:r>
            <a:r>
              <a:rPr lang="en-US" sz="3600" dirty="0">
                <a:latin typeface="Eras Demi ITC" panose="020B0805030504020804" pitchFamily="34" charset="0"/>
              </a:rPr>
              <a:t> Allah, yang </a:t>
            </a:r>
            <a:r>
              <a:rPr lang="en-US" sz="3600" dirty="0" err="1">
                <a:latin typeface="Eras Demi ITC" panose="020B0805030504020804" pitchFamily="34" charset="0"/>
              </a:rPr>
              <a:t>menghapus</a:t>
            </a:r>
            <a:r>
              <a:rPr lang="en-US" sz="3600" dirty="0">
                <a:latin typeface="Eras Demi ITC" panose="020B0805030504020804" pitchFamily="34" charset="0"/>
              </a:rPr>
              <a:t> dosa dunia.</a:t>
            </a:r>
            <a:endParaRPr lang="en-ID" sz="36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55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FDAB8-316C-A0B4-F74F-E7129539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0" b="7903"/>
          <a:stretch/>
        </p:blipFill>
        <p:spPr>
          <a:xfrm>
            <a:off x="20" y="11"/>
            <a:ext cx="9143980" cy="334924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2657D-D09A-3D71-E3B8-4E11CD4F6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96" y="3349257"/>
            <a:ext cx="8678807" cy="3508733"/>
          </a:xfrm>
        </p:spPr>
        <p:txBody>
          <a:bodyPr anchor="ctr">
            <a:noAutofit/>
          </a:bodyPr>
          <a:lstStyle/>
          <a:p>
            <a:r>
              <a:rPr lang="en-ID" sz="3200" dirty="0" err="1">
                <a:latin typeface="Franklin Gothic Demi Cond" panose="020B0706030402020204" pitchFamily="34" charset="0"/>
              </a:rPr>
              <a:t>Sebelum</a:t>
            </a:r>
            <a:r>
              <a:rPr lang="en-ID" sz="3200" dirty="0">
                <a:latin typeface="Franklin Gothic Demi Cond" panose="020B0706030402020204" pitchFamily="34" charset="0"/>
              </a:rPr>
              <a:t> Adam dan Hawa </a:t>
            </a:r>
            <a:r>
              <a:rPr lang="en-ID" sz="3200" dirty="0" err="1">
                <a:latin typeface="Franklin Gothic Demi Cond" panose="020B0706030402020204" pitchFamily="34" charset="0"/>
              </a:rPr>
              <a:t>mengalami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mengalami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tragedi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putra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dibunuh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saudaranya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. Itu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yang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adil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 4:8-15].</a:t>
            </a:r>
          </a:p>
          <a:p>
            <a:r>
              <a:rPr lang="en-ID" sz="3000" dirty="0" err="1">
                <a:latin typeface="Eras Bold ITC" panose="020B0907030504020204" pitchFamily="34" charset="0"/>
              </a:rPr>
              <a:t>Namun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demikian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kematian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apa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bisa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lebih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adil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daripada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kematian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Kristus</a:t>
            </a:r>
            <a:r>
              <a:rPr lang="en-ID" sz="3000" dirty="0">
                <a:latin typeface="Eras Bold ITC" panose="020B0907030504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7790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DC505-FCF5-42CE-6F29-E6A1BD62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 r="3" b="3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E2A54-661E-4F74-E4F9-C93968922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084" y="1224116"/>
            <a:ext cx="4569713" cy="409216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Karena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sifat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Habel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memahami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kunci</a:t>
            </a:r>
            <a:r>
              <a:rPr lang="en-ID" sz="3200" dirty="0">
                <a:latin typeface="Franklin Gothic Demi Cond" panose="020B0706030402020204" pitchFamily="34" charset="0"/>
              </a:rPr>
              <a:t> Hades [</a:t>
            </a:r>
            <a:r>
              <a:rPr lang="en-ID" sz="3200" dirty="0" err="1">
                <a:latin typeface="Franklin Gothic Demi Cond" panose="020B0706030402020204" pitchFamily="34" charset="0"/>
              </a:rPr>
              <a:t>kuburan</a:t>
            </a:r>
            <a:r>
              <a:rPr lang="en-ID" sz="3200" dirty="0">
                <a:latin typeface="Franklin Gothic Demi Cond" panose="020B0706030402020204" pitchFamily="34" charset="0"/>
              </a:rPr>
              <a:t>] dan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" dan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Tuhan </a:t>
            </a:r>
            <a:r>
              <a:rPr lang="en-ID" sz="3200" dirty="0" err="1">
                <a:latin typeface="Franklin Gothic Demi Cond" panose="020B0706030402020204" pitchFamily="34" charset="0"/>
              </a:rPr>
              <a:t>tawarkan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Dia [1 </a:t>
            </a:r>
            <a:r>
              <a:rPr lang="en-ID" sz="3200" dirty="0" err="1">
                <a:latin typeface="Franklin Gothic Demi Cond" panose="020B0706030402020204" pitchFamily="34" charset="0"/>
              </a:rPr>
              <a:t>Korintus</a:t>
            </a:r>
            <a:r>
              <a:rPr lang="en-ID" sz="3200" dirty="0">
                <a:latin typeface="Franklin Gothic Demi Cond" panose="020B0706030402020204" pitchFamily="34" charset="0"/>
              </a:rPr>
              <a:t> 15:15-19; Wahyu 1:18].</a:t>
            </a:r>
          </a:p>
        </p:txBody>
      </p:sp>
    </p:spTree>
    <p:extLst>
      <p:ext uri="{BB962C8B-B14F-4D97-AF65-F5344CB8AC3E}">
        <p14:creationId xmlns:p14="http://schemas.microsoft.com/office/powerpoint/2010/main" val="107646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B17233-9400-FDA0-EE21-11DC1047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nn-NO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ULAR NAGA</a:t>
            </a:r>
            <a:br>
              <a:rPr lang="nn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n-NO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10 April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AD2C-5800-EF42-01F4-138AD3CC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72" y="3671734"/>
            <a:ext cx="8052618" cy="30165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Penyembahan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subjek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utama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kitab Wahyu.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Pelaku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pendukung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sistem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penyembahan</a:t>
            </a:r>
            <a:r>
              <a:rPr lang="en-ID" sz="3000" dirty="0">
                <a:latin typeface="Franklin Gothic Demi Cond" panose="020B0706030402020204" pitchFamily="34" charset="0"/>
              </a:rPr>
              <a:t> yang salah </a:t>
            </a:r>
            <a:r>
              <a:rPr lang="en-ID" sz="3000" dirty="0" err="1">
                <a:latin typeface="Franklin Gothic Demi Cond" panose="020B0706030402020204" pitchFamily="34" charset="0"/>
              </a:rPr>
              <a:t>diidentifikasi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"naga" yang "</a:t>
            </a:r>
            <a:r>
              <a:rPr lang="en-ID" sz="3000" dirty="0" err="1">
                <a:latin typeface="Franklin Gothic Demi Cond" panose="020B0706030402020204" pitchFamily="34" charset="0"/>
              </a:rPr>
              <a:t>menyesatkan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dunia" [Wahyu 12:9] dan </a:t>
            </a:r>
            <a:r>
              <a:rPr lang="en-ID" sz="3000" dirty="0" err="1">
                <a:latin typeface="Franklin Gothic Demi Cond" panose="020B0706030402020204" pitchFamily="34" charset="0"/>
              </a:rPr>
              <a:t>berhasil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membuat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dunia" </a:t>
            </a:r>
            <a:r>
              <a:rPr lang="en-ID" sz="3000" dirty="0" err="1">
                <a:latin typeface="Franklin Gothic Demi Cond" panose="020B0706030402020204" pitchFamily="34" charset="0"/>
              </a:rPr>
              <a:t>heran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mengikutinya</a:t>
            </a:r>
            <a:r>
              <a:rPr lang="en-ID" sz="3000" dirty="0">
                <a:latin typeface="Franklin Gothic Demi Cond" panose="020B0706030402020204" pitchFamily="34" charset="0"/>
              </a:rPr>
              <a:t> [Wahyu 13:2-3].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038EC-FAEF-3775-1540-42AABF25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76350"/>
            <a:ext cx="441960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7978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459DE-C457-7346-4F22-534EA3FB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45" b="1429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AEA62-03D0-AD43-678A-A886692E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3856089"/>
            <a:ext cx="8908026" cy="2810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Gambaran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kerub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kebetulan</a:t>
            </a:r>
            <a:r>
              <a:rPr lang="en-ID" sz="3200" dirty="0">
                <a:latin typeface="Franklin Gothic Demi Cond" panose="020B0706030402020204" pitchFamily="34" charset="0"/>
              </a:rPr>
              <a:t>. Itu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mengarahkan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Taman Eden, di mana </a:t>
            </a:r>
            <a:r>
              <a:rPr lang="en-ID" sz="3200" dirty="0" err="1">
                <a:latin typeface="Franklin Gothic Demi Cond" panose="020B0706030402020204" pitchFamily="34" charset="0"/>
              </a:rPr>
              <a:t>seekor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ular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memasuki</a:t>
            </a:r>
            <a:r>
              <a:rPr lang="en-ID" sz="3200" dirty="0">
                <a:latin typeface="Franklin Gothic Demi Cond" panose="020B0706030402020204" pitchFamily="34" charset="0"/>
              </a:rPr>
              <a:t> Taman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membujuk</a:t>
            </a:r>
            <a:r>
              <a:rPr lang="en-ID" sz="3200" dirty="0">
                <a:latin typeface="Franklin Gothic Demi Cond" panose="020B0706030402020204" pitchFamily="34" charset="0"/>
              </a:rPr>
              <a:t> Adam dan Hawa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mengikutinya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memberontak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melawan</a:t>
            </a:r>
            <a:r>
              <a:rPr lang="en-ID" sz="3200" dirty="0">
                <a:latin typeface="Franklin Gothic Demi Cond" panose="020B0706030402020204" pitchFamily="34" charset="0"/>
              </a:rPr>
              <a:t> Sang </a:t>
            </a:r>
            <a:r>
              <a:rPr lang="en-ID" sz="3200" dirty="0" err="1">
                <a:latin typeface="Franklin Gothic Demi Cond" panose="020B0706030402020204" pitchFamily="34" charset="0"/>
              </a:rPr>
              <a:t>Pencipta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47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901A2-3DB0-092C-143E-FB83CFA6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82" y="781665"/>
            <a:ext cx="4472089" cy="5852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Karena </a:t>
            </a:r>
            <a:r>
              <a:rPr lang="en-ID" sz="3200" dirty="0" err="1">
                <a:latin typeface="Franklin Gothic Demi Cond" panose="020B0706030402020204" pitchFamily="34" charset="0"/>
              </a:rPr>
              <a:t>sifat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pertentangan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berubah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titik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acuan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maka</a:t>
            </a:r>
            <a:r>
              <a:rPr lang="en-ID" sz="3200" dirty="0">
                <a:latin typeface="Franklin Gothic Demi Cond" panose="020B0706030402020204" pitchFamily="34" charset="0"/>
              </a:rPr>
              <a:t> orang Kristen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menyaring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tren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mulai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mengenali</a:t>
            </a:r>
            <a:r>
              <a:rPr lang="en-ID" sz="3200" dirty="0">
                <a:latin typeface="Franklin Gothic Demi Cond" panose="020B0706030402020204" pitchFamily="34" charset="0"/>
              </a:rPr>
              <a:t> di mana </a:t>
            </a:r>
            <a:r>
              <a:rPr lang="en-ID" sz="3200" dirty="0" err="1">
                <a:latin typeface="Franklin Gothic Demi Cond" panose="020B0706030402020204" pitchFamily="34" charset="0"/>
              </a:rPr>
              <a:t>letak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jebakan-jebakan</a:t>
            </a:r>
            <a:r>
              <a:rPr lang="en-ID" sz="3200" dirty="0">
                <a:latin typeface="Franklin Gothic Demi Cond" panose="020B0706030402020204" pitchFamily="34" charset="0"/>
              </a:rPr>
              <a:t> Iblis.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Karakter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Firman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berubah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sama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juga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Iblis.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919E7-DDA6-603B-3585-96ADF002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94" r="38144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7517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6920-C089-311F-4543-354F5B650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21" y="3709218"/>
            <a:ext cx="8515350" cy="2747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Iblis </a:t>
            </a:r>
            <a:r>
              <a:rPr lang="en-ID" sz="3200" dirty="0" err="1"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memakai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seribu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penyamaran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ribuan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sejarah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ditambah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skenario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dilukis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Wahyu, </a:t>
            </a:r>
            <a:r>
              <a:rPr lang="en-ID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Iblis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menyimpang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rencana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permainan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gunakan</a:t>
            </a:r>
            <a:r>
              <a:rPr lang="en-ID" sz="3200" dirty="0">
                <a:latin typeface="Franklin Gothic Demi Cond" panose="020B0706030402020204" pitchFamily="34" charset="0"/>
              </a:rPr>
              <a:t> di Eden,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berubah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ambisinya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8A247-4009-7877-C225-5C261B90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24" y="542182"/>
            <a:ext cx="5133515" cy="288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2897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E02873-7D0C-1150-C491-8C58146B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C8FB0-28E9-2727-73F8-E408DF9AF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3870837"/>
            <a:ext cx="8377084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menjanjikan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hikmat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pengertian</a:t>
            </a:r>
            <a:r>
              <a:rPr lang="en-ID" sz="3200" dirty="0">
                <a:latin typeface="Impact" panose="020B0806030902050204" pitchFamily="34" charset="0"/>
              </a:rPr>
              <a:t> [</a:t>
            </a:r>
            <a:r>
              <a:rPr lang="en-ID" sz="3200" dirty="0" err="1">
                <a:latin typeface="Impact" panose="020B0806030902050204" pitchFamily="34" charset="0"/>
              </a:rPr>
              <a:t>Yakobus</a:t>
            </a:r>
            <a:r>
              <a:rPr lang="en-ID" sz="3200" dirty="0">
                <a:latin typeface="Impact" panose="020B0806030902050204" pitchFamily="34" charset="0"/>
              </a:rPr>
              <a:t> 1:5], dan </a:t>
            </a:r>
            <a:r>
              <a:rPr lang="en-ID" sz="3200" dirty="0" err="1">
                <a:latin typeface="Impact" panose="020B0806030902050204" pitchFamily="34" charset="0"/>
              </a:rPr>
              <a:t>dipersenjatai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kepastian</a:t>
            </a:r>
            <a:r>
              <a:rPr lang="en-ID" sz="3200" dirty="0"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jatuh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kebohongan</a:t>
            </a:r>
            <a:r>
              <a:rPr lang="en-ID" sz="3200" dirty="0">
                <a:latin typeface="Impact" panose="020B0806030902050204" pitchFamily="34" charset="0"/>
              </a:rPr>
              <a:t> Iblis, </a:t>
            </a:r>
            <a:r>
              <a:rPr lang="en-ID" sz="3200" dirty="0" err="1">
                <a:latin typeface="Impact" panose="020B0806030902050204" pitchFamily="34" charset="0"/>
              </a:rPr>
              <a:t>meskipun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banyak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jatuh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0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D08D3B8-24E6-F356-74FD-1347806F2439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rgbClr val="CAE8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A34C0-DDFD-F57F-1E67-828F37EACE8D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6EF9D-F552-907B-8B5D-C5C4381BB449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5962E4-01C7-4207-A31F-3EE4751A1644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rgbClr val="F4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6A2E2-5F29-068D-769B-26EEFE73354E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9609BB-F891-D0E2-2D2A-4DAAB77F8632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A57E8E-A5D6-B270-11DB-5EA2C7D54185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F7110206-B88A-DD35-83CD-4DEF9466DCF1}"/>
              </a:ext>
            </a:extLst>
          </p:cNvPr>
          <p:cNvSpPr/>
          <p:nvPr/>
        </p:nvSpPr>
        <p:spPr>
          <a:xfrm>
            <a:off x="-1330" y="818694"/>
            <a:ext cx="1382229" cy="1182615"/>
          </a:xfrm>
          <a:prstGeom prst="homePlate">
            <a:avLst/>
          </a:prstGeom>
          <a:solidFill>
            <a:srgbClr val="61BC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E81BB-3ACC-7EE9-D1C4-635B2FDDE6D6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3575682-18AA-A312-4283-F5CF2B4B64E4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FF10A-CC5E-F27E-8078-0A67A347FA46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6B2281A3-307B-D5CE-D000-33A40AFE9B8C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EE3D0B-783F-F61C-BA2D-F2E5CA3E8837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269C079-B484-E2CC-01DC-DB2184EB0FB0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rgbClr val="F8FF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3C5664-C6E4-D208-1353-982BA2D2787B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8F681BF-2691-A367-A25B-D25CDF5A1088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5178F8-082B-9266-C3F5-CAEBEFC82941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9415F7-9A9E-6B27-7D1B-4AADD6E86E09}"/>
              </a:ext>
            </a:extLst>
          </p:cNvPr>
          <p:cNvSpPr txBox="1"/>
          <p:nvPr/>
        </p:nvSpPr>
        <p:spPr>
          <a:xfrm>
            <a:off x="1552574" y="1011462"/>
            <a:ext cx="758876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Impact" panose="020B0806030902050204" pitchFamily="34" charset="0"/>
              </a:rPr>
              <a:t>Ketika </a:t>
            </a:r>
            <a:r>
              <a:rPr lang="en-ID" sz="1700" dirty="0">
                <a:latin typeface="Impact" panose="020B0806030902050204" pitchFamily="34" charset="0"/>
              </a:rPr>
              <a:t>Tuhan </a:t>
            </a:r>
            <a:r>
              <a:rPr lang="en-ID" sz="1700" dirty="0" err="1">
                <a:latin typeface="Impact" panose="020B0806030902050204" pitchFamily="34" charset="0"/>
              </a:rPr>
              <a:t>mulai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mengajarkan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kebenaran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kepada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umat</a:t>
            </a:r>
            <a:r>
              <a:rPr lang="en-ID" sz="1700" dirty="0">
                <a:latin typeface="Impact" panose="020B0806030902050204" pitchFamily="34" charset="0"/>
              </a:rPr>
              <a:t>-Nya, </a:t>
            </a:r>
            <a:r>
              <a:rPr lang="en-ID" sz="1700" dirty="0" err="1">
                <a:latin typeface="Impact" panose="020B0806030902050204" pitchFamily="34" charset="0"/>
              </a:rPr>
              <a:t>kita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dapat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mengandalkan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fakta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bahwa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pengulangan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prinsip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atau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tema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alkitabiah</a:t>
            </a:r>
            <a:r>
              <a:rPr lang="en-ID" sz="1700" dirty="0">
                <a:latin typeface="Impact" panose="020B0806030902050204" pitchFamily="34" charset="0"/>
              </a:rPr>
              <a:t> yang </a:t>
            </a:r>
            <a:r>
              <a:rPr lang="en-ID" sz="1700" dirty="0" err="1">
                <a:latin typeface="Impact" panose="020B0806030902050204" pitchFamily="34" charset="0"/>
              </a:rPr>
              <a:t>sama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tidak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mengubah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maknanya</a:t>
            </a:r>
            <a:r>
              <a:rPr lang="en-ID" sz="1700" dirty="0">
                <a:latin typeface="Impact" panose="020B0806030902050204" pitchFamily="34" charset="0"/>
              </a:rPr>
              <a:t>, </a:t>
            </a:r>
            <a:r>
              <a:rPr lang="en-ID" sz="1700" dirty="0" err="1">
                <a:latin typeface="Impact" panose="020B0806030902050204" pitchFamily="34" charset="0"/>
              </a:rPr>
              <a:t>tetapi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sebaliknya</a:t>
            </a:r>
            <a:r>
              <a:rPr lang="en-ID" sz="1700" dirty="0">
                <a:latin typeface="Impact" panose="020B0806030902050204" pitchFamily="34" charset="0"/>
              </a:rPr>
              <a:t>, </a:t>
            </a:r>
            <a:r>
              <a:rPr lang="en-ID" sz="1700" dirty="0" err="1">
                <a:latin typeface="Impact" panose="020B0806030902050204" pitchFamily="34" charset="0"/>
              </a:rPr>
              <a:t>menjelaskan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lebih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jauh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makna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itu</a:t>
            </a:r>
            <a:r>
              <a:rPr lang="en-ID" sz="17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4DFEA4-2F36-0AD7-3EEB-064C58736DC6}"/>
              </a:ext>
            </a:extLst>
          </p:cNvPr>
          <p:cNvSpPr txBox="1"/>
          <p:nvPr/>
        </p:nvSpPr>
        <p:spPr>
          <a:xfrm>
            <a:off x="1552574" y="2196098"/>
            <a:ext cx="7588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Memahami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sifat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kasih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kunci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penting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memahami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nubuatan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Alkitab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7F0342-2968-A522-6227-1A18833D4F3D}"/>
              </a:ext>
            </a:extLst>
          </p:cNvPr>
          <p:cNvSpPr txBox="1"/>
          <p:nvPr/>
        </p:nvSpPr>
        <p:spPr>
          <a:xfrm>
            <a:off x="1552574" y="3281079"/>
            <a:ext cx="7591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disebut</a:t>
            </a:r>
            <a:r>
              <a:rPr lang="en-ID" sz="2200" dirty="0">
                <a:latin typeface="Impact" panose="020B0806030902050204" pitchFamily="34" charset="0"/>
              </a:rPr>
              <a:t> Anak </a:t>
            </a:r>
            <a:r>
              <a:rPr lang="en-ID" sz="2200" dirty="0" err="1">
                <a:latin typeface="Impact" panose="020B0806030902050204" pitchFamily="34" charset="0"/>
              </a:rPr>
              <a:t>Domba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menampakkan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daging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darah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melayani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antara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-Nya, dan </a:t>
            </a:r>
            <a:r>
              <a:rPr lang="en-ID" sz="2200" dirty="0" err="1">
                <a:latin typeface="Impact" panose="020B0806030902050204" pitchFamily="34" charset="0"/>
              </a:rPr>
              <a:t>akhirnya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mengorbankan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-Nya di </a:t>
            </a:r>
            <a:r>
              <a:rPr lang="en-ID" sz="2200" dirty="0" err="1">
                <a:latin typeface="Impact" panose="020B0806030902050204" pitchFamily="34" charset="0"/>
              </a:rPr>
              <a:t>kayu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salib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A7541D-C7AF-0CA5-6746-F004108C5E1B}"/>
              </a:ext>
            </a:extLst>
          </p:cNvPr>
          <p:cNvSpPr txBox="1"/>
          <p:nvPr/>
        </p:nvSpPr>
        <p:spPr>
          <a:xfrm>
            <a:off x="1552574" y="4491828"/>
            <a:ext cx="7591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Kematian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adalah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"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upah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dosa,"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hukuman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bayarkan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karena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telah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terputus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satu-satunya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Sumber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kehidupan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di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alam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semesta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yaitu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 Sang </a:t>
            </a:r>
            <a:r>
              <a:rPr lang="en-ID" sz="2200" dirty="0" err="1">
                <a:latin typeface="Impact" panose="020B0806030902050204" pitchFamily="34" charset="0"/>
                <a:cs typeface="Aharoni" panose="02010803020104030203" pitchFamily="2" charset="-79"/>
              </a:rPr>
              <a:t>Pencipta</a:t>
            </a:r>
            <a:r>
              <a:rPr lang="en-ID" sz="2200" dirty="0"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230ECA-69CC-5FD0-5AA8-40A8D7C03E2F}"/>
              </a:ext>
            </a:extLst>
          </p:cNvPr>
          <p:cNvSpPr txBox="1"/>
          <p:nvPr/>
        </p:nvSpPr>
        <p:spPr>
          <a:xfrm>
            <a:off x="1552573" y="5853934"/>
            <a:ext cx="7588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Pelaku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pendukung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sistem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penyembahan</a:t>
            </a:r>
            <a:r>
              <a:rPr lang="en-ID" sz="2200" dirty="0">
                <a:latin typeface="Impact" panose="020B0806030902050204" pitchFamily="34" charset="0"/>
              </a:rPr>
              <a:t> yang salah </a:t>
            </a:r>
            <a:r>
              <a:rPr lang="en-ID" sz="2200" dirty="0" err="1">
                <a:latin typeface="Impact" panose="020B0806030902050204" pitchFamily="34" charset="0"/>
              </a:rPr>
              <a:t>diidentifikasi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"naga" yang "</a:t>
            </a:r>
            <a:r>
              <a:rPr lang="en-ID" sz="2200" dirty="0" err="1">
                <a:latin typeface="Impact" panose="020B0806030902050204" pitchFamily="34" charset="0"/>
              </a:rPr>
              <a:t>menyesatkan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seluruh</a:t>
            </a:r>
            <a:r>
              <a:rPr lang="en-ID" sz="2200" dirty="0">
                <a:latin typeface="Impact" panose="020B0806030902050204" pitchFamily="34" charset="0"/>
              </a:rPr>
              <a:t> dunia"</a:t>
            </a:r>
            <a:endParaRPr lang="en-ID" sz="22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985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B4DB0-7831-B02B-8721-DF687F6C99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6C223-15C8-CD47-3CE2-F12EAEE4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9488"/>
            <a:ext cx="7886700" cy="1531201"/>
          </a:xfrm>
        </p:spPr>
        <p:txBody>
          <a:bodyPr>
            <a:normAutofit fontScale="90000"/>
          </a:bodyPr>
          <a:lstStyle/>
          <a:p>
            <a:r>
              <a:rPr lang="en-ID" sz="2800" b="1" dirty="0" err="1">
                <a:solidFill>
                  <a:schemeClr val="bg1"/>
                </a:solidFill>
              </a:rPr>
              <a:t>Kejadian</a:t>
            </a:r>
            <a:r>
              <a:rPr lang="en-ID" sz="2800" b="1" dirty="0">
                <a:solidFill>
                  <a:schemeClr val="bg1"/>
                </a:solidFill>
              </a:rPr>
              <a:t>, kitab </a:t>
            </a:r>
            <a:r>
              <a:rPr lang="en-ID" sz="2800" b="1" dirty="0" err="1">
                <a:solidFill>
                  <a:schemeClr val="bg1"/>
                </a:solidFill>
              </a:rPr>
              <a:t>pertama</a:t>
            </a:r>
            <a:r>
              <a:rPr lang="en-ID" sz="2800" b="1" dirty="0">
                <a:solidFill>
                  <a:schemeClr val="bg1"/>
                </a:solidFill>
              </a:rPr>
              <a:t> </a:t>
            </a:r>
            <a:r>
              <a:rPr lang="en-ID" sz="2800" b="1" dirty="0" err="1">
                <a:solidFill>
                  <a:schemeClr val="bg1"/>
                </a:solidFill>
              </a:rPr>
              <a:t>dalam</a:t>
            </a:r>
            <a:r>
              <a:rPr lang="en-ID" sz="2800" b="1" dirty="0">
                <a:solidFill>
                  <a:schemeClr val="bg1"/>
                </a:solidFill>
              </a:rPr>
              <a:t> </a:t>
            </a:r>
            <a:r>
              <a:rPr lang="en-ID" sz="2800" b="1" dirty="0" err="1">
                <a:solidFill>
                  <a:schemeClr val="bg1"/>
                </a:solidFill>
              </a:rPr>
              <a:t>Alkitab</a:t>
            </a:r>
            <a:r>
              <a:rPr lang="en-ID" sz="2800" b="1" dirty="0">
                <a:solidFill>
                  <a:schemeClr val="bg1"/>
                </a:solidFill>
              </a:rPr>
              <a:t>, </a:t>
            </a:r>
            <a:r>
              <a:rPr lang="en-ID" sz="2800" b="1" dirty="0" err="1">
                <a:solidFill>
                  <a:schemeClr val="bg1"/>
                </a:solidFill>
              </a:rPr>
              <a:t>berisi</a:t>
            </a:r>
            <a:r>
              <a:rPr lang="en-ID" sz="2800" b="1" dirty="0">
                <a:solidFill>
                  <a:schemeClr val="bg1"/>
                </a:solidFill>
              </a:rPr>
              <a:t> </a:t>
            </a:r>
            <a:r>
              <a:rPr lang="en-ID" sz="2800" b="1" dirty="0" err="1">
                <a:solidFill>
                  <a:schemeClr val="bg1"/>
                </a:solidFill>
              </a:rPr>
              <a:t>kebenaran-kebenaran</a:t>
            </a:r>
            <a:r>
              <a:rPr lang="en-ID" sz="2800" b="1" dirty="0">
                <a:solidFill>
                  <a:schemeClr val="bg1"/>
                </a:solidFill>
              </a:rPr>
              <a:t> </a:t>
            </a:r>
            <a:r>
              <a:rPr lang="en-ID" sz="2800" b="1" dirty="0" err="1">
                <a:solidFill>
                  <a:schemeClr val="bg1"/>
                </a:solidFill>
              </a:rPr>
              <a:t>mendasar</a:t>
            </a:r>
            <a:r>
              <a:rPr lang="en-ID" sz="2800" b="1" dirty="0">
                <a:solidFill>
                  <a:schemeClr val="bg1"/>
                </a:solidFill>
              </a:rPr>
              <a:t> yang </a:t>
            </a:r>
            <a:r>
              <a:rPr lang="en-ID" sz="2800" b="1" dirty="0" err="1">
                <a:solidFill>
                  <a:schemeClr val="bg1"/>
                </a:solidFill>
              </a:rPr>
              <a:t>mencakup</a:t>
            </a:r>
            <a:r>
              <a:rPr lang="en-ID" sz="2800" b="1" dirty="0">
                <a:solidFill>
                  <a:schemeClr val="bg1"/>
                </a:solidFill>
              </a:rPr>
              <a:t> inti </a:t>
            </a:r>
            <a:r>
              <a:rPr lang="en-ID" sz="2800" b="1" dirty="0" err="1">
                <a:solidFill>
                  <a:schemeClr val="bg1"/>
                </a:solidFill>
              </a:rPr>
              <a:t>pekabaran</a:t>
            </a:r>
            <a:r>
              <a:rPr lang="en-ID" sz="2800" b="1" dirty="0">
                <a:solidFill>
                  <a:schemeClr val="bg1"/>
                </a:solidFill>
              </a:rPr>
              <a:t> </a:t>
            </a:r>
            <a:r>
              <a:rPr lang="en-ID" sz="2800" b="1" dirty="0" err="1">
                <a:solidFill>
                  <a:schemeClr val="bg1"/>
                </a:solidFill>
              </a:rPr>
              <a:t>keselamatan</a:t>
            </a:r>
            <a:r>
              <a:rPr lang="en-ID" sz="2800" b="1" dirty="0">
                <a:solidFill>
                  <a:schemeClr val="bg1"/>
                </a:solidFill>
              </a:rPr>
              <a:t> dan </a:t>
            </a:r>
            <a:r>
              <a:rPr lang="en-ID" sz="2800" b="1" dirty="0" err="1">
                <a:solidFill>
                  <a:schemeClr val="bg1"/>
                </a:solidFill>
              </a:rPr>
              <a:t>nubuatan</a:t>
            </a:r>
            <a:r>
              <a:rPr lang="en-ID" sz="2800" b="1" dirty="0">
                <a:solidFill>
                  <a:schemeClr val="bg1"/>
                </a:solidFill>
              </a:rPr>
              <a:t> Kitab </a:t>
            </a:r>
            <a:r>
              <a:rPr lang="en-ID" sz="2800" b="1" dirty="0" err="1">
                <a:solidFill>
                  <a:schemeClr val="bg1"/>
                </a:solidFill>
              </a:rPr>
              <a:t>Suci</a:t>
            </a:r>
            <a:r>
              <a:rPr lang="en-ID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B489F-83AB-EBC3-CFDB-3F2C00F5E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558" y="1921318"/>
            <a:ext cx="49640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Dari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kisah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kosmik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Penciptaan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(Kej. 1-2), di mana Allah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mengubah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kekacauan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kekosongan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menjadi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hingga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kisah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Yusuf, di mana Allah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melakukan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karya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penebusan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tindakan-tindakan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jahat</a:t>
            </a:r>
            <a:r>
              <a:rPr lang="en-ID" dirty="0">
                <a:solidFill>
                  <a:schemeClr val="bg1"/>
                </a:solidFill>
                <a:latin typeface="Franklin Gothic Demi" panose="020B0703020102020204" pitchFamily="34" charset="0"/>
              </a:rPr>
              <a:t> (Kej. 50: 20), 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kitab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Kejadian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bersaksi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tentang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rencana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keselamatan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Allah.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3C7C7-8229-EF13-23F9-0FDC500B7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94" y="1885528"/>
            <a:ext cx="1566440" cy="193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DBE83-6BDB-58FA-A487-AC28FD56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8" y="1885528"/>
            <a:ext cx="1330552" cy="193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A1470-7C34-B351-A349-6AF7CB481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94" y="4058290"/>
            <a:ext cx="2935126" cy="22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C6D46B-3127-B035-2241-FB7DA1911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3999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PRINSIP "PENYEBUTAN PERTAMA“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6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A1357-7549-1B0C-CDA7-46C55739A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813" y="1845605"/>
            <a:ext cx="4602184" cy="4734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Prinsip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penyebutan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pertama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sebuah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konsep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simbol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disebutkan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pertama</a:t>
            </a:r>
            <a:r>
              <a:rPr lang="en-ID" dirty="0">
                <a:latin typeface="Berlin Sans FB" panose="020E0602020502020306" pitchFamily="34" charset="0"/>
              </a:rPr>
              <a:t> kali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Alkitab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terutama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kitab </a:t>
            </a:r>
            <a:r>
              <a:rPr lang="en-ID" dirty="0" err="1">
                <a:latin typeface="Berlin Sans FB" panose="020E0602020502020306" pitchFamily="34" charset="0"/>
              </a:rPr>
              <a:t>Kejadian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menetapkan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pemahaman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umum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tentang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konsep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tersebut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membantu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memahami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bagaimana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konsep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tersebut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digunakan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kemudian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hari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368EE-3F33-D625-1B84-F31268EE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4" y="2695149"/>
            <a:ext cx="3711986" cy="24746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8084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E6A2-51F4-C564-34C5-A0F4AE987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8" y="487555"/>
            <a:ext cx="5153464" cy="5921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Konsep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Pola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muncul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pelajaran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maupun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perlahan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informasi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kepada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anak</a:t>
            </a:r>
            <a:r>
              <a:rPr lang="en-ID" sz="3200" dirty="0">
                <a:latin typeface="Eras Bold ITC" panose="020B0907030504020204" pitchFamily="34" charset="0"/>
              </a:rPr>
              <a:t>-</a:t>
            </a:r>
            <a:r>
              <a:rPr lang="en-ID" sz="3200" dirty="0" err="1">
                <a:latin typeface="Eras Bold ITC" panose="020B0907030504020204" pitchFamily="34" charset="0"/>
              </a:rPr>
              <a:t>anak</a:t>
            </a:r>
            <a:r>
              <a:rPr lang="en-ID" sz="3200" dirty="0">
                <a:latin typeface="Eras Bold ITC" panose="020B0907030504020204" pitchFamily="34" charset="0"/>
              </a:rPr>
              <a:t>-Nya </a:t>
            </a:r>
            <a:r>
              <a:rPr lang="en-ID" sz="3200" dirty="0" err="1">
                <a:latin typeface="Eras Bold ITC" panose="020B0907030504020204" pitchFamily="34" charset="0"/>
              </a:rPr>
              <a:t>dari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waktu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waktu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latin typeface="Eras Bold ITC" panose="020B0907030504020204" pitchFamily="34" charset="0"/>
              </a:rPr>
              <a:t>dimulai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dengan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konsep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dasar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memperbesarnya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berkali</a:t>
            </a:r>
            <a:r>
              <a:rPr lang="en-ID" sz="3200" dirty="0">
                <a:latin typeface="Franklin Gothic Demi Cond" panose="020B0706030402020204" pitchFamily="34" charset="0"/>
              </a:rPr>
              <a:t>-kali </a:t>
            </a:r>
            <a:r>
              <a:rPr lang="en-ID" sz="3200" dirty="0" err="1">
                <a:latin typeface="Franklin Gothic Demi Cond" panose="020B0706030402020204" pitchFamily="34" charset="0"/>
              </a:rPr>
              <a:t>selama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bertahun-tahun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berabad-abad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F331C-2BC7-4EFA-C21F-1DED7273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1" r="2972" b="3"/>
          <a:stretch/>
        </p:blipFill>
        <p:spPr>
          <a:xfrm>
            <a:off x="5302320" y="1235994"/>
            <a:ext cx="3525660" cy="4700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B1CD8-5ED0-0FFB-BD38-0D5D564D3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36" y="369927"/>
            <a:ext cx="5256961" cy="6488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Ketika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menetapkan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000" dirty="0">
                <a:latin typeface="Franklin Gothic Demi Cond" panose="020B0706030402020204" pitchFamily="34" charset="0"/>
              </a:rPr>
              <a:t>, Dia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mengubah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pikiran</a:t>
            </a:r>
            <a:r>
              <a:rPr lang="en-ID" sz="3000" dirty="0">
                <a:latin typeface="Franklin Gothic Demi Cond" panose="020B0706030402020204" pitchFamily="34" charset="0"/>
              </a:rPr>
              <a:t>-Nya [</a:t>
            </a:r>
            <a:r>
              <a:rPr lang="en-ID" sz="3000" dirty="0" err="1">
                <a:latin typeface="Franklin Gothic Demi Cond" panose="020B0706030402020204" pitchFamily="34" charset="0"/>
              </a:rPr>
              <a:t>Yesaya</a:t>
            </a:r>
            <a:r>
              <a:rPr lang="en-ID" sz="3000" dirty="0">
                <a:latin typeface="Franklin Gothic Demi Cond" panose="020B0706030402020204" pitchFamily="34" charset="0"/>
              </a:rPr>
              <a:t> 40:7-8, </a:t>
            </a:r>
            <a:r>
              <a:rPr lang="en-ID" sz="3000" dirty="0" err="1">
                <a:latin typeface="Franklin Gothic Demi Cond" panose="020B0706030402020204" pitchFamily="34" charset="0"/>
              </a:rPr>
              <a:t>Maleakhi</a:t>
            </a:r>
            <a:r>
              <a:rPr lang="en-ID" sz="3000" dirty="0">
                <a:latin typeface="Franklin Gothic Demi Cond" panose="020B0706030402020204" pitchFamily="34" charset="0"/>
              </a:rPr>
              <a:t> 3:6, </a:t>
            </a:r>
            <a:r>
              <a:rPr lang="en-ID" sz="3000" dirty="0" err="1">
                <a:latin typeface="Franklin Gothic Demi Cond" panose="020B0706030402020204" pitchFamily="34" charset="0"/>
              </a:rPr>
              <a:t>Ibrani</a:t>
            </a:r>
            <a:r>
              <a:rPr lang="en-ID" sz="3000" dirty="0">
                <a:latin typeface="Franklin Gothic Demi Cond" panose="020B0706030402020204" pitchFamily="34" charset="0"/>
              </a:rPr>
              <a:t> 13:8].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Begitu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Dia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mulai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mengajarkan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kebenaran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umat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-Nya,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mengandalkan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fakta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pengulangan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prinsip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tema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alkitabiah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sama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mengubah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maknanya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sebaliknya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menjelaskan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lebih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jauh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makna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92B80-CD05-FFD0-CF9F-750BFE44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69" r="39019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76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6DBF9-F9C8-4089-A6F0-3ED8FCD1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10" b="28950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2C626-1C2E-48C9-4190-5F272D2B4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" y="3105151"/>
            <a:ext cx="8506046" cy="35960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Oleh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,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masuk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mempelajari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nubuatan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untuk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mengembangkan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satu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pemahaman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baik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tentang</a:t>
            </a:r>
            <a:r>
              <a:rPr lang="en-ID" sz="3200" dirty="0">
                <a:latin typeface="Eras Demi ITC" panose="020B0805030504020804" pitchFamily="34" charset="0"/>
              </a:rPr>
              <a:t> kitab </a:t>
            </a:r>
            <a:r>
              <a:rPr lang="en-ID" sz="3200" dirty="0" err="1">
                <a:latin typeface="Eras Demi ITC" panose="020B0805030504020804" pitchFamily="34" charset="0"/>
              </a:rPr>
              <a:t>Kejadian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>
                <a:latin typeface="Gill Sans Nova Cond Ultra Bold" panose="020B0B04020104020203" pitchFamily="34" charset="0"/>
              </a:rPr>
              <a:t>di mana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menemukan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banyak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konsep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kunci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dijelaskan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pertama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kalinya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pemahaman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mendasar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menjelajahi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bagian</a:t>
            </a:r>
            <a:r>
              <a:rPr lang="en-ID" sz="3200" dirty="0">
                <a:latin typeface="Franklin Gothic Demi Cond" panose="020B0706030402020204" pitchFamily="34" charset="0"/>
              </a:rPr>
              <a:t> lain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475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42F07F-2403-F0AC-F061-5983C7E7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MEMAHAMI KASIH ALLAH</a:t>
            </a:r>
            <a:b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fi-FI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7 April 2025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98EE-E8CD-A108-1D06-44CD70D1D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49" y="5036799"/>
            <a:ext cx="8611902" cy="1760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Salah </a:t>
            </a:r>
            <a:r>
              <a:rPr lang="en-ID" sz="3200" dirty="0" err="1">
                <a:latin typeface="Berlin Sans FB" panose="020E0602020502020306" pitchFamily="34" charset="0"/>
              </a:rPr>
              <a:t>satu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kunci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pertentangan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besar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ada-nya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kesalahpahaman</a:t>
            </a:r>
            <a:r>
              <a:rPr lang="en-ID" sz="3200" dirty="0">
                <a:latin typeface="Amasis MT Pro Black" panose="02040A04050005020304" pitchFamily="18" charset="0"/>
              </a:rPr>
              <a:t> yang </a:t>
            </a:r>
            <a:r>
              <a:rPr lang="en-ID" sz="3200" dirty="0" err="1">
                <a:latin typeface="Amasis MT Pro Black" panose="02040A04050005020304" pitchFamily="18" charset="0"/>
              </a:rPr>
              <a:t>substansial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tentang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karakter</a:t>
            </a:r>
            <a:r>
              <a:rPr lang="en-ID" sz="3200" dirty="0">
                <a:latin typeface="Amasis MT Pro Black" panose="02040A04050005020304" pitchFamily="18" charset="0"/>
              </a:rPr>
              <a:t> Tuhan.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D4AC-8FE9-7050-CBB6-7BEDBFCF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51" r="31290"/>
          <a:stretch/>
        </p:blipFill>
        <p:spPr>
          <a:xfrm>
            <a:off x="5354350" y="2008133"/>
            <a:ext cx="3035167" cy="2510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596CA-BFE4-78B4-A62B-BF44A62B5BC0}"/>
              </a:ext>
            </a:extLst>
          </p:cNvPr>
          <p:cNvSpPr txBox="1"/>
          <p:nvPr/>
        </p:nvSpPr>
        <p:spPr>
          <a:xfrm>
            <a:off x="483588" y="2232142"/>
            <a:ext cx="48234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Memahami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sifat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kunci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penting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memahami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nubuatan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Alkitab</a:t>
            </a:r>
            <a:endParaRPr lang="en-ID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0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6ED9B-FF94-9B85-F62F-09279D1E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7553-0AE9-BA53-1FD2-C39381F26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85" y="604684"/>
            <a:ext cx="78867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Eras Bold ITC" panose="020B0907030504020204" pitchFamily="34" charset="0"/>
              </a:rPr>
              <a:t>Ellen G. White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mengakhiri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ringkasannya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Pertentangan</a:t>
            </a:r>
            <a:r>
              <a:rPr lang="en-ID" sz="3000" dirty="0">
                <a:latin typeface="Franklin Gothic Demi Cond" panose="020B0706030402020204" pitchFamily="34" charset="0"/>
              </a:rPr>
              <a:t> Besar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menulis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semesta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sudah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bersih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denyut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keharmonisan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kesukaan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berdetak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kejadian</a:t>
            </a:r>
            <a:r>
              <a:rPr lang="en-ID" sz="3000" dirty="0">
                <a:latin typeface="Franklin Gothic Demi Cond" panose="020B0706030402020204" pitchFamily="34" charset="0"/>
              </a:rPr>
              <a:t>. Dari Dia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mengalir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terang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kesukaan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jagad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raya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batasnya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 atom yang paling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kecil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sampai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dunia yang paling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besar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segala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bergerak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bergerak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keindahan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terselubung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kesukaan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sempurna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menyatakan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adanya</a:t>
            </a:r>
            <a:r>
              <a:rPr lang="en-ID" sz="3000" dirty="0">
                <a:latin typeface="Franklin Gothic Demi Cond" panose="020B0706030402020204" pitchFamily="34" charset="0"/>
              </a:rPr>
              <a:t>" [Alfa dan Omega, </a:t>
            </a:r>
            <a:r>
              <a:rPr lang="en-ID" sz="3000" dirty="0" err="1">
                <a:latin typeface="Franklin Gothic Demi Cond" panose="020B0706030402020204" pitchFamily="34" charset="0"/>
              </a:rPr>
              <a:t>jld</a:t>
            </a:r>
            <a:r>
              <a:rPr lang="en-ID" sz="3000" dirty="0">
                <a:latin typeface="Franklin Gothic Demi Cond" panose="020B0706030402020204" pitchFamily="34" charset="0"/>
              </a:rPr>
              <a:t>. 8, </a:t>
            </a:r>
            <a:r>
              <a:rPr lang="en-ID" sz="3000" dirty="0" err="1">
                <a:latin typeface="Franklin Gothic Demi Cond" panose="020B0706030402020204" pitchFamily="34" charset="0"/>
              </a:rPr>
              <a:t>hlm</a:t>
            </a:r>
            <a:r>
              <a:rPr lang="en-ID" sz="3000" dirty="0">
                <a:latin typeface="Franklin Gothic Demi Cond" panose="020B0706030402020204" pitchFamily="34" charset="0"/>
              </a:rPr>
              <a:t>. 716].</a:t>
            </a:r>
          </a:p>
        </p:txBody>
      </p:sp>
    </p:spTree>
    <p:extLst>
      <p:ext uri="{BB962C8B-B14F-4D97-AF65-F5344CB8AC3E}">
        <p14:creationId xmlns:p14="http://schemas.microsoft.com/office/powerpoint/2010/main" val="2033528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1437</Words>
  <Application>Microsoft Office PowerPoint</Application>
  <PresentationFormat>On-screen Show (4:3)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</vt:lpstr>
      <vt:lpstr>Franklin Gothic Demi Cond</vt:lpstr>
      <vt:lpstr>Gill Sans Nova Cond Ultra Bold</vt:lpstr>
      <vt:lpstr>Gill Sans Ultra Bold Condensed</vt:lpstr>
      <vt:lpstr>Impact</vt:lpstr>
      <vt:lpstr>Tw Cen MT Condensed Extra Bold</vt:lpstr>
      <vt:lpstr>Office Theme</vt:lpstr>
      <vt:lpstr>FONDASI KEJADIAN</vt:lpstr>
      <vt:lpstr>YOHANES 1 : 29</vt:lpstr>
      <vt:lpstr>Kejadian, kitab pertama dalam Alkitab, berisi kebenaran-kebenaran mendasar yang mencakup inti pekabaran keselamatan dan nubuatan Kitab Suci.</vt:lpstr>
      <vt:lpstr>PRINSIP "PENYEBUTAN PERTAMA“ Minggu, 6 April 2025</vt:lpstr>
      <vt:lpstr>PowerPoint Presentation</vt:lpstr>
      <vt:lpstr>PowerPoint Presentation</vt:lpstr>
      <vt:lpstr>PowerPoint Presentation</vt:lpstr>
      <vt:lpstr>MEMAHAMI KASIH ALLAH Senin, 7 April 2025</vt:lpstr>
      <vt:lpstr>PowerPoint Presentation</vt:lpstr>
      <vt:lpstr>PowerPoint Presentation</vt:lpstr>
      <vt:lpstr>PowerPoint Presentation</vt:lpstr>
      <vt:lpstr>PowerPoint Presentation</vt:lpstr>
      <vt:lpstr>PERTANYAAN ISHAK: DI MANAKAH ANAK DOMBA ITU?  Selasa, 8 April 2025</vt:lpstr>
      <vt:lpstr>PowerPoint Presentation</vt:lpstr>
      <vt:lpstr>PowerPoint Presentation</vt:lpstr>
      <vt:lpstr>PowerPoint Presentation</vt:lpstr>
      <vt:lpstr>PowerPoint Presentation</vt:lpstr>
      <vt:lpstr>BERURUSAN DENGAN KEMATIAN Rabu, 9 April 2025</vt:lpstr>
      <vt:lpstr>PowerPoint Presentation</vt:lpstr>
      <vt:lpstr>PowerPoint Presentation</vt:lpstr>
      <vt:lpstr>PowerPoint Presentation</vt:lpstr>
      <vt:lpstr>ULAR NAGA Kamis, 10 April 2025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17</cp:revision>
  <dcterms:created xsi:type="dcterms:W3CDTF">2025-04-08T00:19:32Z</dcterms:created>
  <dcterms:modified xsi:type="dcterms:W3CDTF">2025-04-09T05:44:24Z</dcterms:modified>
</cp:coreProperties>
</file>