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78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2" r:id="rId17"/>
    <p:sldId id="273" r:id="rId18"/>
    <p:sldId id="270" r:id="rId19"/>
    <p:sldId id="274" r:id="rId20"/>
    <p:sldId id="275" r:id="rId21"/>
    <p:sldId id="276" r:id="rId22"/>
    <p:sldId id="277" r:id="rId23"/>
    <p:sldId id="279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47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0" d="100"/>
          <a:sy n="60" d="100"/>
        </p:scale>
        <p:origin x="75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59C1C-51FD-42D3-87A1-A5391ED65485}" type="datetimeFigureOut">
              <a:rPr lang="en-ID" smtClean="0"/>
              <a:t>27/03/2025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6E74E-41C1-4CA5-8FFA-D4A9125A4A6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4330912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59C1C-51FD-42D3-87A1-A5391ED65485}" type="datetimeFigureOut">
              <a:rPr lang="en-ID" smtClean="0"/>
              <a:t>27/03/2025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6E74E-41C1-4CA5-8FFA-D4A9125A4A6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1884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59C1C-51FD-42D3-87A1-A5391ED65485}" type="datetimeFigureOut">
              <a:rPr lang="en-ID" smtClean="0"/>
              <a:t>27/03/2025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6E74E-41C1-4CA5-8FFA-D4A9125A4A6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4050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59C1C-51FD-42D3-87A1-A5391ED65485}" type="datetimeFigureOut">
              <a:rPr lang="en-ID" smtClean="0"/>
              <a:t>27/03/2025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6E74E-41C1-4CA5-8FFA-D4A9125A4A6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854735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59C1C-51FD-42D3-87A1-A5391ED65485}" type="datetimeFigureOut">
              <a:rPr lang="en-ID" smtClean="0"/>
              <a:t>27/03/2025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6E74E-41C1-4CA5-8FFA-D4A9125A4A6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77405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59C1C-51FD-42D3-87A1-A5391ED65485}" type="datetimeFigureOut">
              <a:rPr lang="en-ID" smtClean="0"/>
              <a:t>27/03/2025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6E74E-41C1-4CA5-8FFA-D4A9125A4A6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03851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59C1C-51FD-42D3-87A1-A5391ED65485}" type="datetimeFigureOut">
              <a:rPr lang="en-ID" smtClean="0"/>
              <a:t>27/03/2025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6E74E-41C1-4CA5-8FFA-D4A9125A4A6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88882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59C1C-51FD-42D3-87A1-A5391ED65485}" type="datetimeFigureOut">
              <a:rPr lang="en-ID" smtClean="0"/>
              <a:t>27/03/2025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6E74E-41C1-4CA5-8FFA-D4A9125A4A6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28700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59C1C-51FD-42D3-87A1-A5391ED65485}" type="datetimeFigureOut">
              <a:rPr lang="en-ID" smtClean="0"/>
              <a:t>27/03/2025</a:t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6E74E-41C1-4CA5-8FFA-D4A9125A4A6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50772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59C1C-51FD-42D3-87A1-A5391ED65485}" type="datetimeFigureOut">
              <a:rPr lang="en-ID" smtClean="0"/>
              <a:t>27/03/2025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6E74E-41C1-4CA5-8FFA-D4A9125A4A6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291177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59C1C-51FD-42D3-87A1-A5391ED65485}" type="datetimeFigureOut">
              <a:rPr lang="en-ID" smtClean="0"/>
              <a:t>27/03/2025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6E74E-41C1-4CA5-8FFA-D4A9125A4A6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597526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0559C1C-51FD-42D3-87A1-A5391ED65485}" type="datetimeFigureOut">
              <a:rPr lang="en-ID" smtClean="0"/>
              <a:t>27/03/2025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876E74E-41C1-4CA5-8FFA-D4A9125A4A6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95042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E91F5CA-B392-444C-88E3-BF5BAAEBD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59807F-B6FA-44D3-9A53-C55B6B5688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80681"/>
            <a:ext cx="9144000" cy="277731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7159F7-D1F6-E97D-FA0F-CF247A0E9D2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246" r="12622"/>
          <a:stretch/>
        </p:blipFill>
        <p:spPr>
          <a:xfrm>
            <a:off x="-8956" y="0"/>
            <a:ext cx="9143979" cy="5047924"/>
          </a:xfrm>
          <a:custGeom>
            <a:avLst/>
            <a:gdLst/>
            <a:ahLst/>
            <a:cxnLst/>
            <a:rect l="l" t="t" r="r" b="b"/>
            <a:pathLst>
              <a:path w="12191999" h="5886533">
                <a:moveTo>
                  <a:pt x="4721173" y="4907914"/>
                </a:moveTo>
                <a:lnTo>
                  <a:pt x="4722109" y="4908125"/>
                </a:lnTo>
                <a:cubicBezTo>
                  <a:pt x="4721143" y="4908767"/>
                  <a:pt x="4718263" y="4909373"/>
                  <a:pt x="4717199" y="4909396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5751311"/>
                </a:lnTo>
                <a:lnTo>
                  <a:pt x="12140860" y="5770509"/>
                </a:lnTo>
                <a:cubicBezTo>
                  <a:pt x="12126656" y="5772723"/>
                  <a:pt x="12093589" y="5827925"/>
                  <a:pt x="12080161" y="5826358"/>
                </a:cubicBezTo>
                <a:cubicBezTo>
                  <a:pt x="11978188" y="5850511"/>
                  <a:pt x="11967361" y="5873564"/>
                  <a:pt x="11917885" y="5861578"/>
                </a:cubicBezTo>
                <a:cubicBezTo>
                  <a:pt x="11872779" y="5859863"/>
                  <a:pt x="11928861" y="5896778"/>
                  <a:pt x="11894610" y="5883738"/>
                </a:cubicBezTo>
                <a:cubicBezTo>
                  <a:pt x="11860359" y="5870698"/>
                  <a:pt x="11736091" y="5807232"/>
                  <a:pt x="11712379" y="5783337"/>
                </a:cubicBezTo>
                <a:cubicBezTo>
                  <a:pt x="11688667" y="5759442"/>
                  <a:pt x="11627912" y="5782933"/>
                  <a:pt x="11585366" y="5740371"/>
                </a:cubicBezTo>
                <a:lnTo>
                  <a:pt x="11516470" y="5663679"/>
                </a:lnTo>
                <a:cubicBezTo>
                  <a:pt x="11468274" y="5661847"/>
                  <a:pt x="11507335" y="5626593"/>
                  <a:pt x="11462692" y="5610127"/>
                </a:cubicBezTo>
                <a:cubicBezTo>
                  <a:pt x="11417567" y="5608500"/>
                  <a:pt x="11408021" y="5556613"/>
                  <a:pt x="11369712" y="5548654"/>
                </a:cubicBezTo>
                <a:cubicBezTo>
                  <a:pt x="11354317" y="5554704"/>
                  <a:pt x="11288328" y="5499810"/>
                  <a:pt x="11273969" y="5488986"/>
                </a:cubicBezTo>
                <a:cubicBezTo>
                  <a:pt x="11231913" y="5490378"/>
                  <a:pt x="11221973" y="5480544"/>
                  <a:pt x="11195084" y="5467967"/>
                </a:cubicBezTo>
                <a:cubicBezTo>
                  <a:pt x="11164086" y="5497749"/>
                  <a:pt x="11171649" y="5471790"/>
                  <a:pt x="11143408" y="5468614"/>
                </a:cubicBezTo>
                <a:cubicBezTo>
                  <a:pt x="11125906" y="5464975"/>
                  <a:pt x="11102603" y="5460835"/>
                  <a:pt x="11085935" y="5459365"/>
                </a:cubicBezTo>
                <a:cubicBezTo>
                  <a:pt x="11057493" y="5459661"/>
                  <a:pt x="11029906" y="5441496"/>
                  <a:pt x="11030953" y="5456484"/>
                </a:cubicBezTo>
                <a:cubicBezTo>
                  <a:pt x="11007784" y="5459001"/>
                  <a:pt x="10982005" y="5463178"/>
                  <a:pt x="10951060" y="5461240"/>
                </a:cubicBezTo>
                <a:cubicBezTo>
                  <a:pt x="10885365" y="5424406"/>
                  <a:pt x="10915288" y="5460968"/>
                  <a:pt x="10857721" y="5448157"/>
                </a:cubicBezTo>
                <a:cubicBezTo>
                  <a:pt x="10806646" y="5435790"/>
                  <a:pt x="10707075" y="5402712"/>
                  <a:pt x="10644616" y="5387039"/>
                </a:cubicBezTo>
                <a:cubicBezTo>
                  <a:pt x="10616446" y="5382224"/>
                  <a:pt x="10558603" y="5371613"/>
                  <a:pt x="10519277" y="5366793"/>
                </a:cubicBezTo>
                <a:cubicBezTo>
                  <a:pt x="10495461" y="5368312"/>
                  <a:pt x="10473830" y="5354868"/>
                  <a:pt x="10445981" y="5364735"/>
                </a:cubicBezTo>
                <a:cubicBezTo>
                  <a:pt x="10436536" y="5368773"/>
                  <a:pt x="10409281" y="5367966"/>
                  <a:pt x="10383865" y="5360888"/>
                </a:cubicBezTo>
                <a:cubicBezTo>
                  <a:pt x="10374827" y="5369095"/>
                  <a:pt x="10347864" y="5360432"/>
                  <a:pt x="10336852" y="5360277"/>
                </a:cubicBezTo>
                <a:cubicBezTo>
                  <a:pt x="10323586" y="5366987"/>
                  <a:pt x="10274741" y="5357921"/>
                  <a:pt x="10261098" y="5350526"/>
                </a:cubicBezTo>
                <a:lnTo>
                  <a:pt x="10126497" y="5339011"/>
                </a:lnTo>
                <a:lnTo>
                  <a:pt x="10082166" y="5336916"/>
                </a:lnTo>
                <a:cubicBezTo>
                  <a:pt x="10074567" y="5338985"/>
                  <a:pt x="10046860" y="5337657"/>
                  <a:pt x="10039237" y="5338580"/>
                </a:cubicBezTo>
                <a:cubicBezTo>
                  <a:pt x="9998458" y="5328479"/>
                  <a:pt x="9984394" y="5327989"/>
                  <a:pt x="9960016" y="5323065"/>
                </a:cubicBezTo>
                <a:cubicBezTo>
                  <a:pt x="9918980" y="5322923"/>
                  <a:pt x="9888741" y="5326122"/>
                  <a:pt x="9847789" y="5316297"/>
                </a:cubicBezTo>
                <a:lnTo>
                  <a:pt x="9728306" y="5296090"/>
                </a:lnTo>
                <a:cubicBezTo>
                  <a:pt x="9675056" y="5305676"/>
                  <a:pt x="9602035" y="5297282"/>
                  <a:pt x="9584504" y="5284670"/>
                </a:cubicBezTo>
                <a:cubicBezTo>
                  <a:pt x="9518952" y="5270394"/>
                  <a:pt x="9415429" y="5244268"/>
                  <a:pt x="9343049" y="5238968"/>
                </a:cubicBezTo>
                <a:lnTo>
                  <a:pt x="9231367" y="5187063"/>
                </a:lnTo>
                <a:lnTo>
                  <a:pt x="9194807" y="5176984"/>
                </a:lnTo>
                <a:lnTo>
                  <a:pt x="9189243" y="5167745"/>
                </a:lnTo>
                <a:lnTo>
                  <a:pt x="9151229" y="5156543"/>
                </a:lnTo>
                <a:lnTo>
                  <a:pt x="9150207" y="5157608"/>
                </a:lnTo>
                <a:cubicBezTo>
                  <a:pt x="9147045" y="5159739"/>
                  <a:pt x="9143081" y="5160831"/>
                  <a:pt x="9137315" y="5159777"/>
                </a:cubicBezTo>
                <a:cubicBezTo>
                  <a:pt x="9138862" y="5179261"/>
                  <a:pt x="9130952" y="5165972"/>
                  <a:pt x="9113809" y="5161143"/>
                </a:cubicBezTo>
                <a:cubicBezTo>
                  <a:pt x="9112388" y="5190326"/>
                  <a:pt x="9068114" y="5155892"/>
                  <a:pt x="9053450" y="5169457"/>
                </a:cubicBezTo>
                <a:lnTo>
                  <a:pt x="9005483" y="5166172"/>
                </a:lnTo>
                <a:lnTo>
                  <a:pt x="9005198" y="5166412"/>
                </a:lnTo>
                <a:cubicBezTo>
                  <a:pt x="9003143" y="5166632"/>
                  <a:pt x="9000324" y="5166304"/>
                  <a:pt x="8996229" y="5165201"/>
                </a:cubicBezTo>
                <a:lnTo>
                  <a:pt x="8990391" y="5163140"/>
                </a:lnTo>
                <a:lnTo>
                  <a:pt x="8974334" y="5159914"/>
                </a:lnTo>
                <a:lnTo>
                  <a:pt x="8968008" y="5160614"/>
                </a:lnTo>
                <a:lnTo>
                  <a:pt x="8963045" y="5162839"/>
                </a:lnTo>
                <a:cubicBezTo>
                  <a:pt x="8954690" y="5154888"/>
                  <a:pt x="8955517" y="5145940"/>
                  <a:pt x="8928985" y="5166027"/>
                </a:cubicBezTo>
                <a:cubicBezTo>
                  <a:pt x="8898031" y="5165007"/>
                  <a:pt x="8789300" y="5150352"/>
                  <a:pt x="8752441" y="5146795"/>
                </a:cubicBezTo>
                <a:cubicBezTo>
                  <a:pt x="8719819" y="5136075"/>
                  <a:pt x="8748194" y="5149736"/>
                  <a:pt x="8707844" y="5144694"/>
                </a:cubicBezTo>
                <a:cubicBezTo>
                  <a:pt x="8671606" y="5125159"/>
                  <a:pt x="8639142" y="5141599"/>
                  <a:pt x="8596068" y="5136122"/>
                </a:cubicBezTo>
                <a:lnTo>
                  <a:pt x="8525227" y="5150964"/>
                </a:lnTo>
                <a:lnTo>
                  <a:pt x="8510980" y="5145049"/>
                </a:lnTo>
                <a:lnTo>
                  <a:pt x="8506164" y="5142048"/>
                </a:lnTo>
                <a:cubicBezTo>
                  <a:pt x="8502646" y="5140271"/>
                  <a:pt x="8500045" y="5139460"/>
                  <a:pt x="8497965" y="5139310"/>
                </a:cubicBezTo>
                <a:lnTo>
                  <a:pt x="8497591" y="5139489"/>
                </a:lnTo>
                <a:lnTo>
                  <a:pt x="8490246" y="5136439"/>
                </a:lnTo>
                <a:lnTo>
                  <a:pt x="8367179" y="5122397"/>
                </a:lnTo>
                <a:cubicBezTo>
                  <a:pt x="8362021" y="5120372"/>
                  <a:pt x="8357730" y="5120720"/>
                  <a:pt x="8353796" y="5122203"/>
                </a:cubicBezTo>
                <a:lnTo>
                  <a:pt x="8352369" y="5123043"/>
                </a:lnTo>
                <a:lnTo>
                  <a:pt x="8320101" y="5105625"/>
                </a:lnTo>
                <a:lnTo>
                  <a:pt x="8314429" y="5105299"/>
                </a:lnTo>
                <a:lnTo>
                  <a:pt x="8295170" y="5091404"/>
                </a:lnTo>
                <a:lnTo>
                  <a:pt x="8284273" y="5085581"/>
                </a:lnTo>
                <a:lnTo>
                  <a:pt x="8283146" y="5081138"/>
                </a:lnTo>
                <a:cubicBezTo>
                  <a:pt x="8280842" y="5077893"/>
                  <a:pt x="8276148" y="5075245"/>
                  <a:pt x="8266072" y="5073963"/>
                </a:cubicBezTo>
                <a:lnTo>
                  <a:pt x="8263373" y="5074193"/>
                </a:lnTo>
                <a:lnTo>
                  <a:pt x="8252030" y="5064350"/>
                </a:lnTo>
                <a:cubicBezTo>
                  <a:pt x="8248856" y="5060500"/>
                  <a:pt x="8246644" y="5056218"/>
                  <a:pt x="8245831" y="5051358"/>
                </a:cubicBezTo>
                <a:cubicBezTo>
                  <a:pt x="8181824" y="5054265"/>
                  <a:pt x="8147127" y="5020143"/>
                  <a:pt x="8090268" y="5005197"/>
                </a:cubicBezTo>
                <a:cubicBezTo>
                  <a:pt x="8025464" y="4982055"/>
                  <a:pt x="7967067" y="4960819"/>
                  <a:pt x="7905404" y="4963224"/>
                </a:cubicBezTo>
                <a:cubicBezTo>
                  <a:pt x="7835116" y="4948312"/>
                  <a:pt x="7780962" y="4946081"/>
                  <a:pt x="7718741" y="4937509"/>
                </a:cubicBezTo>
                <a:lnTo>
                  <a:pt x="7614343" y="4940980"/>
                </a:lnTo>
                <a:lnTo>
                  <a:pt x="7527539" y="4935152"/>
                </a:lnTo>
                <a:lnTo>
                  <a:pt x="7519567" y="4932599"/>
                </a:lnTo>
                <a:cubicBezTo>
                  <a:pt x="7513989" y="4931260"/>
                  <a:pt x="7510169" y="4930910"/>
                  <a:pt x="7507408" y="4931264"/>
                </a:cubicBezTo>
                <a:lnTo>
                  <a:pt x="7507036" y="4931591"/>
                </a:lnTo>
                <a:lnTo>
                  <a:pt x="7495791" y="4929639"/>
                </a:lnTo>
                <a:cubicBezTo>
                  <a:pt x="7476982" y="4925521"/>
                  <a:pt x="7422524" y="4942937"/>
                  <a:pt x="7405387" y="4937744"/>
                </a:cubicBezTo>
                <a:cubicBezTo>
                  <a:pt x="7374785" y="4940694"/>
                  <a:pt x="7333986" y="4941799"/>
                  <a:pt x="7312176" y="4947339"/>
                </a:cubicBezTo>
                <a:lnTo>
                  <a:pt x="7310849" y="4948781"/>
                </a:lnTo>
                <a:lnTo>
                  <a:pt x="7218556" y="4923532"/>
                </a:lnTo>
                <a:lnTo>
                  <a:pt x="7201098" y="4918982"/>
                </a:lnTo>
                <a:lnTo>
                  <a:pt x="7197000" y="4913624"/>
                </a:lnTo>
                <a:cubicBezTo>
                  <a:pt x="7192108" y="4910101"/>
                  <a:pt x="7184502" y="4907962"/>
                  <a:pt x="7170804" y="4908976"/>
                </a:cubicBezTo>
                <a:lnTo>
                  <a:pt x="7096984" y="4896748"/>
                </a:lnTo>
                <a:cubicBezTo>
                  <a:pt x="7061144" y="4895770"/>
                  <a:pt x="7050185" y="4894793"/>
                  <a:pt x="7018492" y="4897122"/>
                </a:cubicBezTo>
                <a:cubicBezTo>
                  <a:pt x="6937524" y="4886184"/>
                  <a:pt x="6943641" y="4862018"/>
                  <a:pt x="6904142" y="4867616"/>
                </a:cubicBezTo>
                <a:cubicBezTo>
                  <a:pt x="6871918" y="4872824"/>
                  <a:pt x="6787985" y="4853750"/>
                  <a:pt x="6708218" y="4839661"/>
                </a:cubicBezTo>
                <a:cubicBezTo>
                  <a:pt x="6649102" y="4830206"/>
                  <a:pt x="6628102" y="4816105"/>
                  <a:pt x="6549451" y="4810885"/>
                </a:cubicBezTo>
                <a:cubicBezTo>
                  <a:pt x="6472150" y="4766795"/>
                  <a:pt x="6409692" y="4790518"/>
                  <a:pt x="6317556" y="4764085"/>
                </a:cubicBezTo>
                <a:cubicBezTo>
                  <a:pt x="6297547" y="4748563"/>
                  <a:pt x="6209288" y="4765756"/>
                  <a:pt x="6168670" y="4761998"/>
                </a:cubicBezTo>
                <a:cubicBezTo>
                  <a:pt x="6128052" y="4758240"/>
                  <a:pt x="6090536" y="4744692"/>
                  <a:pt x="6073844" y="4741536"/>
                </a:cubicBezTo>
                <a:lnTo>
                  <a:pt x="6068526" y="4743073"/>
                </a:lnTo>
                <a:lnTo>
                  <a:pt x="6048634" y="4742390"/>
                </a:lnTo>
                <a:lnTo>
                  <a:pt x="6041279" y="4750739"/>
                </a:lnTo>
                <a:lnTo>
                  <a:pt x="6010088" y="4755832"/>
                </a:lnTo>
                <a:cubicBezTo>
                  <a:pt x="5998677" y="4756419"/>
                  <a:pt x="5970124" y="4755506"/>
                  <a:pt x="5957373" y="4752188"/>
                </a:cubicBezTo>
                <a:lnTo>
                  <a:pt x="5758915" y="4736496"/>
                </a:lnTo>
                <a:lnTo>
                  <a:pt x="5626957" y="4735473"/>
                </a:lnTo>
                <a:lnTo>
                  <a:pt x="5470902" y="4749493"/>
                </a:lnTo>
                <a:cubicBezTo>
                  <a:pt x="5478131" y="4762521"/>
                  <a:pt x="5439006" y="4748455"/>
                  <a:pt x="5432757" y="4760746"/>
                </a:cubicBezTo>
                <a:cubicBezTo>
                  <a:pt x="5429365" y="4770778"/>
                  <a:pt x="5391824" y="4775462"/>
                  <a:pt x="5381664" y="4778448"/>
                </a:cubicBezTo>
                <a:lnTo>
                  <a:pt x="5261760" y="4798865"/>
                </a:lnTo>
                <a:cubicBezTo>
                  <a:pt x="5251595" y="4799049"/>
                  <a:pt x="5230547" y="4807359"/>
                  <a:pt x="5222959" y="4809989"/>
                </a:cubicBezTo>
                <a:lnTo>
                  <a:pt x="5174657" y="4812979"/>
                </a:lnTo>
                <a:lnTo>
                  <a:pt x="5156551" y="4820202"/>
                </a:lnTo>
                <a:lnTo>
                  <a:pt x="5142595" y="4823602"/>
                </a:lnTo>
                <a:lnTo>
                  <a:pt x="5139593" y="4825703"/>
                </a:lnTo>
                <a:cubicBezTo>
                  <a:pt x="5133873" y="4829743"/>
                  <a:pt x="5128076" y="4833554"/>
                  <a:pt x="5121656" y="4836556"/>
                </a:cubicBezTo>
                <a:cubicBezTo>
                  <a:pt x="5108317" y="4807937"/>
                  <a:pt x="5064853" y="4857373"/>
                  <a:pt x="5065787" y="4829985"/>
                </a:cubicBezTo>
                <a:cubicBezTo>
                  <a:pt x="5028193" y="4841501"/>
                  <a:pt x="5038944" y="4812412"/>
                  <a:pt x="5011510" y="4846366"/>
                </a:cubicBezTo>
                <a:cubicBezTo>
                  <a:pt x="4937023" y="4845983"/>
                  <a:pt x="4916353" y="4832976"/>
                  <a:pt x="4840437" y="4870383"/>
                </a:cubicBezTo>
                <a:cubicBezTo>
                  <a:pt x="4806739" y="4887025"/>
                  <a:pt x="4784106" y="4898171"/>
                  <a:pt x="4762444" y="4898151"/>
                </a:cubicBezTo>
                <a:cubicBezTo>
                  <a:pt x="4741323" y="4902652"/>
                  <a:pt x="4729481" y="4905474"/>
                  <a:pt x="4723182" y="4907166"/>
                </a:cubicBezTo>
                <a:lnTo>
                  <a:pt x="4721173" y="4907914"/>
                </a:lnTo>
                <a:lnTo>
                  <a:pt x="4715524" y="4906639"/>
                </a:lnTo>
                <a:cubicBezTo>
                  <a:pt x="4680148" y="4913595"/>
                  <a:pt x="4524744" y="4914403"/>
                  <a:pt x="4515810" y="4916541"/>
                </a:cubicBezTo>
                <a:cubicBezTo>
                  <a:pt x="4457819" y="4929653"/>
                  <a:pt x="4462659" y="4930394"/>
                  <a:pt x="4428539" y="4927192"/>
                </a:cubicBezTo>
                <a:cubicBezTo>
                  <a:pt x="4423303" y="4923821"/>
                  <a:pt x="4368974" y="4930115"/>
                  <a:pt x="4362872" y="4928538"/>
                </a:cubicBezTo>
                <a:lnTo>
                  <a:pt x="4316962" y="4921923"/>
                </a:lnTo>
                <a:lnTo>
                  <a:pt x="4315106" y="4923264"/>
                </a:lnTo>
                <a:cubicBezTo>
                  <a:pt x="4306123" y="4926635"/>
                  <a:pt x="4299993" y="4926634"/>
                  <a:pt x="4295140" y="4925143"/>
                </a:cubicBezTo>
                <a:lnTo>
                  <a:pt x="4290059" y="4922226"/>
                </a:lnTo>
                <a:lnTo>
                  <a:pt x="4276138" y="4922472"/>
                </a:lnTo>
                <a:lnTo>
                  <a:pt x="4248113" y="4920148"/>
                </a:lnTo>
                <a:lnTo>
                  <a:pt x="4202046" y="4922943"/>
                </a:lnTo>
                <a:cubicBezTo>
                  <a:pt x="4201945" y="4923363"/>
                  <a:pt x="4201842" y="4923782"/>
                  <a:pt x="4201741" y="4924202"/>
                </a:cubicBezTo>
                <a:cubicBezTo>
                  <a:pt x="4200116" y="4927039"/>
                  <a:pt x="4197140" y="4929158"/>
                  <a:pt x="4191245" y="4929836"/>
                </a:cubicBezTo>
                <a:cubicBezTo>
                  <a:pt x="4204212" y="4947125"/>
                  <a:pt x="4161274" y="4945230"/>
                  <a:pt x="4142742" y="4945701"/>
                </a:cubicBezTo>
                <a:cubicBezTo>
                  <a:pt x="4124717" y="4952767"/>
                  <a:pt x="4099099" y="4966347"/>
                  <a:pt x="4083094" y="4972234"/>
                </a:cubicBezTo>
                <a:lnTo>
                  <a:pt x="4074543" y="4973069"/>
                </a:lnTo>
                <a:cubicBezTo>
                  <a:pt x="4074504" y="4973170"/>
                  <a:pt x="4074463" y="4973269"/>
                  <a:pt x="4074424" y="4973368"/>
                </a:cubicBezTo>
                <a:cubicBezTo>
                  <a:pt x="4072678" y="4974152"/>
                  <a:pt x="4069906" y="4974653"/>
                  <a:pt x="4065507" y="4974812"/>
                </a:cubicBezTo>
                <a:lnTo>
                  <a:pt x="4058951" y="4974594"/>
                </a:lnTo>
                <a:lnTo>
                  <a:pt x="4042361" y="4976215"/>
                </a:lnTo>
                <a:lnTo>
                  <a:pt x="4036993" y="4978649"/>
                </a:lnTo>
                <a:lnTo>
                  <a:pt x="4035360" y="4982316"/>
                </a:lnTo>
                <a:lnTo>
                  <a:pt x="4033775" y="4982081"/>
                </a:lnTo>
                <a:cubicBezTo>
                  <a:pt x="4021424" y="4977217"/>
                  <a:pt x="4016874" y="4968841"/>
                  <a:pt x="4004535" y="4994649"/>
                </a:cubicBezTo>
                <a:cubicBezTo>
                  <a:pt x="3976667" y="4987584"/>
                  <a:pt x="3972977" y="5002913"/>
                  <a:pt x="3936843" y="5012106"/>
                </a:cubicBezTo>
                <a:cubicBezTo>
                  <a:pt x="3920506" y="5004382"/>
                  <a:pt x="3908535" y="5009071"/>
                  <a:pt x="3897272" y="5017761"/>
                </a:cubicBezTo>
                <a:cubicBezTo>
                  <a:pt x="3861092" y="5017265"/>
                  <a:pt x="3829628" y="5031135"/>
                  <a:pt x="3789757" y="5037999"/>
                </a:cubicBezTo>
                <a:cubicBezTo>
                  <a:pt x="3741007" y="5052705"/>
                  <a:pt x="3725129" y="5054682"/>
                  <a:pt x="3682510" y="5061922"/>
                </a:cubicBezTo>
                <a:lnTo>
                  <a:pt x="3610032" y="5094193"/>
                </a:lnTo>
                <a:lnTo>
                  <a:pt x="3603852" y="5092831"/>
                </a:lnTo>
                <a:cubicBezTo>
                  <a:pt x="3599580" y="5092212"/>
                  <a:pt x="3596726" y="5092212"/>
                  <a:pt x="3594733" y="5092667"/>
                </a:cubicBezTo>
                <a:lnTo>
                  <a:pt x="3594498" y="5092936"/>
                </a:lnTo>
                <a:lnTo>
                  <a:pt x="3585975" y="5092246"/>
                </a:lnTo>
                <a:cubicBezTo>
                  <a:pt x="3571623" y="5090455"/>
                  <a:pt x="3549389" y="5104654"/>
                  <a:pt x="3536132" y="5101945"/>
                </a:cubicBezTo>
                <a:cubicBezTo>
                  <a:pt x="3513940" y="5106241"/>
                  <a:pt x="3488622" y="5099976"/>
                  <a:pt x="3473220" y="5105606"/>
                </a:cubicBezTo>
                <a:lnTo>
                  <a:pt x="3400725" y="5117654"/>
                </a:lnTo>
                <a:lnTo>
                  <a:pt x="3375935" y="5106247"/>
                </a:lnTo>
                <a:lnTo>
                  <a:pt x="3348219" y="5109860"/>
                </a:lnTo>
                <a:cubicBezTo>
                  <a:pt x="3337206" y="5110533"/>
                  <a:pt x="3327054" y="5111295"/>
                  <a:pt x="3319639" y="5114795"/>
                </a:cubicBezTo>
                <a:lnTo>
                  <a:pt x="3248529" y="5133347"/>
                </a:lnTo>
                <a:lnTo>
                  <a:pt x="3210308" y="5119794"/>
                </a:lnTo>
                <a:cubicBezTo>
                  <a:pt x="3206088" y="5117870"/>
                  <a:pt x="3200152" y="5117326"/>
                  <a:pt x="3190375" y="5119915"/>
                </a:cubicBezTo>
                <a:lnTo>
                  <a:pt x="3188145" y="5121096"/>
                </a:lnTo>
                <a:cubicBezTo>
                  <a:pt x="3182625" y="5119116"/>
                  <a:pt x="3141856" y="5121682"/>
                  <a:pt x="3108596" y="5122416"/>
                </a:cubicBezTo>
                <a:cubicBezTo>
                  <a:pt x="3055968" y="5124842"/>
                  <a:pt x="3048940" y="5117475"/>
                  <a:pt x="2988584" y="5125502"/>
                </a:cubicBezTo>
                <a:cubicBezTo>
                  <a:pt x="2928853" y="5129690"/>
                  <a:pt x="2917951" y="5124649"/>
                  <a:pt x="2876540" y="5133019"/>
                </a:cubicBezTo>
                <a:lnTo>
                  <a:pt x="2626864" y="5133771"/>
                </a:lnTo>
                <a:cubicBezTo>
                  <a:pt x="2562348" y="5111858"/>
                  <a:pt x="2563422" y="5142456"/>
                  <a:pt x="2491422" y="5135486"/>
                </a:cubicBezTo>
                <a:cubicBezTo>
                  <a:pt x="2433091" y="5200962"/>
                  <a:pt x="2455709" y="5160483"/>
                  <a:pt x="2415617" y="5168715"/>
                </a:cubicBezTo>
                <a:lnTo>
                  <a:pt x="2290098" y="5166151"/>
                </a:lnTo>
                <a:cubicBezTo>
                  <a:pt x="2257057" y="5152522"/>
                  <a:pt x="2202458" y="5187690"/>
                  <a:pt x="2161714" y="5169302"/>
                </a:cubicBezTo>
                <a:cubicBezTo>
                  <a:pt x="2122714" y="5172302"/>
                  <a:pt x="2080450" y="5180350"/>
                  <a:pt x="2056089" y="5184144"/>
                </a:cubicBezTo>
                <a:cubicBezTo>
                  <a:pt x="2019828" y="5191108"/>
                  <a:pt x="1978839" y="5203797"/>
                  <a:pt x="1944153" y="5211084"/>
                </a:cubicBezTo>
                <a:cubicBezTo>
                  <a:pt x="1925867" y="5199079"/>
                  <a:pt x="1896027" y="5224183"/>
                  <a:pt x="1847968" y="5227868"/>
                </a:cubicBezTo>
                <a:cubicBezTo>
                  <a:pt x="1827977" y="5213971"/>
                  <a:pt x="1815570" y="5230544"/>
                  <a:pt x="1777083" y="5212267"/>
                </a:cubicBezTo>
                <a:cubicBezTo>
                  <a:pt x="1775439" y="5214216"/>
                  <a:pt x="1773397" y="5216035"/>
                  <a:pt x="1771025" y="5217668"/>
                </a:cubicBezTo>
                <a:cubicBezTo>
                  <a:pt x="1757251" y="5227146"/>
                  <a:pt x="1735528" y="5228402"/>
                  <a:pt x="1722509" y="5220470"/>
                </a:cubicBezTo>
                <a:cubicBezTo>
                  <a:pt x="1691779" y="5208440"/>
                  <a:pt x="1662321" y="5203305"/>
                  <a:pt x="1633941" y="5200774"/>
                </a:cubicBezTo>
                <a:lnTo>
                  <a:pt x="1586145" y="5210184"/>
                </a:lnTo>
                <a:cubicBezTo>
                  <a:pt x="1567948" y="5215416"/>
                  <a:pt x="1545900" y="5226363"/>
                  <a:pt x="1524748" y="5232173"/>
                </a:cubicBezTo>
                <a:cubicBezTo>
                  <a:pt x="1502586" y="5235395"/>
                  <a:pt x="1478013" y="5230993"/>
                  <a:pt x="1459242" y="5245044"/>
                </a:cubicBezTo>
                <a:cubicBezTo>
                  <a:pt x="1421474" y="5260197"/>
                  <a:pt x="1374524" y="5244220"/>
                  <a:pt x="1349457" y="5280705"/>
                </a:cubicBezTo>
                <a:cubicBezTo>
                  <a:pt x="1273276" y="5302389"/>
                  <a:pt x="1121512" y="5336260"/>
                  <a:pt x="1009212" y="5361227"/>
                </a:cubicBezTo>
                <a:cubicBezTo>
                  <a:pt x="939016" y="5373529"/>
                  <a:pt x="866895" y="5370149"/>
                  <a:pt x="808572" y="5377024"/>
                </a:cubicBezTo>
                <a:cubicBezTo>
                  <a:pt x="802823" y="5374184"/>
                  <a:pt x="726016" y="5397963"/>
                  <a:pt x="719549" y="5396991"/>
                </a:cubicBezTo>
                <a:lnTo>
                  <a:pt x="698795" y="5397657"/>
                </a:lnTo>
                <a:cubicBezTo>
                  <a:pt x="689833" y="5401894"/>
                  <a:pt x="683492" y="5402495"/>
                  <a:pt x="678327" y="5401487"/>
                </a:cubicBezTo>
                <a:lnTo>
                  <a:pt x="672784" y="5399085"/>
                </a:lnTo>
                <a:lnTo>
                  <a:pt x="658406" y="5400696"/>
                </a:lnTo>
                <a:lnTo>
                  <a:pt x="629185" y="5401132"/>
                </a:lnTo>
                <a:lnTo>
                  <a:pt x="624558" y="5403782"/>
                </a:lnTo>
                <a:lnTo>
                  <a:pt x="581798" y="5408438"/>
                </a:lnTo>
                <a:cubicBezTo>
                  <a:pt x="581736" y="5408865"/>
                  <a:pt x="581671" y="5409294"/>
                  <a:pt x="581608" y="5409722"/>
                </a:cubicBezTo>
                <a:cubicBezTo>
                  <a:pt x="580204" y="5412704"/>
                  <a:pt x="577331" y="5415106"/>
                  <a:pt x="571299" y="5416358"/>
                </a:cubicBezTo>
                <a:cubicBezTo>
                  <a:pt x="551623" y="5426267"/>
                  <a:pt x="484499" y="5459654"/>
                  <a:pt x="463549" y="5469173"/>
                </a:cubicBezTo>
                <a:cubicBezTo>
                  <a:pt x="453136" y="5470720"/>
                  <a:pt x="449731" y="5472678"/>
                  <a:pt x="445606" y="5473465"/>
                </a:cubicBezTo>
                <a:lnTo>
                  <a:pt x="438799" y="5473893"/>
                </a:lnTo>
                <a:cubicBezTo>
                  <a:pt x="417222" y="5482183"/>
                  <a:pt x="343312" y="5513407"/>
                  <a:pt x="316138" y="5523213"/>
                </a:cubicBezTo>
                <a:cubicBezTo>
                  <a:pt x="298481" y="5517132"/>
                  <a:pt x="286556" y="5522972"/>
                  <a:pt x="275748" y="5532726"/>
                </a:cubicBezTo>
                <a:cubicBezTo>
                  <a:pt x="238274" y="5535784"/>
                  <a:pt x="207076" y="5552679"/>
                  <a:pt x="166496" y="5563424"/>
                </a:cubicBezTo>
                <a:lnTo>
                  <a:pt x="0" y="5629888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F9EA52-6491-FD9A-65AA-DD48C70DA5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1295" y="4455042"/>
            <a:ext cx="7261411" cy="1564349"/>
          </a:xfrm>
        </p:spPr>
        <p:txBody>
          <a:bodyPr anchor="b">
            <a:normAutofit/>
          </a:bodyPr>
          <a:lstStyle/>
          <a:p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Impact" panose="020B0806030902050204" pitchFamily="34" charset="0"/>
              </a:rPr>
              <a:t>KASIH ADALAH KEGENAPAN HUKUM TAURAT</a:t>
            </a:r>
            <a:endParaRPr lang="en-ID" sz="4400" dirty="0">
              <a:solidFill>
                <a:schemeClr val="tx1">
                  <a:lumMod val="85000"/>
                  <a:lumOff val="15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91DF46-78CA-D18E-7D42-F710C526F0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19835" y="6019391"/>
            <a:ext cx="5486399" cy="838609"/>
          </a:xfrm>
        </p:spPr>
        <p:txBody>
          <a:bodyPr anchor="t">
            <a:noAutofit/>
          </a:bodyPr>
          <a:lstStyle/>
          <a:p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Pelajaran ke-13, Triwulan I</a:t>
            </a:r>
          </a:p>
          <a:p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Tahun 2025</a:t>
            </a:r>
            <a:endParaRPr lang="en-ID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201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E3717A-3185-2B86-4588-E892DA96AAB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0099"/>
          <a:stretch/>
        </p:blipFill>
        <p:spPr>
          <a:xfrm>
            <a:off x="2" y="1587"/>
            <a:ext cx="3377380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E15CF1-5684-BB18-77F6-992C40BC3B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1124" y="547610"/>
            <a:ext cx="5607815" cy="614815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>
                <a:latin typeface="Impact" panose="020B0806030902050204" pitchFamily="34" charset="0"/>
              </a:rPr>
              <a:t>Hukum Allah </a:t>
            </a:r>
            <a:r>
              <a:rPr lang="en-ID" dirty="0" err="1">
                <a:latin typeface="Impact" panose="020B0806030902050204" pitchFamily="34" charset="0"/>
              </a:rPr>
              <a:t>itu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sendiri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melambangkan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kekudusan</a:t>
            </a:r>
            <a:r>
              <a:rPr lang="en-ID" dirty="0">
                <a:latin typeface="Impact" panose="020B0806030902050204" pitchFamily="34" charset="0"/>
              </a:rPr>
              <a:t> Allah—</a:t>
            </a:r>
            <a:r>
              <a:rPr lang="en-ID" dirty="0" err="1">
                <a:latin typeface="Impact" panose="020B0806030902050204" pitchFamily="34" charset="0"/>
              </a:rPr>
              <a:t>karakter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kasih</a:t>
            </a:r>
            <a:r>
              <a:rPr lang="en-ID" dirty="0">
                <a:latin typeface="Impact" panose="020B0806030902050204" pitchFamily="34" charset="0"/>
              </a:rPr>
              <a:t>, </a:t>
            </a:r>
            <a:r>
              <a:rPr lang="en-ID" dirty="0" err="1">
                <a:latin typeface="Impact" panose="020B0806030902050204" pitchFamily="34" charset="0"/>
              </a:rPr>
              <a:t>keadilan</a:t>
            </a:r>
            <a:r>
              <a:rPr lang="en-ID" dirty="0">
                <a:latin typeface="Impact" panose="020B0806030902050204" pitchFamily="34" charset="0"/>
              </a:rPr>
              <a:t>, </a:t>
            </a:r>
            <a:r>
              <a:rPr lang="en-ID" dirty="0" err="1">
                <a:latin typeface="Impact" panose="020B0806030902050204" pitchFamily="34" charset="0"/>
              </a:rPr>
              <a:t>kebaikan</a:t>
            </a:r>
            <a:r>
              <a:rPr lang="en-ID" dirty="0">
                <a:latin typeface="Impact" panose="020B0806030902050204" pitchFamily="34" charset="0"/>
              </a:rPr>
              <a:t>, dan </a:t>
            </a:r>
            <a:r>
              <a:rPr lang="en-ID" dirty="0" err="1">
                <a:latin typeface="Impact" panose="020B0806030902050204" pitchFamily="34" charset="0"/>
              </a:rPr>
              <a:t>kebenaran</a:t>
            </a:r>
            <a:r>
              <a:rPr lang="en-ID" dirty="0">
                <a:latin typeface="Impact" panose="020B0806030902050204" pitchFamily="34" charset="0"/>
              </a:rPr>
              <a:t>-Nya yang </a:t>
            </a:r>
            <a:r>
              <a:rPr lang="en-ID" dirty="0" err="1">
                <a:latin typeface="Impact" panose="020B0806030902050204" pitchFamily="34" charset="0"/>
              </a:rPr>
              <a:t>sempurna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>
                <a:latin typeface="Franklin Gothic Demi Cond" panose="020B0706030402020204" pitchFamily="34" charset="0"/>
              </a:rPr>
              <a:t>[</a:t>
            </a:r>
            <a:r>
              <a:rPr lang="en-ID" dirty="0" err="1">
                <a:latin typeface="Franklin Gothic Demi Cond" panose="020B0706030402020204" pitchFamily="34" charset="0"/>
              </a:rPr>
              <a:t>Imamat</a:t>
            </a:r>
            <a:r>
              <a:rPr lang="en-ID" dirty="0">
                <a:latin typeface="Franklin Gothic Demi Cond" panose="020B0706030402020204" pitchFamily="34" charset="0"/>
              </a:rPr>
              <a:t> 19:2; </a:t>
            </a:r>
            <a:r>
              <a:rPr lang="en-ID" dirty="0" err="1">
                <a:latin typeface="Franklin Gothic Demi Cond" panose="020B0706030402020204" pitchFamily="34" charset="0"/>
              </a:rPr>
              <a:t>Mazmur</a:t>
            </a:r>
            <a:r>
              <a:rPr lang="en-ID" dirty="0">
                <a:latin typeface="Franklin Gothic Demi Cond" panose="020B0706030402020204" pitchFamily="34" charset="0"/>
              </a:rPr>
              <a:t> 19:8-10; </a:t>
            </a:r>
            <a:r>
              <a:rPr lang="en-ID" dirty="0" err="1">
                <a:latin typeface="Franklin Gothic Demi Cond" panose="020B0706030402020204" pitchFamily="34" charset="0"/>
              </a:rPr>
              <a:t>Mazmur</a:t>
            </a:r>
            <a:r>
              <a:rPr lang="en-ID" dirty="0">
                <a:latin typeface="Franklin Gothic Demi Cond" panose="020B0706030402020204" pitchFamily="34" charset="0"/>
              </a:rPr>
              <a:t> 119:142, 172]. </a:t>
            </a:r>
          </a:p>
          <a:p>
            <a:pPr marL="0" indent="0">
              <a:buNone/>
            </a:pPr>
            <a:r>
              <a:rPr lang="en-ID" dirty="0">
                <a:latin typeface="Franklin Gothic Demi Cond" panose="020B0706030402020204" pitchFamily="34" charset="0"/>
              </a:rPr>
              <a:t>Dalam </a:t>
            </a:r>
            <a:r>
              <a:rPr lang="en-ID" dirty="0" err="1">
                <a:latin typeface="Franklin Gothic Demi Cond" panose="020B0706030402020204" pitchFamily="34" charset="0"/>
              </a:rPr>
              <a:t>hal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ini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penting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bahwa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menurut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Keluaran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31:18, Allah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sendiri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menuliskan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Sepuluh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Perintah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Allah pada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loh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batu. </a:t>
            </a:r>
          </a:p>
          <a:p>
            <a:pPr marL="0" indent="0">
              <a:buNone/>
            </a:pP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Tertulis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di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atas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batu,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hukum-hukum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ini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merupakan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kesaksian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akan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karakter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Allah yang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tidak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berubah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dan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pemerintahan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moral-Nya, yang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didasarkan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pada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kasih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324092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D419C1-DA71-2B16-B747-FAB48B8D0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" y="294538"/>
            <a:ext cx="9144005" cy="1033669"/>
          </a:xfrm>
        </p:spPr>
        <p:txBody>
          <a:bodyPr>
            <a:normAutofit fontScale="90000"/>
          </a:bodyPr>
          <a:lstStyle/>
          <a:p>
            <a:pPr algn="ctr"/>
            <a:r>
              <a:rPr lang="fi-FI" dirty="0">
                <a:solidFill>
                  <a:srgbClr val="FFFF00"/>
                </a:solidFill>
                <a:latin typeface="Impact" panose="020B0806030902050204" pitchFamily="34" charset="0"/>
              </a:rPr>
              <a:t>HUKUM DAN KASIH KARUNIA</a:t>
            </a:r>
            <a:br>
              <a:rPr lang="fi-FI" sz="3200" dirty="0">
                <a:solidFill>
                  <a:srgbClr val="FFFFFF"/>
                </a:solidFill>
              </a:rPr>
            </a:br>
            <a:r>
              <a:rPr lang="fi-FI" sz="3100" dirty="0">
                <a:solidFill>
                  <a:srgbClr val="FFFFFF"/>
                </a:solidFill>
              </a:rPr>
              <a:t>Selasa, 25 Maret 2025</a:t>
            </a:r>
            <a:endParaRPr lang="en-ID" sz="3100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F4E076-6CED-15CA-8915-6DC2F26815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96" y="1622745"/>
            <a:ext cx="6138279" cy="5235255"/>
          </a:xfrm>
        </p:spPr>
        <p:txBody>
          <a:bodyPr anchor="ctr">
            <a:normAutofit/>
          </a:bodyPr>
          <a:lstStyle/>
          <a:p>
            <a:r>
              <a:rPr lang="en-ID" sz="3000" dirty="0">
                <a:latin typeface="Gill Sans Ultra Bold Condensed" panose="020B0A06020104020203" pitchFamily="34" charset="0"/>
              </a:rPr>
              <a:t>Hukum dan </a:t>
            </a:r>
            <a:r>
              <a:rPr lang="en-ID" sz="3000" dirty="0" err="1">
                <a:latin typeface="Gill Sans Ultra Bold Condensed" panose="020B0A06020104020203" pitchFamily="34" charset="0"/>
              </a:rPr>
              <a:t>kasih</a:t>
            </a:r>
            <a:r>
              <a:rPr lang="en-ID" sz="3000" dirty="0"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latin typeface="Gill Sans Ultra Bold Condensed" panose="020B0A06020104020203" pitchFamily="34" charset="0"/>
              </a:rPr>
              <a:t>karunia</a:t>
            </a:r>
            <a:r>
              <a:rPr lang="en-ID" sz="3000" dirty="0"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latin typeface="Gill Sans Ultra Bold Condensed" panose="020B0A06020104020203" pitchFamily="34" charset="0"/>
              </a:rPr>
              <a:t>tidak</a:t>
            </a:r>
            <a:r>
              <a:rPr lang="en-ID" sz="3000" dirty="0"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latin typeface="Gill Sans Ultra Bold Condensed" panose="020B0A06020104020203" pitchFamily="34" charset="0"/>
              </a:rPr>
              <a:t>bertentangan</a:t>
            </a:r>
            <a:r>
              <a:rPr lang="en-ID" sz="3000" dirty="0"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latin typeface="Gill Sans Ultra Bold Condensed" panose="020B0A06020104020203" pitchFamily="34" charset="0"/>
              </a:rPr>
              <a:t>satu</a:t>
            </a:r>
            <a:r>
              <a:rPr lang="en-ID" sz="3000" dirty="0"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latin typeface="Gill Sans Ultra Bold Condensed" panose="020B0A06020104020203" pitchFamily="34" charset="0"/>
              </a:rPr>
              <a:t>sama</a:t>
            </a:r>
            <a:r>
              <a:rPr lang="en-ID" sz="3000" dirty="0">
                <a:latin typeface="Gill Sans Ultra Bold Condensed" panose="020B0A06020104020203" pitchFamily="34" charset="0"/>
              </a:rPr>
              <a:t> lain. </a:t>
            </a:r>
            <a:r>
              <a:rPr lang="en-ID" sz="3000" dirty="0" err="1">
                <a:latin typeface="Gill Sans Ultra Bold Condensed" panose="020B0A06020104020203" pitchFamily="34" charset="0"/>
              </a:rPr>
              <a:t>Sebaliknya</a:t>
            </a:r>
            <a:r>
              <a:rPr lang="en-ID" sz="3000" dirty="0">
                <a:latin typeface="Gill Sans Ultra Bold Condensed" panose="020B0A06020104020203" pitchFamily="34" charset="0"/>
              </a:rPr>
              <a:t>, </a:t>
            </a:r>
            <a:r>
              <a:rPr lang="en-ID" sz="3000" dirty="0" err="1">
                <a:latin typeface="Gill Sans Ultra Bold Condensed" panose="020B0A06020104020203" pitchFamily="34" charset="0"/>
              </a:rPr>
              <a:t>keduanya</a:t>
            </a:r>
            <a:r>
              <a:rPr lang="en-ID" sz="3000" dirty="0"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latin typeface="Gill Sans Ultra Bold Condensed" panose="020B0A06020104020203" pitchFamily="34" charset="0"/>
              </a:rPr>
              <a:t>menjalankan</a:t>
            </a:r>
            <a:r>
              <a:rPr lang="en-ID" sz="3000" dirty="0"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latin typeface="Gill Sans Ultra Bold Condensed" panose="020B0A06020104020203" pitchFamily="34" charset="0"/>
              </a:rPr>
              <a:t>fungsi</a:t>
            </a:r>
            <a:r>
              <a:rPr lang="en-ID" sz="3000" dirty="0">
                <a:latin typeface="Gill Sans Ultra Bold Condensed" panose="020B0A06020104020203" pitchFamily="34" charset="0"/>
              </a:rPr>
              <a:t> yang </a:t>
            </a:r>
            <a:r>
              <a:rPr lang="en-ID" sz="3000" dirty="0" err="1">
                <a:latin typeface="Gill Sans Ultra Bold Condensed" panose="020B0A06020104020203" pitchFamily="34" charset="0"/>
              </a:rPr>
              <a:t>berbeda-beda</a:t>
            </a:r>
            <a:r>
              <a:rPr lang="en-ID" sz="3000" dirty="0"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latin typeface="Gill Sans Ultra Bold Condensed" panose="020B0A06020104020203" pitchFamily="34" charset="0"/>
              </a:rPr>
              <a:t>sesuai</a:t>
            </a:r>
            <a:r>
              <a:rPr lang="en-ID" sz="3000" dirty="0"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latin typeface="Gill Sans Ultra Bold Condensed" panose="020B0A06020104020203" pitchFamily="34" charset="0"/>
              </a:rPr>
              <a:t>dengan</a:t>
            </a:r>
            <a:r>
              <a:rPr lang="en-ID" sz="3000" dirty="0"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latin typeface="Gill Sans Ultra Bold Condensed" panose="020B0A06020104020203" pitchFamily="34" charset="0"/>
              </a:rPr>
              <a:t>kasih</a:t>
            </a:r>
            <a:r>
              <a:rPr lang="en-ID" sz="3000" dirty="0">
                <a:latin typeface="Gill Sans Ultra Bold Condensed" panose="020B0A06020104020203" pitchFamily="34" charset="0"/>
              </a:rPr>
              <a:t> dan </a:t>
            </a:r>
            <a:r>
              <a:rPr lang="en-ID" sz="3000" dirty="0" err="1">
                <a:latin typeface="Gill Sans Ultra Bold Condensed" panose="020B0A06020104020203" pitchFamily="34" charset="0"/>
              </a:rPr>
              <a:t>keadilan</a:t>
            </a:r>
            <a:r>
              <a:rPr lang="en-ID" sz="3000" dirty="0">
                <a:latin typeface="Gill Sans Ultra Bold Condensed" panose="020B0A06020104020203" pitchFamily="34" charset="0"/>
              </a:rPr>
              <a:t> Allah. </a:t>
            </a:r>
          </a:p>
          <a:p>
            <a:r>
              <a:rPr lang="en-ID" sz="3000" dirty="0">
                <a:solidFill>
                  <a:srgbClr val="C00000"/>
                </a:solidFill>
                <a:latin typeface="Berlin Sans FB" panose="020E0602020502020306" pitchFamily="34" charset="0"/>
              </a:rPr>
              <a:t>Hukum </a:t>
            </a:r>
            <a:r>
              <a:rPr lang="en-ID" sz="30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tidak</a:t>
            </a:r>
            <a:r>
              <a:rPr lang="en-ID" sz="3000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bisa</a:t>
            </a:r>
            <a:r>
              <a:rPr lang="en-ID" sz="3000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menyelamatkan</a:t>
            </a:r>
            <a:r>
              <a:rPr lang="en-ID" sz="3000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kita</a:t>
            </a:r>
            <a:r>
              <a:rPr lang="en-ID" sz="3000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dari</a:t>
            </a:r>
            <a:r>
              <a:rPr lang="en-ID" sz="3000" dirty="0">
                <a:solidFill>
                  <a:srgbClr val="C00000"/>
                </a:solidFill>
                <a:latin typeface="Berlin Sans FB" panose="020E0602020502020306" pitchFamily="34" charset="0"/>
              </a:rPr>
              <a:t> dosa </a:t>
            </a:r>
            <a:r>
              <a:rPr lang="en-ID" sz="30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atau</a:t>
            </a:r>
            <a:r>
              <a:rPr lang="en-ID" sz="3000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mengubah</a:t>
            </a:r>
            <a:r>
              <a:rPr lang="en-ID" sz="3000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hati</a:t>
            </a:r>
            <a:r>
              <a:rPr lang="en-ID" sz="3000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manusia</a:t>
            </a:r>
            <a:r>
              <a:rPr lang="en-ID" sz="3000" dirty="0">
                <a:solidFill>
                  <a:srgbClr val="C00000"/>
                </a:solidFill>
                <a:latin typeface="Berlin Sans FB" panose="020E0602020502020306" pitchFamily="34" charset="0"/>
              </a:rPr>
              <a:t>. </a:t>
            </a:r>
          </a:p>
          <a:p>
            <a:r>
              <a:rPr lang="en-ID" sz="4000" b="1" dirty="0">
                <a:solidFill>
                  <a:srgbClr val="C00000"/>
                </a:solidFill>
                <a:latin typeface="The Serif Hand Extrablack" panose="020F0502020204030204" pitchFamily="66" charset="0"/>
              </a:rPr>
              <a:t>Karena </a:t>
            </a:r>
            <a:r>
              <a:rPr lang="en-ID" sz="4000" b="1" dirty="0" err="1">
                <a:solidFill>
                  <a:srgbClr val="C00000"/>
                </a:solidFill>
                <a:latin typeface="The Serif Hand Extrablack" panose="020F0502020204030204" pitchFamily="66" charset="0"/>
              </a:rPr>
              <a:t>keberdosaan</a:t>
            </a:r>
            <a:r>
              <a:rPr lang="en-ID" sz="4000" b="1" dirty="0">
                <a:solidFill>
                  <a:srgbClr val="C00000"/>
                </a:solidFill>
                <a:latin typeface="The Serif Hand Extrablack" panose="020F0502020204030204" pitchFamily="66" charset="0"/>
              </a:rPr>
              <a:t> </a:t>
            </a:r>
            <a:r>
              <a:rPr lang="en-ID" sz="4000" b="1" dirty="0" err="1">
                <a:solidFill>
                  <a:srgbClr val="C00000"/>
                </a:solidFill>
                <a:latin typeface="The Serif Hand Extrablack" panose="020F0502020204030204" pitchFamily="66" charset="0"/>
              </a:rPr>
              <a:t>bawaan</a:t>
            </a:r>
            <a:r>
              <a:rPr lang="en-ID" sz="4000" b="1" dirty="0">
                <a:solidFill>
                  <a:srgbClr val="C00000"/>
                </a:solidFill>
                <a:latin typeface="The Serif Hand Extrablack" panose="020F0502020204030204" pitchFamily="66" charset="0"/>
              </a:rPr>
              <a:t> </a:t>
            </a:r>
            <a:r>
              <a:rPr lang="en-ID" sz="4000" b="1" dirty="0" err="1">
                <a:solidFill>
                  <a:srgbClr val="C00000"/>
                </a:solidFill>
                <a:latin typeface="The Serif Hand Extrablack" panose="020F0502020204030204" pitchFamily="66" charset="0"/>
              </a:rPr>
              <a:t>kita</a:t>
            </a:r>
            <a:r>
              <a:rPr lang="en-ID" sz="4000" b="1" dirty="0">
                <a:solidFill>
                  <a:srgbClr val="C00000"/>
                </a:solidFill>
                <a:latin typeface="The Serif Hand Extrablack" panose="020F0502020204030204" pitchFamily="66" charset="0"/>
              </a:rPr>
              <a:t>, </a:t>
            </a:r>
            <a:r>
              <a:rPr lang="en-ID" sz="4000" b="1" dirty="0" err="1">
                <a:solidFill>
                  <a:srgbClr val="C00000"/>
                </a:solidFill>
                <a:latin typeface="The Serif Hand Extrablack" panose="020F0502020204030204" pitchFamily="66" charset="0"/>
              </a:rPr>
              <a:t>kita</a:t>
            </a:r>
            <a:r>
              <a:rPr lang="en-ID" sz="4000" b="1" dirty="0">
                <a:solidFill>
                  <a:srgbClr val="C00000"/>
                </a:solidFill>
                <a:latin typeface="The Serif Hand Extrablack" panose="020F0502020204030204" pitchFamily="66" charset="0"/>
              </a:rPr>
              <a:t> </a:t>
            </a:r>
            <a:r>
              <a:rPr lang="en-ID" sz="4000" b="1" dirty="0" err="1">
                <a:solidFill>
                  <a:srgbClr val="C00000"/>
                </a:solidFill>
                <a:latin typeface="The Serif Hand Extrablack" panose="020F0502020204030204" pitchFamily="66" charset="0"/>
              </a:rPr>
              <a:t>memerlukan</a:t>
            </a:r>
            <a:r>
              <a:rPr lang="en-ID" sz="4000" b="1" dirty="0">
                <a:solidFill>
                  <a:srgbClr val="C00000"/>
                </a:solidFill>
                <a:latin typeface="The Serif Hand Extrablack" panose="020F0502020204030204" pitchFamily="66" charset="0"/>
              </a:rPr>
              <a:t> </a:t>
            </a:r>
            <a:r>
              <a:rPr lang="en-ID" sz="4000" b="1" dirty="0" err="1">
                <a:solidFill>
                  <a:srgbClr val="C00000"/>
                </a:solidFill>
                <a:latin typeface="The Serif Hand Extrablack" panose="020F0502020204030204" pitchFamily="66" charset="0"/>
              </a:rPr>
              <a:t>transplantasi</a:t>
            </a:r>
            <a:r>
              <a:rPr lang="en-ID" sz="4000" b="1" dirty="0">
                <a:solidFill>
                  <a:srgbClr val="C00000"/>
                </a:solidFill>
                <a:latin typeface="The Serif Hand Extrablack" panose="020F0502020204030204" pitchFamily="66" charset="0"/>
              </a:rPr>
              <a:t> </a:t>
            </a:r>
            <a:r>
              <a:rPr lang="en-ID" sz="4000" b="1" dirty="0" err="1">
                <a:solidFill>
                  <a:srgbClr val="C00000"/>
                </a:solidFill>
                <a:latin typeface="The Serif Hand Extrablack" panose="020F0502020204030204" pitchFamily="66" charset="0"/>
              </a:rPr>
              <a:t>hati</a:t>
            </a:r>
            <a:r>
              <a:rPr lang="en-ID" sz="4000" b="1" dirty="0">
                <a:solidFill>
                  <a:srgbClr val="C00000"/>
                </a:solidFill>
                <a:latin typeface="The Serif Hand Extrablack" panose="020F0502020204030204" pitchFamily="66" charset="0"/>
              </a:rPr>
              <a:t> </a:t>
            </a:r>
            <a:r>
              <a:rPr lang="en-ID" sz="4000" b="1" dirty="0" err="1">
                <a:solidFill>
                  <a:srgbClr val="C00000"/>
                </a:solidFill>
                <a:latin typeface="The Serif Hand Extrablack" panose="020F0502020204030204" pitchFamily="66" charset="0"/>
              </a:rPr>
              <a:t>rohani</a:t>
            </a:r>
            <a:r>
              <a:rPr lang="en-ID" sz="4000" b="1" dirty="0">
                <a:solidFill>
                  <a:srgbClr val="C00000"/>
                </a:solidFill>
                <a:latin typeface="The Serif Hand Extrablack" panose="020F0502020204030204" pitchFamily="66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394F64-9DF8-3A96-C0BD-11ED26EADF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8694" y="2589144"/>
            <a:ext cx="2743310" cy="3263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4674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349D2BB-FE81-4EA4-C6BF-54712E2B78C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778" b="25517"/>
          <a:stretch/>
        </p:blipFill>
        <p:spPr>
          <a:xfrm>
            <a:off x="20" y="0"/>
            <a:ext cx="9143980" cy="3370371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A321F3-CEDF-6DDE-585E-97191CA1C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841" y="3409905"/>
            <a:ext cx="8590317" cy="3370371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dirty="0" err="1">
                <a:latin typeface="Franklin Gothic Demi Cond" panose="020B0706030402020204" pitchFamily="34" charset="0"/>
              </a:rPr>
              <a:t>Sepuluh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Perintah</a:t>
            </a:r>
            <a:r>
              <a:rPr lang="en-ID" dirty="0">
                <a:latin typeface="Franklin Gothic Demi Cond" panose="020B0706030402020204" pitchFamily="34" charset="0"/>
              </a:rPr>
              <a:t> Allah </a:t>
            </a:r>
            <a:r>
              <a:rPr lang="en-ID" dirty="0" err="1">
                <a:latin typeface="Franklin Gothic Demi Cond" panose="020B0706030402020204" pitchFamily="34" charset="0"/>
              </a:rPr>
              <a:t>dituliskan</a:t>
            </a:r>
            <a:r>
              <a:rPr lang="en-ID" dirty="0">
                <a:latin typeface="Franklin Gothic Demi Cond" panose="020B0706030402020204" pitchFamily="34" charset="0"/>
              </a:rPr>
              <a:t> oleh Allah </a:t>
            </a:r>
            <a:r>
              <a:rPr lang="en-ID" dirty="0" err="1">
                <a:latin typeface="Franklin Gothic Demi Cond" panose="020B0706030402020204" pitchFamily="34" charset="0"/>
              </a:rPr>
              <a:t>sendiri</a:t>
            </a:r>
            <a:r>
              <a:rPr lang="en-ID" dirty="0">
                <a:latin typeface="Franklin Gothic Demi Cond" panose="020B0706030402020204" pitchFamily="34" charset="0"/>
              </a:rPr>
              <a:t> pada </a:t>
            </a:r>
            <a:r>
              <a:rPr lang="en-ID" dirty="0" err="1">
                <a:latin typeface="Franklin Gothic Demi Cond" panose="020B0706030402020204" pitchFamily="34" charset="0"/>
              </a:rPr>
              <a:t>loh-loh</a:t>
            </a:r>
            <a:r>
              <a:rPr lang="en-ID" dirty="0">
                <a:latin typeface="Franklin Gothic Demi Cond" panose="020B0706030402020204" pitchFamily="34" charset="0"/>
              </a:rPr>
              <a:t> batu [</a:t>
            </a:r>
            <a:r>
              <a:rPr lang="en-ID" dirty="0" err="1">
                <a:latin typeface="Franklin Gothic Demi Cond" panose="020B0706030402020204" pitchFamily="34" charset="0"/>
              </a:rPr>
              <a:t>Keluaran</a:t>
            </a:r>
            <a:r>
              <a:rPr lang="en-ID" dirty="0">
                <a:latin typeface="Franklin Gothic Demi Cond" panose="020B0706030402020204" pitchFamily="34" charset="0"/>
              </a:rPr>
              <a:t> 31:18], </a:t>
            </a:r>
            <a:r>
              <a:rPr lang="en-ID" dirty="0" err="1">
                <a:latin typeface="Franklin Gothic Demi Cond" panose="020B0706030402020204" pitchFamily="34" charset="0"/>
              </a:rPr>
              <a:t>namun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hukum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itu</a:t>
            </a:r>
            <a:r>
              <a:rPr lang="en-ID" dirty="0">
                <a:latin typeface="Franklin Gothic Demi Cond" panose="020B0706030402020204" pitchFamily="34" charset="0"/>
              </a:rPr>
              <a:t> juga </a:t>
            </a:r>
            <a:r>
              <a:rPr lang="en-ID" dirty="0" err="1">
                <a:latin typeface="Franklin Gothic Demi Cond" panose="020B0706030402020204" pitchFamily="34" charset="0"/>
              </a:rPr>
              <a:t>ditulis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dalam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hati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umat</a:t>
            </a:r>
            <a:r>
              <a:rPr lang="en-ID" dirty="0">
                <a:latin typeface="Franklin Gothic Demi Cond" panose="020B0706030402020204" pitchFamily="34" charset="0"/>
              </a:rPr>
              <a:t> Allah [</a:t>
            </a:r>
            <a:r>
              <a:rPr lang="en-ID" dirty="0" err="1">
                <a:latin typeface="Franklin Gothic Demi Cond" panose="020B0706030402020204" pitchFamily="34" charset="0"/>
              </a:rPr>
              <a:t>Mazmur</a:t>
            </a:r>
            <a:r>
              <a:rPr lang="en-ID" dirty="0">
                <a:latin typeface="Franklin Gothic Demi Cond" panose="020B0706030402020204" pitchFamily="34" charset="0"/>
              </a:rPr>
              <a:t> 37:30, 31]. </a:t>
            </a:r>
          </a:p>
          <a:p>
            <a:pPr marL="0" indent="0">
              <a:buNone/>
            </a:pPr>
            <a:r>
              <a:rPr lang="en-ID" dirty="0" err="1">
                <a:highlight>
                  <a:srgbClr val="00FFFF"/>
                </a:highlight>
                <a:latin typeface="Franklin Gothic Demi Cond" panose="020B0706030402020204" pitchFamily="34" charset="0"/>
              </a:rPr>
              <a:t>Idealnya</a:t>
            </a:r>
            <a:r>
              <a:rPr lang="en-ID" dirty="0">
                <a:highlight>
                  <a:srgbClr val="00FFFF"/>
                </a:highlight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highlight>
                  <a:srgbClr val="00FFFF"/>
                </a:highlight>
                <a:latin typeface="Franklin Gothic Demi Cond" panose="020B0706030402020204" pitchFamily="34" charset="0"/>
              </a:rPr>
              <a:t>hukum</a:t>
            </a:r>
            <a:r>
              <a:rPr lang="en-ID" dirty="0">
                <a:highlight>
                  <a:srgbClr val="00FFFF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00FFFF"/>
                </a:highlight>
                <a:latin typeface="Franklin Gothic Demi Cond" panose="020B0706030402020204" pitchFamily="34" charset="0"/>
              </a:rPr>
              <a:t>kasih</a:t>
            </a:r>
            <a:r>
              <a:rPr lang="en-ID" dirty="0">
                <a:highlight>
                  <a:srgbClr val="00FFFF"/>
                </a:highlight>
                <a:latin typeface="Franklin Gothic Demi Cond" panose="020B0706030402020204" pitchFamily="34" charset="0"/>
              </a:rPr>
              <a:t> Allah </a:t>
            </a:r>
            <a:r>
              <a:rPr lang="en-ID" dirty="0" err="1">
                <a:highlight>
                  <a:srgbClr val="00FFFF"/>
                </a:highlight>
                <a:latin typeface="Franklin Gothic Demi Cond" panose="020B0706030402020204" pitchFamily="34" charset="0"/>
              </a:rPr>
              <a:t>tidak</a:t>
            </a:r>
            <a:r>
              <a:rPr lang="en-ID" dirty="0">
                <a:highlight>
                  <a:srgbClr val="00FFFF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00FFFF"/>
                </a:highlight>
                <a:latin typeface="Franklin Gothic Demi Cond" panose="020B0706030402020204" pitchFamily="34" charset="0"/>
              </a:rPr>
              <a:t>bersifat</a:t>
            </a:r>
            <a:r>
              <a:rPr lang="en-ID" dirty="0">
                <a:highlight>
                  <a:srgbClr val="00FFFF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00FFFF"/>
                </a:highlight>
                <a:latin typeface="Franklin Gothic Demi Cond" panose="020B0706030402020204" pitchFamily="34" charset="0"/>
              </a:rPr>
              <a:t>eksternal</a:t>
            </a:r>
            <a:r>
              <a:rPr lang="en-ID" dirty="0">
                <a:highlight>
                  <a:srgbClr val="00FFFF"/>
                </a:highlight>
                <a:latin typeface="Franklin Gothic Demi Cond" panose="020B0706030402020204" pitchFamily="34" charset="0"/>
              </a:rPr>
              <a:t> pada </a:t>
            </a:r>
            <a:r>
              <a:rPr lang="en-ID" dirty="0" err="1">
                <a:highlight>
                  <a:srgbClr val="00FFFF"/>
                </a:highlight>
                <a:latin typeface="Franklin Gothic Demi Cond" panose="020B0706030402020204" pitchFamily="34" charset="0"/>
              </a:rPr>
              <a:t>diri</a:t>
            </a:r>
            <a:r>
              <a:rPr lang="en-ID" dirty="0">
                <a:highlight>
                  <a:srgbClr val="00FFFF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00FFFF"/>
                </a:highlight>
                <a:latin typeface="Franklin Gothic Demi Cond" panose="020B0706030402020204" pitchFamily="34" charset="0"/>
              </a:rPr>
              <a:t>kita</a:t>
            </a:r>
            <a:r>
              <a:rPr lang="en-ID" dirty="0">
                <a:highlight>
                  <a:srgbClr val="00FFFF"/>
                </a:highlight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highlight>
                  <a:srgbClr val="00FFFF"/>
                </a:highlight>
                <a:latin typeface="Franklin Gothic Demi Cond" panose="020B0706030402020204" pitchFamily="34" charset="0"/>
              </a:rPr>
              <a:t>melainkan</a:t>
            </a:r>
            <a:r>
              <a:rPr lang="en-ID" dirty="0">
                <a:highlight>
                  <a:srgbClr val="00FFFF"/>
                </a:highlight>
                <a:latin typeface="Franklin Gothic Demi Cond" panose="020B0706030402020204" pitchFamily="34" charset="0"/>
              </a:rPr>
              <a:t> internal pada </a:t>
            </a:r>
            <a:r>
              <a:rPr lang="en-ID" dirty="0" err="1">
                <a:highlight>
                  <a:srgbClr val="00FFFF"/>
                </a:highlight>
                <a:latin typeface="Franklin Gothic Demi Cond" panose="020B0706030402020204" pitchFamily="34" charset="0"/>
              </a:rPr>
              <a:t>karakter</a:t>
            </a:r>
            <a:r>
              <a:rPr lang="en-ID" dirty="0">
                <a:highlight>
                  <a:srgbClr val="00FFFF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00FFFF"/>
                </a:highlight>
                <a:latin typeface="Franklin Gothic Demi Cond" panose="020B0706030402020204" pitchFamily="34" charset="0"/>
              </a:rPr>
              <a:t>kita</a:t>
            </a:r>
            <a:r>
              <a:rPr lang="en-ID" dirty="0">
                <a:highlight>
                  <a:srgbClr val="00FFFF"/>
                </a:highlight>
                <a:latin typeface="Franklin Gothic Demi Cond" panose="020B07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>
                <a:latin typeface="Impact" panose="020B0806030902050204" pitchFamily="34" charset="0"/>
              </a:rPr>
              <a:t>Hanya Allah yang </a:t>
            </a:r>
            <a:r>
              <a:rPr lang="en-ID" dirty="0" err="1">
                <a:latin typeface="Impact" panose="020B0806030902050204" pitchFamily="34" charset="0"/>
              </a:rPr>
              <a:t>dapat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menuliskan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hukum</a:t>
            </a:r>
            <a:r>
              <a:rPr lang="en-ID" dirty="0">
                <a:latin typeface="Impact" panose="020B0806030902050204" pitchFamily="34" charset="0"/>
              </a:rPr>
              <a:t>-Nya di </a:t>
            </a:r>
            <a:r>
              <a:rPr lang="en-ID" dirty="0" err="1">
                <a:latin typeface="Impact" panose="020B0806030902050204" pitchFamily="34" charset="0"/>
              </a:rPr>
              <a:t>dalam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hati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manusia</a:t>
            </a:r>
            <a:r>
              <a:rPr lang="en-ID" dirty="0">
                <a:latin typeface="Impact" panose="020B0806030902050204" pitchFamily="34" charset="0"/>
              </a:rPr>
              <a:t>,</a:t>
            </a:r>
            <a:r>
              <a:rPr lang="en-ID" dirty="0">
                <a:latin typeface="Franklin Gothic Demi Cond" panose="020B0706030402020204" pitchFamily="34" charset="0"/>
              </a:rPr>
              <a:t> dan Dia </a:t>
            </a:r>
            <a:r>
              <a:rPr lang="en-ID" dirty="0" err="1">
                <a:latin typeface="Franklin Gothic Demi Cond" panose="020B0706030402020204" pitchFamily="34" charset="0"/>
              </a:rPr>
              <a:t>berjanji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untuk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melakukannya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bagi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umat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perjanjian</a:t>
            </a:r>
            <a:r>
              <a:rPr lang="en-ID" dirty="0">
                <a:latin typeface="Franklin Gothic Demi Cond" panose="020B0706030402020204" pitchFamily="34" charset="0"/>
              </a:rPr>
              <a:t>-Nya [</a:t>
            </a:r>
            <a:r>
              <a:rPr lang="en-ID" dirty="0" err="1">
                <a:latin typeface="Franklin Gothic Demi Cond" panose="020B0706030402020204" pitchFamily="34" charset="0"/>
              </a:rPr>
              <a:t>Ibrani</a:t>
            </a:r>
            <a:r>
              <a:rPr lang="en-ID" dirty="0">
                <a:latin typeface="Franklin Gothic Demi Cond" panose="020B0706030402020204" pitchFamily="34" charset="0"/>
              </a:rPr>
              <a:t> 8:10].</a:t>
            </a:r>
          </a:p>
        </p:txBody>
      </p:sp>
    </p:spTree>
    <p:extLst>
      <p:ext uri="{BB962C8B-B14F-4D97-AF65-F5344CB8AC3E}">
        <p14:creationId xmlns:p14="http://schemas.microsoft.com/office/powerpoint/2010/main" val="1228453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C2D8E88-33CF-14DD-00CC-128AE884A3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C20F36-CBA5-2AE4-E369-0C02BC1F4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"/>
            <a:ext cx="9143999" cy="1386348"/>
          </a:xfrm>
          <a:solidFill>
            <a:schemeClr val="accent2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Hidup Di </a:t>
            </a:r>
            <a:r>
              <a:rPr lang="en-ID" sz="4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bawah</a:t>
            </a:r>
            <a:r>
              <a:rPr lang="en-ID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Kasih </a:t>
            </a:r>
            <a:r>
              <a:rPr lang="en-ID" sz="4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Karunia</a:t>
            </a:r>
            <a:r>
              <a:rPr lang="en-ID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Allah: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5FBFD7-F376-DC92-C781-2853CE86F7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752156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ID" sz="3200" dirty="0">
                <a:latin typeface="Berlin Sans FB" panose="020E0602020502020306" pitchFamily="34" charset="0"/>
              </a:rPr>
              <a:t>Karena </a:t>
            </a:r>
            <a:r>
              <a:rPr lang="en-ID" sz="3200" dirty="0" err="1">
                <a:latin typeface="Berlin Sans FB" panose="020E0602020502020306" pitchFamily="34" charset="0"/>
              </a:rPr>
              <a:t>kasih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karunia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kita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diselamatkan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melalui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iman</a:t>
            </a:r>
            <a:r>
              <a:rPr lang="en-ID" sz="3200" dirty="0">
                <a:latin typeface="Berlin Sans FB" panose="020E0602020502020306" pitchFamily="34" charset="0"/>
              </a:rPr>
              <a:t>, </a:t>
            </a:r>
            <a:r>
              <a:rPr lang="en-ID" sz="3200" dirty="0" err="1">
                <a:latin typeface="Berlin Sans FB" panose="020E0602020502020306" pitchFamily="34" charset="0"/>
              </a:rPr>
              <a:t>bukan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dari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diri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kita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sendiri</a:t>
            </a:r>
            <a:r>
              <a:rPr lang="en-ID" sz="3200" dirty="0">
                <a:latin typeface="Berlin Sans FB" panose="020E0602020502020306" pitchFamily="34" charset="0"/>
              </a:rPr>
              <a:t>, </a:t>
            </a:r>
            <a:r>
              <a:rPr lang="en-ID" sz="3200" dirty="0" err="1">
                <a:latin typeface="Berlin Sans FB" panose="020E0602020502020306" pitchFamily="34" charset="0"/>
              </a:rPr>
              <a:t>tetapi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sebagai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pemberian</a:t>
            </a:r>
            <a:r>
              <a:rPr lang="en-ID" sz="3200" dirty="0">
                <a:latin typeface="Berlin Sans FB" panose="020E0602020502020306" pitchFamily="34" charset="0"/>
              </a:rPr>
              <a:t> Allah [</a:t>
            </a:r>
            <a:r>
              <a:rPr lang="en-ID" sz="3200" dirty="0" err="1">
                <a:latin typeface="Berlin Sans FB" panose="020E0602020502020306" pitchFamily="34" charset="0"/>
              </a:rPr>
              <a:t>Efesus</a:t>
            </a:r>
            <a:r>
              <a:rPr lang="en-ID" sz="3200" dirty="0">
                <a:latin typeface="Berlin Sans FB" panose="020E0602020502020306" pitchFamily="34" charset="0"/>
              </a:rPr>
              <a:t> 2:8].   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ID" sz="3200" dirty="0">
                <a:latin typeface="Berlin Sans FB" panose="020E0602020502020306" pitchFamily="34" charset="0"/>
              </a:rPr>
              <a:t>Kita </a:t>
            </a:r>
            <a:r>
              <a:rPr lang="en-ID" sz="3200" dirty="0" err="1">
                <a:latin typeface="Berlin Sans FB" panose="020E0602020502020306" pitchFamily="34" charset="0"/>
              </a:rPr>
              <a:t>tidak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menaati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hukum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Taurat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supaya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diselamatkan</a:t>
            </a:r>
            <a:r>
              <a:rPr lang="en-ID" sz="3200" dirty="0">
                <a:latin typeface="Berlin Sans FB" panose="020E0602020502020306" pitchFamily="34" charset="0"/>
              </a:rPr>
              <a:t>; </a:t>
            </a:r>
            <a:r>
              <a:rPr lang="en-ID" sz="3200" b="1" dirty="0" err="1">
                <a:latin typeface="Berlin Sans FB" panose="020E0602020502020306" pitchFamily="34" charset="0"/>
              </a:rPr>
              <a:t>kita</a:t>
            </a:r>
            <a:r>
              <a:rPr lang="en-ID" sz="3200" b="1" dirty="0">
                <a:latin typeface="Berlin Sans FB" panose="020E0602020502020306" pitchFamily="34" charset="0"/>
              </a:rPr>
              <a:t> </a:t>
            </a:r>
            <a:r>
              <a:rPr lang="en-ID" sz="3200" b="1" dirty="0" err="1">
                <a:latin typeface="Berlin Sans FB" panose="020E0602020502020306" pitchFamily="34" charset="0"/>
              </a:rPr>
              <a:t>menaati</a:t>
            </a:r>
            <a:r>
              <a:rPr lang="en-ID" sz="3200" b="1" dirty="0">
                <a:latin typeface="Berlin Sans FB" panose="020E0602020502020306" pitchFamily="34" charset="0"/>
              </a:rPr>
              <a:t> </a:t>
            </a:r>
            <a:r>
              <a:rPr lang="en-ID" sz="3200" b="1" dirty="0" err="1">
                <a:latin typeface="Berlin Sans FB" panose="020E0602020502020306" pitchFamily="34" charset="0"/>
              </a:rPr>
              <a:t>hukum</a:t>
            </a:r>
            <a:r>
              <a:rPr lang="en-ID" sz="3200" b="1" dirty="0">
                <a:latin typeface="Berlin Sans FB" panose="020E0602020502020306" pitchFamily="34" charset="0"/>
              </a:rPr>
              <a:t> </a:t>
            </a:r>
            <a:r>
              <a:rPr lang="en-ID" sz="3200" b="1" dirty="0" err="1">
                <a:latin typeface="Berlin Sans FB" panose="020E0602020502020306" pitchFamily="34" charset="0"/>
              </a:rPr>
              <a:t>karena</a:t>
            </a:r>
            <a:r>
              <a:rPr lang="en-ID" sz="3200" b="1" dirty="0">
                <a:latin typeface="Berlin Sans FB" panose="020E0602020502020306" pitchFamily="34" charset="0"/>
              </a:rPr>
              <a:t> </a:t>
            </a:r>
            <a:r>
              <a:rPr lang="en-ID" sz="3200" b="1" dirty="0" err="1">
                <a:latin typeface="Berlin Sans FB" panose="020E0602020502020306" pitchFamily="34" charset="0"/>
              </a:rPr>
              <a:t>kita</a:t>
            </a:r>
            <a:r>
              <a:rPr lang="en-ID" sz="3200" b="1" dirty="0">
                <a:latin typeface="Berlin Sans FB" panose="020E0602020502020306" pitchFamily="34" charset="0"/>
              </a:rPr>
              <a:t> </a:t>
            </a:r>
            <a:r>
              <a:rPr lang="en-ID" sz="3200" b="1" dirty="0" err="1">
                <a:latin typeface="Berlin Sans FB" panose="020E0602020502020306" pitchFamily="34" charset="0"/>
              </a:rPr>
              <a:t>sudah</a:t>
            </a:r>
            <a:r>
              <a:rPr lang="en-ID" sz="3200" b="1" dirty="0">
                <a:latin typeface="Berlin Sans FB" panose="020E0602020502020306" pitchFamily="34" charset="0"/>
              </a:rPr>
              <a:t> </a:t>
            </a:r>
            <a:r>
              <a:rPr lang="en-ID" sz="3200" b="1" dirty="0" err="1">
                <a:latin typeface="Berlin Sans FB" panose="020E0602020502020306" pitchFamily="34" charset="0"/>
              </a:rPr>
              <a:t>diselamatkan</a:t>
            </a:r>
            <a:r>
              <a:rPr lang="en-ID" sz="3200" b="1" dirty="0">
                <a:latin typeface="Berlin Sans FB" panose="020E0602020502020306" pitchFamily="34" charset="0"/>
              </a:rPr>
              <a:t>.   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ID" sz="3200" dirty="0">
                <a:latin typeface="Berlin Sans FB" panose="020E0602020502020306" pitchFamily="34" charset="0"/>
              </a:rPr>
              <a:t>Kita </a:t>
            </a:r>
            <a:r>
              <a:rPr lang="en-ID" sz="3200" dirty="0" err="1">
                <a:latin typeface="Berlin Sans FB" panose="020E0602020502020306" pitchFamily="34" charset="0"/>
              </a:rPr>
              <a:t>tidak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menaati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hukum</a:t>
            </a:r>
            <a:r>
              <a:rPr lang="en-ID" sz="3200" dirty="0">
                <a:latin typeface="Berlin Sans FB" panose="020E0602020502020306" pitchFamily="34" charset="0"/>
              </a:rPr>
              <a:t> agar </a:t>
            </a:r>
            <a:r>
              <a:rPr lang="en-ID" sz="3200" dirty="0" err="1">
                <a:latin typeface="Berlin Sans FB" panose="020E0602020502020306" pitchFamily="34" charset="0"/>
              </a:rPr>
              <a:t>kita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dikasihi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tetapi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karena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kita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sudah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dikasihi</a:t>
            </a:r>
            <a:r>
              <a:rPr lang="en-ID" sz="3200" dirty="0">
                <a:latin typeface="Berlin Sans FB" panose="020E0602020502020306" pitchFamily="34" charset="0"/>
              </a:rPr>
              <a:t>, dan </a:t>
            </a:r>
            <a:r>
              <a:rPr lang="en-ID" sz="3200" dirty="0" err="1">
                <a:latin typeface="Berlin Sans FB" panose="020E0602020502020306" pitchFamily="34" charset="0"/>
              </a:rPr>
              <a:t>karena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itu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kita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rindu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untuk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mengasihi</a:t>
            </a:r>
            <a:r>
              <a:rPr lang="en-ID" sz="3200" dirty="0">
                <a:latin typeface="Berlin Sans FB" panose="020E0602020502020306" pitchFamily="34" charset="0"/>
              </a:rPr>
              <a:t> Allah dan </a:t>
            </a:r>
            <a:r>
              <a:rPr lang="en-ID" sz="3200" dirty="0" err="1">
                <a:latin typeface="Berlin Sans FB" panose="020E0602020502020306" pitchFamily="34" charset="0"/>
              </a:rPr>
              <a:t>sesama</a:t>
            </a:r>
            <a:r>
              <a:rPr lang="en-ID" sz="3200" dirty="0">
                <a:latin typeface="Berlin Sans FB" panose="020E0602020502020306" pitchFamily="34" charset="0"/>
              </a:rPr>
              <a:t> [Yohanes 14:15].</a:t>
            </a:r>
          </a:p>
        </p:txBody>
      </p:sp>
    </p:spTree>
    <p:extLst>
      <p:ext uri="{BB962C8B-B14F-4D97-AF65-F5344CB8AC3E}">
        <p14:creationId xmlns:p14="http://schemas.microsoft.com/office/powerpoint/2010/main" val="8366672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D5A42A-8BB8-2F8B-7A00-2AA7BB03F3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1435A6-DAFE-F4A0-814C-CEA160847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62013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ID" sz="4800" dirty="0">
                <a:latin typeface="Gill Sans Ultra Bold Condensed" panose="020B0A06020104020203" pitchFamily="34" charset="0"/>
              </a:rPr>
              <a:t>Peran Hukum </a:t>
            </a:r>
            <a:r>
              <a:rPr lang="en-ID" sz="4800" dirty="0" err="1">
                <a:latin typeface="Gill Sans Ultra Bold Condensed" panose="020B0A06020104020203" pitchFamily="34" charset="0"/>
              </a:rPr>
              <a:t>Taurat</a:t>
            </a:r>
            <a:r>
              <a:rPr lang="en-ID" sz="4800" dirty="0">
                <a:latin typeface="Gill Sans Ultra Bold Condensed" panose="020B0A06020104020203" pitchFamily="34" charset="0"/>
              </a:rPr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BCC00-2E00-90B4-28E3-BF33916573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141536"/>
            <a:ext cx="8072898" cy="4351338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ID" sz="3600" dirty="0" err="1">
                <a:latin typeface="Franklin Gothic Demi Cond" panose="020B0706030402020204" pitchFamily="34" charset="0"/>
              </a:rPr>
              <a:t>Menunjukkan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kepada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kita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akan</a:t>
            </a:r>
            <a:r>
              <a:rPr lang="en-ID" sz="3600" dirty="0">
                <a:latin typeface="Franklin Gothic Demi Cond" panose="020B0706030402020204" pitchFamily="34" charset="0"/>
              </a:rPr>
              <a:t> dosa </a:t>
            </a:r>
            <a:r>
              <a:rPr lang="en-ID" sz="3600" dirty="0" err="1">
                <a:latin typeface="Franklin Gothic Demi Cond" panose="020B0706030402020204" pitchFamily="34" charset="0"/>
              </a:rPr>
              <a:t>kita</a:t>
            </a:r>
            <a:r>
              <a:rPr lang="en-ID" sz="3600" dirty="0">
                <a:latin typeface="Franklin Gothic Demi Cond" panose="020B0706030402020204" pitchFamily="34" charset="0"/>
              </a:rPr>
              <a:t> [</a:t>
            </a:r>
            <a:r>
              <a:rPr lang="en-ID" sz="3600" dirty="0" err="1">
                <a:latin typeface="Franklin Gothic Demi Cond" panose="020B0706030402020204" pitchFamily="34" charset="0"/>
              </a:rPr>
              <a:t>Yakobus</a:t>
            </a:r>
            <a:r>
              <a:rPr lang="en-ID" sz="3600" dirty="0">
                <a:latin typeface="Franklin Gothic Demi Cond" panose="020B0706030402020204" pitchFamily="34" charset="0"/>
              </a:rPr>
              <a:t> 1:22-25; Roma 3:20; Roma 7:7].   </a:t>
            </a:r>
          </a:p>
          <a:p>
            <a:pPr marL="514350" indent="-514350">
              <a:buFont typeface="+mj-lt"/>
              <a:buAutoNum type="arabicPeriod"/>
            </a:pPr>
            <a:r>
              <a:rPr lang="en-ID" sz="3600" dirty="0" err="1">
                <a:latin typeface="Franklin Gothic Demi Cond" panose="020B0706030402020204" pitchFamily="34" charset="0"/>
              </a:rPr>
              <a:t>Menunjukkan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kepada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kita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kebutuhan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kita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akan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seorang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Penebus</a:t>
            </a:r>
            <a:r>
              <a:rPr lang="en-ID" sz="3600" dirty="0">
                <a:latin typeface="Franklin Gothic Demi Cond" panose="020B0706030402020204" pitchFamily="34" charset="0"/>
              </a:rPr>
              <a:t> [Galatia 3:22-24].   </a:t>
            </a:r>
          </a:p>
          <a:p>
            <a:pPr marL="514350" indent="-514350">
              <a:buFont typeface="+mj-lt"/>
              <a:buAutoNum type="arabicPeriod"/>
            </a:pPr>
            <a:r>
              <a:rPr lang="en-ID" sz="3600" dirty="0" err="1">
                <a:latin typeface="Franklin Gothic Demi Cond" panose="020B0706030402020204" pitchFamily="34" charset="0"/>
              </a:rPr>
              <a:t>Membimbing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kita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dalam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cara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hidup</a:t>
            </a:r>
            <a:r>
              <a:rPr lang="en-ID" sz="3600" dirty="0">
                <a:latin typeface="Franklin Gothic Demi Cond" panose="020B0706030402020204" pitchFamily="34" charset="0"/>
              </a:rPr>
              <a:t> yang </a:t>
            </a:r>
            <a:r>
              <a:rPr lang="en-ID" sz="3600" dirty="0" err="1">
                <a:latin typeface="Franklin Gothic Demi Cond" panose="020B0706030402020204" pitchFamily="34" charset="0"/>
              </a:rPr>
              <a:t>terbaik</a:t>
            </a:r>
            <a:r>
              <a:rPr lang="en-ID" sz="3600" dirty="0">
                <a:latin typeface="Franklin Gothic Demi Cond" panose="020B0706030402020204" pitchFamily="34" charset="0"/>
              </a:rPr>
              <a:t>, dan </a:t>
            </a:r>
            <a:r>
              <a:rPr lang="en-ID" sz="3600" dirty="0" err="1">
                <a:latin typeface="Franklin Gothic Demi Cond" panose="020B0706030402020204" pitchFamily="34" charset="0"/>
              </a:rPr>
              <a:t>menyingkapkan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karakter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kasih</a:t>
            </a:r>
            <a:r>
              <a:rPr lang="en-ID" sz="3600" dirty="0">
                <a:latin typeface="Franklin Gothic Demi Cond" panose="020B0706030402020204" pitchFamily="34" charset="0"/>
              </a:rPr>
              <a:t> Allah.</a:t>
            </a:r>
          </a:p>
        </p:txBody>
      </p:sp>
    </p:spTree>
    <p:extLst>
      <p:ext uri="{BB962C8B-B14F-4D97-AF65-F5344CB8AC3E}">
        <p14:creationId xmlns:p14="http://schemas.microsoft.com/office/powerpoint/2010/main" val="15999975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3968FD-7EA5-0B8F-8FC4-B5AA45A88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" y="294538"/>
            <a:ext cx="9143997" cy="1033669"/>
          </a:xfrm>
        </p:spPr>
        <p:txBody>
          <a:bodyPr>
            <a:normAutofit fontScale="90000"/>
          </a:bodyPr>
          <a:lstStyle/>
          <a:p>
            <a:pPr algn="ctr"/>
            <a:r>
              <a:rPr lang="en-ID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KASIH ADALAH KEGENAPAN HUKUM TAURAT</a:t>
            </a:r>
            <a:br>
              <a:rPr lang="en-ID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</a:br>
            <a:r>
              <a:rPr lang="en-ID" sz="31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Rabu, 26 Maret 2025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0B037-10E7-A20C-0235-CC24B27ABE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8776" y="1881933"/>
            <a:ext cx="6262576" cy="4678183"/>
          </a:xfrm>
          <a:solidFill>
            <a:schemeClr val="accent6">
              <a:lumMod val="20000"/>
              <a:lumOff val="80000"/>
            </a:schemeClr>
          </a:solidFill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2600" dirty="0">
                <a:latin typeface="Franklin Gothic Heavy" panose="020B0903020102020204" pitchFamily="34" charset="0"/>
              </a:rPr>
              <a:t>Paulus </a:t>
            </a:r>
            <a:r>
              <a:rPr lang="en-ID" sz="2600" dirty="0" err="1">
                <a:latin typeface="Franklin Gothic Heavy" panose="020B0903020102020204" pitchFamily="34" charset="0"/>
              </a:rPr>
              <a:t>mengajarkan</a:t>
            </a:r>
            <a:r>
              <a:rPr lang="en-ID" sz="2600" dirty="0">
                <a:latin typeface="Franklin Gothic Heavy" panose="020B0903020102020204" pitchFamily="34" charset="0"/>
              </a:rPr>
              <a:t> </a:t>
            </a:r>
            <a:r>
              <a:rPr lang="en-ID" sz="2600" dirty="0" err="1">
                <a:latin typeface="Franklin Gothic Heavy" panose="020B0903020102020204" pitchFamily="34" charset="0"/>
              </a:rPr>
              <a:t>bahwa</a:t>
            </a:r>
            <a:r>
              <a:rPr lang="en-ID" sz="2600" dirty="0">
                <a:latin typeface="Franklin Gothic Heavy" panose="020B0903020102020204" pitchFamily="34" charset="0"/>
              </a:rPr>
              <a:t> :   </a:t>
            </a:r>
          </a:p>
          <a:p>
            <a:pPr marL="342900" indent="-342900">
              <a:buAutoNum type="arabicPeriod"/>
            </a:pPr>
            <a:r>
              <a:rPr lang="en-ID" sz="2600" dirty="0">
                <a:latin typeface="Tw Cen MT Condensed Extra Bold" panose="020B0803020202020204" pitchFamily="34" charset="0"/>
              </a:rPr>
              <a:t>"</a:t>
            </a:r>
            <a:r>
              <a:rPr lang="en-ID" sz="2600" dirty="0" err="1">
                <a:latin typeface="Tw Cen MT Condensed Extra Bold" panose="020B0803020202020204" pitchFamily="34" charset="0"/>
              </a:rPr>
              <a:t>Barangsiapa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mengasihi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sesamanya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manusia</a:t>
            </a:r>
            <a:r>
              <a:rPr lang="en-ID" sz="2600" dirty="0">
                <a:latin typeface="Tw Cen MT Condensed Extra Bold" panose="020B0803020202020204" pitchFamily="34" charset="0"/>
              </a:rPr>
              <a:t>, </a:t>
            </a:r>
            <a:r>
              <a:rPr lang="en-ID" sz="2600" dirty="0" err="1">
                <a:latin typeface="Tw Cen MT Condensed Extra Bold" panose="020B0803020202020204" pitchFamily="34" charset="0"/>
              </a:rPr>
              <a:t>ia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sudah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memenuhi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hukum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Taurat</a:t>
            </a:r>
            <a:r>
              <a:rPr lang="en-ID" sz="2600" dirty="0">
                <a:latin typeface="Tw Cen MT Condensed Extra Bold" panose="020B0803020202020204" pitchFamily="34" charset="0"/>
              </a:rPr>
              <a:t>" [Roma 13:8].    </a:t>
            </a:r>
          </a:p>
          <a:p>
            <a:pPr marL="342900" indent="-342900">
              <a:buAutoNum type="arabicPeriod"/>
            </a:pPr>
            <a:r>
              <a:rPr lang="en-ID" sz="2600" dirty="0" err="1">
                <a:latin typeface="Tw Cen MT Condensed Extra Bold" panose="020B0803020202020204" pitchFamily="34" charset="0"/>
              </a:rPr>
              <a:t>Setelah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mendaftarkan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beberapa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perintah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terakhir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dari</a:t>
            </a:r>
            <a:r>
              <a:rPr lang="en-ID" sz="2600" dirty="0">
                <a:latin typeface="Tw Cen MT Condensed Extra Bold" panose="020B0803020202020204" pitchFamily="34" charset="0"/>
              </a:rPr>
              <a:t> Hukum </a:t>
            </a:r>
            <a:r>
              <a:rPr lang="en-ID" sz="2600" dirty="0" err="1">
                <a:latin typeface="Tw Cen MT Condensed Extra Bold" panose="020B0803020202020204" pitchFamily="34" charset="0"/>
              </a:rPr>
              <a:t>Taurat</a:t>
            </a:r>
            <a:r>
              <a:rPr lang="en-ID" sz="2600" dirty="0">
                <a:latin typeface="Tw Cen MT Condensed Extra Bold" panose="020B0803020202020204" pitchFamily="34" charset="0"/>
              </a:rPr>
              <a:t>, Paulus </a:t>
            </a:r>
            <a:r>
              <a:rPr lang="en-ID" sz="2600" dirty="0" err="1">
                <a:latin typeface="Tw Cen MT Condensed Extra Bold" panose="020B0803020202020204" pitchFamily="34" charset="0"/>
              </a:rPr>
              <a:t>menyatakan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bahwa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ini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semuanya</a:t>
            </a:r>
            <a:r>
              <a:rPr lang="en-ID" sz="2600" dirty="0">
                <a:latin typeface="Tw Cen MT Condensed Extra Bold" panose="020B0803020202020204" pitchFamily="34" charset="0"/>
              </a:rPr>
              <a:t> "</a:t>
            </a:r>
            <a:r>
              <a:rPr lang="en-ID" sz="2600" dirty="0" err="1">
                <a:latin typeface="Tw Cen MT Condensed Extra Bold" panose="020B0803020202020204" pitchFamily="34" charset="0"/>
              </a:rPr>
              <a:t>sudah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tersimpul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dalam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firman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ini</a:t>
            </a:r>
            <a:r>
              <a:rPr lang="en-ID" sz="2600" dirty="0">
                <a:latin typeface="Tw Cen MT Condensed Extra Bold" panose="020B0803020202020204" pitchFamily="34" charset="0"/>
              </a:rPr>
              <a:t>, </a:t>
            </a:r>
            <a:r>
              <a:rPr lang="en-ID" sz="2600" dirty="0" err="1">
                <a:latin typeface="Tw Cen MT Condensed Extra Bold" panose="020B0803020202020204" pitchFamily="34" charset="0"/>
              </a:rPr>
              <a:t>yaitu</a:t>
            </a:r>
            <a:r>
              <a:rPr lang="en-ID" sz="2600" dirty="0">
                <a:latin typeface="Tw Cen MT Condensed Extra Bold" panose="020B0803020202020204" pitchFamily="34" charset="0"/>
              </a:rPr>
              <a:t>: '</a:t>
            </a:r>
            <a:r>
              <a:rPr lang="en-ID" sz="2600" dirty="0" err="1">
                <a:latin typeface="Tw Cen MT Condensed Extra Bold" panose="020B0803020202020204" pitchFamily="34" charset="0"/>
              </a:rPr>
              <a:t>Kasihilah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sesamamu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manusia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seperti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dirimu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sendiri</a:t>
            </a:r>
            <a:r>
              <a:rPr lang="en-ID" sz="2600" dirty="0">
                <a:latin typeface="Tw Cen MT Condensed Extra Bold" panose="020B0803020202020204" pitchFamily="34" charset="0"/>
              </a:rPr>
              <a:t>!' [Roma 13:9].    </a:t>
            </a:r>
          </a:p>
          <a:p>
            <a:pPr marL="342900" indent="-342900">
              <a:buAutoNum type="arabicPeriod"/>
            </a:pPr>
            <a:r>
              <a:rPr lang="en-ID" sz="2600" dirty="0">
                <a:latin typeface="Tw Cen MT Condensed Extra Bold" panose="020B0803020202020204" pitchFamily="34" charset="0"/>
              </a:rPr>
              <a:t>“Kasih </a:t>
            </a:r>
            <a:r>
              <a:rPr lang="en-ID" sz="2600" dirty="0" err="1">
                <a:latin typeface="Tw Cen MT Condensed Extra Bold" panose="020B0803020202020204" pitchFamily="34" charset="0"/>
              </a:rPr>
              <a:t>adalah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kegenapan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hukum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Taurat</a:t>
            </a:r>
            <a:r>
              <a:rPr lang="en-ID" sz="2600" dirty="0">
                <a:latin typeface="Tw Cen MT Condensed Extra Bold" panose="020B0803020202020204" pitchFamily="34" charset="0"/>
              </a:rPr>
              <a:t>" [Roma 13:10].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10BC25-2D16-A5DA-7405-0B65F8DCFA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53" y="4791014"/>
            <a:ext cx="2502471" cy="19024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23B005-7707-4335-DB7C-33AA91FC71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585" y="1891970"/>
            <a:ext cx="2054408" cy="2734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297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D50D3C5-35AA-6D34-E505-0F082E32F25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017" r="4941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E72A3A-F729-44FC-662B-7510C8C04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653" y="88351"/>
            <a:ext cx="7969660" cy="1325563"/>
          </a:xfrm>
          <a:solidFill>
            <a:srgbClr val="C00000"/>
          </a:solidFill>
        </p:spPr>
        <p:txBody>
          <a:bodyPr>
            <a:normAutofit/>
          </a:bodyPr>
          <a:lstStyle/>
          <a:p>
            <a:r>
              <a:rPr lang="en-ID" sz="3600" dirty="0">
                <a:solidFill>
                  <a:schemeClr val="bg1"/>
                </a:solidFill>
                <a:latin typeface="Franklin Gothic Heavy" panose="020B0903020102020204" pitchFamily="34" charset="0"/>
              </a:rPr>
              <a:t>Hal-</a:t>
            </a:r>
            <a:r>
              <a:rPr lang="en-ID" sz="3600" dirty="0" err="1">
                <a:solidFill>
                  <a:schemeClr val="bg1"/>
                </a:solidFill>
                <a:latin typeface="Franklin Gothic Heavy" panose="020B0903020102020204" pitchFamily="34" charset="0"/>
              </a:rPr>
              <a:t>hal</a:t>
            </a:r>
            <a:r>
              <a:rPr lang="en-ID" sz="3600" dirty="0">
                <a:solidFill>
                  <a:schemeClr val="bg1"/>
                </a:solidFill>
                <a:latin typeface="Franklin Gothic Heavy" panose="020B090302010202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Franklin Gothic Heavy" panose="020B0903020102020204" pitchFamily="34" charset="0"/>
              </a:rPr>
              <a:t>terpenting</a:t>
            </a:r>
            <a:r>
              <a:rPr lang="en-ID" sz="3600" dirty="0">
                <a:solidFill>
                  <a:schemeClr val="bg1"/>
                </a:solidFill>
                <a:latin typeface="Franklin Gothic Heavy" panose="020B090302010202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Franklin Gothic Heavy" panose="020B0903020102020204" pitchFamily="34" charset="0"/>
              </a:rPr>
              <a:t>dalam</a:t>
            </a:r>
            <a:r>
              <a:rPr lang="en-ID" sz="3600" dirty="0">
                <a:solidFill>
                  <a:schemeClr val="bg1"/>
                </a:solidFill>
                <a:latin typeface="Franklin Gothic Heavy" panose="020B0903020102020204" pitchFamily="34" charset="0"/>
              </a:rPr>
              <a:t> Hukum </a:t>
            </a:r>
            <a:r>
              <a:rPr lang="en-ID" sz="3600" dirty="0" err="1">
                <a:solidFill>
                  <a:schemeClr val="bg1"/>
                </a:solidFill>
                <a:latin typeface="Franklin Gothic Heavy" panose="020B0903020102020204" pitchFamily="34" charset="0"/>
              </a:rPr>
              <a:t>Taurat</a:t>
            </a:r>
            <a:r>
              <a:rPr lang="en-ID" sz="3600" dirty="0">
                <a:solidFill>
                  <a:schemeClr val="bg1"/>
                </a:solidFill>
                <a:latin typeface="Franklin Gothic Heavy" panose="020B090302010202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Franklin Gothic Heavy" panose="020B0903020102020204" pitchFamily="34" charset="0"/>
              </a:rPr>
              <a:t>adalah</a:t>
            </a:r>
            <a:r>
              <a:rPr lang="en-ID" sz="3600" dirty="0">
                <a:solidFill>
                  <a:schemeClr val="bg1"/>
                </a:solidFill>
                <a:latin typeface="Franklin Gothic Heavy" panose="020B0903020102020204" pitchFamily="34" charset="0"/>
              </a:rPr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A34213-3199-DCD0-D285-91FDD1DEC9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921" y="1617356"/>
            <a:ext cx="7969660" cy="5032375"/>
          </a:xfrm>
          <a:solidFill>
            <a:schemeClr val="bg1"/>
          </a:solidFill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ID" dirty="0" err="1">
                <a:latin typeface="Franklin Gothic Demi Cond" panose="020B0706030402020204" pitchFamily="34" charset="0"/>
              </a:rPr>
              <a:t>Keadilan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belas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kasihan</a:t>
            </a:r>
            <a:r>
              <a:rPr lang="en-ID" dirty="0">
                <a:latin typeface="Franklin Gothic Demi Cond" panose="020B0706030402020204" pitchFamily="34" charset="0"/>
              </a:rPr>
              <a:t> dan </a:t>
            </a:r>
            <a:r>
              <a:rPr lang="en-ID" dirty="0" err="1">
                <a:latin typeface="Franklin Gothic Demi Cond" panose="020B0706030402020204" pitchFamily="34" charset="0"/>
              </a:rPr>
              <a:t>kesetiaan</a:t>
            </a:r>
            <a:r>
              <a:rPr lang="en-ID" dirty="0">
                <a:latin typeface="Franklin Gothic Demi Cond" panose="020B0706030402020204" pitchFamily="34" charset="0"/>
              </a:rPr>
              <a:t> [Matius 23:23].  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ID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Dalam </a:t>
            </a:r>
            <a:r>
              <a:rPr lang="en-ID" dirty="0" err="1">
                <a:highlight>
                  <a:srgbClr val="00FF00"/>
                </a:highlight>
                <a:latin typeface="Gill Sans Nova Cond Ultra Bold" panose="020B0B04020104020203" pitchFamily="34" charset="0"/>
              </a:rPr>
              <a:t>Ulangan</a:t>
            </a:r>
            <a:r>
              <a:rPr lang="en-ID" dirty="0">
                <a:highlight>
                  <a:srgbClr val="00FF00"/>
                </a:highlight>
                <a:latin typeface="Gill Sans Nova Cond Ultra Bold" panose="020B0B04020104020203" pitchFamily="34" charset="0"/>
              </a:rPr>
              <a:t> 5</a:t>
            </a:r>
            <a:r>
              <a:rPr lang="en-ID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highlight>
                  <a:srgbClr val="00FF00"/>
                </a:highlight>
                <a:latin typeface="Franklin Gothic Demi Cond" panose="020B0706030402020204" pitchFamily="34" charset="0"/>
              </a:rPr>
              <a:t>perintah</a:t>
            </a:r>
            <a:r>
              <a:rPr lang="en-ID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 Sabat </a:t>
            </a:r>
            <a:r>
              <a:rPr lang="en-ID" dirty="0" err="1">
                <a:highlight>
                  <a:srgbClr val="00FF00"/>
                </a:highlight>
                <a:latin typeface="Franklin Gothic Demi Cond" panose="020B0706030402020204" pitchFamily="34" charset="0"/>
              </a:rPr>
              <a:t>dasarnya</a:t>
            </a:r>
            <a:r>
              <a:rPr lang="en-ID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00FF00"/>
                </a:highlight>
                <a:latin typeface="Franklin Gothic Demi Cond" panose="020B0706030402020204" pitchFamily="34" charset="0"/>
              </a:rPr>
              <a:t>berhubungan</a:t>
            </a:r>
            <a:r>
              <a:rPr lang="en-ID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00FF00"/>
                </a:highlight>
                <a:latin typeface="Franklin Gothic Demi Cond" panose="020B0706030402020204" pitchFamily="34" charset="0"/>
              </a:rPr>
              <a:t>dengan</a:t>
            </a:r>
            <a:r>
              <a:rPr lang="en-ID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 Allah </a:t>
            </a:r>
            <a:r>
              <a:rPr lang="en-ID" dirty="0" err="1">
                <a:highlight>
                  <a:srgbClr val="00FF00"/>
                </a:highlight>
                <a:latin typeface="Franklin Gothic Demi Cond" panose="020B0706030402020204" pitchFamily="34" charset="0"/>
              </a:rPr>
              <a:t>membebaskan</a:t>
            </a:r>
            <a:r>
              <a:rPr lang="en-ID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 Israel </a:t>
            </a:r>
            <a:r>
              <a:rPr lang="en-ID" dirty="0" err="1">
                <a:highlight>
                  <a:srgbClr val="00FF00"/>
                </a:highlight>
                <a:latin typeface="Franklin Gothic Demi Cond" panose="020B0706030402020204" pitchFamily="34" charset="0"/>
              </a:rPr>
              <a:t>dari</a:t>
            </a:r>
            <a:r>
              <a:rPr lang="en-ID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00FF00"/>
                </a:highlight>
                <a:latin typeface="Franklin Gothic Demi Cond" panose="020B0706030402020204" pitchFamily="34" charset="0"/>
              </a:rPr>
              <a:t>perbudakan</a:t>
            </a:r>
            <a:r>
              <a:rPr lang="en-ID" dirty="0">
                <a:latin typeface="Franklin Gothic Demi Cond" panose="020B0706030402020204" pitchFamily="34" charset="0"/>
              </a:rPr>
              <a:t>. </a:t>
            </a:r>
            <a:r>
              <a:rPr lang="en-ID" dirty="0" err="1">
                <a:latin typeface="Franklin Gothic Demi Cond" panose="020B0706030402020204" pitchFamily="34" charset="0"/>
              </a:rPr>
              <a:t>Artinya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hari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Sabat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bukan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hanya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peringatan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penciptaan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tetapi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juga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peringatan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pembebasan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dari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perbudakan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dan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penindasan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.  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ID" dirty="0" err="1">
                <a:latin typeface="Franklin Gothic Demi Cond" panose="020B0706030402020204" pitchFamily="34" charset="0"/>
              </a:rPr>
              <a:t>Menyebut</a:t>
            </a:r>
            <a:r>
              <a:rPr lang="en-ID" dirty="0">
                <a:latin typeface="Franklin Gothic Demi Cond" panose="020B0706030402020204" pitchFamily="34" charset="0"/>
              </a:rPr>
              <a:t> Sabat </a:t>
            </a:r>
            <a:r>
              <a:rPr lang="en-ID" dirty="0" err="1">
                <a:latin typeface="Franklin Gothic Demi Cond" panose="020B0706030402020204" pitchFamily="34" charset="0"/>
              </a:rPr>
              <a:t>suatu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kenikmatan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dengan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bersenang-senang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karena</a:t>
            </a:r>
            <a:r>
              <a:rPr lang="en-ID" dirty="0">
                <a:latin typeface="Franklin Gothic Demi Cond" panose="020B0706030402020204" pitchFamily="34" charset="0"/>
              </a:rPr>
              <a:t> Tuhan [</a:t>
            </a:r>
            <a:r>
              <a:rPr lang="en-ID" dirty="0" err="1">
                <a:latin typeface="Franklin Gothic Demi Cond" panose="020B0706030402020204" pitchFamily="34" charset="0"/>
              </a:rPr>
              <a:t>Yesaya</a:t>
            </a:r>
            <a:r>
              <a:rPr lang="en-ID" dirty="0">
                <a:latin typeface="Franklin Gothic Demi Cond" panose="020B0706030402020204" pitchFamily="34" charset="0"/>
              </a:rPr>
              <a:t> 58:13, 14], </a:t>
            </a:r>
            <a:r>
              <a:rPr lang="en-ID" dirty="0" err="1">
                <a:latin typeface="Gill Sans Nova Cond Ultra Bold" panose="020B0B04020104020203" pitchFamily="34" charset="0"/>
              </a:rPr>
              <a:t>penekanannya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adalah</a:t>
            </a:r>
            <a:r>
              <a:rPr lang="en-ID" dirty="0">
                <a:latin typeface="Gill Sans Nova Cond Ultra Bold" panose="020B0B04020104020203" pitchFamily="34" charset="0"/>
              </a:rPr>
              <a:t> pada </a:t>
            </a:r>
            <a:r>
              <a:rPr lang="en-ID" dirty="0" err="1">
                <a:latin typeface="Gill Sans Nova Cond Ultra Bold" panose="020B0B04020104020203" pitchFamily="34" charset="0"/>
              </a:rPr>
              <a:t>mengusahakan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kasih</a:t>
            </a:r>
            <a:r>
              <a:rPr lang="en-ID" dirty="0">
                <a:latin typeface="Gill Sans Nova Cond Ultra Bold" panose="020B0B04020104020203" pitchFamily="34" charset="0"/>
              </a:rPr>
              <a:t> dan </a:t>
            </a:r>
            <a:r>
              <a:rPr lang="en-ID" dirty="0" err="1">
                <a:latin typeface="Gill Sans Nova Cond Ultra Bold" panose="020B0B04020104020203" pitchFamily="34" charset="0"/>
              </a:rPr>
              <a:t>keadilan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bagi</a:t>
            </a:r>
            <a:r>
              <a:rPr lang="en-ID" dirty="0">
                <a:latin typeface="Gill Sans Nova Cond Ultra Bold" panose="020B0B04020104020203" pitchFamily="34" charset="0"/>
              </a:rPr>
              <a:t> orang lain</a:t>
            </a:r>
            <a:r>
              <a:rPr lang="en-ID" dirty="0">
                <a:latin typeface="Franklin Gothic Demi Cond" panose="020B0706030402020204" pitchFamily="34" charset="0"/>
              </a:rPr>
              <a:t>—</a:t>
            </a:r>
            <a:r>
              <a:rPr lang="en-ID" dirty="0" err="1">
                <a:latin typeface="Franklin Gothic Demi Cond" panose="020B0706030402020204" pitchFamily="34" charset="0"/>
              </a:rPr>
              <a:t>melakukan</a:t>
            </a:r>
            <a:r>
              <a:rPr lang="en-ID" dirty="0"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latin typeface="Franklin Gothic Demi Cond" panose="020B0706030402020204" pitchFamily="34" charset="0"/>
              </a:rPr>
              <a:t>baik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memberi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makan</a:t>
            </a:r>
            <a:r>
              <a:rPr lang="en-ID" dirty="0">
                <a:latin typeface="Franklin Gothic Demi Cond" panose="020B0706030402020204" pitchFamily="34" charset="0"/>
              </a:rPr>
              <a:t> orang </a:t>
            </a:r>
            <a:r>
              <a:rPr lang="en-ID" dirty="0" err="1">
                <a:latin typeface="Franklin Gothic Demi Cond" panose="020B0706030402020204" pitchFamily="34" charset="0"/>
              </a:rPr>
              <a:t>lapar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menampung</a:t>
            </a:r>
            <a:r>
              <a:rPr lang="en-ID" dirty="0"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latin typeface="Franklin Gothic Demi Cond" panose="020B0706030402020204" pitchFamily="34" charset="0"/>
              </a:rPr>
              <a:t>tidak</a:t>
            </a:r>
            <a:r>
              <a:rPr lang="en-ID" dirty="0">
                <a:latin typeface="Franklin Gothic Demi Cond" panose="020B0706030402020204" pitchFamily="34" charset="0"/>
              </a:rPr>
              <a:t> punya </a:t>
            </a:r>
            <a:r>
              <a:rPr lang="en-ID" dirty="0" err="1">
                <a:latin typeface="Franklin Gothic Demi Cond" panose="020B0706030402020204" pitchFamily="34" charset="0"/>
              </a:rPr>
              <a:t>rumah</a:t>
            </a:r>
            <a:r>
              <a:rPr lang="en-ID" dirty="0">
                <a:latin typeface="Franklin Gothic Demi Cond" panose="020B0706030402020204" pitchFamily="34" charset="0"/>
              </a:rPr>
              <a:t> [</a:t>
            </a:r>
            <a:r>
              <a:rPr lang="en-ID" dirty="0" err="1">
                <a:latin typeface="Franklin Gothic Demi Cond" panose="020B0706030402020204" pitchFamily="34" charset="0"/>
              </a:rPr>
              <a:t>Yesaya</a:t>
            </a:r>
            <a:r>
              <a:rPr lang="en-ID" dirty="0">
                <a:latin typeface="Franklin Gothic Demi Cond" panose="020B0706030402020204" pitchFamily="34" charset="0"/>
              </a:rPr>
              <a:t> 58:3-10].</a:t>
            </a:r>
          </a:p>
        </p:txBody>
      </p:sp>
    </p:spTree>
    <p:extLst>
      <p:ext uri="{BB962C8B-B14F-4D97-AF65-F5344CB8AC3E}">
        <p14:creationId xmlns:p14="http://schemas.microsoft.com/office/powerpoint/2010/main" val="21359394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6100024" y="863980"/>
            <a:ext cx="2987899" cy="2240924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004647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F02CBD-BE5A-06F6-7C8F-A9E6A819F9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264"/>
          <a:stretch/>
        </p:blipFill>
        <p:spPr>
          <a:xfrm>
            <a:off x="443480" y="2808515"/>
            <a:ext cx="3420124" cy="253273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32B562-F905-5F37-2202-9DFF0622A6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2349" y="2643514"/>
            <a:ext cx="5218870" cy="391951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000" dirty="0">
                <a:latin typeface="Tw Cen MT Condensed Extra Bold" panose="020B0803020202020204" pitchFamily="34" charset="0"/>
              </a:rPr>
              <a:t>Kasih </a:t>
            </a:r>
            <a:r>
              <a:rPr lang="en-ID" sz="3000" dirty="0" err="1">
                <a:latin typeface="Tw Cen MT Condensed Extra Bold" panose="020B0803020202020204" pitchFamily="34" charset="0"/>
              </a:rPr>
              <a:t>sebagai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penggenapan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hukum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Taurat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melibatkan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tidak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hanya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menurut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hukum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dalam</a:t>
            </a:r>
            <a:r>
              <a:rPr lang="en-ID" sz="3000" dirty="0">
                <a:latin typeface="Tw Cen MT Condensed Extra Bold" panose="020B0803020202020204" pitchFamily="34" charset="0"/>
              </a:rPr>
              <a:t> arti </a:t>
            </a:r>
            <a:r>
              <a:rPr lang="en-ID" sz="3000" dirty="0" err="1">
                <a:solidFill>
                  <a:srgbClr val="002060"/>
                </a:solidFill>
                <a:latin typeface="Franklin Gothic Heavy" panose="020B0903020102020204" pitchFamily="34" charset="0"/>
              </a:rPr>
              <a:t>menahan</a:t>
            </a:r>
            <a:r>
              <a:rPr lang="en-ID" sz="3000" dirty="0">
                <a:solidFill>
                  <a:srgbClr val="002060"/>
                </a:solidFill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Franklin Gothic Heavy" panose="020B0903020102020204" pitchFamily="34" charset="0"/>
              </a:rPr>
              <a:t>diri</a:t>
            </a:r>
            <a:r>
              <a:rPr lang="en-ID" sz="3000" dirty="0">
                <a:solidFill>
                  <a:srgbClr val="002060"/>
                </a:solidFill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Franklin Gothic Heavy" panose="020B0903020102020204" pitchFamily="34" charset="0"/>
              </a:rPr>
              <a:t>untuk</a:t>
            </a:r>
            <a:r>
              <a:rPr lang="en-ID" sz="3000" dirty="0">
                <a:solidFill>
                  <a:srgbClr val="002060"/>
                </a:solidFill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Franklin Gothic Heavy" panose="020B0903020102020204" pitchFamily="34" charset="0"/>
              </a:rPr>
              <a:t>tidak</a:t>
            </a:r>
            <a:r>
              <a:rPr lang="en-ID" sz="3000" dirty="0">
                <a:solidFill>
                  <a:srgbClr val="002060"/>
                </a:solidFill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Franklin Gothic Heavy" panose="020B0903020102020204" pitchFamily="34" charset="0"/>
              </a:rPr>
              <a:t>melakukan</a:t>
            </a:r>
            <a:r>
              <a:rPr lang="en-ID" sz="3000" dirty="0">
                <a:solidFill>
                  <a:srgbClr val="002060"/>
                </a:solidFill>
                <a:latin typeface="Franklin Gothic Heavy" panose="020B0903020102020204" pitchFamily="34" charset="0"/>
              </a:rPr>
              <a:t> dosa </a:t>
            </a:r>
            <a:r>
              <a:rPr lang="en-ID" sz="3000" dirty="0" err="1">
                <a:solidFill>
                  <a:srgbClr val="002060"/>
                </a:solidFill>
                <a:latin typeface="Franklin Gothic Heavy" panose="020B0903020102020204" pitchFamily="34" charset="0"/>
              </a:rPr>
              <a:t>tetapi</a:t>
            </a:r>
            <a:r>
              <a:rPr lang="en-ID" sz="3000" dirty="0">
                <a:solidFill>
                  <a:srgbClr val="002060"/>
                </a:solidFill>
                <a:latin typeface="Franklin Gothic Heavy" panose="020B0903020102020204" pitchFamily="34" charset="0"/>
              </a:rPr>
              <a:t> juga </a:t>
            </a:r>
            <a:r>
              <a:rPr lang="en-ID" sz="3000" dirty="0" err="1">
                <a:solidFill>
                  <a:srgbClr val="002060"/>
                </a:solidFill>
                <a:latin typeface="Franklin Gothic Heavy" panose="020B0903020102020204" pitchFamily="34" charset="0"/>
              </a:rPr>
              <a:t>secara</a:t>
            </a:r>
            <a:r>
              <a:rPr lang="en-ID" sz="3000" dirty="0">
                <a:solidFill>
                  <a:srgbClr val="002060"/>
                </a:solidFill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Franklin Gothic Heavy" panose="020B0903020102020204" pitchFamily="34" charset="0"/>
              </a:rPr>
              <a:t>aktif</a:t>
            </a:r>
            <a:r>
              <a:rPr lang="en-ID" sz="3000" dirty="0">
                <a:solidFill>
                  <a:srgbClr val="002060"/>
                </a:solidFill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Franklin Gothic Heavy" panose="020B0903020102020204" pitchFamily="34" charset="0"/>
              </a:rPr>
              <a:t>berbuat</a:t>
            </a:r>
            <a:r>
              <a:rPr lang="en-ID" sz="3000" dirty="0">
                <a:solidFill>
                  <a:srgbClr val="002060"/>
                </a:solidFill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Franklin Gothic Heavy" panose="020B0903020102020204" pitchFamily="34" charset="0"/>
              </a:rPr>
              <a:t>baik</a:t>
            </a:r>
            <a:r>
              <a:rPr lang="en-ID" sz="3000" dirty="0">
                <a:latin typeface="Tw Cen MT Condensed Extra Bold" panose="020B0803020202020204" pitchFamily="34" charset="0"/>
              </a:rPr>
              <a:t>—</a:t>
            </a:r>
            <a:r>
              <a:rPr lang="en-ID" sz="3000" dirty="0" err="1">
                <a:latin typeface="Tw Cen MT Condensed Extra Bold" panose="020B0803020202020204" pitchFamily="34" charset="0"/>
              </a:rPr>
              <a:t>melakukan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pekerjaan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kasih</a:t>
            </a:r>
            <a:r>
              <a:rPr lang="en-ID" sz="3000" dirty="0">
                <a:latin typeface="Tw Cen MT Condensed Extra Bold" panose="020B0803020202020204" pitchFamily="34" charset="0"/>
              </a:rPr>
              <a:t> yang </a:t>
            </a:r>
            <a:r>
              <a:rPr lang="en-ID" sz="3000" dirty="0" err="1">
                <a:latin typeface="Tw Cen MT Condensed Extra Bold" panose="020B0803020202020204" pitchFamily="34" charset="0"/>
              </a:rPr>
              <a:t>dengan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setia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memajukan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keadilan</a:t>
            </a:r>
            <a:r>
              <a:rPr lang="en-ID" sz="3000" dirty="0">
                <a:latin typeface="Tw Cen MT Condensed Extra Bold" panose="020B0803020202020204" pitchFamily="34" charset="0"/>
              </a:rPr>
              <a:t> dan </a:t>
            </a:r>
            <a:r>
              <a:rPr lang="en-ID" sz="3000" dirty="0" err="1">
                <a:latin typeface="Tw Cen MT Condensed Extra Bold" panose="020B0803020202020204" pitchFamily="34" charset="0"/>
              </a:rPr>
              <a:t>belas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kasihan</a:t>
            </a:r>
            <a:r>
              <a:rPr lang="en-ID" sz="3000" dirty="0">
                <a:latin typeface="Tw Cen MT Condensed Extra Bold" panose="020B0803020202020204" pitchFamily="34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2B4F0D-A969-A03E-D734-56A131F5E219}"/>
              </a:ext>
            </a:extLst>
          </p:cNvPr>
          <p:cNvSpPr txBox="1"/>
          <p:nvPr/>
        </p:nvSpPr>
        <p:spPr>
          <a:xfrm>
            <a:off x="443480" y="409553"/>
            <a:ext cx="727575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30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Orang yang </a:t>
            </a:r>
            <a:r>
              <a:rPr lang="en-ID" sz="30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ingin</a:t>
            </a:r>
            <a:r>
              <a:rPr lang="en-ID" sz="30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memenuhi</a:t>
            </a:r>
            <a:r>
              <a:rPr lang="en-ID" sz="30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hukum</a:t>
            </a:r>
            <a:r>
              <a:rPr lang="en-ID" sz="30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Taurat</a:t>
            </a:r>
            <a:r>
              <a:rPr lang="en-ID" sz="30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melalui</a:t>
            </a:r>
            <a:r>
              <a:rPr lang="en-ID" sz="30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kasih</a:t>
            </a:r>
            <a:r>
              <a:rPr lang="en-ID" sz="30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harusnya</a:t>
            </a:r>
            <a:r>
              <a:rPr lang="en-ID" sz="30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menaruh</a:t>
            </a:r>
            <a:r>
              <a:rPr lang="en-ID" sz="30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perhatian</a:t>
            </a:r>
            <a:r>
              <a:rPr lang="en-ID" sz="30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tidak</a:t>
            </a:r>
            <a:r>
              <a:rPr lang="en-ID" sz="30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hanya</a:t>
            </a:r>
            <a:r>
              <a:rPr lang="en-ID" sz="30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tentang</a:t>
            </a:r>
            <a:r>
              <a:rPr lang="en-ID" sz="30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dosa </a:t>
            </a:r>
            <a:r>
              <a:rPr lang="en-ID" sz="30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perbuatan</a:t>
            </a:r>
            <a:r>
              <a:rPr lang="en-ID" sz="30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tetapi</a:t>
            </a:r>
            <a:r>
              <a:rPr lang="en-ID" sz="30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juga </a:t>
            </a:r>
            <a:r>
              <a:rPr lang="en-ID" sz="30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tentang</a:t>
            </a:r>
            <a:r>
              <a:rPr lang="en-ID" sz="30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dosa </a:t>
            </a:r>
            <a:r>
              <a:rPr lang="en-ID" sz="30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kelalaian</a:t>
            </a:r>
            <a:r>
              <a:rPr lang="en-ID" sz="30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083011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0CC766-A276-8798-946E-D38CE5D35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94538"/>
            <a:ext cx="9143996" cy="1033669"/>
          </a:xfrm>
        </p:spPr>
        <p:txBody>
          <a:bodyPr>
            <a:normAutofit fontScale="90000"/>
          </a:bodyPr>
          <a:lstStyle/>
          <a:p>
            <a:pPr algn="ctr"/>
            <a:r>
              <a:rPr lang="nn-NO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YANG TERUTAMA, SALING MENGASIHI</a:t>
            </a:r>
            <a:br>
              <a:rPr lang="nn-NO" sz="35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nn-NO" sz="31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Kamis, 27 Maret 2025</a:t>
            </a:r>
            <a:endParaRPr lang="en-ID" sz="31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E6D1AC-CFA4-7538-E68D-82800C9FDF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512" y="4317834"/>
            <a:ext cx="8548765" cy="2291218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ID" sz="3200" dirty="0">
                <a:latin typeface="Tw Cen MT Condensed Extra Bold" panose="020B0803020202020204" pitchFamily="34" charset="0"/>
              </a:rPr>
              <a:t>Hukum </a:t>
            </a:r>
            <a:r>
              <a:rPr lang="en-ID" sz="3200" dirty="0" err="1">
                <a:latin typeface="Tw Cen MT Condensed Extra Bold" panose="020B0803020202020204" pitchFamily="34" charset="0"/>
              </a:rPr>
              <a:t>kasih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itu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sendiri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tidak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hanya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memerintahkan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kita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untuk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menahan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diri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dari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melakukan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kejahatan</a:t>
            </a:r>
            <a:r>
              <a:rPr lang="en-ID" sz="3200" dirty="0"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latin typeface="Tw Cen MT Condensed Extra Bold" panose="020B0803020202020204" pitchFamily="34" charset="0"/>
              </a:rPr>
              <a:t>tetapi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hukum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mendorong</a:t>
            </a:r>
            <a:r>
              <a:rPr lang="en-ID" sz="3200" dirty="0">
                <a:solidFill>
                  <a:srgbClr val="C00000"/>
                </a:solidFill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kita</a:t>
            </a:r>
            <a:r>
              <a:rPr lang="en-ID" sz="3200" dirty="0">
                <a:solidFill>
                  <a:srgbClr val="C00000"/>
                </a:solidFill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untuk</a:t>
            </a:r>
            <a:r>
              <a:rPr lang="en-ID" sz="3200" dirty="0">
                <a:solidFill>
                  <a:srgbClr val="C00000"/>
                </a:solidFill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melakukan</a:t>
            </a:r>
            <a:r>
              <a:rPr lang="en-ID" sz="3200" dirty="0">
                <a:solidFill>
                  <a:srgbClr val="C00000"/>
                </a:solidFill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tindakan</a:t>
            </a:r>
            <a:r>
              <a:rPr lang="en-ID" sz="3200" dirty="0">
                <a:solidFill>
                  <a:srgbClr val="C00000"/>
                </a:solidFill>
                <a:latin typeface="Franklin Gothic Heavy" panose="020B0903020102020204" pitchFamily="34" charset="0"/>
              </a:rPr>
              <a:t> yang </a:t>
            </a:r>
            <a:r>
              <a:rPr lang="en-ID" sz="3200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menyatakan</a:t>
            </a:r>
            <a:r>
              <a:rPr lang="en-ID" sz="3200" dirty="0">
                <a:solidFill>
                  <a:srgbClr val="C00000"/>
                </a:solidFill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kasih</a:t>
            </a:r>
            <a:r>
              <a:rPr lang="en-ID" sz="3200" dirty="0">
                <a:solidFill>
                  <a:srgbClr val="C00000"/>
                </a:solidFill>
                <a:latin typeface="Franklin Gothic Heavy" panose="020B0903020102020204" pitchFamily="34" charset="0"/>
              </a:rPr>
              <a:t> Allah </a:t>
            </a:r>
            <a:r>
              <a:rPr lang="en-ID" sz="3200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kepada</a:t>
            </a:r>
            <a:r>
              <a:rPr lang="en-ID" sz="3200" dirty="0">
                <a:solidFill>
                  <a:srgbClr val="C00000"/>
                </a:solidFill>
                <a:latin typeface="Franklin Gothic Heavy" panose="020B0903020102020204" pitchFamily="34" charset="0"/>
              </a:rPr>
              <a:t> orang lain.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313FA0-E624-2D00-BA02-0C57E6BFAD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529" y="1546623"/>
            <a:ext cx="4266937" cy="2643236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842064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B498A7-38BD-3DBC-2F57-113398768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" y="325369"/>
            <a:ext cx="3276451" cy="1956841"/>
          </a:xfrm>
        </p:spPr>
        <p:txBody>
          <a:bodyPr anchor="b">
            <a:normAutofit/>
          </a:bodyPr>
          <a:lstStyle/>
          <a:p>
            <a:r>
              <a:rPr lang="en-ID" sz="4800" dirty="0" err="1">
                <a:latin typeface="Franklin Gothic Demi Cond" panose="020B0706030402020204" pitchFamily="34" charset="0"/>
              </a:rPr>
              <a:t>Yakobus</a:t>
            </a:r>
            <a:r>
              <a:rPr lang="en-ID" sz="4800" dirty="0">
                <a:latin typeface="Franklin Gothic Demi Cond" panose="020B0706030402020204" pitchFamily="34" charset="0"/>
              </a:rPr>
              <a:t> 2:8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60" y="2586994"/>
            <a:ext cx="2606040" cy="18288"/>
          </a:xfrm>
          <a:custGeom>
            <a:avLst/>
            <a:gdLst>
              <a:gd name="connsiteX0" fmla="*/ 0 w 2606040"/>
              <a:gd name="connsiteY0" fmla="*/ 0 h 18288"/>
              <a:gd name="connsiteX1" fmla="*/ 625450 w 2606040"/>
              <a:gd name="connsiteY1" fmla="*/ 0 h 18288"/>
              <a:gd name="connsiteX2" fmla="*/ 1224839 w 2606040"/>
              <a:gd name="connsiteY2" fmla="*/ 0 h 18288"/>
              <a:gd name="connsiteX3" fmla="*/ 1824228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02409 w 2606040"/>
              <a:gd name="connsiteY6" fmla="*/ 18288 h 18288"/>
              <a:gd name="connsiteX7" fmla="*/ 1276960 w 2606040"/>
              <a:gd name="connsiteY7" fmla="*/ 18288 h 18288"/>
              <a:gd name="connsiteX8" fmla="*/ 67757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6040" h="18288" fill="none" extrusionOk="0">
                <a:moveTo>
                  <a:pt x="0" y="0"/>
                </a:moveTo>
                <a:cubicBezTo>
                  <a:pt x="266776" y="-600"/>
                  <a:pt x="322756" y="3201"/>
                  <a:pt x="625450" y="0"/>
                </a:cubicBezTo>
                <a:cubicBezTo>
                  <a:pt x="928144" y="-3201"/>
                  <a:pt x="968141" y="9269"/>
                  <a:pt x="1224839" y="0"/>
                </a:cubicBezTo>
                <a:cubicBezTo>
                  <a:pt x="1481537" y="-9269"/>
                  <a:pt x="1569059" y="21947"/>
                  <a:pt x="1824228" y="0"/>
                </a:cubicBezTo>
                <a:cubicBezTo>
                  <a:pt x="2079397" y="-21947"/>
                  <a:pt x="2326053" y="-10194"/>
                  <a:pt x="2606040" y="0"/>
                </a:cubicBezTo>
                <a:cubicBezTo>
                  <a:pt x="2605462" y="4771"/>
                  <a:pt x="2606793" y="12323"/>
                  <a:pt x="2606040" y="18288"/>
                </a:cubicBezTo>
                <a:cubicBezTo>
                  <a:pt x="2256758" y="31410"/>
                  <a:pt x="2173673" y="-12878"/>
                  <a:pt x="1902409" y="18288"/>
                </a:cubicBezTo>
                <a:cubicBezTo>
                  <a:pt x="1631145" y="49454"/>
                  <a:pt x="1461378" y="5466"/>
                  <a:pt x="1276960" y="18288"/>
                </a:cubicBezTo>
                <a:cubicBezTo>
                  <a:pt x="1092542" y="31110"/>
                  <a:pt x="890442" y="13213"/>
                  <a:pt x="677570" y="18288"/>
                </a:cubicBezTo>
                <a:cubicBezTo>
                  <a:pt x="464698" y="23364"/>
                  <a:pt x="187648" y="35837"/>
                  <a:pt x="0" y="18288"/>
                </a:cubicBezTo>
                <a:cubicBezTo>
                  <a:pt x="841" y="12879"/>
                  <a:pt x="-726" y="3977"/>
                  <a:pt x="0" y="0"/>
                </a:cubicBezTo>
                <a:close/>
              </a:path>
              <a:path w="2606040" h="18288" stroke="0" extrusionOk="0">
                <a:moveTo>
                  <a:pt x="0" y="0"/>
                </a:moveTo>
                <a:cubicBezTo>
                  <a:pt x="197231" y="3803"/>
                  <a:pt x="358914" y="-9291"/>
                  <a:pt x="599389" y="0"/>
                </a:cubicBezTo>
                <a:cubicBezTo>
                  <a:pt x="839864" y="9291"/>
                  <a:pt x="979371" y="8509"/>
                  <a:pt x="1303020" y="0"/>
                </a:cubicBezTo>
                <a:cubicBezTo>
                  <a:pt x="1626669" y="-8509"/>
                  <a:pt x="1726300" y="7440"/>
                  <a:pt x="1876349" y="0"/>
                </a:cubicBezTo>
                <a:cubicBezTo>
                  <a:pt x="2026398" y="-7440"/>
                  <a:pt x="2430712" y="17957"/>
                  <a:pt x="2606040" y="0"/>
                </a:cubicBezTo>
                <a:cubicBezTo>
                  <a:pt x="2605426" y="8857"/>
                  <a:pt x="2606544" y="13619"/>
                  <a:pt x="2606040" y="18288"/>
                </a:cubicBezTo>
                <a:cubicBezTo>
                  <a:pt x="2393024" y="2241"/>
                  <a:pt x="2191161" y="39259"/>
                  <a:pt x="1980590" y="18288"/>
                </a:cubicBezTo>
                <a:cubicBezTo>
                  <a:pt x="1770019" y="-2683"/>
                  <a:pt x="1476440" y="36114"/>
                  <a:pt x="1276960" y="18288"/>
                </a:cubicBezTo>
                <a:cubicBezTo>
                  <a:pt x="1077480" y="463"/>
                  <a:pt x="880988" y="42125"/>
                  <a:pt x="651510" y="18288"/>
                </a:cubicBezTo>
                <a:cubicBezTo>
                  <a:pt x="422032" y="-5549"/>
                  <a:pt x="130744" y="-1947"/>
                  <a:pt x="0" y="18288"/>
                </a:cubicBezTo>
                <a:cubicBezTo>
                  <a:pt x="-487" y="10816"/>
                  <a:pt x="-839" y="605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E71E42-E96D-CFD0-3308-05075E994C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073" y="2784987"/>
            <a:ext cx="3959205" cy="365973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>
                <a:latin typeface="Franklin Gothic Demi Cond" panose="020B0706030402020204" pitchFamily="34" charset="0"/>
              </a:rPr>
              <a:t>Akan </a:t>
            </a:r>
            <a:r>
              <a:rPr lang="en-ID" sz="3200" dirty="0" err="1">
                <a:latin typeface="Franklin Gothic Demi Cond" panose="020B0706030402020204" pitchFamily="34" charset="0"/>
              </a:rPr>
              <a:t>tetapi</a:t>
            </a:r>
            <a:r>
              <a:rPr lang="en-ID" sz="3200" dirty="0"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latin typeface="Franklin Gothic Demi Cond" panose="020B0706030402020204" pitchFamily="34" charset="0"/>
              </a:rPr>
              <a:t>jikalau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kamu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menjalankan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hukum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utama</a:t>
            </a:r>
            <a:r>
              <a:rPr lang="en-ID" sz="3200" dirty="0">
                <a:latin typeface="Franklin Gothic Demi Cond" panose="020B0706030402020204" pitchFamily="34" charset="0"/>
              </a:rPr>
              <a:t> yang </a:t>
            </a:r>
            <a:r>
              <a:rPr lang="en-ID" sz="3200" dirty="0" err="1">
                <a:latin typeface="Franklin Gothic Demi Cond" panose="020B0706030402020204" pitchFamily="34" charset="0"/>
              </a:rPr>
              <a:t>tertulis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dalam</a:t>
            </a:r>
            <a:r>
              <a:rPr lang="en-ID" sz="3200" dirty="0">
                <a:latin typeface="Franklin Gothic Demi Cond" panose="020B0706030402020204" pitchFamily="34" charset="0"/>
              </a:rPr>
              <a:t> Kitab </a:t>
            </a:r>
            <a:r>
              <a:rPr lang="en-ID" sz="3200" dirty="0" err="1">
                <a:latin typeface="Franklin Gothic Demi Cond" panose="020B0706030402020204" pitchFamily="34" charset="0"/>
              </a:rPr>
              <a:t>Suci</a:t>
            </a:r>
            <a:r>
              <a:rPr lang="en-ID" sz="3200" dirty="0">
                <a:latin typeface="Franklin Gothic Demi Cond" panose="020B0706030402020204" pitchFamily="34" charset="0"/>
              </a:rPr>
              <a:t>: "</a:t>
            </a:r>
            <a:r>
              <a:rPr lang="en-ID" sz="3200" dirty="0" err="1">
                <a:latin typeface="Franklin Gothic Demi Cond" panose="020B0706030402020204" pitchFamily="34" charset="0"/>
              </a:rPr>
              <a:t>Kasihilah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sesamamu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manusia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seperti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dirimu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sendiri</a:t>
            </a:r>
            <a:r>
              <a:rPr lang="en-ID" sz="3200" dirty="0">
                <a:latin typeface="Franklin Gothic Demi Cond" panose="020B0706030402020204" pitchFamily="34" charset="0"/>
              </a:rPr>
              <a:t>", </a:t>
            </a:r>
            <a:r>
              <a:rPr lang="en-ID" sz="3200" dirty="0" err="1">
                <a:latin typeface="Franklin Gothic Demi Cond" panose="020B0706030402020204" pitchFamily="34" charset="0"/>
              </a:rPr>
              <a:t>kamu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berbuat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baik</a:t>
            </a:r>
            <a:r>
              <a:rPr lang="en-ID" sz="3200" dirty="0">
                <a:latin typeface="Franklin Gothic Demi Cond" panose="020B070603040202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A9BF86-52B8-86A6-DE56-519FFF22285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64079" b="1"/>
          <a:stretch/>
        </p:blipFill>
        <p:spPr>
          <a:xfrm>
            <a:off x="3983776" y="10"/>
            <a:ext cx="5159081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73716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8414A-5F5F-9790-E2E4-1757B6E14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356" y="3429000"/>
            <a:ext cx="8421287" cy="892107"/>
          </a:xfrm>
        </p:spPr>
        <p:txBody>
          <a:bodyPr anchor="ctr">
            <a:noAutofit/>
          </a:bodyPr>
          <a:lstStyle/>
          <a:p>
            <a:pPr algn="ctr"/>
            <a:r>
              <a:rPr lang="en-US" sz="4800" dirty="0">
                <a:latin typeface="Impact" panose="020B0806030902050204" pitchFamily="34" charset="0"/>
              </a:rPr>
              <a:t>ROMA 13 : 8</a:t>
            </a:r>
            <a:endParaRPr lang="en-ID" sz="4800" dirty="0">
              <a:latin typeface="Impact" panose="020B080603090205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738D4B-0AA6-2B25-259D-BA0366337D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295" b="29939"/>
          <a:stretch/>
        </p:blipFill>
        <p:spPr>
          <a:xfrm>
            <a:off x="20" y="10"/>
            <a:ext cx="9143980" cy="329608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65E7B1-495F-B218-EE0C-2395919AFE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817" y="4496251"/>
            <a:ext cx="7975168" cy="2361739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3200" dirty="0">
                <a:latin typeface="Franklin Gothic Demi Cond" panose="020B0706030402020204" pitchFamily="34" charset="0"/>
              </a:rPr>
              <a:t>“Janganlah kamu </a:t>
            </a:r>
            <a:r>
              <a:rPr lang="en-US" sz="3200" dirty="0" err="1">
                <a:latin typeface="Franklin Gothic Demi Cond" panose="020B0706030402020204" pitchFamily="34" charset="0"/>
              </a:rPr>
              <a:t>berhutang</a:t>
            </a:r>
            <a:r>
              <a:rPr lang="en-US" sz="3200" dirty="0">
                <a:latin typeface="Franklin Gothic Demi Cond" panose="020B0706030402020204" pitchFamily="34" charset="0"/>
              </a:rPr>
              <a:t> </a:t>
            </a:r>
            <a:r>
              <a:rPr lang="en-US" sz="3200" dirty="0" err="1">
                <a:latin typeface="Franklin Gothic Demi Cond" panose="020B0706030402020204" pitchFamily="34" charset="0"/>
              </a:rPr>
              <a:t>apa-apa</a:t>
            </a:r>
            <a:r>
              <a:rPr lang="en-US" sz="3200" dirty="0">
                <a:latin typeface="Franklin Gothic Demi Cond" panose="020B0706030402020204" pitchFamily="34" charset="0"/>
              </a:rPr>
              <a:t> kepada siapa pun juga, tetapi </a:t>
            </a:r>
            <a:r>
              <a:rPr lang="en-US" sz="3200" dirty="0" err="1">
                <a:latin typeface="Amasis MT Pro Black" panose="02040A04050005020304" pitchFamily="18" charset="0"/>
              </a:rPr>
              <a:t>hendaklah</a:t>
            </a:r>
            <a:r>
              <a:rPr lang="en-US" sz="3200" dirty="0">
                <a:latin typeface="Amasis MT Pro Black" panose="02040A04050005020304" pitchFamily="18" charset="0"/>
              </a:rPr>
              <a:t> kamu saling mengasihi</a:t>
            </a:r>
            <a:r>
              <a:rPr lang="en-US" sz="3200" dirty="0">
                <a:latin typeface="Franklin Gothic Demi Cond" panose="020B0706030402020204" pitchFamily="34" charset="0"/>
              </a:rPr>
              <a:t>. Sebab </a:t>
            </a:r>
            <a:r>
              <a:rPr lang="en-US" sz="3200" dirty="0" err="1">
                <a:latin typeface="Franklin Gothic Demi Cond" panose="020B0706030402020204" pitchFamily="34" charset="0"/>
              </a:rPr>
              <a:t>barangsiapa</a:t>
            </a:r>
            <a:r>
              <a:rPr lang="en-US" sz="3200" dirty="0">
                <a:latin typeface="Franklin Gothic Demi Cond" panose="020B0706030402020204" pitchFamily="34" charset="0"/>
              </a:rPr>
              <a:t> mengasihi </a:t>
            </a:r>
            <a:r>
              <a:rPr lang="en-US" sz="3200" dirty="0" err="1">
                <a:latin typeface="Franklin Gothic Demi Cond" panose="020B0706030402020204" pitchFamily="34" charset="0"/>
              </a:rPr>
              <a:t>sesamanya</a:t>
            </a:r>
            <a:r>
              <a:rPr lang="en-US" sz="3200" dirty="0">
                <a:latin typeface="Franklin Gothic Demi Cond" panose="020B0706030402020204" pitchFamily="34" charset="0"/>
              </a:rPr>
              <a:t> </a:t>
            </a:r>
            <a:r>
              <a:rPr lang="en-US" sz="3200" dirty="0" err="1">
                <a:latin typeface="Franklin Gothic Demi Cond" panose="020B0706030402020204" pitchFamily="34" charset="0"/>
              </a:rPr>
              <a:t>manusia</a:t>
            </a:r>
            <a:r>
              <a:rPr lang="en-US" sz="3200" dirty="0">
                <a:latin typeface="Franklin Gothic Demi Cond" panose="020B0706030402020204" pitchFamily="34" charset="0"/>
              </a:rPr>
              <a:t>, </a:t>
            </a:r>
            <a:r>
              <a:rPr lang="en-US" sz="3200" dirty="0" err="1">
                <a:latin typeface="Franklin Gothic Demi Cond" panose="020B0706030402020204" pitchFamily="34" charset="0"/>
              </a:rPr>
              <a:t>ia</a:t>
            </a:r>
            <a:r>
              <a:rPr lang="en-US" sz="3200" dirty="0">
                <a:latin typeface="Franklin Gothic Demi Cond" panose="020B0706030402020204" pitchFamily="34" charset="0"/>
              </a:rPr>
              <a:t> sudah </a:t>
            </a:r>
            <a:r>
              <a:rPr lang="en-US" sz="3200" dirty="0" err="1">
                <a:latin typeface="Franklin Gothic Demi Cond" panose="020B0706030402020204" pitchFamily="34" charset="0"/>
              </a:rPr>
              <a:t>memenuhi</a:t>
            </a:r>
            <a:r>
              <a:rPr lang="en-US" sz="3200" dirty="0">
                <a:latin typeface="Franklin Gothic Demi Cond" panose="020B0706030402020204" pitchFamily="34" charset="0"/>
              </a:rPr>
              <a:t> hukum </a:t>
            </a:r>
            <a:r>
              <a:rPr lang="en-US" sz="3200" dirty="0" err="1">
                <a:latin typeface="Franklin Gothic Demi Cond" panose="020B0706030402020204" pitchFamily="34" charset="0"/>
              </a:rPr>
              <a:t>Taurat</a:t>
            </a:r>
            <a:r>
              <a:rPr lang="en-US" sz="3200" dirty="0">
                <a:latin typeface="Franklin Gothic Demi Cond" panose="020B0706030402020204" pitchFamily="34" charset="0"/>
              </a:rPr>
              <a:t>.”</a:t>
            </a:r>
            <a:endParaRPr lang="en-ID" sz="3200" dirty="0"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19405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4D8B9C-7BCC-D973-6F2D-F828B9723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3008" y="554702"/>
            <a:ext cx="5650992" cy="1506856"/>
          </a:xfrm>
        </p:spPr>
        <p:txBody>
          <a:bodyPr anchor="b">
            <a:normAutofit/>
          </a:bodyPr>
          <a:lstStyle/>
          <a:p>
            <a:r>
              <a:rPr lang="en-ID" sz="3200" dirty="0">
                <a:latin typeface="Impact" panose="020B0806030902050204" pitchFamily="34" charset="0"/>
              </a:rPr>
              <a:t>Ellen G. White, </a:t>
            </a:r>
            <a:br>
              <a:rPr lang="en-ID" sz="3200" dirty="0">
                <a:latin typeface="Impact" panose="020B0806030902050204" pitchFamily="34" charset="0"/>
              </a:rPr>
            </a:br>
            <a:r>
              <a:rPr lang="en-ID" sz="3200" dirty="0">
                <a:latin typeface="Impact" panose="020B0806030902050204" pitchFamily="34" charset="0"/>
              </a:rPr>
              <a:t>Alfa dan Omega, </a:t>
            </a:r>
            <a:r>
              <a:rPr lang="en-ID" sz="3200" dirty="0" err="1">
                <a:latin typeface="Impact" panose="020B0806030902050204" pitchFamily="34" charset="0"/>
              </a:rPr>
              <a:t>jld</a:t>
            </a:r>
            <a:r>
              <a:rPr lang="en-ID" sz="3200" dirty="0">
                <a:latin typeface="Impact" panose="020B0806030902050204" pitchFamily="34" charset="0"/>
              </a:rPr>
              <a:t>. 6, </a:t>
            </a:r>
            <a:r>
              <a:rPr lang="en-ID" sz="3200" dirty="0" err="1">
                <a:latin typeface="Impact" panose="020B0806030902050204" pitchFamily="34" charset="0"/>
              </a:rPr>
              <a:t>hlm</a:t>
            </a:r>
            <a:r>
              <a:rPr lang="en-ID" sz="3200" dirty="0">
                <a:latin typeface="Impact" panose="020B0806030902050204" pitchFamily="34" charset="0"/>
              </a:rPr>
              <a:t>. 280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18359B-B327-D3E1-8EF4-300D110447D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135" r="17775"/>
          <a:stretch/>
        </p:blipFill>
        <p:spPr>
          <a:xfrm>
            <a:off x="20" y="10"/>
            <a:ext cx="3492988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3321" y="2374947"/>
            <a:ext cx="3182692" cy="18288"/>
          </a:xfrm>
          <a:custGeom>
            <a:avLst/>
            <a:gdLst>
              <a:gd name="connsiteX0" fmla="*/ 0 w 3182692"/>
              <a:gd name="connsiteY0" fmla="*/ 0 h 18288"/>
              <a:gd name="connsiteX1" fmla="*/ 636538 w 3182692"/>
              <a:gd name="connsiteY1" fmla="*/ 0 h 18288"/>
              <a:gd name="connsiteX2" fmla="*/ 1273077 w 3182692"/>
              <a:gd name="connsiteY2" fmla="*/ 0 h 18288"/>
              <a:gd name="connsiteX3" fmla="*/ 1909615 w 3182692"/>
              <a:gd name="connsiteY3" fmla="*/ 0 h 18288"/>
              <a:gd name="connsiteX4" fmla="*/ 2482500 w 3182692"/>
              <a:gd name="connsiteY4" fmla="*/ 0 h 18288"/>
              <a:gd name="connsiteX5" fmla="*/ 3182692 w 3182692"/>
              <a:gd name="connsiteY5" fmla="*/ 0 h 18288"/>
              <a:gd name="connsiteX6" fmla="*/ 3182692 w 3182692"/>
              <a:gd name="connsiteY6" fmla="*/ 18288 h 18288"/>
              <a:gd name="connsiteX7" fmla="*/ 2609807 w 3182692"/>
              <a:gd name="connsiteY7" fmla="*/ 18288 h 18288"/>
              <a:gd name="connsiteX8" fmla="*/ 2068750 w 3182692"/>
              <a:gd name="connsiteY8" fmla="*/ 18288 h 18288"/>
              <a:gd name="connsiteX9" fmla="*/ 1432211 w 3182692"/>
              <a:gd name="connsiteY9" fmla="*/ 18288 h 18288"/>
              <a:gd name="connsiteX10" fmla="*/ 859327 w 3182692"/>
              <a:gd name="connsiteY10" fmla="*/ 18288 h 18288"/>
              <a:gd name="connsiteX11" fmla="*/ 0 w 3182692"/>
              <a:gd name="connsiteY11" fmla="*/ 18288 h 18288"/>
              <a:gd name="connsiteX12" fmla="*/ 0 w 3182692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82692" h="18288" fill="none" extrusionOk="0">
                <a:moveTo>
                  <a:pt x="0" y="0"/>
                </a:moveTo>
                <a:cubicBezTo>
                  <a:pt x="253588" y="25878"/>
                  <a:pt x="409323" y="-5359"/>
                  <a:pt x="636538" y="0"/>
                </a:cubicBezTo>
                <a:cubicBezTo>
                  <a:pt x="863753" y="5359"/>
                  <a:pt x="1007727" y="-28"/>
                  <a:pt x="1273077" y="0"/>
                </a:cubicBezTo>
                <a:cubicBezTo>
                  <a:pt x="1538427" y="28"/>
                  <a:pt x="1698640" y="-12775"/>
                  <a:pt x="1909615" y="0"/>
                </a:cubicBezTo>
                <a:cubicBezTo>
                  <a:pt x="2120590" y="12775"/>
                  <a:pt x="2210293" y="-21823"/>
                  <a:pt x="2482500" y="0"/>
                </a:cubicBezTo>
                <a:cubicBezTo>
                  <a:pt x="2754708" y="21823"/>
                  <a:pt x="3004133" y="-28750"/>
                  <a:pt x="3182692" y="0"/>
                </a:cubicBezTo>
                <a:cubicBezTo>
                  <a:pt x="3183134" y="4516"/>
                  <a:pt x="3181865" y="12266"/>
                  <a:pt x="3182692" y="18288"/>
                </a:cubicBezTo>
                <a:cubicBezTo>
                  <a:pt x="2947402" y="22440"/>
                  <a:pt x="2876226" y="27191"/>
                  <a:pt x="2609807" y="18288"/>
                </a:cubicBezTo>
                <a:cubicBezTo>
                  <a:pt x="2343389" y="9385"/>
                  <a:pt x="2326689" y="25579"/>
                  <a:pt x="2068750" y="18288"/>
                </a:cubicBezTo>
                <a:cubicBezTo>
                  <a:pt x="1810811" y="10997"/>
                  <a:pt x="1713836" y="48219"/>
                  <a:pt x="1432211" y="18288"/>
                </a:cubicBezTo>
                <a:cubicBezTo>
                  <a:pt x="1150586" y="-11643"/>
                  <a:pt x="982765" y="3747"/>
                  <a:pt x="859327" y="18288"/>
                </a:cubicBezTo>
                <a:cubicBezTo>
                  <a:pt x="735889" y="32829"/>
                  <a:pt x="254183" y="35231"/>
                  <a:pt x="0" y="18288"/>
                </a:cubicBezTo>
                <a:cubicBezTo>
                  <a:pt x="-306" y="11477"/>
                  <a:pt x="485" y="4355"/>
                  <a:pt x="0" y="0"/>
                </a:cubicBezTo>
                <a:close/>
              </a:path>
              <a:path w="3182692" h="18288" stroke="0" extrusionOk="0">
                <a:moveTo>
                  <a:pt x="0" y="0"/>
                </a:moveTo>
                <a:cubicBezTo>
                  <a:pt x="243108" y="-22426"/>
                  <a:pt x="387854" y="22949"/>
                  <a:pt x="572885" y="0"/>
                </a:cubicBezTo>
                <a:cubicBezTo>
                  <a:pt x="757916" y="-22949"/>
                  <a:pt x="923707" y="6797"/>
                  <a:pt x="1113942" y="0"/>
                </a:cubicBezTo>
                <a:cubicBezTo>
                  <a:pt x="1304177" y="-6797"/>
                  <a:pt x="1495991" y="20627"/>
                  <a:pt x="1686827" y="0"/>
                </a:cubicBezTo>
                <a:cubicBezTo>
                  <a:pt x="1877663" y="-20627"/>
                  <a:pt x="2170182" y="-20672"/>
                  <a:pt x="2323365" y="0"/>
                </a:cubicBezTo>
                <a:cubicBezTo>
                  <a:pt x="2476548" y="20672"/>
                  <a:pt x="2919164" y="6097"/>
                  <a:pt x="3182692" y="0"/>
                </a:cubicBezTo>
                <a:cubicBezTo>
                  <a:pt x="3183269" y="4624"/>
                  <a:pt x="3183511" y="11191"/>
                  <a:pt x="3182692" y="18288"/>
                </a:cubicBezTo>
                <a:cubicBezTo>
                  <a:pt x="3026065" y="-10849"/>
                  <a:pt x="2775006" y="23067"/>
                  <a:pt x="2546154" y="18288"/>
                </a:cubicBezTo>
                <a:cubicBezTo>
                  <a:pt x="2317302" y="13509"/>
                  <a:pt x="2168173" y="-8513"/>
                  <a:pt x="1845961" y="18288"/>
                </a:cubicBezTo>
                <a:cubicBezTo>
                  <a:pt x="1523749" y="45089"/>
                  <a:pt x="1450078" y="-844"/>
                  <a:pt x="1304904" y="18288"/>
                </a:cubicBezTo>
                <a:cubicBezTo>
                  <a:pt x="1159730" y="37420"/>
                  <a:pt x="942635" y="-10021"/>
                  <a:pt x="604711" y="18288"/>
                </a:cubicBezTo>
                <a:cubicBezTo>
                  <a:pt x="266787" y="46597"/>
                  <a:pt x="141927" y="-8395"/>
                  <a:pt x="0" y="18288"/>
                </a:cubicBezTo>
                <a:cubicBezTo>
                  <a:pt x="-171" y="12755"/>
                  <a:pt x="-690" y="793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7056C9-7A33-71E7-BC3E-AC46F2ABFF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2348" y="2706624"/>
            <a:ext cx="5294671" cy="392661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600" dirty="0">
                <a:latin typeface="Berlin Sans FB" panose="020E0602020502020306" pitchFamily="34" charset="0"/>
              </a:rPr>
              <a:t>"Ketika </a:t>
            </a:r>
            <a:r>
              <a:rPr lang="en-ID" sz="3600" dirty="0" err="1">
                <a:latin typeface="Berlin Sans FB" panose="020E0602020502020306" pitchFamily="34" charset="0"/>
              </a:rPr>
              <a:t>kita</a:t>
            </a:r>
            <a:r>
              <a:rPr lang="en-ID" sz="3600" dirty="0">
                <a:latin typeface="Berlin Sans FB" panose="020E0602020502020306" pitchFamily="34" charset="0"/>
              </a:rPr>
              <a:t> </a:t>
            </a:r>
            <a:r>
              <a:rPr lang="en-ID" sz="3600" dirty="0" err="1">
                <a:latin typeface="Berlin Sans FB" panose="020E0602020502020306" pitchFamily="34" charset="0"/>
              </a:rPr>
              <a:t>mengasihi</a:t>
            </a:r>
            <a:r>
              <a:rPr lang="en-ID" sz="3600" dirty="0">
                <a:latin typeface="Berlin Sans FB" panose="020E0602020502020306" pitchFamily="34" charset="0"/>
              </a:rPr>
              <a:t> dunia </a:t>
            </a:r>
            <a:r>
              <a:rPr lang="en-ID" sz="3600" dirty="0" err="1">
                <a:latin typeface="Berlin Sans FB" panose="020E0602020502020306" pitchFamily="34" charset="0"/>
              </a:rPr>
              <a:t>sebagaimana</a:t>
            </a:r>
            <a:r>
              <a:rPr lang="en-ID" sz="3600" dirty="0">
                <a:latin typeface="Berlin Sans FB" panose="020E0602020502020306" pitchFamily="34" charset="0"/>
              </a:rPr>
              <a:t> </a:t>
            </a:r>
            <a:r>
              <a:rPr lang="en-ID" sz="3600" dirty="0" err="1">
                <a:latin typeface="Berlin Sans FB" panose="020E0602020502020306" pitchFamily="34" charset="0"/>
              </a:rPr>
              <a:t>Ia</a:t>
            </a:r>
            <a:r>
              <a:rPr lang="en-ID" sz="3600" dirty="0">
                <a:latin typeface="Berlin Sans FB" panose="020E0602020502020306" pitchFamily="34" charset="0"/>
              </a:rPr>
              <a:t> </a:t>
            </a:r>
            <a:r>
              <a:rPr lang="en-ID" sz="3600" dirty="0" err="1">
                <a:latin typeface="Berlin Sans FB" panose="020E0602020502020306" pitchFamily="34" charset="0"/>
              </a:rPr>
              <a:t>mengasihinya</a:t>
            </a:r>
            <a:r>
              <a:rPr lang="en-ID" sz="3600" dirty="0">
                <a:latin typeface="Berlin Sans FB" panose="020E0602020502020306" pitchFamily="34" charset="0"/>
              </a:rPr>
              <a:t>, </a:t>
            </a:r>
            <a:r>
              <a:rPr lang="en-ID" sz="3600" dirty="0" err="1">
                <a:latin typeface="Berlin Sans FB" panose="020E0602020502020306" pitchFamily="34" charset="0"/>
              </a:rPr>
              <a:t>maka</a:t>
            </a:r>
            <a:r>
              <a:rPr lang="en-ID" sz="3600" dirty="0">
                <a:latin typeface="Berlin Sans FB" panose="020E0602020502020306" pitchFamily="34" charset="0"/>
              </a:rPr>
              <a:t> </a:t>
            </a:r>
            <a:r>
              <a:rPr lang="en-ID" sz="3600" dirty="0" err="1">
                <a:latin typeface="Berlin Sans FB" panose="020E0602020502020306" pitchFamily="34" charset="0"/>
              </a:rPr>
              <a:t>bagi</a:t>
            </a:r>
            <a:r>
              <a:rPr lang="en-ID" sz="3600" dirty="0">
                <a:latin typeface="Berlin Sans FB" panose="020E0602020502020306" pitchFamily="34" charset="0"/>
              </a:rPr>
              <a:t> </a:t>
            </a:r>
            <a:r>
              <a:rPr lang="en-ID" sz="3600" dirty="0" err="1">
                <a:latin typeface="Berlin Sans FB" panose="020E0602020502020306" pitchFamily="34" charset="0"/>
              </a:rPr>
              <a:t>kita</a:t>
            </a:r>
            <a:r>
              <a:rPr lang="en-ID" sz="3600" dirty="0">
                <a:latin typeface="Berlin Sans FB" panose="020E0602020502020306" pitchFamily="34" charset="0"/>
              </a:rPr>
              <a:t>, </a:t>
            </a:r>
            <a:r>
              <a:rPr lang="en-ID" sz="3600" dirty="0" err="1">
                <a:latin typeface="Berlin Sans FB" panose="020E0602020502020306" pitchFamily="34" charset="0"/>
              </a:rPr>
              <a:t>misi</a:t>
            </a:r>
            <a:r>
              <a:rPr lang="en-ID" sz="3600" dirty="0">
                <a:latin typeface="Berlin Sans FB" panose="020E0602020502020306" pitchFamily="34" charset="0"/>
              </a:rPr>
              <a:t>-Nya </a:t>
            </a:r>
            <a:r>
              <a:rPr lang="en-ID" sz="3600" dirty="0" err="1">
                <a:latin typeface="Berlin Sans FB" panose="020E0602020502020306" pitchFamily="34" charset="0"/>
              </a:rPr>
              <a:t>telah</a:t>
            </a:r>
            <a:r>
              <a:rPr lang="en-ID" sz="3600" dirty="0">
                <a:latin typeface="Berlin Sans FB" panose="020E0602020502020306" pitchFamily="34" charset="0"/>
              </a:rPr>
              <a:t> </a:t>
            </a:r>
            <a:r>
              <a:rPr lang="en-ID" sz="3600" dirty="0" err="1">
                <a:latin typeface="Berlin Sans FB" panose="020E0602020502020306" pitchFamily="34" charset="0"/>
              </a:rPr>
              <a:t>terlaksana</a:t>
            </a:r>
            <a:r>
              <a:rPr lang="en-ID" sz="3600" dirty="0">
                <a:latin typeface="Berlin Sans FB" panose="020E0602020502020306" pitchFamily="34" charset="0"/>
              </a:rPr>
              <a:t>. </a:t>
            </a:r>
            <a:r>
              <a:rPr lang="en-ID" sz="3600" dirty="0">
                <a:latin typeface="Impact" panose="020B0806030902050204" pitchFamily="34" charset="0"/>
              </a:rPr>
              <a:t>Kita </a:t>
            </a:r>
            <a:r>
              <a:rPr lang="en-ID" sz="3600" dirty="0" err="1">
                <a:latin typeface="Impact" panose="020B0806030902050204" pitchFamily="34" charset="0"/>
              </a:rPr>
              <a:t>layak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untuk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surga</a:t>
            </a:r>
            <a:r>
              <a:rPr lang="en-ID" sz="3600" dirty="0">
                <a:latin typeface="Impact" panose="020B0806030902050204" pitchFamily="34" charset="0"/>
              </a:rPr>
              <a:t>; </a:t>
            </a:r>
            <a:r>
              <a:rPr lang="en-ID" sz="3600" dirty="0" err="1">
                <a:latin typeface="Impact" panose="020B0806030902050204" pitchFamily="34" charset="0"/>
              </a:rPr>
              <a:t>karena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surga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ada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dalam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hati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kita</a:t>
            </a:r>
            <a:r>
              <a:rPr lang="en-ID" sz="3600" dirty="0">
                <a:latin typeface="Berlin Sans FB" panose="020E0602020502020306" pitchFamily="34" charset="0"/>
              </a:rPr>
              <a:t>".</a:t>
            </a:r>
          </a:p>
        </p:txBody>
      </p:sp>
    </p:spTree>
    <p:extLst>
      <p:ext uri="{BB962C8B-B14F-4D97-AF65-F5344CB8AC3E}">
        <p14:creationId xmlns:p14="http://schemas.microsoft.com/office/powerpoint/2010/main" val="32663419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5025894-24C5-0E50-E487-14495F02CA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323" r="3548" b="11111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25CA72-AF29-FF27-6312-CA8B7B8289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499" y="308345"/>
            <a:ext cx="8349002" cy="4986669"/>
          </a:xfrm>
          <a:solidFill>
            <a:schemeClr val="bg1"/>
          </a:solidFill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ID" sz="3000" dirty="0" err="1">
                <a:latin typeface="Tw Cen MT Condensed Extra Bold" panose="020B0803020202020204" pitchFamily="34" charset="0"/>
              </a:rPr>
              <a:t>Yesus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memerintahkan</a:t>
            </a:r>
            <a:r>
              <a:rPr lang="en-ID" sz="3000" dirty="0">
                <a:latin typeface="Tw Cen MT Condensed Extra Bold" panose="020B0803020202020204" pitchFamily="34" charset="0"/>
              </a:rPr>
              <a:t> para </a:t>
            </a:r>
            <a:r>
              <a:rPr lang="en-ID" sz="3000" dirty="0" err="1">
                <a:latin typeface="Tw Cen MT Condensed Extra Bold" panose="020B0803020202020204" pitchFamily="34" charset="0"/>
              </a:rPr>
              <a:t>pengikut</a:t>
            </a:r>
            <a:r>
              <a:rPr lang="en-ID" sz="3000" dirty="0">
                <a:latin typeface="Tw Cen MT Condensed Extra Bold" panose="020B0803020202020204" pitchFamily="34" charset="0"/>
              </a:rPr>
              <a:t>-Nya </a:t>
            </a:r>
            <a:r>
              <a:rPr lang="en-ID" sz="3000" dirty="0" err="1">
                <a:latin typeface="Tw Cen MT Condensed Extra Bold" panose="020B0803020202020204" pitchFamily="34" charset="0"/>
              </a:rPr>
              <a:t>untuk</a:t>
            </a:r>
            <a:r>
              <a:rPr lang="en-ID" sz="3000" dirty="0">
                <a:latin typeface="Tw Cen MT Condensed Extra Bold" panose="020B0803020202020204" pitchFamily="34" charset="0"/>
              </a:rPr>
              <a:t> "</a:t>
            </a:r>
            <a:r>
              <a:rPr lang="en-ID" sz="3000" dirty="0" err="1">
                <a:latin typeface="Tw Cen MT Condensed Extra Bold" panose="020B0803020202020204" pitchFamily="34" charset="0"/>
              </a:rPr>
              <a:t>saling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mengasihi</a:t>
            </a:r>
            <a:r>
              <a:rPr lang="en-ID" sz="3000" dirty="0">
                <a:latin typeface="Tw Cen MT Condensed Extra Bold" panose="020B0803020202020204" pitchFamily="34" charset="0"/>
              </a:rPr>
              <a:t>" </a:t>
            </a:r>
            <a:r>
              <a:rPr lang="en-ID" sz="3000" dirty="0" err="1">
                <a:latin typeface="Tw Cen MT Condensed Extra Bold" panose="020B0803020202020204" pitchFamily="34" charset="0"/>
              </a:rPr>
              <a:t>sebagaimana</a:t>
            </a:r>
            <a:r>
              <a:rPr lang="en-ID" sz="3000" dirty="0">
                <a:latin typeface="Tw Cen MT Condensed Extra Bold" panose="020B0803020202020204" pitchFamily="34" charset="0"/>
              </a:rPr>
              <a:t> "Aku </a:t>
            </a:r>
            <a:r>
              <a:rPr lang="en-ID" sz="3000" dirty="0" err="1">
                <a:latin typeface="Tw Cen MT Condensed Extra Bold" panose="020B0803020202020204" pitchFamily="34" charset="0"/>
              </a:rPr>
              <a:t>telah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mengasihi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kamu</a:t>
            </a:r>
            <a:r>
              <a:rPr lang="en-ID" sz="3000" dirty="0">
                <a:latin typeface="Tw Cen MT Condensed Extra Bold" panose="020B0803020202020204" pitchFamily="34" charset="0"/>
              </a:rPr>
              <a:t>" [Yohanes 13:34].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sz="3000" dirty="0" err="1">
                <a:latin typeface="Tw Cen MT Condensed Extra Bold" panose="020B0803020202020204" pitchFamily="34" charset="0"/>
              </a:rPr>
              <a:t>Yesus</a:t>
            </a:r>
            <a:r>
              <a:rPr lang="en-ID" sz="3000" dirty="0">
                <a:latin typeface="Tw Cen MT Condensed Extra Bold" panose="020B0803020202020204" pitchFamily="34" charset="0"/>
              </a:rPr>
              <a:t> juga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menyatakan</a:t>
            </a:r>
            <a:r>
              <a:rPr lang="en-ID" sz="3000" dirty="0">
                <a:latin typeface="Tw Cen MT Condensed Extra Bold" panose="020B0803020202020204" pitchFamily="34" charset="0"/>
              </a:rPr>
              <a:t>: "</a:t>
            </a:r>
            <a:r>
              <a:rPr lang="en-ID" sz="3000" dirty="0" err="1">
                <a:latin typeface="Tw Cen MT Condensed Extra Bold" panose="020B0803020202020204" pitchFamily="34" charset="0"/>
              </a:rPr>
              <a:t>Dengan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demikian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semua</a:t>
            </a:r>
            <a:r>
              <a:rPr lang="en-ID" sz="3000" dirty="0">
                <a:latin typeface="Tw Cen MT Condensed Extra Bold" panose="020B0803020202020204" pitchFamily="34" charset="0"/>
              </a:rPr>
              <a:t> orang </a:t>
            </a:r>
            <a:r>
              <a:rPr lang="en-ID" sz="3000" dirty="0" err="1">
                <a:latin typeface="Tw Cen MT Condensed Extra Bold" panose="020B0803020202020204" pitchFamily="34" charset="0"/>
              </a:rPr>
              <a:t>akan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tahu</a:t>
            </a:r>
            <a:r>
              <a:rPr lang="en-ID" sz="3000" dirty="0">
                <a:latin typeface="Tw Cen MT Condensed Extra Bold" panose="020B0803020202020204" pitchFamily="34" charset="0"/>
              </a:rPr>
              <a:t>, </a:t>
            </a:r>
            <a:r>
              <a:rPr lang="en-ID" sz="3000" dirty="0" err="1">
                <a:latin typeface="Tw Cen MT Condensed Extra Bold" panose="020B0803020202020204" pitchFamily="34" charset="0"/>
              </a:rPr>
              <a:t>bahwa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kamu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adalah</a:t>
            </a:r>
            <a:r>
              <a:rPr lang="en-ID" sz="3000" dirty="0">
                <a:latin typeface="Tw Cen MT Condensed Extra Bold" panose="020B0803020202020204" pitchFamily="34" charset="0"/>
              </a:rPr>
              <a:t> murid-murid- Ku, </a:t>
            </a:r>
            <a:r>
              <a:rPr lang="en-ID" sz="3000" dirty="0" err="1">
                <a:latin typeface="Tw Cen MT Condensed Extra Bold" panose="020B0803020202020204" pitchFamily="34" charset="0"/>
              </a:rPr>
              <a:t>yaitu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jikalau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kamu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saling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mengasihi</a:t>
            </a:r>
            <a:r>
              <a:rPr lang="en-ID" sz="3000" dirty="0">
                <a:latin typeface="Tw Cen MT Condensed Extra Bold" panose="020B0803020202020204" pitchFamily="34" charset="0"/>
              </a:rPr>
              <a:t>" [Yohanes 13:35].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sz="3000" dirty="0">
                <a:latin typeface="Tw Cen MT Condensed Extra Bold" panose="020B0803020202020204" pitchFamily="34" charset="0"/>
              </a:rPr>
              <a:t>Kasih sangat </a:t>
            </a:r>
            <a:r>
              <a:rPr lang="en-ID" sz="3000" dirty="0" err="1">
                <a:latin typeface="Tw Cen MT Condensed Extra Bold" panose="020B0803020202020204" pitchFamily="34" charset="0"/>
              </a:rPr>
              <a:t>penting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bagi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iman</a:t>
            </a:r>
            <a:r>
              <a:rPr lang="en-ID" sz="3000" dirty="0">
                <a:latin typeface="Tw Cen MT Condensed Extra Bold" panose="020B0803020202020204" pitchFamily="34" charset="0"/>
              </a:rPr>
              <a:t> Kristen </a:t>
            </a:r>
            <a:r>
              <a:rPr lang="en-ID" sz="3000" dirty="0" err="1">
                <a:latin typeface="Tw Cen MT Condensed Extra Bold" panose="020B0803020202020204" pitchFamily="34" charset="0"/>
              </a:rPr>
              <a:t>karena</a:t>
            </a:r>
            <a:r>
              <a:rPr lang="en-ID" sz="3000" dirty="0">
                <a:latin typeface="Tw Cen MT Condensed Extra Bold" panose="020B0803020202020204" pitchFamily="34" charset="0"/>
              </a:rPr>
              <a:t> Allah </a:t>
            </a:r>
            <a:r>
              <a:rPr lang="en-ID" sz="3000" dirty="0" err="1">
                <a:latin typeface="Tw Cen MT Condensed Extra Bold" panose="020B0803020202020204" pitchFamily="34" charset="0"/>
              </a:rPr>
              <a:t>adalah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kasih</a:t>
            </a:r>
            <a:r>
              <a:rPr lang="en-ID" sz="3000" dirty="0">
                <a:latin typeface="Tw Cen MT Condensed Extra Bold" panose="020B0803020202020204" pitchFamily="34" charset="0"/>
              </a:rPr>
              <a:t> [1 Yohanes 4:8, 16].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sz="30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3000" dirty="0">
                <a:latin typeface="Tw Cen MT Condensed Extra Bold" panose="020B0803020202020204" pitchFamily="34" charset="0"/>
              </a:rPr>
              <a:t> yang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mengaku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mengasihi</a:t>
            </a:r>
            <a:r>
              <a:rPr lang="en-ID" sz="3000" dirty="0">
                <a:latin typeface="Tw Cen MT Condensed Extra Bold" panose="020B0803020202020204" pitchFamily="34" charset="0"/>
              </a:rPr>
              <a:t> Allah </a:t>
            </a:r>
            <a:r>
              <a:rPr lang="en-ID" sz="3000" dirty="0" err="1">
                <a:latin typeface="Tw Cen MT Condensed Extra Bold" panose="020B0803020202020204" pitchFamily="34" charset="0"/>
              </a:rPr>
              <a:t>harus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saling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mengasihi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satu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sama</a:t>
            </a:r>
            <a:r>
              <a:rPr lang="en-ID" sz="3000" dirty="0">
                <a:latin typeface="Tw Cen MT Condensed Extra Bold" panose="020B0803020202020204" pitchFamily="34" charset="0"/>
              </a:rPr>
              <a:t> lain [1 Yohanes 3:11; 4: 20, 21].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EB3982-E62B-55F4-1D89-DD71279799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4954" y="5345519"/>
            <a:ext cx="2530948" cy="14619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EBA809-D1D0-A536-F666-3819DBCAA0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3293" y="5295014"/>
            <a:ext cx="2699091" cy="1562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865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EA1DAFF-CECA-492F-BFA1-22C64956B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75420"/>
            <a:ext cx="9036544" cy="4093306"/>
            <a:chOff x="1" y="2075420"/>
            <a:chExt cx="12048729" cy="409330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D3D3744-142C-4653-90AB-546FE6B849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BC69CAC-820B-41BA-BFCA-79B45576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D205E7A-88AB-4C4B-B8D1-5A76AA878B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D4286E9-8501-4EBF-874C-74897B4B6F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5586ADC-910E-45C9-BAB4-CB0EFBEE5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AB594C5-5BB0-49AE-8AAC-AE40A6F8A3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479052" y="1131512"/>
            <a:ext cx="2796461" cy="533439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444654" y="317578"/>
            <a:ext cx="411480" cy="549007"/>
            <a:chOff x="7029447" y="3514725"/>
            <a:chExt cx="1285875" cy="54900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CF7587A7-D2E0-652D-EB2B-B2BB64144B8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922" r="1" b="19494"/>
          <a:stretch/>
        </p:blipFill>
        <p:spPr>
          <a:xfrm>
            <a:off x="469942" y="317578"/>
            <a:ext cx="8138333" cy="350843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AF19A774-30A5-488B-9BAF-629C64402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317544" y="536210"/>
            <a:ext cx="304800" cy="322326"/>
            <a:chOff x="215328" y="-46937"/>
            <a:chExt cx="304800" cy="2773841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91EBF88-5B98-4258-A542-14C3AF2E5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FBC2D58-9E3C-490D-BD7A-61EF07EA79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6CF1BB4-1C1D-4EDE-BA26-0243FCF83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0C83729-E02F-4512-AFE7-F4792228B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6140785"/>
            <a:ext cx="4571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645785" y="5940560"/>
            <a:ext cx="1285875" cy="549007"/>
            <a:chOff x="7029447" y="3514725"/>
            <a:chExt cx="1285875" cy="549007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FDA5814-347D-56F2-898D-95C65A18A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202" y="4018137"/>
            <a:ext cx="3426795" cy="2129586"/>
          </a:xfrm>
          <a:noFill/>
        </p:spPr>
        <p:txBody>
          <a:bodyPr anchor="t">
            <a:normAutofit/>
          </a:bodyPr>
          <a:lstStyle/>
          <a:p>
            <a:r>
              <a:rPr lang="en-ID" sz="4200">
                <a:solidFill>
                  <a:schemeClr val="bg1"/>
                </a:solidFill>
                <a:latin typeface="Franklin Gothic Heavy" panose="020B0903020102020204" pitchFamily="34" charset="0"/>
              </a:rPr>
              <a:t>1 Petrus 4:8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AA4658-4460-7057-951B-B11607C9FA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1686" y="4082267"/>
            <a:ext cx="5113517" cy="2522279"/>
          </a:xfrm>
          <a:noFill/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sz="3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“</a:t>
            </a:r>
            <a:r>
              <a:rPr lang="en-ID" sz="3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Tetapi</a:t>
            </a:r>
            <a:r>
              <a:rPr lang="en-ID" sz="3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yang </a:t>
            </a:r>
            <a:r>
              <a:rPr lang="en-ID" sz="3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terutama</a:t>
            </a:r>
            <a:r>
              <a:rPr lang="en-ID" sz="3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: </a:t>
            </a:r>
            <a:r>
              <a:rPr lang="en-ID" sz="3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kasihilah</a:t>
            </a:r>
            <a:r>
              <a:rPr lang="en-ID" sz="3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sungguh-sungguh</a:t>
            </a:r>
            <a:r>
              <a:rPr lang="en-ID" sz="3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seorang</a:t>
            </a:r>
            <a:r>
              <a:rPr lang="en-ID" sz="3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akan</a:t>
            </a:r>
            <a:r>
              <a:rPr lang="en-ID" sz="3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yang lain, </a:t>
            </a:r>
            <a:r>
              <a:rPr lang="en-ID" sz="3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sebab</a:t>
            </a:r>
            <a:r>
              <a:rPr lang="en-ID" sz="3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Impact" panose="020B0806030902050204" pitchFamily="34" charset="0"/>
              </a:rPr>
              <a:t>kasih</a:t>
            </a:r>
            <a:r>
              <a:rPr lang="en-ID" sz="36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Impact" panose="020B0806030902050204" pitchFamily="34" charset="0"/>
              </a:rPr>
              <a:t>menutupi</a:t>
            </a:r>
            <a:r>
              <a:rPr lang="en-ID" sz="36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Impact" panose="020B0806030902050204" pitchFamily="34" charset="0"/>
              </a:rPr>
              <a:t>banyak</a:t>
            </a:r>
            <a:r>
              <a:rPr lang="en-ID" sz="36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Impact" panose="020B0806030902050204" pitchFamily="34" charset="0"/>
              </a:rPr>
              <a:t>sekali</a:t>
            </a:r>
            <a:r>
              <a:rPr lang="en-ID" sz="3600" dirty="0">
                <a:solidFill>
                  <a:schemeClr val="bg1"/>
                </a:solidFill>
                <a:latin typeface="Impact" panose="020B0806030902050204" pitchFamily="34" charset="0"/>
              </a:rPr>
              <a:t> dosa</a:t>
            </a:r>
            <a:r>
              <a:rPr lang="en-ID" sz="3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27863770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2BC1AC9-92E6-240B-ABC7-EBD3586795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FEAE1F6-EB9E-1FAA-09C8-ECE4D7A34AB7}"/>
              </a:ext>
            </a:extLst>
          </p:cNvPr>
          <p:cNvSpPr txBox="1">
            <a:spLocks/>
          </p:cNvSpPr>
          <p:nvPr/>
        </p:nvSpPr>
        <p:spPr>
          <a:xfrm>
            <a:off x="628650" y="152466"/>
            <a:ext cx="4602569" cy="8002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Impact" panose="020B0806030902050204" pitchFamily="34" charset="0"/>
              </a:rPr>
              <a:t>KESIMPULAN</a:t>
            </a:r>
            <a:endParaRPr lang="en-ID" dirty="0">
              <a:latin typeface="Impact" panose="020B080603090205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DF962A-3A60-A8D9-269D-FCC0904AD615}"/>
              </a:ext>
            </a:extLst>
          </p:cNvPr>
          <p:cNvSpPr/>
          <p:nvPr/>
        </p:nvSpPr>
        <p:spPr>
          <a:xfrm>
            <a:off x="56487" y="905237"/>
            <a:ext cx="551754" cy="1246495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500" b="0" cap="none" spc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D466E8-1A73-EF50-7832-AFCB95F7ACA8}"/>
              </a:ext>
            </a:extLst>
          </p:cNvPr>
          <p:cNvSpPr/>
          <p:nvPr/>
        </p:nvSpPr>
        <p:spPr>
          <a:xfrm>
            <a:off x="-78416" y="2172366"/>
            <a:ext cx="901445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500" b="0" cap="none" spc="0" dirty="0">
                <a:ln w="0"/>
                <a:solidFill>
                  <a:srgbClr val="004221"/>
                </a:solidFill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B0273C9-A237-BB68-0C8C-0772E87FD94B}"/>
              </a:ext>
            </a:extLst>
          </p:cNvPr>
          <p:cNvSpPr/>
          <p:nvPr/>
        </p:nvSpPr>
        <p:spPr>
          <a:xfrm>
            <a:off x="-58858" y="3319270"/>
            <a:ext cx="892520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500" b="0" cap="none" spc="0" dirty="0">
                <a:ln w="0"/>
                <a:solidFill>
                  <a:srgbClr val="CAA006"/>
                </a:solidFill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8F9F8CD-2726-B33C-D8C0-F1E4031C4A40}"/>
              </a:ext>
            </a:extLst>
          </p:cNvPr>
          <p:cNvSpPr/>
          <p:nvPr/>
        </p:nvSpPr>
        <p:spPr>
          <a:xfrm>
            <a:off x="-85417" y="4416588"/>
            <a:ext cx="901445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500" b="0" cap="none" spc="0" dirty="0">
                <a:ln w="0"/>
                <a:solidFill>
                  <a:srgbClr val="5C005C"/>
                </a:solidFill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A7FCF18-0B5B-8AE4-F348-F95BBE2A3711}"/>
              </a:ext>
            </a:extLst>
          </p:cNvPr>
          <p:cNvSpPr/>
          <p:nvPr/>
        </p:nvSpPr>
        <p:spPr>
          <a:xfrm>
            <a:off x="-74788" y="5572149"/>
            <a:ext cx="901445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500" b="0" cap="none" spc="0" dirty="0">
                <a:ln w="0"/>
                <a:solidFill>
                  <a:srgbClr val="683400"/>
                </a:solidFill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C168829-877E-A35D-8A88-5E054C562365}"/>
              </a:ext>
            </a:extLst>
          </p:cNvPr>
          <p:cNvSpPr txBox="1"/>
          <p:nvPr/>
        </p:nvSpPr>
        <p:spPr>
          <a:xfrm>
            <a:off x="823028" y="1066819"/>
            <a:ext cx="7895669" cy="1107996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Adalah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tidak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mungkin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untuk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mengungkapkan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kasih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kepada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Allah,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atau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kasih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kepada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sesama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,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jika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kita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melanggar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salah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satu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dari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Sepuluh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Perintah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Allah!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BC888CB-6CB1-E7DE-903B-F1D6CDF72EA8}"/>
              </a:ext>
            </a:extLst>
          </p:cNvPr>
          <p:cNvSpPr txBox="1"/>
          <p:nvPr/>
        </p:nvSpPr>
        <p:spPr>
          <a:xfrm>
            <a:off x="833661" y="2397746"/>
            <a:ext cx="7885035" cy="769441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Hukum Allah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itu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sendiri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melambangkan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kekudusan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Allah—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karakter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kasih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,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keadilan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,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kebaikan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, dan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kebenaran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-Nya yang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sempurna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DA61AF4-D813-1BF8-BCBA-3DC62BB7CA80}"/>
              </a:ext>
            </a:extLst>
          </p:cNvPr>
          <p:cNvSpPr txBox="1"/>
          <p:nvPr/>
        </p:nvSpPr>
        <p:spPr>
          <a:xfrm>
            <a:off x="860220" y="3365436"/>
            <a:ext cx="7858475" cy="1015663"/>
          </a:xfrm>
          <a:prstGeom prst="rect">
            <a:avLst/>
          </a:prstGeom>
          <a:solidFill>
            <a:srgbClr val="A47D00"/>
          </a:solidFill>
        </p:spPr>
        <p:txBody>
          <a:bodyPr wrap="square">
            <a:spAutoFit/>
          </a:bodyPr>
          <a:lstStyle/>
          <a:p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Hukum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tidak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bisa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menyelamatkan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kita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dari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dosa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atau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mengubah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hati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manusia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,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karena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keberdosaan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bawaan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kita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,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kita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memerlukan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transplantasi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hati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rohani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28298A-4589-857D-7C81-727FA3AB1764}"/>
              </a:ext>
            </a:extLst>
          </p:cNvPr>
          <p:cNvSpPr txBox="1"/>
          <p:nvPr/>
        </p:nvSpPr>
        <p:spPr>
          <a:xfrm>
            <a:off x="853219" y="4552894"/>
            <a:ext cx="7858475" cy="1015663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Kasih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sebagai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penggenapan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hukum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Taurat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melibatkan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tidak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hanya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menurut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hukum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dalam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arti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menahan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diri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untuk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tidak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melakukan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dosa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tetapi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juga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secara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aktif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berbuat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baik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55ADA4-A876-F757-D150-98EA2D23F577}"/>
              </a:ext>
            </a:extLst>
          </p:cNvPr>
          <p:cNvSpPr txBox="1"/>
          <p:nvPr/>
        </p:nvSpPr>
        <p:spPr>
          <a:xfrm>
            <a:off x="860220" y="5814358"/>
            <a:ext cx="7851474" cy="707886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ID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Kasih </a:t>
            </a:r>
            <a:r>
              <a:rPr lang="en-ID" sz="4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menutupi</a:t>
            </a:r>
            <a:r>
              <a:rPr lang="en-ID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4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banyak</a:t>
            </a:r>
            <a:r>
              <a:rPr lang="en-ID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4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sekali</a:t>
            </a:r>
            <a:r>
              <a:rPr lang="en-ID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dosa.</a:t>
            </a:r>
          </a:p>
        </p:txBody>
      </p:sp>
    </p:spTree>
    <p:extLst>
      <p:ext uri="{BB962C8B-B14F-4D97-AF65-F5344CB8AC3E}">
        <p14:creationId xmlns:p14="http://schemas.microsoft.com/office/powerpoint/2010/main" val="5259008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E10EABF-166A-15AC-C0CF-61567740BD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AF34AD-F26A-7FF4-4536-0A54EE6C8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66762"/>
            <a:ext cx="7886700" cy="1325563"/>
          </a:xfrm>
        </p:spPr>
        <p:txBody>
          <a:bodyPr>
            <a:noAutofit/>
          </a:bodyPr>
          <a:lstStyle/>
          <a:p>
            <a:r>
              <a:rPr lang="en-ID" sz="2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Sepuluh</a:t>
            </a:r>
            <a:r>
              <a:rPr lang="en-ID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Perintah</a:t>
            </a:r>
            <a:r>
              <a:rPr lang="en-ID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Allah </a:t>
            </a:r>
            <a:r>
              <a:rPr lang="en-ID" sz="2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merupakan</a:t>
            </a:r>
            <a:r>
              <a:rPr lang="en-ID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ekspresi</a:t>
            </a:r>
            <a:r>
              <a:rPr lang="en-ID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hubungan</a:t>
            </a:r>
            <a:r>
              <a:rPr lang="en-ID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pribadi</a:t>
            </a:r>
            <a:r>
              <a:rPr lang="en-ID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dan </a:t>
            </a:r>
            <a:r>
              <a:rPr lang="en-ID" sz="2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perjanjian</a:t>
            </a:r>
            <a:r>
              <a:rPr lang="en-ID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Allah </a:t>
            </a:r>
            <a:r>
              <a:rPr lang="en-ID" sz="2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dengan</a:t>
            </a:r>
            <a:r>
              <a:rPr lang="en-ID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umat</a:t>
            </a:r>
            <a:r>
              <a:rPr lang="en-ID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-Nya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4BD9B5-39B9-5912-19DE-01FFBE3F73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32566" y="1492325"/>
            <a:ext cx="6028661" cy="31152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Ultra Bold" panose="020B0B04020104020203" pitchFamily="34" charset="0"/>
              </a:rPr>
              <a:t>Pelajaran pekan ini menekankan tiga pokok utama 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Hukum Tuhan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mengacu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pada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hubungan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bukan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pada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prinsip-prinsip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abstrak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Sepuluh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Perintah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Allah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menggambarkan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ungkapan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kasih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kita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yang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benar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kepada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Allah dan sesame.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v-SE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Hukum Allah digenapi dalam kasih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429935-7292-E01C-5A31-B470FADC870A}"/>
              </a:ext>
            </a:extLst>
          </p:cNvPr>
          <p:cNvSpPr txBox="1"/>
          <p:nvPr/>
        </p:nvSpPr>
        <p:spPr>
          <a:xfrm>
            <a:off x="628650" y="5177548"/>
            <a:ext cx="8036884" cy="1323439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/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ytona" panose="020B0604030500040204" pitchFamily="34" charset="0"/>
              </a:rPr>
              <a:t>Bagaimanakah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ytona" panose="020B060403050004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ytona" panose="020B0604030500040204" pitchFamily="34" charset="0"/>
              </a:rPr>
              <a:t>hubungan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ytona" panose="020B060403050004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ytona" panose="020B0604030500040204" pitchFamily="34" charset="0"/>
              </a:rPr>
              <a:t>kita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ytona" panose="020B060403050004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ytona" panose="020B0604030500040204" pitchFamily="34" charset="0"/>
              </a:rPr>
              <a:t>dengan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ytona" panose="020B0604030500040204" pitchFamily="34" charset="0"/>
              </a:rPr>
              <a:t> Tuhan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ytona" panose="020B0604030500040204" pitchFamily="34" charset="0"/>
              </a:rPr>
              <a:t>berubah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ytona" panose="020B060403050004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ytona" panose="020B0604030500040204" pitchFamily="34" charset="0"/>
              </a:rPr>
              <a:t>ketika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ytona" panose="020B060403050004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ytona" panose="020B0604030500040204" pitchFamily="34" charset="0"/>
              </a:rPr>
              <a:t>kita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ytona" panose="020B060403050004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ytona" panose="020B0604030500040204" pitchFamily="34" charset="0"/>
              </a:rPr>
              <a:t>memahami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ytona" panose="020B060403050004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ytona" panose="020B0604030500040204" pitchFamily="34" charset="0"/>
              </a:rPr>
              <a:t>bahwa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ytona" panose="020B060403050004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ytona" panose="020B0604030500040204" pitchFamily="34" charset="0"/>
              </a:rPr>
              <a:t>Sepuluh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ytona" panose="020B060403050004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ytona" panose="020B0604030500040204" pitchFamily="34" charset="0"/>
              </a:rPr>
              <a:t>Perintah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ytona" panose="020B0604030500040204" pitchFamily="34" charset="0"/>
              </a:rPr>
              <a:t> Allah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ytona" panose="020B0604030500040204" pitchFamily="34" charset="0"/>
              </a:rPr>
              <a:t>bukan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ytona" panose="020B060403050004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ytona" panose="020B0604030500040204" pitchFamily="34" charset="0"/>
              </a:rPr>
              <a:t>sekadar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ytona" panose="020B060403050004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ytona" panose="020B0604030500040204" pitchFamily="34" charset="0"/>
              </a:rPr>
              <a:t>seperangkat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ytona" panose="020B060403050004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ytona" panose="020B0604030500040204" pitchFamily="34" charset="0"/>
              </a:rPr>
              <a:t>aturan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ytona" panose="020B060403050004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ytona" panose="020B0604030500040204" pitchFamily="34" charset="0"/>
              </a:rPr>
              <a:t>namun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ytona" panose="020B060403050004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ytona" panose="020B0604030500040204" pitchFamily="34" charset="0"/>
              </a:rPr>
              <a:t>merupakan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ytona" panose="020B060403050004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ytona" panose="020B0604030500040204" pitchFamily="34" charset="0"/>
              </a:rPr>
              <a:t>ekspresi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ytona" panose="020B060403050004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ytona" panose="020B0604030500040204" pitchFamily="34" charset="0"/>
              </a:rPr>
              <a:t>kasih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ytona" panose="020B0604030500040204" pitchFamily="34" charset="0"/>
              </a:rPr>
              <a:t> dan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ytona" panose="020B0604030500040204" pitchFamily="34" charset="0"/>
              </a:rPr>
              <a:t>tanggapan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ytona" panose="020B060403050004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ytona" panose="020B0604030500040204" pitchFamily="34" charset="0"/>
              </a:rPr>
              <a:t>terhadap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ytona" panose="020B060403050004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ytona" panose="020B0604030500040204" pitchFamily="34" charset="0"/>
              </a:rPr>
              <a:t>hubungan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ytona" panose="020B060403050004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ytona" panose="020B0604030500040204" pitchFamily="34" charset="0"/>
              </a:rPr>
              <a:t>pribadi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ytona" panose="020B0604030500040204" pitchFamily="34" charset="0"/>
              </a:rPr>
              <a:t> dan 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ytona" panose="020B0604030500040204" pitchFamily="34" charset="0"/>
              </a:rPr>
              <a:t>kasih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ytona" panose="020B0604030500040204" pitchFamily="34" charset="0"/>
              </a:rPr>
              <a:t> Tuhan?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4DC8D6-8790-EE49-E137-1BB23D76A6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936" y="1892781"/>
            <a:ext cx="2047632" cy="2657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26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3D41A9-B9CB-D146-314F-358552E66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4538"/>
            <a:ext cx="9143999" cy="1033669"/>
          </a:xfrm>
        </p:spPr>
        <p:txBody>
          <a:bodyPr>
            <a:normAutofit fontScale="90000"/>
          </a:bodyPr>
          <a:lstStyle/>
          <a:p>
            <a:pPr algn="ctr"/>
            <a:r>
              <a:rPr lang="en-ID" dirty="0">
                <a:solidFill>
                  <a:srgbClr val="FFFF00"/>
                </a:solidFill>
                <a:latin typeface="Impact" panose="020B0806030902050204" pitchFamily="34" charset="0"/>
              </a:rPr>
              <a:t>HUKUM KASIH</a:t>
            </a:r>
            <a:br>
              <a:rPr lang="en-ID" sz="3500" dirty="0">
                <a:solidFill>
                  <a:srgbClr val="FFFFFF"/>
                </a:solidFill>
              </a:rPr>
            </a:br>
            <a:r>
              <a:rPr lang="en-ID" sz="3100" dirty="0" err="1">
                <a:solidFill>
                  <a:srgbClr val="FFFFFF"/>
                </a:solidFill>
              </a:rPr>
              <a:t>Minggu</a:t>
            </a:r>
            <a:r>
              <a:rPr lang="en-ID" sz="3100" dirty="0">
                <a:solidFill>
                  <a:srgbClr val="FFFFFF"/>
                </a:solidFill>
              </a:rPr>
              <a:t>, 23 Maret 2025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C8EC93-4E87-4197-EA1E-4CAAA3C4D1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205" y="1866650"/>
            <a:ext cx="8347586" cy="4885024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dirty="0">
                <a:latin typeface="Franklin Gothic Demi Cond" panose="020B0706030402020204" pitchFamily="34" charset="0"/>
              </a:rPr>
              <a:t>Ketika </a:t>
            </a:r>
            <a:r>
              <a:rPr lang="en-ID" dirty="0" err="1">
                <a:latin typeface="Franklin Gothic Demi Cond" panose="020B0706030402020204" pitchFamily="34" charset="0"/>
              </a:rPr>
              <a:t>Sepuluh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Perintah</a:t>
            </a:r>
            <a:r>
              <a:rPr lang="en-ID" dirty="0">
                <a:latin typeface="Franklin Gothic Demi Cond" panose="020B0706030402020204" pitchFamily="34" charset="0"/>
              </a:rPr>
              <a:t> Allah [</a:t>
            </a:r>
            <a:r>
              <a:rPr lang="en-ID" dirty="0" err="1">
                <a:latin typeface="Franklin Gothic Demi Cond" panose="020B0706030402020204" pitchFamily="34" charset="0"/>
              </a:rPr>
              <a:t>Keluaran</a:t>
            </a:r>
            <a:r>
              <a:rPr lang="en-ID" dirty="0">
                <a:latin typeface="Franklin Gothic Demi Cond" panose="020B0706030402020204" pitchFamily="34" charset="0"/>
              </a:rPr>
              <a:t> 20:1-17] </a:t>
            </a:r>
            <a:r>
              <a:rPr lang="en-ID" dirty="0" err="1">
                <a:latin typeface="Franklin Gothic Demi Cond" panose="020B0706030402020204" pitchFamily="34" charset="0"/>
              </a:rPr>
              <a:t>dituliskan</a:t>
            </a:r>
            <a:r>
              <a:rPr lang="en-ID" dirty="0">
                <a:latin typeface="Franklin Gothic Demi Cond" panose="020B0706030402020204" pitchFamily="34" charset="0"/>
              </a:rPr>
              <a:t> di dua </a:t>
            </a:r>
            <a:r>
              <a:rPr lang="en-ID" dirty="0" err="1">
                <a:latin typeface="Franklin Gothic Demi Cond" panose="020B0706030402020204" pitchFamily="34" charset="0"/>
              </a:rPr>
              <a:t>loh</a:t>
            </a:r>
            <a:r>
              <a:rPr lang="en-ID" dirty="0">
                <a:latin typeface="Franklin Gothic Demi Cond" panose="020B0706030402020204" pitchFamily="34" charset="0"/>
              </a:rPr>
              <a:t> batu, </a:t>
            </a:r>
            <a:r>
              <a:rPr lang="en-ID" dirty="0" err="1">
                <a:latin typeface="Eras Bold ITC" panose="020B0907030504020204" pitchFamily="34" charset="0"/>
              </a:rPr>
              <a:t>perintah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itu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diberikan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kepada</a:t>
            </a:r>
            <a:r>
              <a:rPr lang="en-ID" dirty="0">
                <a:latin typeface="Eras Bold ITC" panose="020B0907030504020204" pitchFamily="34" charset="0"/>
              </a:rPr>
              <a:t> Israel </a:t>
            </a:r>
            <a:r>
              <a:rPr lang="en-ID" dirty="0" err="1">
                <a:latin typeface="Eras Bold ITC" panose="020B0907030504020204" pitchFamily="34" charset="0"/>
              </a:rPr>
              <a:t>dalam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konteks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hubungan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perjanjian</a:t>
            </a:r>
            <a:r>
              <a:rPr lang="en-ID" dirty="0">
                <a:latin typeface="Eras Bold ITC" panose="020B0907030504020204" pitchFamily="34" charset="0"/>
              </a:rPr>
              <a:t>.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</a:p>
          <a:p>
            <a:pPr marL="0" indent="0">
              <a:buNone/>
            </a:pP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Perintah-perintah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tersebut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ditulis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setelah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Allah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melepaskan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mereka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dari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Mesir, dan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perintah-perintah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tersebut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didasarkan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pada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kasih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Allah dan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janji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-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janji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-Nya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kepada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bangsa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itu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[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Keluaran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6:6-7 dan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Imamat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26:13]. </a:t>
            </a:r>
          </a:p>
          <a:p>
            <a:pPr marL="0" indent="0">
              <a:buNone/>
            </a:pPr>
            <a:r>
              <a:rPr lang="en-ID" dirty="0">
                <a:latin typeface="Gill Sans Ultra Bold Condensed" panose="020B0A06020104020203" pitchFamily="34" charset="0"/>
              </a:rPr>
              <a:t>Kita </a:t>
            </a:r>
            <a:r>
              <a:rPr lang="en-ID" dirty="0" err="1">
                <a:latin typeface="Gill Sans Ultra Bold Condensed" panose="020B0A06020104020203" pitchFamily="34" charset="0"/>
              </a:rPr>
              <a:t>dapat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melihat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dalam</a:t>
            </a:r>
            <a:r>
              <a:rPr lang="en-ID" dirty="0">
                <a:latin typeface="Gill Sans Ultra Bold Condensed" panose="020B0A06020104020203" pitchFamily="34" charset="0"/>
              </a:rPr>
              <a:t> dua </a:t>
            </a:r>
            <a:r>
              <a:rPr lang="en-ID" dirty="0" err="1">
                <a:latin typeface="Gill Sans Ultra Bold Condensed" panose="020B0A06020104020203" pitchFamily="34" charset="0"/>
              </a:rPr>
              <a:t>bagian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dari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Sepuluh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Perintah</a:t>
            </a:r>
            <a:r>
              <a:rPr lang="en-ID" dirty="0">
                <a:latin typeface="Gill Sans Ultra Bold Condensed" panose="020B0A06020104020203" pitchFamily="34" charset="0"/>
              </a:rPr>
              <a:t> Allah yang </a:t>
            </a:r>
            <a:r>
              <a:rPr lang="en-ID" dirty="0" err="1">
                <a:latin typeface="Gill Sans Ultra Bold Condensed" panose="020B0A06020104020203" pitchFamily="34" charset="0"/>
              </a:rPr>
              <a:t>ditujukan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untuk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berkembangnya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hubungan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manusia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dengan</a:t>
            </a:r>
            <a:r>
              <a:rPr lang="en-ID" dirty="0">
                <a:latin typeface="Gill Sans Ultra Bold Condensed" panose="020B0A06020104020203" pitchFamily="34" charset="0"/>
              </a:rPr>
              <a:t> Allah dan </a:t>
            </a:r>
            <a:r>
              <a:rPr lang="en-ID" dirty="0" err="1">
                <a:latin typeface="Gill Sans Ultra Bold Condensed" panose="020B0A06020104020203" pitchFamily="34" charset="0"/>
              </a:rPr>
              <a:t>hubungan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satu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sama</a:t>
            </a:r>
            <a:r>
              <a:rPr lang="en-ID" dirty="0">
                <a:latin typeface="Gill Sans Ultra Bold Condensed" panose="020B0A06020104020203" pitchFamily="34" charset="0"/>
              </a:rPr>
              <a:t> lain.</a:t>
            </a:r>
          </a:p>
        </p:txBody>
      </p:sp>
    </p:spTree>
    <p:extLst>
      <p:ext uri="{BB962C8B-B14F-4D97-AF65-F5344CB8AC3E}">
        <p14:creationId xmlns:p14="http://schemas.microsoft.com/office/powerpoint/2010/main" val="7806630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DF79F6-60F6-C18E-AC10-72FB31ECED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214" y="191386"/>
            <a:ext cx="5397293" cy="666660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600" dirty="0" err="1">
                <a:solidFill>
                  <a:srgbClr val="C00000"/>
                </a:solidFill>
                <a:highlight>
                  <a:srgbClr val="00FFFF"/>
                </a:highlight>
                <a:latin typeface="Gill Sans Nova Cond XBd" panose="020B0A06020104020203" pitchFamily="34" charset="0"/>
              </a:rPr>
              <a:t>Empat</a:t>
            </a:r>
            <a:r>
              <a:rPr lang="en-ID" sz="3600" dirty="0">
                <a:solidFill>
                  <a:srgbClr val="C00000"/>
                </a:solidFill>
                <a:highlight>
                  <a:srgbClr val="00FFFF"/>
                </a:highlight>
                <a:latin typeface="Gill Sans Nova Cond XBd" panose="020B0A06020104020203" pitchFamily="34" charset="0"/>
              </a:rPr>
              <a:t> </a:t>
            </a:r>
            <a:r>
              <a:rPr lang="en-ID" sz="3600" dirty="0" err="1">
                <a:solidFill>
                  <a:srgbClr val="C00000"/>
                </a:solidFill>
                <a:highlight>
                  <a:srgbClr val="00FFFF"/>
                </a:highlight>
                <a:latin typeface="Gill Sans Nova Cond XBd" panose="020B0A06020104020203" pitchFamily="34" charset="0"/>
              </a:rPr>
              <a:t>perintah</a:t>
            </a:r>
            <a:r>
              <a:rPr lang="en-ID" sz="3600" dirty="0">
                <a:solidFill>
                  <a:srgbClr val="C00000"/>
                </a:solidFill>
                <a:highlight>
                  <a:srgbClr val="00FFFF"/>
                </a:highlight>
                <a:latin typeface="Gill Sans Nova Cond XBd" panose="020B0A06020104020203" pitchFamily="34" charset="0"/>
              </a:rPr>
              <a:t> </a:t>
            </a:r>
            <a:r>
              <a:rPr lang="en-ID" sz="3600" dirty="0" err="1">
                <a:solidFill>
                  <a:srgbClr val="C00000"/>
                </a:solidFill>
                <a:highlight>
                  <a:srgbClr val="00FFFF"/>
                </a:highlight>
                <a:latin typeface="Gill Sans Nova Cond XBd" panose="020B0A06020104020203" pitchFamily="34" charset="0"/>
              </a:rPr>
              <a:t>pertama</a:t>
            </a:r>
            <a:r>
              <a:rPr lang="en-ID" sz="3600" dirty="0">
                <a:solidFill>
                  <a:srgbClr val="C00000"/>
                </a:solidFill>
                <a:highlight>
                  <a:srgbClr val="00FFFF"/>
                </a:highlight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highlight>
                  <a:srgbClr val="00FFFF"/>
                </a:highlight>
                <a:latin typeface="Gill Sans Nova Cond XBd" panose="020B0A06020104020203" pitchFamily="34" charset="0"/>
              </a:rPr>
              <a:t>adalah</a:t>
            </a:r>
            <a:r>
              <a:rPr lang="en-ID" dirty="0">
                <a:solidFill>
                  <a:srgbClr val="C00000"/>
                </a:solidFill>
                <a:highlight>
                  <a:srgbClr val="00FFFF"/>
                </a:highlight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highlight>
                  <a:srgbClr val="00FFFF"/>
                </a:highlight>
                <a:latin typeface="Gill Sans Nova Cond XBd" panose="020B0A06020104020203" pitchFamily="34" charset="0"/>
              </a:rPr>
              <a:t>bagaimana</a:t>
            </a:r>
            <a:r>
              <a:rPr lang="en-ID" dirty="0">
                <a:solidFill>
                  <a:srgbClr val="C00000"/>
                </a:solidFill>
                <a:highlight>
                  <a:srgbClr val="00FFFF"/>
                </a:highlight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highlight>
                  <a:srgbClr val="00FFFF"/>
                </a:highlight>
                <a:latin typeface="Gill Sans Nova Cond XBd" panose="020B0A06020104020203" pitchFamily="34" charset="0"/>
              </a:rPr>
              <a:t>kita</a:t>
            </a:r>
            <a:r>
              <a:rPr lang="en-ID" dirty="0">
                <a:solidFill>
                  <a:srgbClr val="C00000"/>
                </a:solidFill>
                <a:highlight>
                  <a:srgbClr val="00FFFF"/>
                </a:highlight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highlight>
                  <a:srgbClr val="00FFFF"/>
                </a:highlight>
                <a:latin typeface="Gill Sans Nova Cond XBd" panose="020B0A06020104020203" pitchFamily="34" charset="0"/>
              </a:rPr>
              <a:t>harusnya</a:t>
            </a:r>
            <a:r>
              <a:rPr lang="en-ID" dirty="0">
                <a:solidFill>
                  <a:srgbClr val="C00000"/>
                </a:solidFill>
                <a:highlight>
                  <a:srgbClr val="00FFFF"/>
                </a:highlight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highlight>
                  <a:srgbClr val="00FFFF"/>
                </a:highlight>
                <a:latin typeface="Gill Sans Nova Cond XBd" panose="020B0A06020104020203" pitchFamily="34" charset="0"/>
              </a:rPr>
              <a:t>mengasihi</a:t>
            </a:r>
            <a:r>
              <a:rPr lang="en-ID" dirty="0">
                <a:solidFill>
                  <a:srgbClr val="C00000"/>
                </a:solidFill>
                <a:highlight>
                  <a:srgbClr val="00FFFF"/>
                </a:highlight>
                <a:latin typeface="Gill Sans Nova Cond XBd" panose="020B0A06020104020203" pitchFamily="34" charset="0"/>
              </a:rPr>
              <a:t> Allah </a:t>
            </a:r>
            <a:r>
              <a:rPr lang="en-ID" dirty="0" err="1">
                <a:solidFill>
                  <a:srgbClr val="C00000"/>
                </a:solidFill>
                <a:highlight>
                  <a:srgbClr val="00FFFF"/>
                </a:highlight>
                <a:latin typeface="Gill Sans Nova Cond XBd" panose="020B0A06020104020203" pitchFamily="34" charset="0"/>
              </a:rPr>
              <a:t>dengan</a:t>
            </a:r>
            <a:r>
              <a:rPr lang="en-ID" dirty="0">
                <a:solidFill>
                  <a:srgbClr val="C00000"/>
                </a:solidFill>
                <a:highlight>
                  <a:srgbClr val="00FFFF"/>
                </a:highlight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highlight>
                  <a:srgbClr val="00FFFF"/>
                </a:highlight>
                <a:latin typeface="Gill Sans Nova Cond XBd" panose="020B0A06020104020203" pitchFamily="34" charset="0"/>
              </a:rPr>
              <a:t>segenap</a:t>
            </a:r>
            <a:r>
              <a:rPr lang="en-ID" dirty="0">
                <a:solidFill>
                  <a:srgbClr val="C00000"/>
                </a:solidFill>
                <a:highlight>
                  <a:srgbClr val="00FFFF"/>
                </a:highlight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highlight>
                  <a:srgbClr val="00FFFF"/>
                </a:highlight>
                <a:latin typeface="Gill Sans Nova Cond XBd" panose="020B0A06020104020203" pitchFamily="34" charset="0"/>
              </a:rPr>
              <a:t>keberadaan</a:t>
            </a:r>
            <a:r>
              <a:rPr lang="en-ID" dirty="0">
                <a:solidFill>
                  <a:srgbClr val="C00000"/>
                </a:solidFill>
                <a:highlight>
                  <a:srgbClr val="00FFFF"/>
                </a:highlight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highlight>
                  <a:srgbClr val="00FFFF"/>
                </a:highlight>
                <a:latin typeface="Gill Sans Nova Cond XBd" panose="020B0A06020104020203" pitchFamily="34" charset="0"/>
              </a:rPr>
              <a:t>kita</a:t>
            </a:r>
            <a:r>
              <a:rPr lang="en-ID" dirty="0">
                <a:solidFill>
                  <a:srgbClr val="C00000"/>
                </a:solidFill>
                <a:highlight>
                  <a:srgbClr val="00FFFF"/>
                </a:highlight>
                <a:latin typeface="Gill Sans Nova Cond XBd" panose="020B0A06020104020203" pitchFamily="34" charset="0"/>
              </a:rPr>
              <a:t>, 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dan </a:t>
            </a:r>
            <a:r>
              <a:rPr lang="en-ID" sz="3600" dirty="0" err="1">
                <a:solidFill>
                  <a:srgbClr val="C00000"/>
                </a:solidFill>
                <a:highlight>
                  <a:srgbClr val="FFFF00"/>
                </a:highlight>
                <a:latin typeface="Gill Sans Nova Cond XBd" panose="020B0A06020104020203" pitchFamily="34" charset="0"/>
              </a:rPr>
              <a:t>enam</a:t>
            </a:r>
            <a:r>
              <a:rPr lang="en-ID" sz="3600" dirty="0">
                <a:solidFill>
                  <a:srgbClr val="C00000"/>
                </a:solidFill>
                <a:highlight>
                  <a:srgbClr val="FFFF00"/>
                </a:highlight>
                <a:latin typeface="Gill Sans Nova Cond XBd" panose="020B0A06020104020203" pitchFamily="34" charset="0"/>
              </a:rPr>
              <a:t> </a:t>
            </a:r>
            <a:r>
              <a:rPr lang="en-ID" sz="3600" dirty="0" err="1">
                <a:solidFill>
                  <a:srgbClr val="C00000"/>
                </a:solidFill>
                <a:highlight>
                  <a:srgbClr val="FFFF00"/>
                </a:highlight>
                <a:latin typeface="Gill Sans Nova Cond XBd" panose="020B0A06020104020203" pitchFamily="34" charset="0"/>
              </a:rPr>
              <a:t>perintah</a:t>
            </a:r>
            <a:r>
              <a:rPr lang="en-ID" sz="3600" dirty="0">
                <a:solidFill>
                  <a:srgbClr val="C00000"/>
                </a:solidFill>
                <a:highlight>
                  <a:srgbClr val="FFFF00"/>
                </a:highlight>
                <a:latin typeface="Gill Sans Nova Cond XBd" panose="020B0A06020104020203" pitchFamily="34" charset="0"/>
              </a:rPr>
              <a:t> </a:t>
            </a:r>
            <a:r>
              <a:rPr lang="en-ID" sz="3600" dirty="0" err="1">
                <a:solidFill>
                  <a:srgbClr val="C00000"/>
                </a:solidFill>
                <a:highlight>
                  <a:srgbClr val="FFFF00"/>
                </a:highlight>
                <a:latin typeface="Gill Sans Nova Cond XBd" panose="020B0A06020104020203" pitchFamily="34" charset="0"/>
              </a:rPr>
              <a:t>terakhir</a:t>
            </a:r>
            <a:r>
              <a:rPr lang="en-ID" sz="3600" dirty="0">
                <a:solidFill>
                  <a:srgbClr val="C00000"/>
                </a:solidFill>
                <a:highlight>
                  <a:srgbClr val="FFFF00"/>
                </a:highlight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highlight>
                  <a:srgbClr val="FFFF00"/>
                </a:highlight>
                <a:latin typeface="Gill Sans Nova Cond XBd" panose="020B0A06020104020203" pitchFamily="34" charset="0"/>
              </a:rPr>
              <a:t>adalah</a:t>
            </a:r>
            <a:r>
              <a:rPr lang="en-ID" dirty="0">
                <a:solidFill>
                  <a:srgbClr val="C00000"/>
                </a:solidFill>
                <a:highlight>
                  <a:srgbClr val="FFFF00"/>
                </a:highlight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highlight>
                  <a:srgbClr val="FFFF00"/>
                </a:highlight>
                <a:latin typeface="Gill Sans Nova Cond XBd" panose="020B0A06020104020203" pitchFamily="34" charset="0"/>
              </a:rPr>
              <a:t>bagaimana</a:t>
            </a:r>
            <a:r>
              <a:rPr lang="en-ID" dirty="0">
                <a:solidFill>
                  <a:srgbClr val="C00000"/>
                </a:solidFill>
                <a:highlight>
                  <a:srgbClr val="FFFF00"/>
                </a:highlight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highlight>
                  <a:srgbClr val="FFFF00"/>
                </a:highlight>
                <a:latin typeface="Gill Sans Nova Cond XBd" panose="020B0A06020104020203" pitchFamily="34" charset="0"/>
              </a:rPr>
              <a:t>kita</a:t>
            </a:r>
            <a:r>
              <a:rPr lang="en-ID" dirty="0">
                <a:solidFill>
                  <a:srgbClr val="C00000"/>
                </a:solidFill>
                <a:highlight>
                  <a:srgbClr val="FFFF00"/>
                </a:highlight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highlight>
                  <a:srgbClr val="FFFF00"/>
                </a:highlight>
                <a:latin typeface="Gill Sans Nova Cond XBd" panose="020B0A06020104020203" pitchFamily="34" charset="0"/>
              </a:rPr>
              <a:t>harusnya</a:t>
            </a:r>
            <a:r>
              <a:rPr lang="en-ID" dirty="0">
                <a:solidFill>
                  <a:srgbClr val="C00000"/>
                </a:solidFill>
                <a:highlight>
                  <a:srgbClr val="FFFF00"/>
                </a:highlight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highlight>
                  <a:srgbClr val="FFFF00"/>
                </a:highlight>
                <a:latin typeface="Gill Sans Nova Cond XBd" panose="020B0A06020104020203" pitchFamily="34" charset="0"/>
              </a:rPr>
              <a:t>mengasihi</a:t>
            </a:r>
            <a:r>
              <a:rPr lang="en-ID" dirty="0">
                <a:solidFill>
                  <a:srgbClr val="C00000"/>
                </a:solidFill>
                <a:highlight>
                  <a:srgbClr val="FFFF00"/>
                </a:highlight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highlight>
                  <a:srgbClr val="FFFF00"/>
                </a:highlight>
                <a:latin typeface="Gill Sans Nova Cond XBd" panose="020B0A06020104020203" pitchFamily="34" charset="0"/>
              </a:rPr>
              <a:t>satu</a:t>
            </a:r>
            <a:r>
              <a:rPr lang="en-ID" dirty="0">
                <a:solidFill>
                  <a:srgbClr val="C00000"/>
                </a:solidFill>
                <a:highlight>
                  <a:srgbClr val="FFFF00"/>
                </a:highlight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highlight>
                  <a:srgbClr val="FFFF00"/>
                </a:highlight>
                <a:latin typeface="Gill Sans Nova Cond XBd" panose="020B0A06020104020203" pitchFamily="34" charset="0"/>
              </a:rPr>
              <a:t>sama</a:t>
            </a:r>
            <a:r>
              <a:rPr lang="en-ID" dirty="0">
                <a:solidFill>
                  <a:srgbClr val="C00000"/>
                </a:solidFill>
                <a:highlight>
                  <a:srgbClr val="FFFF00"/>
                </a:highlight>
                <a:latin typeface="Gill Sans Nova Cond XBd" panose="020B0A06020104020203" pitchFamily="34" charset="0"/>
              </a:rPr>
              <a:t> lain </a:t>
            </a:r>
            <a:r>
              <a:rPr lang="en-ID" dirty="0" err="1">
                <a:solidFill>
                  <a:srgbClr val="C00000"/>
                </a:solidFill>
                <a:highlight>
                  <a:srgbClr val="FFFF00"/>
                </a:highlight>
                <a:latin typeface="Gill Sans Nova Cond XBd" panose="020B0A06020104020203" pitchFamily="34" charset="0"/>
              </a:rPr>
              <a:t>seperti</a:t>
            </a:r>
            <a:r>
              <a:rPr lang="en-ID" dirty="0">
                <a:solidFill>
                  <a:srgbClr val="C00000"/>
                </a:solidFill>
                <a:highlight>
                  <a:srgbClr val="FFFF00"/>
                </a:highlight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highlight>
                  <a:srgbClr val="FFFF00"/>
                </a:highlight>
                <a:latin typeface="Gill Sans Nova Cond XBd" panose="020B0A06020104020203" pitchFamily="34" charset="0"/>
              </a:rPr>
              <a:t>diri</a:t>
            </a:r>
            <a:r>
              <a:rPr lang="en-ID" dirty="0">
                <a:solidFill>
                  <a:srgbClr val="C00000"/>
                </a:solidFill>
                <a:highlight>
                  <a:srgbClr val="FFFF00"/>
                </a:highlight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highlight>
                  <a:srgbClr val="FFFF00"/>
                </a:highlight>
                <a:latin typeface="Gill Sans Nova Cond XBd" panose="020B0A06020104020203" pitchFamily="34" charset="0"/>
              </a:rPr>
              <a:t>kita</a:t>
            </a:r>
            <a:r>
              <a:rPr lang="en-ID" dirty="0">
                <a:solidFill>
                  <a:srgbClr val="C00000"/>
                </a:solidFill>
                <a:highlight>
                  <a:srgbClr val="FFFF00"/>
                </a:highlight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highlight>
                  <a:srgbClr val="FFFF00"/>
                </a:highlight>
                <a:latin typeface="Gill Sans Nova Cond XBd" panose="020B0A06020104020203" pitchFamily="34" charset="0"/>
              </a:rPr>
              <a:t>sendiri</a:t>
            </a:r>
            <a:r>
              <a:rPr lang="en-ID" dirty="0">
                <a:solidFill>
                  <a:srgbClr val="C00000"/>
                </a:solidFill>
                <a:highlight>
                  <a:srgbClr val="FFFF00"/>
                </a:highlight>
                <a:latin typeface="Gill Sans Nova Cond XBd" panose="020B0A06020104020203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600" dirty="0" err="1">
                <a:latin typeface="Gill Sans Nova Cond XBd" panose="020B0A06020104020203" pitchFamily="34" charset="0"/>
              </a:rPr>
              <a:t>Yesus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memperjelas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bahwa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kedua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perintah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kasih</a:t>
            </a:r>
            <a:r>
              <a:rPr lang="en-ID" dirty="0"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latin typeface="Gill Sans Nova Cond XBd" panose="020B0A06020104020203" pitchFamily="34" charset="0"/>
              </a:rPr>
              <a:t>besar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ini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berkaitan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erat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dengan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hukum</a:t>
            </a:r>
            <a:r>
              <a:rPr lang="en-ID" dirty="0">
                <a:latin typeface="Gill Sans Nova Cond XBd" panose="020B0A06020104020203" pitchFamily="34" charset="0"/>
              </a:rPr>
              <a:t>. </a:t>
            </a:r>
            <a:r>
              <a:rPr lang="en-ID" sz="3200" dirty="0">
                <a:latin typeface="Gill Sans Nova Cond XBd" panose="020B0A06020104020203" pitchFamily="34" charset="0"/>
              </a:rPr>
              <a:t>"Pada </a:t>
            </a:r>
            <a:r>
              <a:rPr lang="en-ID" sz="3200" dirty="0" err="1">
                <a:latin typeface="Gill Sans Nova Cond XBd" panose="020B0A06020104020203" pitchFamily="34" charset="0"/>
              </a:rPr>
              <a:t>kedua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perintah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inilah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tergantung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seluruh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hukum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Taurat</a:t>
            </a:r>
            <a:r>
              <a:rPr lang="en-ID" sz="3200" dirty="0">
                <a:latin typeface="Gill Sans Nova Cond XBd" panose="020B0A06020104020203" pitchFamily="34" charset="0"/>
              </a:rPr>
              <a:t> dan kitab para </a:t>
            </a:r>
            <a:r>
              <a:rPr lang="en-ID" sz="3200" dirty="0" err="1">
                <a:latin typeface="Gill Sans Nova Cond XBd" panose="020B0A06020104020203" pitchFamily="34" charset="0"/>
              </a:rPr>
              <a:t>nabi</a:t>
            </a:r>
            <a:r>
              <a:rPr lang="en-ID" sz="3200" dirty="0">
                <a:latin typeface="Gill Sans Nova Cond XBd" panose="020B0A06020104020203" pitchFamily="34" charset="0"/>
              </a:rPr>
              <a:t>" [Matius 22: 40].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FA3862-6566-9524-9C13-68D4AA7B815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737" t="-1" r="22524" b="-1"/>
          <a:stretch/>
        </p:blipFill>
        <p:spPr>
          <a:xfrm>
            <a:off x="5736507" y="10"/>
            <a:ext cx="3405206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5023074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9" name="Arc 28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6100024" y="863980"/>
            <a:ext cx="2987899" cy="2240924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004647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58C6E6-C474-BCCB-7FB4-A6401489AF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454" y="3288120"/>
            <a:ext cx="3583036" cy="2499167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48099E-9498-BAAB-6A80-A1BF0F577D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2417" y="2951607"/>
            <a:ext cx="4094129" cy="35222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sz="3600" dirty="0" err="1">
                <a:latin typeface="Impact" panose="020B0806030902050204" pitchFamily="34" charset="0"/>
              </a:rPr>
              <a:t>Keseluruhan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hukum</a:t>
            </a:r>
            <a:r>
              <a:rPr lang="en-ID" sz="3600" dirty="0">
                <a:latin typeface="Impact" panose="020B0806030902050204" pitchFamily="34" charset="0"/>
              </a:rPr>
              <a:t> Allah </a:t>
            </a:r>
            <a:r>
              <a:rPr lang="en-ID" sz="3600" dirty="0" err="1">
                <a:latin typeface="Impact" panose="020B0806030902050204" pitchFamily="34" charset="0"/>
              </a:rPr>
              <a:t>didasarkan</a:t>
            </a:r>
            <a:r>
              <a:rPr lang="en-ID" sz="3600" dirty="0">
                <a:latin typeface="Impact" panose="020B0806030902050204" pitchFamily="34" charset="0"/>
              </a:rPr>
              <a:t> pada </a:t>
            </a:r>
            <a:r>
              <a:rPr lang="en-ID" sz="3600" dirty="0" err="1">
                <a:latin typeface="Impact" panose="020B0806030902050204" pitchFamily="34" charset="0"/>
              </a:rPr>
              <a:t>kasih</a:t>
            </a:r>
            <a:r>
              <a:rPr lang="en-ID" sz="3600" dirty="0">
                <a:latin typeface="Impact" panose="020B0806030902050204" pitchFamily="34" charset="0"/>
              </a:rPr>
              <a:t> Allah. </a:t>
            </a:r>
          </a:p>
          <a:p>
            <a:pPr marL="0" indent="0">
              <a:buNone/>
            </a:pPr>
            <a:r>
              <a:rPr lang="en-ID" sz="3600" dirty="0">
                <a:latin typeface="Impact" panose="020B0806030902050204" pitchFamily="34" charset="0"/>
              </a:rPr>
              <a:t>Kasih Allah dan </a:t>
            </a:r>
            <a:r>
              <a:rPr lang="en-ID" sz="3600" dirty="0" err="1">
                <a:latin typeface="Impact" panose="020B0806030902050204" pitchFamily="34" charset="0"/>
              </a:rPr>
              <a:t>hukum</a:t>
            </a:r>
            <a:r>
              <a:rPr lang="en-ID" sz="3600" dirty="0">
                <a:latin typeface="Impact" panose="020B0806030902050204" pitchFamily="34" charset="0"/>
              </a:rPr>
              <a:t> Allah </a:t>
            </a:r>
            <a:r>
              <a:rPr lang="en-ID" sz="3600" dirty="0" err="1">
                <a:latin typeface="Impact" panose="020B0806030902050204" pitchFamily="34" charset="0"/>
              </a:rPr>
              <a:t>tidak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dapat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dipisahkan</a:t>
            </a:r>
            <a:r>
              <a:rPr lang="en-ID" sz="3600" dirty="0">
                <a:latin typeface="Impact" panose="020B0806030902050204" pitchFamily="34" charset="0"/>
              </a:rPr>
              <a:t>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531500-BD4D-C6E6-E587-0F55CA047E5B}"/>
              </a:ext>
            </a:extLst>
          </p:cNvPr>
          <p:cNvSpPr txBox="1"/>
          <p:nvPr/>
        </p:nvSpPr>
        <p:spPr>
          <a:xfrm>
            <a:off x="917345" y="830501"/>
            <a:ext cx="730930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D" sz="3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Hubungan</a:t>
            </a:r>
            <a:r>
              <a:rPr lang="en-ID" sz="3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kita</a:t>
            </a:r>
            <a:r>
              <a:rPr lang="en-ID" sz="3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, </a:t>
            </a:r>
            <a:r>
              <a:rPr lang="en-ID" sz="3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baik</a:t>
            </a:r>
            <a:r>
              <a:rPr lang="en-ID" sz="3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dengan</a:t>
            </a:r>
            <a:r>
              <a:rPr lang="en-ID" sz="3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Allah </a:t>
            </a:r>
            <a:r>
              <a:rPr lang="en-ID" sz="3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maupun</a:t>
            </a:r>
            <a:r>
              <a:rPr lang="en-ID" sz="3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dengan</a:t>
            </a:r>
            <a:r>
              <a:rPr lang="en-ID" sz="3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sesama</a:t>
            </a:r>
            <a:r>
              <a:rPr lang="en-ID" sz="3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harus</a:t>
            </a:r>
            <a:r>
              <a:rPr lang="en-ID" sz="3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diatur</a:t>
            </a:r>
            <a:r>
              <a:rPr lang="en-ID" sz="3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oleh </a:t>
            </a:r>
            <a:r>
              <a:rPr lang="en-ID" sz="3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prinsip-prinsip</a:t>
            </a:r>
            <a:r>
              <a:rPr lang="en-ID" sz="3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hukum</a:t>
            </a:r>
            <a:r>
              <a:rPr lang="en-ID" sz="3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Allah. </a:t>
            </a:r>
          </a:p>
        </p:txBody>
      </p:sp>
    </p:spTree>
    <p:extLst>
      <p:ext uri="{BB962C8B-B14F-4D97-AF65-F5344CB8AC3E}">
        <p14:creationId xmlns:p14="http://schemas.microsoft.com/office/powerpoint/2010/main" val="23262805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36E3009-A1FF-CC08-A355-FB5B7BCF8E7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346" b="33224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8F96CE-D69C-AF3A-F611-03E7DAEF63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097" y="3841340"/>
            <a:ext cx="8197702" cy="2692195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ID" sz="4000" dirty="0">
                <a:solidFill>
                  <a:srgbClr val="C00000"/>
                </a:solidFill>
                <a:latin typeface="Berlin Sans FB" panose="020E0602020502020306" pitchFamily="34" charset="0"/>
              </a:rPr>
              <a:t>Adalah </a:t>
            </a:r>
            <a:r>
              <a:rPr lang="en-ID" sz="40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tidak</a:t>
            </a:r>
            <a:r>
              <a:rPr lang="en-ID" sz="4000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sz="40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mungkin</a:t>
            </a:r>
            <a:r>
              <a:rPr lang="en-ID" sz="4000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sz="40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untuk</a:t>
            </a:r>
            <a:r>
              <a:rPr lang="en-ID" sz="4000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sz="40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mengungkapkan</a:t>
            </a:r>
            <a:r>
              <a:rPr lang="en-ID" sz="4000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sz="40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kasih</a:t>
            </a:r>
            <a:r>
              <a:rPr lang="en-ID" sz="4000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sz="40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kepada</a:t>
            </a:r>
            <a:r>
              <a:rPr lang="en-ID" sz="4000" dirty="0">
                <a:solidFill>
                  <a:srgbClr val="C00000"/>
                </a:solidFill>
                <a:latin typeface="Berlin Sans FB" panose="020E0602020502020306" pitchFamily="34" charset="0"/>
              </a:rPr>
              <a:t> Allah, </a:t>
            </a:r>
            <a:r>
              <a:rPr lang="en-ID" sz="40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atau</a:t>
            </a:r>
            <a:r>
              <a:rPr lang="en-ID" sz="4000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sz="40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kasih</a:t>
            </a:r>
            <a:r>
              <a:rPr lang="en-ID" sz="4000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sz="40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kepada</a:t>
            </a:r>
            <a:r>
              <a:rPr lang="en-ID" sz="4000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sz="40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sesama</a:t>
            </a:r>
            <a:r>
              <a:rPr lang="en-ID" sz="4000" dirty="0">
                <a:solidFill>
                  <a:srgbClr val="C00000"/>
                </a:solidFill>
                <a:latin typeface="Berlin Sans FB" panose="020E0602020502020306" pitchFamily="34" charset="0"/>
              </a:rPr>
              <a:t>, </a:t>
            </a:r>
            <a:r>
              <a:rPr lang="en-ID" sz="4000" b="1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jika</a:t>
            </a:r>
            <a:r>
              <a:rPr lang="en-ID" sz="4000" b="1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sz="4000" b="1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kita</a:t>
            </a:r>
            <a:r>
              <a:rPr lang="en-ID" sz="4000" b="1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sz="4000" b="1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melanggar</a:t>
            </a:r>
            <a:r>
              <a:rPr lang="en-ID" sz="4000" b="1" dirty="0">
                <a:solidFill>
                  <a:srgbClr val="C00000"/>
                </a:solidFill>
                <a:latin typeface="Berlin Sans FB" panose="020E0602020502020306" pitchFamily="34" charset="0"/>
              </a:rPr>
              <a:t> salah </a:t>
            </a:r>
            <a:r>
              <a:rPr lang="en-ID" sz="4000" b="1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satu</a:t>
            </a:r>
            <a:r>
              <a:rPr lang="en-ID" sz="4000" b="1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sz="4000" b="1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dari</a:t>
            </a:r>
            <a:r>
              <a:rPr lang="en-ID" sz="4000" b="1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sz="4000" b="1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Sepuluh</a:t>
            </a:r>
            <a:r>
              <a:rPr lang="en-ID" sz="4000" b="1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sz="4000" b="1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Perintah</a:t>
            </a:r>
            <a:r>
              <a:rPr lang="en-ID" sz="4000" b="1" dirty="0">
                <a:solidFill>
                  <a:srgbClr val="C00000"/>
                </a:solidFill>
                <a:latin typeface="Berlin Sans FB" panose="020E0602020502020306" pitchFamily="34" charset="0"/>
              </a:rPr>
              <a:t> Allah!</a:t>
            </a:r>
          </a:p>
        </p:txBody>
      </p:sp>
    </p:spTree>
    <p:extLst>
      <p:ext uri="{BB962C8B-B14F-4D97-AF65-F5344CB8AC3E}">
        <p14:creationId xmlns:p14="http://schemas.microsoft.com/office/powerpoint/2010/main" val="3205137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95831D-7899-2D8B-307A-B1779A694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94538"/>
            <a:ext cx="9143996" cy="1033669"/>
          </a:xfrm>
        </p:spPr>
        <p:txBody>
          <a:bodyPr>
            <a:normAutofit/>
          </a:bodyPr>
          <a:lstStyle/>
          <a:p>
            <a:pPr algn="ctr"/>
            <a:r>
              <a:rPr lang="en-ID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HUKUM TAURAT ITU KUDUS, BENAR, DAN BAIK</a:t>
            </a:r>
            <a:br>
              <a:rPr lang="en-ID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ID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Senin, 24 Maret 2025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AB336C-9F3F-7B57-CDE2-A361A242AB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512" y="2020529"/>
            <a:ext cx="5797930" cy="4243329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dirty="0">
                <a:latin typeface="Gill Sans Ultra Bold Condensed" panose="020B0A06020104020203" pitchFamily="34" charset="0"/>
              </a:rPr>
              <a:t>Kasih </a:t>
            </a:r>
            <a:r>
              <a:rPr lang="en-ID" dirty="0" err="1">
                <a:latin typeface="Gill Sans Ultra Bold Condensed" panose="020B0A06020104020203" pitchFamily="34" charset="0"/>
              </a:rPr>
              <a:t>adalah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landasan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hukum</a:t>
            </a:r>
            <a:r>
              <a:rPr lang="en-ID" dirty="0">
                <a:latin typeface="Gill Sans Ultra Bold Condensed" panose="020B0A06020104020203" pitchFamily="34" charset="0"/>
              </a:rPr>
              <a:t> Allah. </a:t>
            </a:r>
            <a:r>
              <a:rPr lang="en-ID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Ketika Allah </a:t>
            </a:r>
            <a:r>
              <a:rPr lang="en-ID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menegakkan</a:t>
            </a:r>
            <a:r>
              <a:rPr lang="en-ID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hukum</a:t>
            </a:r>
            <a:r>
              <a:rPr lang="en-ID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, Dia </a:t>
            </a:r>
            <a:r>
              <a:rPr lang="en-ID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menegakkan</a:t>
            </a:r>
            <a:r>
              <a:rPr lang="en-ID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kasih</a:t>
            </a:r>
            <a:r>
              <a:rPr lang="en-ID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. </a:t>
            </a:r>
            <a:r>
              <a:rPr lang="en-ID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Inilah</a:t>
            </a:r>
            <a:r>
              <a:rPr lang="en-ID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sebabnya</a:t>
            </a:r>
            <a:r>
              <a:rPr lang="en-ID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mengapa</a:t>
            </a:r>
            <a:r>
              <a:rPr lang="en-ID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Yesus</a:t>
            </a:r>
            <a:r>
              <a:rPr lang="en-ID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mati</a:t>
            </a:r>
            <a:r>
              <a:rPr lang="en-ID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untuk</a:t>
            </a:r>
            <a:r>
              <a:rPr lang="en-ID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menyelamatkan</a:t>
            </a:r>
            <a:r>
              <a:rPr lang="en-ID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orang-orang </a:t>
            </a:r>
            <a:r>
              <a:rPr lang="en-ID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berdosa</a:t>
            </a:r>
            <a:r>
              <a:rPr lang="en-ID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, agar Dia </a:t>
            </a:r>
            <a:r>
              <a:rPr lang="en-ID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dapat</a:t>
            </a:r>
            <a:r>
              <a:rPr lang="en-ID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menegakkan</a:t>
            </a:r>
            <a:r>
              <a:rPr lang="en-ID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hukum</a:t>
            </a:r>
            <a:r>
              <a:rPr lang="en-ID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dan pada </a:t>
            </a:r>
            <a:r>
              <a:rPr lang="en-ID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saat</a:t>
            </a:r>
            <a:r>
              <a:rPr lang="en-ID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yang </a:t>
            </a:r>
            <a:r>
              <a:rPr lang="en-ID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sama</a:t>
            </a:r>
            <a:r>
              <a:rPr lang="en-ID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memberikan</a:t>
            </a:r>
            <a:r>
              <a:rPr lang="en-ID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kasih</a:t>
            </a:r>
            <a:r>
              <a:rPr lang="en-ID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karunia</a:t>
            </a:r>
            <a:r>
              <a:rPr lang="en-ID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kepada</a:t>
            </a:r>
            <a:r>
              <a:rPr lang="en-ID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kita</a:t>
            </a:r>
            <a:r>
              <a:rPr lang="en-ID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 err="1">
                <a:latin typeface="Franklin Gothic Demi Cond" panose="020B0706030402020204" pitchFamily="34" charset="0"/>
              </a:rPr>
              <a:t>Dengan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demikian</a:t>
            </a:r>
            <a:r>
              <a:rPr lang="en-ID" dirty="0">
                <a:latin typeface="Franklin Gothic Demi Cond" panose="020B0706030402020204" pitchFamily="34" charset="0"/>
              </a:rPr>
              <a:t>, Dia </a:t>
            </a:r>
            <a:r>
              <a:rPr lang="en-ID" dirty="0" err="1">
                <a:latin typeface="Franklin Gothic Demi Cond" panose="020B0706030402020204" pitchFamily="34" charset="0"/>
              </a:rPr>
              <a:t>bisa</a:t>
            </a:r>
            <a:r>
              <a:rPr lang="en-ID" dirty="0">
                <a:latin typeface="Franklin Gothic Demi Cond" panose="020B0706030402020204" pitchFamily="34" charset="0"/>
              </a:rPr>
              <a:t> menjadi </a:t>
            </a:r>
            <a:r>
              <a:rPr lang="en-ID" dirty="0" err="1">
                <a:latin typeface="Franklin Gothic Demi Cond" panose="020B0706030402020204" pitchFamily="34" charset="0"/>
              </a:rPr>
              <a:t>adil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sekaligus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membenarkan</a:t>
            </a:r>
            <a:r>
              <a:rPr lang="en-ID" dirty="0">
                <a:latin typeface="Franklin Gothic Demi Cond" panose="020B0706030402020204" pitchFamily="34" charset="0"/>
              </a:rPr>
              <a:t> orang-orang yang </a:t>
            </a:r>
            <a:r>
              <a:rPr lang="en-ID" dirty="0" err="1">
                <a:latin typeface="Franklin Gothic Demi Cond" panose="020B0706030402020204" pitchFamily="34" charset="0"/>
              </a:rPr>
              <a:t>percaya</a:t>
            </a:r>
            <a:r>
              <a:rPr lang="en-ID" dirty="0">
                <a:latin typeface="Franklin Gothic Demi Cond" panose="020B0706030402020204" pitchFamily="34" charset="0"/>
              </a:rPr>
              <a:t> [Roma 3:25, 26].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F15C0A-8DFD-D552-C11C-206189C3C20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8307" r="13710"/>
          <a:stretch/>
        </p:blipFill>
        <p:spPr>
          <a:xfrm>
            <a:off x="6142442" y="2184695"/>
            <a:ext cx="2643676" cy="39149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7313230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F1948-C2D3-1EAB-ACAE-7061D90709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233" y="478465"/>
            <a:ext cx="5235060" cy="637953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Hukum Allah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bukanlah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dosa,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namun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hukum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tersebut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membuat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dosa dan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keberdosaan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kita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menjadi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jelas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bagi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kita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.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Itulah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sebabnya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, "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hukum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Taurat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itu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kudus, dan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perintah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itu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juga kudus,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benar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dan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baik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" [Roma 7:12]. </a:t>
            </a:r>
            <a:r>
              <a:rPr lang="en-ID" dirty="0">
                <a:latin typeface="Franklin Gothic Demi Cond" panose="020B0706030402020204" pitchFamily="34" charset="0"/>
              </a:rPr>
              <a:t>Tidak </a:t>
            </a:r>
            <a:r>
              <a:rPr lang="en-ID" dirty="0" err="1">
                <a:latin typeface="Franklin Gothic Demi Cond" panose="020B0706030402020204" pitchFamily="34" charset="0"/>
              </a:rPr>
              <a:t>ada</a:t>
            </a:r>
            <a:r>
              <a:rPr lang="en-ID" dirty="0">
                <a:latin typeface="Franklin Gothic Demi Cond" panose="020B0706030402020204" pitchFamily="34" charset="0"/>
              </a:rPr>
              <a:t> yang lain </a:t>
            </a:r>
            <a:r>
              <a:rPr lang="en-ID" dirty="0" err="1">
                <a:latin typeface="Franklin Gothic Demi Cond" panose="020B0706030402020204" pitchFamily="34" charset="0"/>
              </a:rPr>
              <a:t>selain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hukum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itu</a:t>
            </a:r>
            <a:r>
              <a:rPr lang="en-ID" dirty="0"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latin typeface="Franklin Gothic Demi Cond" panose="020B0706030402020204" pitchFamily="34" charset="0"/>
              </a:rPr>
              <a:t>mengungkapkan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kebutuhan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kita</a:t>
            </a:r>
            <a:r>
              <a:rPr lang="en-ID" dirty="0"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latin typeface="Franklin Gothic Demi Cond" panose="020B0706030402020204" pitchFamily="34" charset="0"/>
              </a:rPr>
              <a:t>besar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keselamatan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akan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penebusan</a:t>
            </a:r>
            <a:r>
              <a:rPr lang="en-ID" dirty="0">
                <a:latin typeface="Franklin Gothic Demi Cond" panose="020B0706030402020204" pitchFamily="34" charset="0"/>
              </a:rPr>
              <a:t>—</a:t>
            </a:r>
            <a:r>
              <a:rPr lang="en-ID" sz="3200" dirty="0" err="1">
                <a:latin typeface="Haettenschweiler" panose="020B0706040902060204" pitchFamily="34" charset="0"/>
              </a:rPr>
              <a:t>keselamatan</a:t>
            </a:r>
            <a:r>
              <a:rPr lang="en-ID" sz="3200" dirty="0">
                <a:latin typeface="Haettenschweiler" panose="020B0706040902060204" pitchFamily="34" charset="0"/>
              </a:rPr>
              <a:t> dan </a:t>
            </a:r>
            <a:r>
              <a:rPr lang="en-ID" sz="3200" dirty="0" err="1">
                <a:latin typeface="Haettenschweiler" panose="020B0706040902060204" pitchFamily="34" charset="0"/>
              </a:rPr>
              <a:t>penebusan</a:t>
            </a:r>
            <a:r>
              <a:rPr lang="en-ID" sz="3200" dirty="0">
                <a:latin typeface="Haettenschweiler" panose="020B0706040902060204" pitchFamily="34" charset="0"/>
              </a:rPr>
              <a:t> yang </a:t>
            </a:r>
            <a:r>
              <a:rPr lang="en-ID" sz="3200" dirty="0" err="1">
                <a:latin typeface="Haettenschweiler" panose="020B0706040902060204" pitchFamily="34" charset="0"/>
              </a:rPr>
              <a:t>hanya</a:t>
            </a:r>
            <a:r>
              <a:rPr lang="en-ID" sz="3200" dirty="0">
                <a:latin typeface="Haettenschweiler" panose="020B0706040902060204" pitchFamily="34" charset="0"/>
              </a:rPr>
              <a:t> </a:t>
            </a:r>
            <a:r>
              <a:rPr lang="en-ID" sz="3200" dirty="0" err="1">
                <a:latin typeface="Haettenschweiler" panose="020B0706040902060204" pitchFamily="34" charset="0"/>
              </a:rPr>
              <a:t>diperoleh</a:t>
            </a:r>
            <a:r>
              <a:rPr lang="en-ID" sz="3200" dirty="0">
                <a:latin typeface="Haettenschweiler" panose="020B0706040902060204" pitchFamily="34" charset="0"/>
              </a:rPr>
              <a:t> </a:t>
            </a:r>
            <a:r>
              <a:rPr lang="en-ID" sz="3200" dirty="0" err="1">
                <a:latin typeface="Haettenschweiler" panose="020B0706040902060204" pitchFamily="34" charset="0"/>
              </a:rPr>
              <a:t>melalui</a:t>
            </a:r>
            <a:r>
              <a:rPr lang="en-ID" sz="3200" dirty="0">
                <a:latin typeface="Haettenschweiler" panose="020B0706040902060204" pitchFamily="34" charset="0"/>
              </a:rPr>
              <a:t> </a:t>
            </a:r>
            <a:r>
              <a:rPr lang="en-ID" sz="3200" dirty="0" err="1">
                <a:latin typeface="Haettenschweiler" panose="020B0706040902060204" pitchFamily="34" charset="0"/>
              </a:rPr>
              <a:t>Kristus</a:t>
            </a:r>
            <a:r>
              <a:rPr lang="en-ID" dirty="0">
                <a:latin typeface="Franklin Gothic Demi Cond" panose="020B0706030402020204" pitchFamily="34" charset="0"/>
              </a:rPr>
              <a:t>. Oleh </a:t>
            </a:r>
            <a:r>
              <a:rPr lang="en-ID" dirty="0" err="1">
                <a:latin typeface="Franklin Gothic Demi Cond" panose="020B0706030402020204" pitchFamily="34" charset="0"/>
              </a:rPr>
              <a:t>karena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itu</a:t>
            </a:r>
            <a:r>
              <a:rPr lang="en-ID" dirty="0">
                <a:latin typeface="Franklin Gothic Demi Cond" panose="020B0706030402020204" pitchFamily="34" charset="0"/>
              </a:rPr>
              <a:t>, kami </a:t>
            </a:r>
            <a:r>
              <a:rPr lang="en-ID" dirty="0" err="1">
                <a:latin typeface="Franklin Gothic Demi Cond" panose="020B0706030402020204" pitchFamily="34" charset="0"/>
              </a:rPr>
              <a:t>tidak</a:t>
            </a:r>
            <a:r>
              <a:rPr lang="en-ID" dirty="0">
                <a:latin typeface="Franklin Gothic Demi Cond" panose="020B0706030402020204" pitchFamily="34" charset="0"/>
              </a:rPr>
              <a:t> "</a:t>
            </a:r>
            <a:r>
              <a:rPr lang="en-ID" dirty="0" err="1">
                <a:latin typeface="Franklin Gothic Demi Cond" panose="020B0706030402020204" pitchFamily="34" charset="0"/>
              </a:rPr>
              <a:t>membatalkan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hukum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Taurat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karena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iman</a:t>
            </a:r>
            <a:r>
              <a:rPr lang="en-ID" dirty="0">
                <a:latin typeface="Franklin Gothic Demi Cond" panose="020B0706030402020204" pitchFamily="34" charset="0"/>
              </a:rPr>
              <a:t>" </a:t>
            </a:r>
            <a:r>
              <a:rPr lang="en-ID" dirty="0" err="1">
                <a:latin typeface="Franklin Gothic Demi Cond" panose="020B0706030402020204" pitchFamily="34" charset="0"/>
              </a:rPr>
              <a:t>tetapi</a:t>
            </a:r>
            <a:r>
              <a:rPr lang="en-ID" dirty="0">
                <a:latin typeface="Franklin Gothic Demi Cond" panose="020B0706030402020204" pitchFamily="34" charset="0"/>
              </a:rPr>
              <a:t> "</a:t>
            </a:r>
            <a:r>
              <a:rPr lang="en-ID" dirty="0" err="1">
                <a:latin typeface="Franklin Gothic Demi Cond" panose="020B0706030402020204" pitchFamily="34" charset="0"/>
              </a:rPr>
              <a:t>sebaliknya</a:t>
            </a:r>
            <a:r>
              <a:rPr lang="en-ID" dirty="0">
                <a:latin typeface="Franklin Gothic Demi Cond" panose="020B0706030402020204" pitchFamily="34" charset="0"/>
              </a:rPr>
              <a:t>, kami </a:t>
            </a:r>
            <a:r>
              <a:rPr lang="en-ID" dirty="0" err="1">
                <a:latin typeface="Franklin Gothic Demi Cond" panose="020B0706030402020204" pitchFamily="34" charset="0"/>
              </a:rPr>
              <a:t>meneguhkannya</a:t>
            </a:r>
            <a:r>
              <a:rPr lang="en-ID" dirty="0">
                <a:latin typeface="Franklin Gothic Demi Cond" panose="020B0706030402020204" pitchFamily="34" charset="0"/>
              </a:rPr>
              <a:t>" [Roma 3:31].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C0168E-F242-6956-2551-B80BD8EE5A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824" r="43628"/>
          <a:stretch/>
        </p:blipFill>
        <p:spPr>
          <a:xfrm>
            <a:off x="5559526" y="10"/>
            <a:ext cx="3602516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3583504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146</TotalTime>
  <Words>1376</Words>
  <Application>Microsoft Office PowerPoint</Application>
  <PresentationFormat>On-screen Show (4:3)</PresentationFormat>
  <Paragraphs>77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42" baseType="lpstr">
      <vt:lpstr>Amasis MT Pro Black</vt:lpstr>
      <vt:lpstr>Aptos</vt:lpstr>
      <vt:lpstr>Aptos Display</vt:lpstr>
      <vt:lpstr>Arial</vt:lpstr>
      <vt:lpstr>Berlin Sans FB</vt:lpstr>
      <vt:lpstr>Calibri</vt:lpstr>
      <vt:lpstr>Daytona</vt:lpstr>
      <vt:lpstr>Eras Bold ITC</vt:lpstr>
      <vt:lpstr>Franklin Gothic Demi Cond</vt:lpstr>
      <vt:lpstr>Franklin Gothic Heavy</vt:lpstr>
      <vt:lpstr>Gill Sans Nova Cond Ultra Bold</vt:lpstr>
      <vt:lpstr>Gill Sans Nova Cond XBd</vt:lpstr>
      <vt:lpstr>Gill Sans Ultra Bold Condensed</vt:lpstr>
      <vt:lpstr>Haettenschweiler</vt:lpstr>
      <vt:lpstr>Impact</vt:lpstr>
      <vt:lpstr>The Serif Hand Extrablack</vt:lpstr>
      <vt:lpstr>Tw Cen MT Condensed Extra Bold</vt:lpstr>
      <vt:lpstr>Wingdings</vt:lpstr>
      <vt:lpstr>Office Theme</vt:lpstr>
      <vt:lpstr>KASIH ADALAH KEGENAPAN HUKUM TAURAT</vt:lpstr>
      <vt:lpstr>ROMA 13 : 8</vt:lpstr>
      <vt:lpstr>Sepuluh Perintah Allah merupakan ekspresi hubungan pribadi dan perjanjian Allah dengan umat-Nya</vt:lpstr>
      <vt:lpstr>HUKUM KASIH Minggu, 23 Maret 2025</vt:lpstr>
      <vt:lpstr>PowerPoint Presentation</vt:lpstr>
      <vt:lpstr>PowerPoint Presentation</vt:lpstr>
      <vt:lpstr>PowerPoint Presentation</vt:lpstr>
      <vt:lpstr>HUKUM TAURAT ITU KUDUS, BENAR, DAN BAIK Senin, 24 Maret 2025</vt:lpstr>
      <vt:lpstr>PowerPoint Presentation</vt:lpstr>
      <vt:lpstr>PowerPoint Presentation</vt:lpstr>
      <vt:lpstr>HUKUM DAN KASIH KARUNIA Selasa, 25 Maret 2025</vt:lpstr>
      <vt:lpstr>PowerPoint Presentation</vt:lpstr>
      <vt:lpstr>Hidup Di bawah Kasih Karunia Allah:</vt:lpstr>
      <vt:lpstr>Peran Hukum Taurat:</vt:lpstr>
      <vt:lpstr>KASIH ADALAH KEGENAPAN HUKUM TAURAT Rabu, 26 Maret 2025</vt:lpstr>
      <vt:lpstr>Hal-hal terpenting dalam Hukum Taurat adalah:</vt:lpstr>
      <vt:lpstr>PowerPoint Presentation</vt:lpstr>
      <vt:lpstr>YANG TERUTAMA, SALING MENGASIHI Kamis, 27 Maret 2025</vt:lpstr>
      <vt:lpstr>Yakobus 2:8</vt:lpstr>
      <vt:lpstr>Ellen G. White,  Alfa dan Omega, jld. 6, hlm. 280</vt:lpstr>
      <vt:lpstr>PowerPoint Presentation</vt:lpstr>
      <vt:lpstr>1 Petrus 4:8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Office365</dc:creator>
  <cp:lastModifiedBy>Office365</cp:lastModifiedBy>
  <cp:revision>11</cp:revision>
  <dcterms:created xsi:type="dcterms:W3CDTF">2025-03-25T11:46:36Z</dcterms:created>
  <dcterms:modified xsi:type="dcterms:W3CDTF">2025-03-27T01:47:47Z</dcterms:modified>
</cp:coreProperties>
</file>