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70" r:id="rId9"/>
    <p:sldId id="262" r:id="rId10"/>
    <p:sldId id="263" r:id="rId11"/>
    <p:sldId id="271" r:id="rId12"/>
    <p:sldId id="264" r:id="rId13"/>
    <p:sldId id="272" r:id="rId14"/>
    <p:sldId id="273" r:id="rId15"/>
    <p:sldId id="265" r:id="rId16"/>
    <p:sldId id="266" r:id="rId17"/>
    <p:sldId id="276" r:id="rId18"/>
    <p:sldId id="274" r:id="rId19"/>
    <p:sldId id="275" r:id="rId20"/>
    <p:sldId id="267" r:id="rId21"/>
    <p:sldId id="277" r:id="rId22"/>
    <p:sldId id="278" r:id="rId23"/>
    <p:sldId id="279" r:id="rId24"/>
    <p:sldId id="268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B7"/>
    <a:srgbClr val="FBE4D9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51494-769A-44EB-9E6B-27838D4B806C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E6494-5729-4A15-9D54-866C99DFA3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054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E6494-5729-4A15-9D54-866C99DFA381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155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366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01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415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678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807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099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197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046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699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58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189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36DDD6-7864-4815-A9E8-B4A7940BE3BA}" type="datetimeFigureOut">
              <a:rPr lang="en-ID" smtClean="0"/>
              <a:t>20/03/2025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5888-7CFD-4A9F-BB5B-05C57DD412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89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BB5EA-ACCF-0750-22D4-33A9AF35C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987" y="4273822"/>
            <a:ext cx="6315738" cy="1286087"/>
          </a:xfrm>
          <a:noFill/>
        </p:spPr>
        <p:txBody>
          <a:bodyPr anchor="ctr">
            <a:no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KASIH DAN KEADILAN : DUA PERINTAH TERBESAR</a:t>
            </a:r>
            <a:endParaRPr lang="en-ID" sz="48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8BA00-77E5-BB89-3703-2927DA523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39" y="5933406"/>
            <a:ext cx="7886700" cy="765106"/>
          </a:xfrm>
          <a:noFill/>
        </p:spPr>
        <p:txBody>
          <a:bodyPr>
            <a:noAutofit/>
          </a:bodyPr>
          <a:lstStyle/>
          <a:p>
            <a:r>
              <a:rPr lang="en-US" sz="2000" b="1" dirty="0"/>
              <a:t>Pelajaran ke-12, Triwulan I</a:t>
            </a:r>
          </a:p>
          <a:p>
            <a:r>
              <a:rPr lang="en-US" sz="2000" b="1" dirty="0"/>
              <a:t>Tahun 2025</a:t>
            </a:r>
            <a:endParaRPr lang="en-ID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C7966-2943-A644-3401-945AFD1D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726"/>
          <a:stretch/>
        </p:blipFill>
        <p:spPr>
          <a:xfrm>
            <a:off x="20" y="1"/>
            <a:ext cx="9143979" cy="39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2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160EF-76A2-69FB-5F3E-0C04C98D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DUA DOSA YANG TERBESAR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</a:rPr>
              <a:t>Senin, 17 Maret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ABEE7-7FCB-2D61-D41F-95527B73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590742"/>
            <a:ext cx="9144000" cy="54747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5D908-1B57-A2CB-3C7E-DEC5B3591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730" y="2069178"/>
            <a:ext cx="7265743" cy="45863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Penyembahan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Berhala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: </a:t>
            </a:r>
          </a:p>
          <a:p>
            <a:pPr marL="0" indent="0">
              <a:buNone/>
            </a:pPr>
            <a:r>
              <a:rPr lang="en-ID" sz="3200" dirty="0">
                <a:latin typeface="Eras Bold ITC" panose="020B0907030504020204" pitchFamily="34" charset="0"/>
              </a:rPr>
              <a:t>Ini </a:t>
            </a:r>
            <a:r>
              <a:rPr lang="en-ID" sz="3200" dirty="0" err="1">
                <a:latin typeface="Eras Bold ITC" panose="020B0907030504020204" pitchFamily="34" charset="0"/>
              </a:rPr>
              <a:t>merupakan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kebalikan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kasih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kepada</a:t>
            </a:r>
            <a:r>
              <a:rPr lang="en-ID" sz="3200" dirty="0">
                <a:latin typeface="Eras Bold ITC" panose="020B0907030504020204" pitchFamily="34" charset="0"/>
              </a:rPr>
              <a:t> Allah.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Ulangan</a:t>
            </a:r>
            <a:r>
              <a:rPr lang="en-ID" sz="3600" dirty="0">
                <a:latin typeface="Franklin Gothic Demi Cond" panose="020B0706030402020204" pitchFamily="34" charset="0"/>
              </a:rPr>
              <a:t> 6:5 </a:t>
            </a:r>
            <a:r>
              <a:rPr lang="en-ID" sz="3600" dirty="0" err="1">
                <a:latin typeface="Franklin Gothic Demi Cond" panose="020B0706030402020204" pitchFamily="34" charset="0"/>
              </a:rPr>
              <a:t>menekankan</a:t>
            </a:r>
            <a:r>
              <a:rPr lang="en-ID" sz="3600" dirty="0">
                <a:latin typeface="Franklin Gothic Demi Cond" panose="020B0706030402020204" pitchFamily="34" charset="0"/>
              </a:rPr>
              <a:t>: "</a:t>
            </a:r>
            <a:r>
              <a:rPr lang="en-ID" sz="3600" dirty="0" err="1">
                <a:latin typeface="Franklin Gothic Demi Cond" panose="020B0706030402020204" pitchFamily="34" charset="0"/>
              </a:rPr>
              <a:t>Kasihilah</a:t>
            </a:r>
            <a:r>
              <a:rPr lang="en-ID" sz="3600" dirty="0">
                <a:latin typeface="Franklin Gothic Demi Cond" panose="020B0706030402020204" pitchFamily="34" charset="0"/>
              </a:rPr>
              <a:t> TUHAN, </a:t>
            </a:r>
            <a:r>
              <a:rPr lang="en-ID" sz="3600" dirty="0" err="1">
                <a:latin typeface="Franklin Gothic Demi Cond" panose="020B0706030402020204" pitchFamily="34" charset="0"/>
              </a:rPr>
              <a:t>Allahmu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segenap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hatimu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segenap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jiwamu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segenap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kekuatanmu</a:t>
            </a:r>
            <a:r>
              <a:rPr lang="en-ID" sz="3600" dirty="0">
                <a:latin typeface="Franklin Gothic Demi Cond" panose="020B0706030402020204" pitchFamily="34" charset="0"/>
              </a:rPr>
              <a:t>". </a:t>
            </a:r>
            <a:r>
              <a:rPr lang="en-ID" sz="3600" dirty="0" err="1">
                <a:latin typeface="Franklin Gothic Demi Cond" panose="020B0706030402020204" pitchFamily="34" charset="0"/>
              </a:rPr>
              <a:t>Penyembahan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berhala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sebuah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kebodohan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mengapa</a:t>
            </a:r>
            <a:r>
              <a:rPr lang="en-ID" sz="3600" dirty="0">
                <a:latin typeface="Franklin Gothic Demi Cond" panose="020B0706030402020204" pitchFamily="34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E15E3-7130-ACE2-3105-F6C42B7AE91F}"/>
              </a:ext>
            </a:extLst>
          </p:cNvPr>
          <p:cNvSpPr/>
          <p:nvPr/>
        </p:nvSpPr>
        <p:spPr>
          <a:xfrm>
            <a:off x="458440" y="325152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188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00695-97E6-3B68-D0F7-E6603E658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9BD7-A955-FCF0-0B90-B598AEF36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22" y="1297859"/>
            <a:ext cx="7541956" cy="4702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Mazmur</a:t>
            </a:r>
            <a:r>
              <a:rPr lang="en-ID" sz="3600" dirty="0">
                <a:latin typeface="Impact" panose="020B0806030902050204" pitchFamily="34" charset="0"/>
              </a:rPr>
              <a:t> 135:15-17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latin typeface="Franklin Gothic Demi Cond" panose="020B0706030402020204" pitchFamily="34" charset="0"/>
              </a:rPr>
              <a:t>Berhala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bangsa-bangsa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perak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emas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buatan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tangan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manusia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mempunyai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mulut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tetapi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dapat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berkata</a:t>
            </a:r>
            <a:r>
              <a:rPr lang="en-ID" sz="3600" dirty="0">
                <a:latin typeface="Franklin Gothic Demi Cond" panose="020B0706030402020204" pitchFamily="34" charset="0"/>
              </a:rPr>
              <a:t>-kata, </a:t>
            </a:r>
            <a:r>
              <a:rPr lang="en-ID" sz="3600" dirty="0" err="1">
                <a:latin typeface="Franklin Gothic Demi Cond" panose="020B0706030402020204" pitchFamily="34" charset="0"/>
              </a:rPr>
              <a:t>mempunyai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mata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tetapi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dapat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melihat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mempunyai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telinga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tetapi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dapat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mendengar</a:t>
            </a:r>
            <a:r>
              <a:rPr lang="en-ID" sz="3600" dirty="0">
                <a:latin typeface="Franklin Gothic Demi Cond" panose="020B0706030402020204" pitchFamily="34" charset="0"/>
              </a:rPr>
              <a:t>, juga </a:t>
            </a:r>
            <a:r>
              <a:rPr lang="en-ID" sz="3600" dirty="0" err="1">
                <a:latin typeface="Franklin Gothic Demi Cond" panose="020B0706030402020204" pitchFamily="34" charset="0"/>
              </a:rPr>
              <a:t>nafas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mulut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mereka</a:t>
            </a:r>
            <a:r>
              <a:rPr lang="en-ID" sz="3600" dirty="0">
                <a:latin typeface="Franklin Gothic Demi Cond" panose="020B0706030402020204" pitchFamily="34" charset="0"/>
              </a:rPr>
              <a:t>".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3197663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65538-DB31-106F-B6CB-8BE4A8E3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9585-213F-7A9B-2856-35AEF57E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732" y="1259442"/>
            <a:ext cx="6716047" cy="4864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Gill Sans Ultra Bold Condensed" panose="020B0A06020104020203" pitchFamily="34" charset="0"/>
              </a:rPr>
              <a:t>Ketidakpedulian</a:t>
            </a:r>
            <a:r>
              <a:rPr lang="en-ID" sz="4000" dirty="0"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4000" dirty="0"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latin typeface="Gill Sans Ultra Bold Condensed" panose="020B0A06020104020203" pitchFamily="34" charset="0"/>
              </a:rPr>
              <a:t>sesama</a:t>
            </a:r>
            <a:r>
              <a:rPr lang="en-ID" sz="4000" dirty="0"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4000" dirty="0">
                <a:latin typeface="Gill Sans Ultra Bold Condensed" panose="020B0A06020104020203" pitchFamily="34" charset="0"/>
              </a:rPr>
              <a:t> : </a:t>
            </a:r>
          </a:p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Bukan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hanya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penyembahan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berhala</a:t>
            </a:r>
            <a:r>
              <a:rPr lang="en-ID" sz="3600" dirty="0">
                <a:latin typeface="Franklin Gothic Demi Cond" panose="020B0706030402020204" pitchFamily="34" charset="0"/>
              </a:rPr>
              <a:t> yang Allah </a:t>
            </a:r>
            <a:r>
              <a:rPr lang="en-ID" sz="3600" dirty="0" err="1">
                <a:latin typeface="Franklin Gothic Demi Cond" panose="020B0706030402020204" pitchFamily="34" charset="0"/>
              </a:rPr>
              <a:t>respons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kemarahan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kasih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namun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perlakuan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buruk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terhadap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umat</a:t>
            </a:r>
            <a:r>
              <a:rPr lang="en-ID" sz="3600" dirty="0">
                <a:latin typeface="Eras Bold ITC" panose="020B0907030504020204" pitchFamily="34" charset="0"/>
              </a:rPr>
              <a:t>-Nya, </a:t>
            </a:r>
            <a:r>
              <a:rPr lang="en-ID" sz="3600" dirty="0" err="1">
                <a:latin typeface="Eras Bold ITC" panose="020B0907030504020204" pitchFamily="34" charset="0"/>
              </a:rPr>
              <a:t>baik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secara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individu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maupun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kelompok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>
                <a:latin typeface="Franklin Gothic Demi Cond" panose="020B0706030402020204" pitchFamily="34" charset="0"/>
              </a:rPr>
              <a:t>[Zakharia 7:9-12].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99548-8577-60EF-AD2F-4DFAD406BAB7}"/>
              </a:ext>
            </a:extLst>
          </p:cNvPr>
          <p:cNvSpPr/>
          <p:nvPr/>
        </p:nvSpPr>
        <p:spPr>
          <a:xfrm>
            <a:off x="612794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892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3A62A-0C78-58F5-5D61-F4BD31A3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0C62A-80F9-7F1C-E2FD-D3D7504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63" y="534451"/>
            <a:ext cx="7886700" cy="1124461"/>
          </a:xfrm>
        </p:spPr>
        <p:txBody>
          <a:bodyPr>
            <a:normAutofit/>
          </a:bodyPr>
          <a:lstStyle/>
          <a:p>
            <a:pPr algn="ctr"/>
            <a:r>
              <a:rPr lang="en-ID" sz="4800" dirty="0">
                <a:latin typeface="Impact" panose="020B0806030902050204" pitchFamily="34" charset="0"/>
              </a:rPr>
              <a:t>1 Yohanes 4:20-21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B70EC-B217-8526-ED8E-62DE5841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4224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latin typeface="Franklin Gothic Demi Cond" panose="020B0706030402020204" pitchFamily="34" charset="0"/>
              </a:rPr>
              <a:t>Jikalau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berkata</a:t>
            </a:r>
            <a:r>
              <a:rPr lang="en-ID" sz="3600" dirty="0">
                <a:latin typeface="Franklin Gothic Demi Cond" panose="020B0706030402020204" pitchFamily="34" charset="0"/>
              </a:rPr>
              <a:t>: "Aku </a:t>
            </a:r>
            <a:r>
              <a:rPr lang="en-ID" sz="36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600" dirty="0">
                <a:latin typeface="Franklin Gothic Demi Cond" panose="020B0706030402020204" pitchFamily="34" charset="0"/>
              </a:rPr>
              <a:t> Allah," dan </a:t>
            </a:r>
            <a:r>
              <a:rPr lang="en-ID" sz="3600" dirty="0" err="1">
                <a:latin typeface="Gill Sans Nova Cond Ultra Bold" panose="020B0B04020104020203" pitchFamily="34" charset="0"/>
              </a:rPr>
              <a:t>ia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membenci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saudaranya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maka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pendusta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karena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barangsiapa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saudaranya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dilihatnya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mungkin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600" dirty="0">
                <a:latin typeface="Franklin Gothic Demi Cond" panose="020B0706030402020204" pitchFamily="34" charset="0"/>
              </a:rPr>
              <a:t> Allah, yang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dilihatnya</a:t>
            </a:r>
            <a:r>
              <a:rPr lang="en-ID" sz="3600" dirty="0">
                <a:latin typeface="Franklin Gothic Demi Cond" panose="020B0706030402020204" pitchFamily="34" charset="0"/>
              </a:rPr>
              <a:t>. Dan </a:t>
            </a:r>
            <a:r>
              <a:rPr lang="en-ID" sz="3600" dirty="0" err="1">
                <a:latin typeface="Franklin Gothic Demi Cond" panose="020B0706030402020204" pitchFamily="34" charset="0"/>
              </a:rPr>
              <a:t>perintah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terima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Dia: </a:t>
            </a:r>
            <a:r>
              <a:rPr lang="en-ID" sz="3600" dirty="0" err="1">
                <a:latin typeface="Eras Demi ITC" panose="020B0805030504020804" pitchFamily="34" charset="0"/>
              </a:rPr>
              <a:t>Barangsiapa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mengasihi</a:t>
            </a:r>
            <a:r>
              <a:rPr lang="en-ID" sz="3600" dirty="0">
                <a:latin typeface="Eras Demi ITC" panose="020B0805030504020804" pitchFamily="34" charset="0"/>
              </a:rPr>
              <a:t> Allah, </a:t>
            </a:r>
            <a:r>
              <a:rPr lang="en-ID" sz="3600" dirty="0" err="1">
                <a:latin typeface="Eras Demi ITC" panose="020B0805030504020804" pitchFamily="34" charset="0"/>
              </a:rPr>
              <a:t>ia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harus</a:t>
            </a:r>
            <a:r>
              <a:rPr lang="en-ID" sz="3600" dirty="0">
                <a:latin typeface="Eras Demi ITC" panose="020B0805030504020804" pitchFamily="34" charset="0"/>
              </a:rPr>
              <a:t> juga </a:t>
            </a:r>
            <a:r>
              <a:rPr lang="en-ID" sz="3600" dirty="0" err="1">
                <a:latin typeface="Eras Demi ITC" panose="020B0805030504020804" pitchFamily="34" charset="0"/>
              </a:rPr>
              <a:t>mengasihi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saudaranya</a:t>
            </a:r>
            <a:r>
              <a:rPr lang="en-ID" sz="3600" dirty="0">
                <a:latin typeface="Franklin Gothic Demi Cond" panose="020B0706030402020204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69873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BD851-D461-AB2C-A4FF-A951E9B6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87" b="15547"/>
          <a:stretch/>
        </p:blipFill>
        <p:spPr>
          <a:xfrm>
            <a:off x="20" y="11"/>
            <a:ext cx="9143980" cy="342898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B1FC0-0E9A-6685-6FF8-85ED0327C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7" y="3710612"/>
            <a:ext cx="8531323" cy="28524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Dalam Kitab </a:t>
            </a:r>
            <a:r>
              <a:rPr lang="en-ID" sz="3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sesama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beriman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mencakup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tindakan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nyata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berbagi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materi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saudara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membutuhkan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Gill Sans Ultra Bold Condensed" panose="020B0A06020104020203" pitchFamily="34" charset="0"/>
              </a:rPr>
              <a:t>Mengasihi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satu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sama</a:t>
            </a:r>
            <a:r>
              <a:rPr lang="en-ID" sz="3600" dirty="0">
                <a:latin typeface="Gill Sans Ultra Bold Condensed" panose="020B0A06020104020203" pitchFamily="34" charset="0"/>
              </a:rPr>
              <a:t> lain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menyiratkan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kepedulian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kesejahteraannya</a:t>
            </a:r>
            <a:r>
              <a:rPr lang="en-ID" sz="3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74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4AA0A9-4559-3455-4FFF-AA17EFA2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6" b="3322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766F9-7B9E-4371-BADE-5BB25A96D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88" y="3710613"/>
            <a:ext cx="8786023" cy="2751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Dua dosa </a:t>
            </a:r>
            <a:r>
              <a:rPr lang="en-ID" sz="4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terbesar</a:t>
            </a:r>
            <a:r>
              <a:rPr lang="en-ID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ini</a:t>
            </a:r>
            <a:r>
              <a:rPr lang="en-ID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Kegagalan</a:t>
            </a:r>
            <a:r>
              <a:rPr lang="en-ID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Kasih.</a:t>
            </a:r>
          </a:p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Singkatnya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>
                <a:latin typeface="Impact" panose="020B0806030902050204" pitchFamily="34" charset="0"/>
              </a:rPr>
              <a:t>Anda </a:t>
            </a:r>
            <a:r>
              <a:rPr lang="en-ID" sz="3600" dirty="0" err="1">
                <a:latin typeface="Impact" panose="020B0806030902050204" pitchFamily="34" charset="0"/>
              </a:rPr>
              <a:t>tidak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dapat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menaati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perintah</a:t>
            </a:r>
            <a:r>
              <a:rPr lang="en-ID" sz="3600" dirty="0"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latin typeface="Impact" panose="020B0806030902050204" pitchFamily="34" charset="0"/>
              </a:rPr>
              <a:t>jika</a:t>
            </a:r>
            <a:r>
              <a:rPr lang="en-ID" sz="3600" dirty="0">
                <a:latin typeface="Impact" panose="020B0806030902050204" pitchFamily="34" charset="0"/>
              </a:rPr>
              <a:t> Anda </a:t>
            </a:r>
            <a:r>
              <a:rPr lang="en-ID" sz="3600" dirty="0" err="1">
                <a:latin typeface="Impact" panose="020B0806030902050204" pitchFamily="34" charset="0"/>
              </a:rPr>
              <a:t>tidak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mengasihi</a:t>
            </a:r>
            <a:r>
              <a:rPr lang="en-ID" sz="3600" dirty="0">
                <a:latin typeface="Impact" panose="020B0806030902050204" pitchFamily="34" charset="0"/>
              </a:rPr>
              <a:t> Allah dan </a:t>
            </a:r>
            <a:r>
              <a:rPr lang="en-ID" sz="3600" dirty="0" err="1">
                <a:latin typeface="Impact" panose="020B0806030902050204" pitchFamily="34" charset="0"/>
              </a:rPr>
              <a:t>jika</a:t>
            </a:r>
            <a:r>
              <a:rPr lang="en-ID" sz="3600" dirty="0">
                <a:latin typeface="Impact" panose="020B0806030902050204" pitchFamily="34" charset="0"/>
              </a:rPr>
              <a:t> Anda </a:t>
            </a:r>
            <a:r>
              <a:rPr lang="en-ID" sz="3600" dirty="0" err="1">
                <a:latin typeface="Impact" panose="020B0806030902050204" pitchFamily="34" charset="0"/>
              </a:rPr>
              <a:t>tidak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mengasihi</a:t>
            </a:r>
            <a:r>
              <a:rPr lang="en-ID" sz="3600" dirty="0">
                <a:latin typeface="Impact" panose="020B0806030902050204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231767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EF8E07-EBA1-5178-78D3-23C30867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"/>
            <a:ext cx="9144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BF44C-4001-659A-A819-B9AD30F2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7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54FCE-519D-5B90-3C92-3E72948B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MENYUKAI KEADILAN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18 Maret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6ABF6-6547-CA35-14A2-C83F10D2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EEBB1-593A-07E0-6B50-20897E5E5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734" y="2798883"/>
            <a:ext cx="7506657" cy="37645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mengecam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baik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penguasa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duniawi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yang </a:t>
            </a:r>
            <a:r>
              <a:rPr lang="en-ID" dirty="0" err="1">
                <a:latin typeface="Franklin Gothic Demi Cond" panose="020B0706030402020204" pitchFamily="34" charset="0"/>
              </a:rPr>
              <a:t>bertanggung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jawab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ketidakadilan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masyarakat</a:t>
            </a:r>
            <a:r>
              <a:rPr lang="en-ID" dirty="0">
                <a:latin typeface="Franklin Gothic Demi Cond" panose="020B0706030402020204" pitchFamily="34" charset="0"/>
              </a:rPr>
              <a:t> dan juga </a:t>
            </a:r>
            <a:r>
              <a:rPr lang="en-ID" dirty="0" err="1">
                <a:latin typeface="Franklin Gothic Demi Cond" panose="020B0706030402020204" pitchFamily="34" charset="0"/>
              </a:rPr>
              <a:t>merujuk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saat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menghakimi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penguasa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udara</a:t>
            </a:r>
            <a:r>
              <a:rPr lang="en-ID" dirty="0">
                <a:latin typeface="Franklin Gothic Demi Cond" panose="020B0706030402020204" pitchFamily="34" charset="0"/>
              </a:rPr>
              <a:t> ["</a:t>
            </a:r>
            <a:r>
              <a:rPr lang="en-ID" dirty="0" err="1">
                <a:latin typeface="Franklin Gothic Demi Cond" panose="020B0706030402020204" pitchFamily="34" charset="0"/>
              </a:rPr>
              <a:t>ilah-ilah</a:t>
            </a:r>
            <a:r>
              <a:rPr lang="en-ID" dirty="0">
                <a:latin typeface="Franklin Gothic Demi Cond" panose="020B0706030402020204" pitchFamily="34" charset="0"/>
              </a:rPr>
              <a:t>"] yang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balik</a:t>
            </a:r>
            <a:r>
              <a:rPr lang="en-ID" dirty="0">
                <a:latin typeface="Franklin Gothic Demi Cond" panose="020B0706030402020204" pitchFamily="34" charset="0"/>
              </a:rPr>
              <a:t> hakim dan </a:t>
            </a:r>
            <a:r>
              <a:rPr lang="en-ID" dirty="0" err="1">
                <a:latin typeface="Franklin Gothic Demi Cond" panose="020B0706030402020204" pitchFamily="34" charset="0"/>
              </a:rPr>
              <a:t>penguasa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duniawi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bobrok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tentu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Iblis].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spesifik</a:t>
            </a:r>
            <a:r>
              <a:rPr lang="en-ID" dirty="0">
                <a:latin typeface="Franklin Gothic Demi Cond" panose="020B0706030402020204" pitchFamily="34" charset="0"/>
              </a:rPr>
              <a:t>, para </a:t>
            </a:r>
            <a:r>
              <a:rPr lang="en-ID" dirty="0" err="1">
                <a:latin typeface="Franklin Gothic Demi Cond" panose="020B0706030402020204" pitchFamily="34" charset="0"/>
              </a:rPr>
              <a:t>penguasa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ditanya</a:t>
            </a:r>
            <a:r>
              <a:rPr lang="en-ID" dirty="0">
                <a:latin typeface="Franklin Gothic Demi Cond" panose="020B0706030402020204" pitchFamily="34" charset="0"/>
              </a:rPr>
              <a:t>, "</a:t>
            </a:r>
            <a:r>
              <a:rPr lang="en-ID" dirty="0" err="1">
                <a:latin typeface="Franklin Gothic Demi Cond" panose="020B0706030402020204" pitchFamily="34" charset="0"/>
              </a:rPr>
              <a:t>Berapa</a:t>
            </a:r>
            <a:r>
              <a:rPr lang="en-ID" dirty="0">
                <a:latin typeface="Franklin Gothic Demi Cond" panose="020B0706030402020204" pitchFamily="34" charset="0"/>
              </a:rPr>
              <a:t> lama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menghakimi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lalim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memihak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fasik</a:t>
            </a:r>
            <a:r>
              <a:rPr lang="en-ID" dirty="0">
                <a:latin typeface="Franklin Gothic Demi Cond" panose="020B0706030402020204" pitchFamily="34" charset="0"/>
              </a:rPr>
              <a:t>?" [</a:t>
            </a: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82:2].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72294-FFA5-A4B9-16CB-A1E62AF05DEF}"/>
              </a:ext>
            </a:extLst>
          </p:cNvPr>
          <p:cNvSpPr txBox="1"/>
          <p:nvPr/>
        </p:nvSpPr>
        <p:spPr>
          <a:xfrm>
            <a:off x="1307733" y="1622745"/>
            <a:ext cx="72953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Mazmur</a:t>
            </a:r>
            <a:r>
              <a:rPr lang="en-ID" sz="3200" dirty="0">
                <a:latin typeface="Impact" panose="020B0806030902050204" pitchFamily="34" charset="0"/>
              </a:rPr>
              <a:t> 82 </a:t>
            </a:r>
            <a:r>
              <a:rPr lang="en-ID" sz="3200" dirty="0" err="1">
                <a:latin typeface="Impact" panose="020B0806030902050204" pitchFamily="34" charset="0"/>
              </a:rPr>
              <a:t>mengungkapkan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perhatian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terhadap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keadilan</a:t>
            </a:r>
            <a:r>
              <a:rPr lang="en-ID" sz="3200" dirty="0">
                <a:latin typeface="Impact" panose="020B0806030902050204" pitchFamily="34" charset="0"/>
              </a:rPr>
              <a:t> di dunia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9E909-1E18-3C0F-F078-9A862F197E8E}"/>
              </a:ext>
            </a:extLst>
          </p:cNvPr>
          <p:cNvSpPr/>
          <p:nvPr/>
        </p:nvSpPr>
        <p:spPr>
          <a:xfrm>
            <a:off x="170802" y="342900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938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BA815-A50A-09FF-3AA5-0F58C3CE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A6F57-36E7-18A3-B3C4-F43ED7FCA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645" y="513621"/>
            <a:ext cx="6918984" cy="58307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dituntut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Berilah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keadilan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>
                <a:latin typeface="Franklin Gothic Demi Cond" panose="020B0706030402020204" pitchFamily="34" charset="0"/>
              </a:rPr>
              <a:t>orang yang </a:t>
            </a:r>
            <a:r>
              <a:rPr lang="en-ID" sz="3200" b="1" dirty="0" err="1">
                <a:latin typeface="Franklin Gothic Demi Cond" panose="020B0706030402020204" pitchFamily="34" charset="0"/>
              </a:rPr>
              <a:t>lemah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anak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yatim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luputkanlah</a:t>
            </a:r>
            <a:r>
              <a:rPr lang="en-ID" sz="3200" dirty="0">
                <a:latin typeface="Franklin Gothic Demi Cond" panose="020B0706030402020204" pitchFamily="34" charset="0"/>
              </a:rPr>
              <a:t> orang yang </a:t>
            </a:r>
            <a:r>
              <a:rPr lang="en-ID" sz="3200" dirty="0" err="1">
                <a:latin typeface="Franklin Gothic Demi Cond" panose="020B0706030402020204" pitchFamily="34" charset="0"/>
              </a:rPr>
              <a:t>lemah</a:t>
            </a:r>
            <a:r>
              <a:rPr lang="en-ID" sz="3200" dirty="0">
                <a:latin typeface="Franklin Gothic Demi Cond" panose="020B0706030402020204" pitchFamily="34" charset="0"/>
              </a:rPr>
              <a:t> dan yang miskin, </a:t>
            </a:r>
            <a:r>
              <a:rPr lang="en-ID" sz="3200" dirty="0" err="1">
                <a:latin typeface="Franklin Gothic Demi Cond" panose="020B0706030402020204" pitchFamily="34" charset="0"/>
              </a:rPr>
              <a:t>lepaskanlah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tangan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fasik</a:t>
            </a:r>
            <a:r>
              <a:rPr lang="en-ID" sz="3200" dirty="0">
                <a:latin typeface="Franklin Gothic Demi Cond" panose="020B0706030402020204" pitchFamily="34" charset="0"/>
              </a:rPr>
              <a:t>" [</a:t>
            </a:r>
            <a:r>
              <a:rPr lang="en-ID" sz="3200" dirty="0" err="1">
                <a:latin typeface="Franklin Gothic Demi Cond" panose="020B0706030402020204" pitchFamily="34" charset="0"/>
              </a:rPr>
              <a:t>Mazmur</a:t>
            </a:r>
            <a:r>
              <a:rPr lang="en-ID" sz="3200" dirty="0">
                <a:latin typeface="Franklin Gothic Demi Cond" panose="020B0706030402020204" pitchFamily="34" charset="0"/>
              </a:rPr>
              <a:t> 82:3-4]. </a:t>
            </a:r>
          </a:p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Di </a:t>
            </a:r>
            <a:r>
              <a:rPr lang="en-ID" sz="3000" dirty="0" err="1">
                <a:latin typeface="Gill Sans Nova Cond Ultra Bold" panose="020B0B04020104020203" pitchFamily="34" charset="0"/>
              </a:rPr>
              <a:t>sini</a:t>
            </a:r>
            <a:r>
              <a:rPr lang="en-ID" sz="3000" dirty="0">
                <a:latin typeface="Gill Sans Nova Cond Ultra Bold" panose="020B0B04020104020203" pitchFamily="34" charset="0"/>
              </a:rPr>
              <a:t> dan di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3000" dirty="0">
                <a:latin typeface="Gill Sans Nova Cond Ultra Bold" panose="020B0B04020104020203" pitchFamily="34" charset="0"/>
              </a:rPr>
              <a:t> lain, para </a:t>
            </a:r>
            <a:r>
              <a:rPr lang="en-ID" sz="3000" dirty="0" err="1">
                <a:latin typeface="Gill Sans Nova Cond Ultra Bold" panose="020B0B04020104020203" pitchFamily="34" charset="0"/>
              </a:rPr>
              <a:t>nabi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Perjanjian</a:t>
            </a:r>
            <a:r>
              <a:rPr lang="en-ID" sz="3000" dirty="0">
                <a:latin typeface="Gill Sans Nova Cond Ultra Bold" panose="020B0B04020104020203" pitchFamily="34" charset="0"/>
              </a:rPr>
              <a:t> Lama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mengemukakan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seruan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tegas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keadilan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  <a:r>
              <a:rPr lang="en-ID" sz="3200" dirty="0">
                <a:latin typeface="Franklin Gothic Demi Cond" panose="020B0706030402020204" pitchFamily="34" charset="0"/>
              </a:rPr>
              <a:t> Hal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persoalan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sepele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200" dirty="0">
                <a:latin typeface="Franklin Gothic Demi Cond" panose="020B0706030402020204" pitchFamily="34" charset="0"/>
              </a:rPr>
              <a:t> inti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 para </a:t>
            </a:r>
            <a:r>
              <a:rPr lang="en-ID" sz="3200" dirty="0" err="1">
                <a:latin typeface="Franklin Gothic Demi Cond" panose="020B0706030402020204" pitchFamily="34" charset="0"/>
              </a:rPr>
              <a:t>nabi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latin typeface="Franklin Gothic Demi Cond" panose="020B0706030402020204" pitchFamily="34" charset="0"/>
              </a:rPr>
              <a:t> Lama dan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berada</a:t>
            </a:r>
            <a:r>
              <a:rPr lang="en-ID" sz="3200" dirty="0">
                <a:latin typeface="Franklin Gothic Demi Cond" panose="020B0706030402020204" pitchFamily="34" charset="0"/>
              </a:rPr>
              <a:t> di dunia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BEB51-23AC-2341-ABC3-AF340306E317}"/>
              </a:ext>
            </a:extLst>
          </p:cNvPr>
          <p:cNvSpPr/>
          <p:nvPr/>
        </p:nvSpPr>
        <p:spPr>
          <a:xfrm>
            <a:off x="335557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063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791EB-73A4-A2AB-9BBC-D7561ECF4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" r="5940" b="3"/>
          <a:stretch/>
        </p:blipFill>
        <p:spPr>
          <a:xfrm>
            <a:off x="758788" y="2611651"/>
            <a:ext cx="2914042" cy="388539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A9A8D-0E4B-BB0B-E91E-6C31A31A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397" y="2495559"/>
            <a:ext cx="4592279" cy="392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Mikha 6:8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"Hai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diberitahukan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kepadamu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Dan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dituntut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padamu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selain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berlaku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adil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mencintai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kesetiaan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rendah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hadapan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Allahmu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DB21F-DD48-4A0A-2DD9-2CEACBE21E45}"/>
              </a:ext>
            </a:extLst>
          </p:cNvPr>
          <p:cNvSpPr txBox="1"/>
          <p:nvPr/>
        </p:nvSpPr>
        <p:spPr>
          <a:xfrm>
            <a:off x="758788" y="564946"/>
            <a:ext cx="7890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merinci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sangat </a:t>
            </a:r>
            <a:r>
              <a:rPr lang="en-ID" sz="3200" dirty="0" err="1">
                <a:latin typeface="Impact" panose="020B0806030902050204" pitchFamily="34" charset="0"/>
              </a:rPr>
              <a:t>jelas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</a:t>
            </a:r>
            <a:r>
              <a:rPr lang="en-ID" sz="3200" dirty="0">
                <a:latin typeface="Impact" panose="020B0806030902050204" pitchFamily="34" charset="0"/>
              </a:rPr>
              <a:t> yang Allah </a:t>
            </a:r>
            <a:r>
              <a:rPr lang="en-ID" sz="3200" dirty="0" err="1">
                <a:latin typeface="Impact" panose="020B0806030902050204" pitchFamily="34" charset="0"/>
              </a:rPr>
              <a:t>inginkan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tuntut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mengaku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mengasihi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menaati</a:t>
            </a:r>
            <a:r>
              <a:rPr lang="en-ID" sz="3200" dirty="0">
                <a:latin typeface="Impact" panose="020B080603090205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1499562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CE3F0-4289-6EE9-67A0-A7CC26732F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0" r="1093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4B9-BCB3-4DE8-470D-3186E8539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307" y="1150375"/>
            <a:ext cx="4153719" cy="5467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Franklin Gothic Demi Cond" panose="020B0706030402020204" pitchFamily="34" charset="0"/>
              </a:rPr>
              <a:t>Yesus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berkata</a:t>
            </a:r>
            <a:r>
              <a:rPr lang="en-ID" sz="4000" dirty="0">
                <a:latin typeface="Franklin Gothic Demi Cond" panose="020B0706030402020204" pitchFamily="34" charset="0"/>
              </a:rPr>
              <a:t>: </a:t>
            </a:r>
            <a:r>
              <a:rPr lang="en-ID" sz="4000" dirty="0">
                <a:latin typeface="Impact" panose="020B0806030902050204" pitchFamily="34" charset="0"/>
              </a:rPr>
              <a:t>Yohanes 13:35 </a:t>
            </a:r>
            <a:r>
              <a:rPr lang="en-ID" sz="4000" dirty="0">
                <a:latin typeface="Franklin Gothic Demi Cond" panose="020B0706030402020204" pitchFamily="34" charset="0"/>
              </a:rPr>
              <a:t>"</a:t>
            </a:r>
            <a:r>
              <a:rPr lang="en-ID" sz="4000" dirty="0" err="1">
                <a:latin typeface="Franklin Gothic Demi Cond" panose="020B0706030402020204" pitchFamily="34" charset="0"/>
              </a:rPr>
              <a:t>Dengan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demikian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semua</a:t>
            </a:r>
            <a:r>
              <a:rPr lang="en-ID" sz="4000" dirty="0">
                <a:latin typeface="Franklin Gothic Demi Cond" panose="020B0706030402020204" pitchFamily="34" charset="0"/>
              </a:rPr>
              <a:t> orang </a:t>
            </a:r>
            <a:r>
              <a:rPr lang="en-ID" sz="4000" dirty="0" err="1">
                <a:latin typeface="Franklin Gothic Demi Cond" panose="020B0706030402020204" pitchFamily="34" charset="0"/>
              </a:rPr>
              <a:t>akan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tahu</a:t>
            </a:r>
            <a:r>
              <a:rPr lang="en-ID" sz="4000" dirty="0">
                <a:latin typeface="Franklin Gothic Demi Cond" panose="020B0706030402020204" pitchFamily="34" charset="0"/>
              </a:rPr>
              <a:t>, </a:t>
            </a:r>
            <a:r>
              <a:rPr lang="en-ID" sz="4000" dirty="0" err="1">
                <a:latin typeface="Franklin Gothic Demi Cond" panose="020B0706030402020204" pitchFamily="34" charset="0"/>
              </a:rPr>
              <a:t>bahwa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kamu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adalah</a:t>
            </a:r>
            <a:r>
              <a:rPr lang="en-ID" sz="4000" dirty="0">
                <a:latin typeface="Franklin Gothic Demi Cond" panose="020B0706030402020204" pitchFamily="34" charset="0"/>
              </a:rPr>
              <a:t> murid-murid-Ku, </a:t>
            </a:r>
            <a:r>
              <a:rPr lang="en-ID" sz="4000" dirty="0" err="1">
                <a:latin typeface="Franklin Gothic Demi Cond" panose="020B0706030402020204" pitchFamily="34" charset="0"/>
              </a:rPr>
              <a:t>yaitu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jikalau</a:t>
            </a:r>
            <a:r>
              <a:rPr lang="en-ID" sz="4000" dirty="0">
                <a:latin typeface="Eras Bold ITC" panose="020B0907030504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kamu</a:t>
            </a:r>
            <a:r>
              <a:rPr lang="en-ID" sz="4000" dirty="0">
                <a:latin typeface="Eras Bold ITC" panose="020B0907030504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saling</a:t>
            </a:r>
            <a:r>
              <a:rPr lang="en-ID" sz="4000" dirty="0">
                <a:latin typeface="Eras Bold ITC" panose="020B0907030504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mengasihi</a:t>
            </a:r>
            <a:r>
              <a:rPr lang="en-ID" sz="40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48909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97DA-73FA-6EC2-1B5F-F48887B5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0" y="3689884"/>
            <a:ext cx="8665254" cy="819151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1 YOHANES 4 : 20</a:t>
            </a:r>
            <a:endParaRPr lang="en-ID" sz="4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A5071-C48E-983B-46B8-B27133FF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95" b="2280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2D918-234D-5B0B-6D47-4F458CBC8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0" y="4431322"/>
            <a:ext cx="8281796" cy="210901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Franklin Gothic Demi Cond" panose="020B0706030402020204" pitchFamily="34" charset="0"/>
              </a:rPr>
              <a:t>Jikalau</a:t>
            </a:r>
            <a:r>
              <a:rPr lang="en-US" sz="3200" dirty="0">
                <a:latin typeface="Franklin Gothic Demi Cond" panose="020B0706030402020204" pitchFamily="34" charset="0"/>
              </a:rPr>
              <a:t> seorang </a:t>
            </a:r>
            <a:r>
              <a:rPr lang="en-US" sz="3200" dirty="0" err="1">
                <a:latin typeface="Franklin Gothic Demi Cond" panose="020B0706030402020204" pitchFamily="34" charset="0"/>
              </a:rPr>
              <a:t>berkata</a:t>
            </a:r>
            <a:r>
              <a:rPr lang="en-US" sz="3200" dirty="0">
                <a:latin typeface="Franklin Gothic Demi Cond" panose="020B0706030402020204" pitchFamily="34" charset="0"/>
              </a:rPr>
              <a:t>: "Aku mengasihi Allah," dan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membenci </a:t>
            </a:r>
            <a:r>
              <a:rPr lang="en-US" sz="3200" dirty="0" err="1">
                <a:latin typeface="Franklin Gothic Demi Cond" panose="020B0706030402020204" pitchFamily="34" charset="0"/>
              </a:rPr>
              <a:t>saudaranya</a:t>
            </a:r>
            <a:r>
              <a:rPr lang="en-US" sz="3200" dirty="0">
                <a:latin typeface="Franklin Gothic Demi Cond" panose="020B0706030402020204" pitchFamily="34" charset="0"/>
              </a:rPr>
              <a:t>, maka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adalah </a:t>
            </a:r>
            <a:r>
              <a:rPr lang="en-US" sz="3200" dirty="0" err="1">
                <a:latin typeface="Franklin Gothic Demi Cond" panose="020B0706030402020204" pitchFamily="34" charset="0"/>
              </a:rPr>
              <a:t>pendusta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karena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barangsiapa</a:t>
            </a:r>
            <a:r>
              <a:rPr lang="en-US" sz="3200" dirty="0">
                <a:latin typeface="Franklin Gothic Demi Cond" panose="020B0706030402020204" pitchFamily="34" charset="0"/>
              </a:rPr>
              <a:t> tidak mengasihi </a:t>
            </a:r>
            <a:r>
              <a:rPr lang="en-US" sz="3200" dirty="0" err="1">
                <a:latin typeface="Franklin Gothic Demi Cond" panose="020B0706030402020204" pitchFamily="34" charset="0"/>
              </a:rPr>
              <a:t>saudaranya</a:t>
            </a:r>
            <a:r>
              <a:rPr lang="en-US" sz="3200" dirty="0">
                <a:latin typeface="Franklin Gothic Demi Cond" panose="020B0706030402020204" pitchFamily="34" charset="0"/>
              </a:rPr>
              <a:t> yang </a:t>
            </a:r>
            <a:r>
              <a:rPr lang="en-US" sz="3200" dirty="0" err="1">
                <a:latin typeface="Franklin Gothic Demi Cond" panose="020B0706030402020204" pitchFamily="34" charset="0"/>
              </a:rPr>
              <a:t>dilihatnya</a:t>
            </a:r>
            <a:r>
              <a:rPr lang="en-US" sz="3200" dirty="0">
                <a:latin typeface="Franklin Gothic Demi Cond" panose="020B0706030402020204" pitchFamily="34" charset="0"/>
              </a:rPr>
              <a:t>, tidak mungkin mengasihi Allah, yang tidak </a:t>
            </a:r>
            <a:r>
              <a:rPr lang="en-US" sz="3200" dirty="0" err="1">
                <a:latin typeface="Franklin Gothic Demi Cond" panose="020B0706030402020204" pitchFamily="34" charset="0"/>
              </a:rPr>
              <a:t>dilihatnya</a:t>
            </a:r>
            <a:r>
              <a:rPr lang="en-US" sz="3200" dirty="0">
                <a:latin typeface="Franklin Gothic Demi Cond" panose="020B0706030402020204" pitchFamily="34" charset="0"/>
              </a:rPr>
              <a:t>.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7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6DD26-8EC3-2104-7BC8-52F9B8529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DIPANGGIL UNTUK MENEGAKKAN KEADILAN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19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1D697-DCB8-CDED-FEFB-59474512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177616"/>
            <a:ext cx="5540094" cy="40563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Berulang</a:t>
            </a:r>
            <a:r>
              <a:rPr lang="en-ID" sz="3600" dirty="0">
                <a:latin typeface="Amasis MT Pro Black" panose="02040A04050005020304" pitchFamily="18" charset="0"/>
              </a:rPr>
              <a:t> kali Kitab </a:t>
            </a:r>
            <a:r>
              <a:rPr lang="en-ID" sz="3600" dirty="0" err="1">
                <a:latin typeface="Amasis MT Pro Black" panose="02040A04050005020304" pitchFamily="18" charset="0"/>
              </a:rPr>
              <a:t>Suci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menyoroti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isu-isu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ketidakadilan</a:t>
            </a:r>
            <a:r>
              <a:rPr lang="en-ID" sz="3600" dirty="0">
                <a:latin typeface="Amasis MT Pro Black" panose="02040A04050005020304" pitchFamily="18" charset="0"/>
              </a:rPr>
              <a:t> dan </a:t>
            </a:r>
            <a:r>
              <a:rPr lang="en-ID" sz="3600" dirty="0" err="1">
                <a:latin typeface="Amasis MT Pro Black" panose="02040A04050005020304" pitchFamily="18" charset="0"/>
              </a:rPr>
              <a:t>penindasan</a:t>
            </a:r>
            <a:r>
              <a:rPr lang="en-ID" sz="3600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Panggilan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bagi</a:t>
            </a:r>
            <a:r>
              <a:rPr lang="en-ID" sz="3600" dirty="0">
                <a:latin typeface="Franklin Gothic Demi Cond" panose="020B0706030402020204" pitchFamily="34" charset="0"/>
              </a:rPr>
              <a:t> Allah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sendiri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panggilan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menegakkan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keadilan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06647-18FB-6446-C88D-A94CD3D2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42" y="2251866"/>
            <a:ext cx="3186646" cy="3982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156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46B00-552A-299B-26BA-52DCB5D7C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69384-CA9D-CA0E-2B85-039CD4793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40" y="851290"/>
            <a:ext cx="8028654" cy="5766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Seruan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nabi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Yesaya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Belajarlah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Eras Bold ITC" panose="020B0907030504020204" pitchFamily="34" charset="0"/>
              </a:rPr>
              <a:t>usahakanlah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keadilan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kendalikanlah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kejam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belalah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anak-anak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yatim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perjuangkanlah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perkara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janda-janda</a:t>
            </a:r>
            <a:r>
              <a:rPr lang="en-ID" sz="3000" dirty="0">
                <a:latin typeface="Franklin Gothic Demi Cond" panose="020B0706030402020204" pitchFamily="34" charset="0"/>
              </a:rPr>
              <a:t>!"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Yesaya</a:t>
            </a:r>
            <a:r>
              <a:rPr lang="en-ID" sz="3000" dirty="0">
                <a:latin typeface="Impact" panose="020B0806030902050204" pitchFamily="34" charset="0"/>
              </a:rPr>
              <a:t> 1:17].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lanjut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celaka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"</a:t>
            </a:r>
            <a:r>
              <a:rPr lang="en-ID" sz="3000" dirty="0" err="1">
                <a:latin typeface="Franklin Gothic Demi Cond" panose="020B0706030402020204" pitchFamily="34" charset="0"/>
              </a:rPr>
              <a:t>menentukan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ketetapan-ketetapan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adil</a:t>
            </a:r>
            <a:r>
              <a:rPr lang="en-ID" sz="3000" dirty="0">
                <a:latin typeface="Franklin Gothic Demi Cond" panose="020B0706030402020204" pitchFamily="34" charset="0"/>
              </a:rPr>
              <a:t>" dan "</a:t>
            </a:r>
            <a:r>
              <a:rPr lang="en-ID" sz="3000" dirty="0" err="1">
                <a:latin typeface="Franklin Gothic Demi Cond" panose="020B0706030402020204" pitchFamily="34" charset="0"/>
              </a:rPr>
              <a:t>menghalang-halangi</a:t>
            </a:r>
            <a:r>
              <a:rPr lang="en-ID" sz="3000" dirty="0">
                <a:latin typeface="Franklin Gothic Demi Cond" panose="020B0706030402020204" pitchFamily="34" charset="0"/>
              </a:rPr>
              <a:t>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lemah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keadilan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Yesaya</a:t>
            </a:r>
            <a:r>
              <a:rPr lang="en-ID" sz="3000" dirty="0">
                <a:latin typeface="Impact" panose="020B0806030902050204" pitchFamily="34" charset="0"/>
              </a:rPr>
              <a:t> 10:1, 2], </a:t>
            </a:r>
            <a:r>
              <a:rPr lang="en-ID" sz="3000" dirty="0" err="1">
                <a:latin typeface="Franklin Gothic Demi Cond" panose="020B0706030402020204" pitchFamily="34" charset="0"/>
              </a:rPr>
              <a:t>sambil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memperingatkan</a:t>
            </a:r>
            <a:r>
              <a:rPr lang="en-ID" sz="3000" dirty="0">
                <a:latin typeface="Franklin Gothic Demi Cond" panose="020B0706030402020204" pitchFamily="34" charset="0"/>
              </a:rPr>
              <a:t> : "</a:t>
            </a:r>
            <a:r>
              <a:rPr lang="en-ID" sz="3000" dirty="0" err="1">
                <a:latin typeface="Franklin Gothic Demi Cond" panose="020B0706030402020204" pitchFamily="34" charset="0"/>
              </a:rPr>
              <a:t>Apakah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lakukan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penghukuman</a:t>
            </a:r>
            <a:r>
              <a:rPr lang="en-ID" sz="3000" dirty="0">
                <a:latin typeface="Franklin Gothic Demi Cond" panose="020B0706030402020204" pitchFamily="34" charset="0"/>
              </a:rPr>
              <a:t>, dan 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kebinasaan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jauh</a:t>
            </a:r>
            <a:r>
              <a:rPr lang="en-ID" sz="3000" dirty="0">
                <a:latin typeface="Franklin Gothic Demi Cond" panose="020B0706030402020204" pitchFamily="34" charset="0"/>
              </a:rPr>
              <a:t>?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siapakah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hendak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minta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tolong</a:t>
            </a:r>
            <a:r>
              <a:rPr lang="en-ID" sz="3000" dirty="0">
                <a:latin typeface="Franklin Gothic Demi Cond" panose="020B0706030402020204" pitchFamily="34" charset="0"/>
              </a:rPr>
              <a:t>, dan di </a:t>
            </a:r>
            <a:r>
              <a:rPr lang="en-ID" sz="3000" dirty="0" err="1">
                <a:latin typeface="Franklin Gothic Demi Cond" panose="020B0706030402020204" pitchFamily="34" charset="0"/>
              </a:rPr>
              <a:t>manakah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hendak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tinggalkan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kekayaanmu</a:t>
            </a:r>
            <a:r>
              <a:rPr lang="en-ID" sz="3000" dirty="0">
                <a:latin typeface="Franklin Gothic Demi Cond" panose="020B0706030402020204" pitchFamily="34" charset="0"/>
              </a:rPr>
              <a:t>?"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Yesaya</a:t>
            </a:r>
            <a:r>
              <a:rPr lang="en-ID" sz="3000" dirty="0">
                <a:latin typeface="Impact" panose="020B0806030902050204" pitchFamily="34" charset="0"/>
              </a:rPr>
              <a:t> 10:3].</a:t>
            </a:r>
          </a:p>
        </p:txBody>
      </p:sp>
    </p:spTree>
    <p:extLst>
      <p:ext uri="{BB962C8B-B14F-4D97-AF65-F5344CB8AC3E}">
        <p14:creationId xmlns:p14="http://schemas.microsoft.com/office/powerpoint/2010/main" val="566192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7CF9A-D0A1-6FEC-6203-3BCB13F0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3B2DD-38F7-D6AE-C766-F59BB3DB3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73" y="637953"/>
            <a:ext cx="8028653" cy="5890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nabi</a:t>
            </a:r>
            <a:r>
              <a:rPr lang="en-ID" sz="3200" dirty="0">
                <a:latin typeface="Franklin Gothic Demi Cond" panose="020B0706030402020204" pitchFamily="34" charset="0"/>
              </a:rPr>
              <a:t> Yeremia: "</a:t>
            </a:r>
            <a:r>
              <a:rPr lang="en-ID" sz="3200" dirty="0" err="1">
                <a:latin typeface="Franklin Gothic Demi Cond" panose="020B0706030402020204" pitchFamily="34" charset="0"/>
              </a:rPr>
              <a:t>Celakalah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membangun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istananya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berdasarkan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ketidakadilan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anjungnya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berdasarkan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kelaliman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mempekerjakan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sesamanya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cuma-cuma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upahnya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200" dirty="0">
                <a:latin typeface="Franklin Gothic Demi Cond" panose="020B0706030402020204" pitchFamily="34" charset="0"/>
              </a:rPr>
              <a:t>.... </a:t>
            </a:r>
            <a:r>
              <a:rPr lang="en-ID" sz="3200" dirty="0" err="1">
                <a:latin typeface="Franklin Gothic Demi Cond" panose="020B0706030402020204" pitchFamily="34" charset="0"/>
              </a:rPr>
              <a:t>Tidakkah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ayahmu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minum</a:t>
            </a:r>
            <a:r>
              <a:rPr lang="en-ID" sz="3200" dirty="0">
                <a:latin typeface="Franklin Gothic Demi Cond" panose="020B0706030402020204" pitchFamily="34" charset="0"/>
              </a:rPr>
              <a:t> juga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beroleh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kenikmatan</a:t>
            </a:r>
            <a:r>
              <a:rPr lang="en-ID" sz="3200" dirty="0">
                <a:latin typeface="Franklin Gothic Demi Cond" panose="020B0706030402020204" pitchFamily="34" charset="0"/>
              </a:rPr>
              <a:t>?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keadilan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baik-baik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dengannya</a:t>
            </a:r>
            <a:r>
              <a:rPr lang="en-ID" sz="3200" dirty="0">
                <a:latin typeface="Franklin Gothic Demi Cond" panose="020B0706030402020204" pitchFamily="34" charset="0"/>
              </a:rPr>
              <a:t>. Serta </a:t>
            </a:r>
            <a:r>
              <a:rPr lang="en-ID" sz="3200" dirty="0" err="1">
                <a:latin typeface="Franklin Gothic Demi Cond" panose="020B0706030402020204" pitchFamily="34" charset="0"/>
              </a:rPr>
              <a:t>mengadili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perkara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sengsara</a:t>
            </a:r>
            <a:r>
              <a:rPr lang="en-ID" sz="3200" dirty="0">
                <a:latin typeface="Franklin Gothic Demi Cond" panose="020B0706030402020204" pitchFamily="34" charset="0"/>
              </a:rPr>
              <a:t> dan orang miskin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adil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Bukankah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namanya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mengenal</a:t>
            </a:r>
            <a:r>
              <a:rPr lang="en-ID" sz="3200" dirty="0">
                <a:latin typeface="Franklin Gothic Demi Cond" panose="020B0706030402020204" pitchFamily="34" charset="0"/>
              </a:rPr>
              <a:t> Aku? </a:t>
            </a:r>
            <a:r>
              <a:rPr lang="en-ID" sz="3200" dirty="0" err="1">
                <a:latin typeface="Franklin Gothic Demi Cond" panose="020B0706030402020204" pitchFamily="34" charset="0"/>
              </a:rPr>
              <a:t>demikianlah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TUHAN" </a:t>
            </a:r>
            <a:r>
              <a:rPr lang="en-ID" sz="3200" dirty="0">
                <a:latin typeface="Impact" panose="020B0806030902050204" pitchFamily="34" charset="0"/>
              </a:rPr>
              <a:t>[Yeremia 22:13, 15, 16].</a:t>
            </a:r>
          </a:p>
        </p:txBody>
      </p:sp>
    </p:spTree>
    <p:extLst>
      <p:ext uri="{BB962C8B-B14F-4D97-AF65-F5344CB8AC3E}">
        <p14:creationId xmlns:p14="http://schemas.microsoft.com/office/powerpoint/2010/main" val="66803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77F442-5054-DE16-8293-0CCE2603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07" b="44428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A9D4-4446-889E-4918-1E94C2ECB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49" y="3288880"/>
            <a:ext cx="8595702" cy="356910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Perhatian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utama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pelayanan</a:t>
            </a:r>
            <a:r>
              <a:rPr lang="en-ID" sz="3200" dirty="0">
                <a:latin typeface="Franklin Gothic Demi Cond" panose="020B0706030402020204" pitchFamily="34" charset="0"/>
              </a:rPr>
              <a:t> : "</a:t>
            </a:r>
            <a:r>
              <a:rPr lang="en-ID" sz="3200" dirty="0" err="1">
                <a:latin typeface="Franklin Gothic Demi Cond" panose="020B0706030402020204" pitchFamily="34" charset="0"/>
              </a:rPr>
              <a:t>Celakalah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hai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ahli-ahli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Taurat</a:t>
            </a:r>
            <a:r>
              <a:rPr lang="en-ID" sz="3200" dirty="0">
                <a:latin typeface="Franklin Gothic Demi Cond" panose="020B0706030402020204" pitchFamily="34" charset="0"/>
              </a:rPr>
              <a:t> dan orang- orang Farisi, </a:t>
            </a:r>
            <a:r>
              <a:rPr lang="en-ID" sz="3200" dirty="0" err="1">
                <a:latin typeface="Franklin Gothic Demi Cond" panose="020B0706030402020204" pitchFamily="34" charset="0"/>
              </a:rPr>
              <a:t>hai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orang-orang </a:t>
            </a:r>
            <a:r>
              <a:rPr lang="en-ID" sz="3200" dirty="0" err="1">
                <a:latin typeface="Franklin Gothic Demi Cond" panose="020B0706030402020204" pitchFamily="34" charset="0"/>
              </a:rPr>
              <a:t>munafik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persepuluhan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selasih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adas</a:t>
            </a:r>
            <a:r>
              <a:rPr lang="en-ID" sz="3200" dirty="0">
                <a:latin typeface="Franklin Gothic Demi Cond" panose="020B0706030402020204" pitchFamily="34" charset="0"/>
              </a:rPr>
              <a:t> manis dan </a:t>
            </a:r>
            <a:r>
              <a:rPr lang="en-ID" sz="3200" dirty="0" err="1">
                <a:latin typeface="Franklin Gothic Demi Cond" panose="020B0706030402020204" pitchFamily="34" charset="0"/>
              </a:rPr>
              <a:t>jintan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bayar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Amasis MT Pro Black" panose="02040A04050005020304" pitchFamily="18" charset="0"/>
              </a:rPr>
              <a:t>terpenting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hukum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Taurat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abaikan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keadilan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belas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kesetiaan</a:t>
            </a:r>
            <a:r>
              <a:rPr lang="en-ID" sz="3200" dirty="0">
                <a:latin typeface="Franklin Gothic Demi Cond" panose="020B0706030402020204" pitchFamily="34" charset="0"/>
              </a:rPr>
              <a:t>. Yang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dilakukan</a:t>
            </a:r>
            <a:r>
              <a:rPr lang="en-ID" sz="3200" dirty="0">
                <a:latin typeface="Franklin Gothic Demi Cond" panose="020B0706030402020204" pitchFamily="34" charset="0"/>
              </a:rPr>
              <a:t> dan yang lain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diabaikan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>
                <a:latin typeface="Impact" panose="020B0806030902050204" pitchFamily="34" charset="0"/>
              </a:rPr>
              <a:t>[Matius 23:23].</a:t>
            </a:r>
          </a:p>
        </p:txBody>
      </p:sp>
    </p:spTree>
    <p:extLst>
      <p:ext uri="{BB962C8B-B14F-4D97-AF65-F5344CB8AC3E}">
        <p14:creationId xmlns:p14="http://schemas.microsoft.com/office/powerpoint/2010/main" val="2465314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94409-1924-F46B-2678-7F1A0E9A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SIAPAKAH SESAMAKU? 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20 Maret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D3D53-EAB7-5533-1F98-7EA56571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64" y="3860570"/>
            <a:ext cx="8172668" cy="28133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orang Samaria yang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Lukas 10:30-37 </a:t>
            </a:r>
            <a:r>
              <a:rPr lang="en-ID" sz="30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seruan</a:t>
            </a:r>
            <a:r>
              <a:rPr lang="en-ID" sz="3000" dirty="0">
                <a:latin typeface="Franklin Gothic Demi Cond" panose="020B0706030402020204" pitchFamily="34" charset="0"/>
              </a:rPr>
              <a:t> para </a:t>
            </a:r>
            <a:r>
              <a:rPr lang="en-ID" sz="3000" dirty="0" err="1">
                <a:latin typeface="Franklin Gothic Demi Cond" panose="020B0706030402020204" pitchFamily="34" charset="0"/>
              </a:rPr>
              <a:t>nabi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pentingnya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belas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kasihan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keadilan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kegagalan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ditunjukkan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imam dan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Lewi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sesama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CE34F-037F-7BE6-3478-3927289A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047"/>
          <a:stretch/>
        </p:blipFill>
        <p:spPr>
          <a:xfrm>
            <a:off x="1999907" y="1400000"/>
            <a:ext cx="5488693" cy="22765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3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3F2DAB-0952-8690-C826-D8225CC2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20" b="2278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F748B-F496-27F9-A4A5-60C21ACA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28" y="3607374"/>
            <a:ext cx="8672052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Di </a:t>
            </a:r>
            <a:r>
              <a:rPr lang="en-ID" sz="3600" dirty="0" err="1">
                <a:latin typeface="Franklin Gothic Demi Cond" panose="020B0706030402020204" pitchFamily="34" charset="0"/>
              </a:rPr>
              <a:t>sisi</a:t>
            </a:r>
            <a:r>
              <a:rPr lang="en-ID" sz="3600" dirty="0">
                <a:latin typeface="Franklin Gothic Demi Cond" panose="020B0706030402020204" pitchFamily="34" charset="0"/>
              </a:rPr>
              <a:t> lain,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hanya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tentang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keadilan</a:t>
            </a:r>
            <a:r>
              <a:rPr lang="en-ID" sz="3600" dirty="0">
                <a:latin typeface="Franklin Gothic Demi Cond" panose="020B0706030402020204" pitchFamily="34" charset="0"/>
              </a:rPr>
              <a:t>; 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datang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membawa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keadilan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Dia </a:t>
            </a:r>
            <a:r>
              <a:rPr lang="en-ID" sz="3600" dirty="0" err="1">
                <a:latin typeface="Franklin Gothic Demi Cond" panose="020B0706030402020204" pitchFamily="34" charset="0"/>
              </a:rPr>
              <a:t>telah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menjadi </a:t>
            </a:r>
            <a:r>
              <a:rPr lang="en-ID" sz="3600" dirty="0" err="1">
                <a:latin typeface="Franklin Gothic Demi Cond" panose="020B0706030402020204" pitchFamily="34" charset="0"/>
              </a:rPr>
              <a:t>penggenapan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panggilan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nubuat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kerinduan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keadilan</a:t>
            </a:r>
            <a:r>
              <a:rPr lang="en-ID" sz="3600" dirty="0">
                <a:latin typeface="Franklin Gothic Demi Cond" panose="020B0706030402020204" pitchFamily="34" charset="0"/>
              </a:rPr>
              <a:t> [Lukas 4:16-21, </a:t>
            </a:r>
            <a:r>
              <a:rPr lang="en-ID" sz="3600" dirty="0" err="1">
                <a:latin typeface="Franklin Gothic Demi Cond" panose="020B0706030402020204" pitchFamily="34" charset="0"/>
              </a:rPr>
              <a:t>Yesaya</a:t>
            </a:r>
            <a:r>
              <a:rPr lang="en-ID" sz="3600" dirty="0">
                <a:latin typeface="Franklin Gothic Demi Cond" panose="020B0706030402020204" pitchFamily="34" charset="0"/>
              </a:rPr>
              <a:t> 61: 1, 2].</a:t>
            </a:r>
          </a:p>
        </p:txBody>
      </p:sp>
    </p:spTree>
    <p:extLst>
      <p:ext uri="{BB962C8B-B14F-4D97-AF65-F5344CB8AC3E}">
        <p14:creationId xmlns:p14="http://schemas.microsoft.com/office/powerpoint/2010/main" val="531019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1AFFA-7958-D4CF-11A5-AFE0A599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3" y="1637482"/>
            <a:ext cx="3583036" cy="35830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4C40A-8D2A-CC5F-7964-02E5776F6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042" y="1223123"/>
            <a:ext cx="4590044" cy="5161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Bertolak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belakang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musuh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menginginkan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kekuasaan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merebut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takhta</a:t>
            </a:r>
            <a:r>
              <a:rPr lang="en-ID" sz="3200" dirty="0">
                <a:latin typeface="Franklin Gothic Demi Cond" panose="020B0706030402020204" pitchFamily="34" charset="0"/>
              </a:rPr>
              <a:t> Allah,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merendahkan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-Nya 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dan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menyamakan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berada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bawah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kuasa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ketidakadilan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penindasan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[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tanpa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terpengaruh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oleh dosa].</a:t>
            </a:r>
          </a:p>
        </p:txBody>
      </p:sp>
    </p:spTree>
    <p:extLst>
      <p:ext uri="{BB962C8B-B14F-4D97-AF65-F5344CB8AC3E}">
        <p14:creationId xmlns:p14="http://schemas.microsoft.com/office/powerpoint/2010/main" val="26682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1EB35-CBB0-2234-9D2F-9AA98E6E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34" r="24610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2092E-7527-375B-AFDF-C9F67B16B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78" y="1224116"/>
            <a:ext cx="3967702" cy="5173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mengalahkan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musuh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demi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menegakkan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keadilan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Maha Adil dan Yang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Membenarkan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orang yang </a:t>
            </a:r>
            <a:r>
              <a:rPr lang="en-ID" sz="36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4246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CFD16E-2208-3D61-FE9A-50265084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31" y="598768"/>
            <a:ext cx="3601901" cy="1325563"/>
          </a:xfrm>
        </p:spPr>
        <p:txBody>
          <a:bodyPr>
            <a:norm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9:9-10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28ADA-CCC6-9D53-24DF-70BEE16C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9" y="2178642"/>
            <a:ext cx="2805749" cy="420336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BC3DC-2B02-DCD5-6B18-C4BAD83D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781" y="598768"/>
            <a:ext cx="5013288" cy="5939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"</a:t>
            </a:r>
            <a:r>
              <a:rPr lang="en-ID" sz="3600" dirty="0" err="1">
                <a:latin typeface="Amasis MT Pro Black" panose="02040A04050005020304" pitchFamily="18" charset="0"/>
              </a:rPr>
              <a:t>Dialah</a:t>
            </a:r>
            <a:r>
              <a:rPr lang="en-ID" sz="3600" dirty="0">
                <a:latin typeface="Amasis MT Pro Black" panose="02040A04050005020304" pitchFamily="18" charset="0"/>
              </a:rPr>
              <a:t> yang </a:t>
            </a:r>
            <a:r>
              <a:rPr lang="en-ID" sz="3600" dirty="0" err="1">
                <a:latin typeface="Amasis MT Pro Black" panose="02040A04050005020304" pitchFamily="18" charset="0"/>
              </a:rPr>
              <a:t>menghakimi</a:t>
            </a:r>
            <a:r>
              <a:rPr lang="en-ID" sz="3600" dirty="0">
                <a:latin typeface="Amasis MT Pro Black" panose="02040A04050005020304" pitchFamily="18" charset="0"/>
              </a:rPr>
              <a:t> dunia </a:t>
            </a:r>
            <a:r>
              <a:rPr lang="en-ID" sz="3600" dirty="0" err="1">
                <a:latin typeface="Amasis MT Pro Black" panose="02040A04050005020304" pitchFamily="18" charset="0"/>
              </a:rPr>
              <a:t>dengan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keadilan</a:t>
            </a:r>
            <a:r>
              <a:rPr lang="en-ID" sz="3600" dirty="0">
                <a:latin typeface="Berlin Sans FB" panose="020E0602020502020306" pitchFamily="34" charset="0"/>
              </a:rPr>
              <a:t> dan </a:t>
            </a:r>
            <a:r>
              <a:rPr lang="en-ID" sz="3600" dirty="0" err="1">
                <a:latin typeface="Eras Demi ITC" panose="020B0805030504020804" pitchFamily="34" charset="0"/>
              </a:rPr>
              <a:t>mengadili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bangsa-bangsa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dengan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kebenaran</a:t>
            </a:r>
            <a:r>
              <a:rPr lang="en-ID" sz="3600" dirty="0">
                <a:latin typeface="Berlin Sans FB" panose="020E0602020502020306" pitchFamily="34" charset="0"/>
              </a:rPr>
              <a:t>. </a:t>
            </a:r>
            <a:r>
              <a:rPr lang="en-ID" sz="3600" dirty="0" err="1">
                <a:latin typeface="Berlin Sans FB" panose="020E0602020502020306" pitchFamily="34" charset="0"/>
              </a:rPr>
              <a:t>Demikianlah</a:t>
            </a:r>
            <a:r>
              <a:rPr lang="en-ID" sz="3600" dirty="0">
                <a:latin typeface="Berlin Sans FB" panose="020E0602020502020306" pitchFamily="34" charset="0"/>
              </a:rPr>
              <a:t> TUHAN </a:t>
            </a:r>
            <a:r>
              <a:rPr lang="en-ID" sz="3600" dirty="0" err="1">
                <a:latin typeface="Berlin Sans FB" panose="020E0602020502020306" pitchFamily="34" charset="0"/>
              </a:rPr>
              <a:t>adalah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tempat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perlindungan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bagi</a:t>
            </a:r>
            <a:r>
              <a:rPr lang="en-ID" sz="3600" dirty="0">
                <a:latin typeface="Berlin Sans FB" panose="020E0602020502020306" pitchFamily="34" charset="0"/>
              </a:rPr>
              <a:t> orang yang </a:t>
            </a:r>
            <a:r>
              <a:rPr lang="en-ID" sz="3600" dirty="0" err="1">
                <a:latin typeface="Berlin Sans FB" panose="020E0602020502020306" pitchFamily="34" charset="0"/>
              </a:rPr>
              <a:t>terinjak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tempat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perlindungan</a:t>
            </a:r>
            <a:r>
              <a:rPr lang="en-ID" sz="3600" dirty="0">
                <a:latin typeface="Berlin Sans FB" panose="020E0602020502020306" pitchFamily="34" charset="0"/>
              </a:rPr>
              <a:t> pada </a:t>
            </a:r>
            <a:r>
              <a:rPr lang="en-ID" sz="3600" dirty="0" err="1">
                <a:latin typeface="Berlin Sans FB" panose="020E0602020502020306" pitchFamily="34" charset="0"/>
              </a:rPr>
              <a:t>waktu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kesesakan</a:t>
            </a:r>
            <a:r>
              <a:rPr lang="en-ID" sz="3600" dirty="0">
                <a:latin typeface="Berlin Sans FB" panose="020E06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63091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97A36-BBF5-8382-59D9-DCF567A78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788" y="5518490"/>
            <a:ext cx="3719703" cy="743893"/>
          </a:xfrm>
        </p:spPr>
        <p:txBody>
          <a:bodyPr anchor="b">
            <a:normAutofit/>
          </a:bodyPr>
          <a:lstStyle/>
          <a:p>
            <a:r>
              <a:rPr lang="en-ID" sz="4000" dirty="0" err="1">
                <a:latin typeface="Impact" panose="020B0806030902050204" pitchFamily="34" charset="0"/>
              </a:rPr>
              <a:t>Mazmur</a:t>
            </a:r>
            <a:r>
              <a:rPr lang="en-ID" sz="4000" dirty="0">
                <a:latin typeface="Impact" panose="020B0806030902050204" pitchFamily="34" charset="0"/>
              </a:rPr>
              <a:t> 146:7-9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448F-93A1-8E9B-5F6A-4BE67DE6F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15" y="334754"/>
            <a:ext cx="5607469" cy="522092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menegakkan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keadilan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diperas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roti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lapar</a:t>
            </a:r>
            <a:r>
              <a:rPr lang="en-ID" sz="3000" dirty="0">
                <a:latin typeface="Franklin Gothic Demi Cond" panose="020B0706030402020204" pitchFamily="34" charset="0"/>
              </a:rPr>
              <a:t>.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membebaskan</a:t>
            </a:r>
            <a:r>
              <a:rPr lang="en-ID" sz="30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terkurung</a:t>
            </a:r>
            <a:r>
              <a:rPr lang="en-ID" sz="3000" dirty="0">
                <a:latin typeface="Franklin Gothic Demi Cond" panose="020B0706030402020204" pitchFamily="34" charset="0"/>
              </a:rPr>
              <a:t>,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membuka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mata</a:t>
            </a:r>
            <a:r>
              <a:rPr lang="en-ID" sz="3000" dirty="0">
                <a:latin typeface="Franklin Gothic Demi Cond" panose="020B0706030402020204" pitchFamily="34" charset="0"/>
              </a:rPr>
              <a:t>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buta</a:t>
            </a:r>
            <a:r>
              <a:rPr lang="en-ID" sz="3000" dirty="0">
                <a:latin typeface="Franklin Gothic Demi Cond" panose="020B0706030402020204" pitchFamily="34" charset="0"/>
              </a:rPr>
              <a:t>,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menegakkan</a:t>
            </a:r>
            <a:r>
              <a:rPr lang="en-ID" sz="3000" dirty="0">
                <a:latin typeface="Franklin Gothic Demi Cond" panose="020B0706030402020204" pitchFamily="34" charset="0"/>
              </a:rPr>
              <a:t> 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tertunduk</a:t>
            </a:r>
            <a:r>
              <a:rPr lang="en-ID" sz="3000" dirty="0">
                <a:latin typeface="Franklin Gothic Demi Cond" panose="020B0706030402020204" pitchFamily="34" charset="0"/>
              </a:rPr>
              <a:t>,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.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menjaga</a:t>
            </a:r>
            <a:r>
              <a:rPr lang="en-ID" sz="3000" dirty="0">
                <a:latin typeface="Franklin Gothic Demi Cond" panose="020B0706030402020204" pitchFamily="34" charset="0"/>
              </a:rPr>
              <a:t>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asing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anak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yatim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janda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ditegakkan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fasik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dibengkokkan</a:t>
            </a:r>
            <a:r>
              <a:rPr lang="en-ID" sz="3000" dirty="0">
                <a:latin typeface="Franklin Gothic Demi Cond" panose="020B0706030402020204" pitchFamily="34" charset="0"/>
              </a:rPr>
              <a:t>-Nya".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9426-BD84-8BBD-19BF-2B74C98E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32" y="1911211"/>
            <a:ext cx="2905889" cy="23247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4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C97935-D0A9-292B-2E3E-B4567FAEF06D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F2612-B2F5-3E1A-B55C-B000DF09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D" sz="3200" b="1" dirty="0">
                <a:solidFill>
                  <a:srgbClr val="FFFF00"/>
                </a:solidFill>
              </a:rPr>
              <a:t>Jika </a:t>
            </a:r>
            <a:r>
              <a:rPr lang="en-ID" sz="3200" b="1" dirty="0" err="1">
                <a:solidFill>
                  <a:srgbClr val="FFFF00"/>
                </a:solidFill>
              </a:rPr>
              <a:t>kita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mengasihi</a:t>
            </a:r>
            <a:r>
              <a:rPr lang="en-ID" sz="3200" b="1" dirty="0">
                <a:solidFill>
                  <a:srgbClr val="FFFF00"/>
                </a:solidFill>
              </a:rPr>
              <a:t> Tuhan, </a:t>
            </a:r>
            <a:r>
              <a:rPr lang="en-ID" sz="3200" b="1" dirty="0" err="1">
                <a:solidFill>
                  <a:srgbClr val="FFFF00"/>
                </a:solidFill>
              </a:rPr>
              <a:t>kita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akan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saling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mengasihi</a:t>
            </a:r>
            <a:r>
              <a:rPr lang="en-ID" sz="3200" b="1" dirty="0">
                <a:solidFill>
                  <a:srgbClr val="FFFF00"/>
                </a:solidFill>
              </a:rPr>
              <a:t> dan </a:t>
            </a:r>
            <a:r>
              <a:rPr lang="en-ID" sz="3200" b="1" dirty="0" err="1">
                <a:solidFill>
                  <a:srgbClr val="FFFF00"/>
                </a:solidFill>
              </a:rPr>
              <a:t>mempunyai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kepedulian</a:t>
            </a:r>
            <a:r>
              <a:rPr lang="en-ID" sz="3200" b="1" dirty="0">
                <a:solidFill>
                  <a:srgbClr val="FFFF00"/>
                </a:solidFill>
              </a:rPr>
              <a:t> yang </a:t>
            </a:r>
            <a:r>
              <a:rPr lang="en-ID" sz="3200" b="1" dirty="0" err="1">
                <a:solidFill>
                  <a:srgbClr val="FFFF00"/>
                </a:solidFill>
              </a:rPr>
              <a:t>sama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terhadap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kesejahteraan</a:t>
            </a:r>
            <a:r>
              <a:rPr lang="en-ID" sz="3200" b="1" dirty="0">
                <a:solidFill>
                  <a:srgbClr val="FFFF00"/>
                </a:solidFill>
              </a:rPr>
              <a:t> </a:t>
            </a:r>
            <a:r>
              <a:rPr lang="en-ID" sz="3200" b="1" dirty="0" err="1">
                <a:solidFill>
                  <a:srgbClr val="FFFF00"/>
                </a:solidFill>
              </a:rPr>
              <a:t>mereka</a:t>
            </a:r>
            <a:r>
              <a:rPr lang="en-ID" sz="32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628DB-996C-B345-7AE2-93F75212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9" y="2094613"/>
            <a:ext cx="5241851" cy="3019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Pekan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menyoroti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dua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gagasan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utama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bg1"/>
                </a:solidFill>
              </a:rPr>
              <a:t>Hubungan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tak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terputus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antara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mengasihi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tuhan</a:t>
            </a:r>
            <a:r>
              <a:rPr lang="en-ID" dirty="0">
                <a:solidFill>
                  <a:schemeClr val="bg1"/>
                </a:solidFill>
              </a:rPr>
              <a:t> dan </a:t>
            </a:r>
            <a:r>
              <a:rPr lang="en-ID" dirty="0" err="1">
                <a:solidFill>
                  <a:schemeClr val="bg1"/>
                </a:solidFill>
              </a:rPr>
              <a:t>mengasihi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sesama</a:t>
            </a:r>
            <a:r>
              <a:rPr lang="en-ID" dirty="0">
                <a:solidFill>
                  <a:schemeClr val="bg1"/>
                </a:solidFill>
              </a:rPr>
              <a:t> (</a:t>
            </a:r>
            <a:r>
              <a:rPr lang="en-ID" dirty="0" err="1">
                <a:solidFill>
                  <a:schemeClr val="bg1"/>
                </a:solidFill>
              </a:rPr>
              <a:t>keadilan</a:t>
            </a:r>
            <a:r>
              <a:rPr lang="en-ID" dirty="0">
                <a:solidFill>
                  <a:schemeClr val="bg1"/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bg1"/>
                </a:solidFill>
              </a:rPr>
              <a:t>Kegagalan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dalam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kasih</a:t>
            </a:r>
            <a:r>
              <a:rPr lang="en-ID" dirty="0">
                <a:solidFill>
                  <a:schemeClr val="bg1"/>
                </a:solidFill>
              </a:rPr>
              <a:t> - </a:t>
            </a:r>
            <a:r>
              <a:rPr lang="en-ID" dirty="0" err="1">
                <a:solidFill>
                  <a:schemeClr val="bg1"/>
                </a:solidFill>
              </a:rPr>
              <a:t>ketika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kasih</a:t>
            </a:r>
            <a:r>
              <a:rPr lang="en-ID" dirty="0">
                <a:solidFill>
                  <a:schemeClr val="bg1"/>
                </a:solidFill>
              </a:rPr>
              <a:t> dan </a:t>
            </a:r>
            <a:r>
              <a:rPr lang="en-ID" dirty="0" err="1">
                <a:solidFill>
                  <a:schemeClr val="bg1"/>
                </a:solidFill>
              </a:rPr>
              <a:t>keadilan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terputus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69FE1-0816-A6D6-9235-7C53B8CA727E}"/>
              </a:ext>
            </a:extLst>
          </p:cNvPr>
          <p:cNvSpPr txBox="1"/>
          <p:nvPr/>
        </p:nvSpPr>
        <p:spPr>
          <a:xfrm>
            <a:off x="457533" y="5229083"/>
            <a:ext cx="82289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Bagaimanakah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Anda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menghayati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pernyataan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bahwa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mengasihi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Tuhan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berarti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memperhatikan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kebutuhan</a:t>
            </a:r>
            <a:r>
              <a:rPr lang="en-ID" sz="2800" dirty="0">
                <a:solidFill>
                  <a:srgbClr val="FFC000"/>
                </a:solidFill>
                <a:latin typeface="Amasis MT Pro Black" panose="02040A04050005020304" pitchFamily="18" charset="0"/>
              </a:rPr>
              <a:t> orang lain?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0F78C-61A2-8929-51DC-1D49B77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19" y="3190507"/>
            <a:ext cx="3678318" cy="17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7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06E20-3C60-3019-E2EA-E6B07F49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10" b="874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A4D7F-2D7F-BF46-0E15-BB82CCCDB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13" y="3885586"/>
            <a:ext cx="8008374" cy="27806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Ultra Bold Condensed" panose="020B0A06020104020203" pitchFamily="34" charset="0"/>
              </a:rPr>
              <a:t>Sekalipun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melakukan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perbuatan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ajaib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seperti</a:t>
            </a:r>
            <a:r>
              <a:rPr lang="en-ID" sz="3600" dirty="0"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lakukan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tetapi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bantuan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dianggap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cukup</a:t>
            </a:r>
            <a:r>
              <a:rPr lang="en-ID" sz="3600" dirty="0">
                <a:latin typeface="Gill Sans Ultra Bold Condensed" panose="020B0A06020104020203" pitchFamily="34" charset="0"/>
              </a:rPr>
              <a:t> "</a:t>
            </a:r>
            <a:r>
              <a:rPr lang="en-ID" sz="3600" dirty="0" err="1">
                <a:latin typeface="Gill Sans Ultra Bold Condensed" panose="020B0A06020104020203" pitchFamily="34" charset="0"/>
              </a:rPr>
              <a:t>ajaib</a:t>
            </a:r>
            <a:r>
              <a:rPr lang="en-ID" sz="3600" dirty="0">
                <a:latin typeface="Gill Sans Ultra Bold Condensed" panose="020B0A06020104020203" pitchFamily="34" charset="0"/>
              </a:rPr>
              <a:t>"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bagi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600" dirty="0">
                <a:latin typeface="Gill Sans Ultra Bold Condensed" panose="020B0A06020104020203" pitchFamily="34" charset="0"/>
              </a:rPr>
              <a:t> orang yang sangat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membutuhkan</a:t>
            </a:r>
            <a:r>
              <a:rPr lang="en-ID" sz="3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3750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072-08E1-1D8A-AF41-CC33448E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6B6D0-F452-114B-5833-EE5211246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C0F6BAFF-DE3B-A63F-81C3-8EC2E6BF0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F25B30-9B39-0420-BB18-D2793D2E6C05}"/>
              </a:ext>
            </a:extLst>
          </p:cNvPr>
          <p:cNvSpPr txBox="1">
            <a:spLocks/>
          </p:cNvSpPr>
          <p:nvPr/>
        </p:nvSpPr>
        <p:spPr>
          <a:xfrm>
            <a:off x="628650" y="152466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C4435-F2D6-14FA-65B4-37A63EF14346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0BCB4-8CF2-4940-BC7A-719BEE66A07C}"/>
              </a:ext>
            </a:extLst>
          </p:cNvPr>
          <p:cNvSpPr/>
          <p:nvPr/>
        </p:nvSpPr>
        <p:spPr>
          <a:xfrm>
            <a:off x="-78416" y="2172366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B7C568-FEF8-CE71-891E-08D40EA57CC0}"/>
              </a:ext>
            </a:extLst>
          </p:cNvPr>
          <p:cNvSpPr/>
          <p:nvPr/>
        </p:nvSpPr>
        <p:spPr>
          <a:xfrm>
            <a:off x="-58858" y="3319270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2E5D6-5D68-5D4F-6569-B024BC2E4F48}"/>
              </a:ext>
            </a:extLst>
          </p:cNvPr>
          <p:cNvSpPr/>
          <p:nvPr/>
        </p:nvSpPr>
        <p:spPr>
          <a:xfrm>
            <a:off x="-85417" y="4374056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203BD5-84F7-A0B6-28EF-33A708595CF4}"/>
              </a:ext>
            </a:extLst>
          </p:cNvPr>
          <p:cNvSpPr/>
          <p:nvPr/>
        </p:nvSpPr>
        <p:spPr>
          <a:xfrm>
            <a:off x="-74788" y="5572149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F403F-C8AC-8197-FEF0-377B920DE1B3}"/>
              </a:ext>
            </a:extLst>
          </p:cNvPr>
          <p:cNvSpPr txBox="1"/>
          <p:nvPr/>
        </p:nvSpPr>
        <p:spPr>
          <a:xfrm>
            <a:off x="908445" y="1027907"/>
            <a:ext cx="7886699" cy="1200329"/>
          </a:xfrm>
          <a:prstGeom prst="rect">
            <a:avLst/>
          </a:prstGeom>
          <a:solidFill>
            <a:srgbClr val="FFB7B7">
              <a:alpha val="35000"/>
            </a:srgb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Kedudukan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tinggi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serta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memengaruhi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tabiat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kejahatan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jika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dipelihara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hati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hal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menggantikan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kasih</a:t>
            </a:r>
            <a:r>
              <a:rPr lang="en-ID" sz="24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80DA7F-5EFC-B0F0-6C7A-B9E9A0D78FA5}"/>
              </a:ext>
            </a:extLst>
          </p:cNvPr>
          <p:cNvSpPr txBox="1"/>
          <p:nvPr/>
        </p:nvSpPr>
        <p:spPr>
          <a:xfrm>
            <a:off x="908445" y="2429915"/>
            <a:ext cx="788669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menaati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perintah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jika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mengasihi</a:t>
            </a:r>
            <a:r>
              <a:rPr lang="en-ID" sz="2400" dirty="0">
                <a:latin typeface="Impact" panose="020B0806030902050204" pitchFamily="34" charset="0"/>
              </a:rPr>
              <a:t> Allah dan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mengasihi</a:t>
            </a:r>
            <a:r>
              <a:rPr lang="en-ID" sz="2400" dirty="0"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D858B-777E-93D1-C504-1F7D20E2F427}"/>
              </a:ext>
            </a:extLst>
          </p:cNvPr>
          <p:cNvSpPr txBox="1"/>
          <p:nvPr/>
        </p:nvSpPr>
        <p:spPr>
          <a:xfrm>
            <a:off x="940345" y="3565913"/>
            <a:ext cx="7854798" cy="769441"/>
          </a:xfrm>
          <a:prstGeom prst="rect">
            <a:avLst/>
          </a:prstGeom>
          <a:solidFill>
            <a:srgbClr val="FFEBAB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latin typeface="Impact" panose="020B0806030902050204" pitchFamily="34" charset="0"/>
              </a:rPr>
              <a:t>merinci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sangat </a:t>
            </a:r>
            <a:r>
              <a:rPr lang="en-ID" sz="2200" dirty="0" err="1">
                <a:latin typeface="Impact" panose="020B0806030902050204" pitchFamily="34" charset="0"/>
              </a:rPr>
              <a:t>jelas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apa</a:t>
            </a:r>
            <a:r>
              <a:rPr lang="en-ID" sz="2200" dirty="0">
                <a:latin typeface="Impact" panose="020B0806030902050204" pitchFamily="34" charset="0"/>
              </a:rPr>
              <a:t> yang Allah </a:t>
            </a:r>
            <a:r>
              <a:rPr lang="en-ID" sz="2200" dirty="0" err="1">
                <a:latin typeface="Impact" panose="020B0806030902050204" pitchFamily="34" charset="0"/>
              </a:rPr>
              <a:t>inginkan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tuntut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mengaku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mengasihi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menaati</a:t>
            </a:r>
            <a:r>
              <a:rPr lang="en-ID" sz="2200" dirty="0"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1B9F8-EBF1-48EA-AAB8-1BF7524F8516}"/>
              </a:ext>
            </a:extLst>
          </p:cNvPr>
          <p:cNvSpPr txBox="1"/>
          <p:nvPr/>
        </p:nvSpPr>
        <p:spPr>
          <a:xfrm>
            <a:off x="940345" y="4579894"/>
            <a:ext cx="785479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Panggilan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bagi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memberikan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penghakiman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sendiri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merupakan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panggilan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menegakkan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keadilan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57E00B-3A49-C8D0-0A15-27592C0C8311}"/>
              </a:ext>
            </a:extLst>
          </p:cNvPr>
          <p:cNvSpPr txBox="1"/>
          <p:nvPr/>
        </p:nvSpPr>
        <p:spPr>
          <a:xfrm>
            <a:off x="940344" y="5633334"/>
            <a:ext cx="7854797" cy="1107996"/>
          </a:xfrm>
          <a:prstGeom prst="rect">
            <a:avLst/>
          </a:prstGeom>
          <a:solidFill>
            <a:srgbClr val="FBE4D9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Sekalipun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melakukan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perbuatan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ajaib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seperti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lakukan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tetapi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bantuan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dianggap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cukup</a:t>
            </a:r>
            <a:r>
              <a:rPr lang="en-ID" sz="2200" dirty="0">
                <a:latin typeface="Impact" panose="020B0806030902050204" pitchFamily="34" charset="0"/>
              </a:rPr>
              <a:t> "</a:t>
            </a:r>
            <a:r>
              <a:rPr lang="en-ID" sz="2200" dirty="0" err="1">
                <a:latin typeface="Impact" panose="020B0806030902050204" pitchFamily="34" charset="0"/>
              </a:rPr>
              <a:t>ajaib</a:t>
            </a:r>
            <a:r>
              <a:rPr lang="en-ID" sz="2200" dirty="0">
                <a:latin typeface="Impact" panose="020B0806030902050204" pitchFamily="34" charset="0"/>
              </a:rPr>
              <a:t>" </a:t>
            </a:r>
            <a:r>
              <a:rPr lang="en-ID" sz="2200" dirty="0" err="1">
                <a:latin typeface="Impact" panose="020B0806030902050204" pitchFamily="34" charset="0"/>
              </a:rPr>
              <a:t>bagi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banyak</a:t>
            </a:r>
            <a:r>
              <a:rPr lang="en-ID" sz="2200" dirty="0">
                <a:latin typeface="Impact" panose="020B0806030902050204" pitchFamily="34" charset="0"/>
              </a:rPr>
              <a:t> orang yang sangat </a:t>
            </a:r>
            <a:r>
              <a:rPr lang="en-ID" sz="2200" dirty="0" err="1">
                <a:latin typeface="Impact" panose="020B0806030902050204" pitchFamily="34" charset="0"/>
              </a:rPr>
              <a:t>membutuhkan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5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BB554-C38D-4087-DC2A-DA50FE91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DUA PERINTAH TERBESAR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Minggu</a:t>
            </a:r>
            <a:r>
              <a:rPr lang="en-ID" sz="3100" dirty="0">
                <a:solidFill>
                  <a:srgbClr val="FFFFFF"/>
                </a:solidFill>
              </a:rPr>
              <a:t>, 16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6AA6B-31BA-637D-58F4-CE6C9182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63" y="1891970"/>
            <a:ext cx="7953069" cy="4542933"/>
          </a:xfrm>
        </p:spPr>
        <p:txBody>
          <a:bodyPr anchor="ctr">
            <a:noAutofit/>
          </a:bodyPr>
          <a:lstStyle/>
          <a:p>
            <a:r>
              <a:rPr lang="en-ID" sz="32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ahli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latin typeface="Tw Cen MT Condensed Extra Bold" panose="020B0803020202020204" pitchFamily="34" charset="0"/>
              </a:rPr>
              <a:t> : </a:t>
            </a:r>
            <a:r>
              <a:rPr lang="en-ID" sz="3200" dirty="0">
                <a:latin typeface="Impact" panose="020B0806030902050204" pitchFamily="34" charset="0"/>
              </a:rPr>
              <a:t>Matius 22:36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>
                <a:latin typeface="Eras Bold ITC" panose="020B0907030504020204" pitchFamily="34" charset="0"/>
              </a:rPr>
              <a:t>"Guru, </a:t>
            </a:r>
            <a:r>
              <a:rPr lang="en-ID" sz="3200" dirty="0" err="1">
                <a:latin typeface="Eras Bold ITC" panose="020B0907030504020204" pitchFamily="34" charset="0"/>
              </a:rPr>
              <a:t>hukum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manakah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terutama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dalam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hukum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Taurat</a:t>
            </a:r>
            <a:r>
              <a:rPr lang="en-ID" sz="3200" dirty="0">
                <a:latin typeface="Eras Bold ITC" panose="020B0907030504020204" pitchFamily="34" charset="0"/>
              </a:rPr>
              <a:t>?“</a:t>
            </a:r>
          </a:p>
          <a:p>
            <a:r>
              <a:rPr lang="en-ID" sz="3200" dirty="0">
                <a:latin typeface="Tw Cen MT Condensed Extra Bold" panose="020B0803020202020204" pitchFamily="34" charset="0"/>
              </a:rPr>
              <a:t>Jawab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[Matius 22:37-39]: 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Kasihilah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Tuhan,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Allahmu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segenap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hatimu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segenap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jiwamu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segenap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akal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budimu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terutama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Kasihilah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sesamamu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dirimu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20987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4987EC-CF3B-E0A9-A4E5-5FC3F69B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1818"/>
          <a:stretch/>
        </p:blipFill>
        <p:spPr>
          <a:xfrm>
            <a:off x="469942" y="317579"/>
            <a:ext cx="8138333" cy="27744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447F-F75A-B2C1-0A27-0D938EEF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92" y="3331944"/>
            <a:ext cx="8557409" cy="3275368"/>
          </a:xfrm>
          <a:noFill/>
        </p:spPr>
        <p:txBody>
          <a:bodyPr anchor="t">
            <a:noAutofit/>
          </a:bodyPr>
          <a:lstStyle/>
          <a:p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muda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kaya : 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Matius 19:16, 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"Guru,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perbuatan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baik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apakah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harus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kuperbuat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untuk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memperoleh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hidup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25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kekal</a:t>
            </a:r>
            <a:r>
              <a:rPr lang="en-ID" sz="2500" dirty="0">
                <a:solidFill>
                  <a:schemeClr val="bg1"/>
                </a:solidFill>
                <a:latin typeface="Eras Bold ITC" panose="020B0907030504020204" pitchFamily="34" charset="0"/>
              </a:rPr>
              <a:t>?“</a:t>
            </a:r>
          </a:p>
          <a:p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Jawab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[Matius 19:17]: "......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jikalau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masuk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turutilah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perintah</a:t>
            </a:r>
            <a:r>
              <a:rPr lang="en-ID" sz="30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Allah." </a:t>
            </a:r>
          </a:p>
          <a:p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Kata orang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muda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[Matius 19:20]: "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Semuanya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kuturuti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kurang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426713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A994C-6029-89AE-7021-205F8835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376"/>
          <a:stretch/>
        </p:blipFill>
        <p:spPr>
          <a:xfrm>
            <a:off x="20" y="10"/>
            <a:ext cx="9143980" cy="315614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C2172-D195-DF0E-6F01-8B75ACAF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1" y="3156156"/>
            <a:ext cx="8686800" cy="34363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Kata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[Matius 19:21-22]: </a:t>
            </a: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Jikalau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hendak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sempurna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pergilah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juallah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milikmu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berikanlah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 miskin,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beroleh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harta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mari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ikutlah</a:t>
            </a:r>
            <a:r>
              <a:rPr lang="en-ID" sz="3200" dirty="0">
                <a:latin typeface="Tw Cen MT Condensed Extra Bold" panose="020B0803020202020204" pitchFamily="34" charset="0"/>
              </a:rPr>
              <a:t> Aku." Ketika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mendengar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perkataan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pergilah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sedih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hartanya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51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9B46C-4437-8473-9F3C-DBF25464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65" r="20804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02B3A-2EC5-38D5-A019-50F6D837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93" y="244911"/>
            <a:ext cx="6091084" cy="1322887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Ellen G. White, Alfa dan Omega,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 138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568C5-4074-C82D-E385-3AB119F9F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81" y="1660921"/>
            <a:ext cx="5592708" cy="4971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satu-satunya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syarat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peluang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 penghulu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menyempurnakan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tabiat</a:t>
            </a:r>
            <a:r>
              <a:rPr lang="en-ID" sz="3200" dirty="0">
                <a:latin typeface="Tw Cen MT Condensed Extra Bold" panose="020B0803020202020204" pitchFamily="34" charset="0"/>
              </a:rPr>
              <a:t> Kristen. Perkataan-Nya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perkataan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budi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tampaknya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keras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tuntutannya</a:t>
            </a:r>
            <a:r>
              <a:rPr lang="en-ID" sz="3200" dirty="0">
                <a:latin typeface="Tw Cen MT Condensed Extra Bold" panose="020B0803020202020204" pitchFamily="34" charset="0"/>
              </a:rPr>
              <a:t>. Dalam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menaatinya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terdapatlah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satu-satunya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 penghulu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159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F68AA-31DB-7FA8-37DA-70DF5B7B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65" r="20804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1AEFF-20E0-4CBD-5269-30F0DE14C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48" y="840658"/>
            <a:ext cx="5950974" cy="5884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Kedudukannya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tinggi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serta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hartanya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memengaruhi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tabiatnya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latin typeface="Tw Cen MT Condensed Extra Bold" panose="020B0803020202020204" pitchFamily="34" charset="0"/>
              </a:rPr>
              <a:t>. Jika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dipelihara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menggantikan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-Nya. 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"Menahan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sedikit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atau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banyak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berarti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menahan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sesuatu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mengurangi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kekuatan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kesanggupan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akhlaknya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;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karena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jika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perkara-perkara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dunia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ini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dipelihara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hati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meskipun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tampaknya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menentu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pantas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namun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sangat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berpengaruh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"..</a:t>
            </a:r>
          </a:p>
        </p:txBody>
      </p:sp>
    </p:spTree>
    <p:extLst>
      <p:ext uri="{BB962C8B-B14F-4D97-AF65-F5344CB8AC3E}">
        <p14:creationId xmlns:p14="http://schemas.microsoft.com/office/powerpoint/2010/main" val="29945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6BBC8-2612-6195-24C8-2ECA4808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600"/>
          <a:stretch/>
        </p:blipFill>
        <p:spPr>
          <a:xfrm>
            <a:off x="0" y="1"/>
            <a:ext cx="9143980" cy="28495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DD029-5C1C-7B9E-80E1-8087816F4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44" y="2849527"/>
            <a:ext cx="8325292" cy="391278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Jika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Tuhan,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sesama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kepedulian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keadilan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berfokus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kesejahteraan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Sebaliknya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terputusnya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hubungan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600" dirty="0">
                <a:latin typeface="Tw Cen MT Condensed Extra Bold" panose="020B0803020202020204" pitchFamily="34" charset="0"/>
              </a:rPr>
              <a:t> Tuhan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berbuat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adil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600" dirty="0">
                <a:latin typeface="Tw Cen MT Condensed Extra Bold" panose="020B0803020202020204" pitchFamily="34" charset="0"/>
              </a:rPr>
              <a:t> orang lain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kurangnya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komitmen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mentaati</a:t>
            </a:r>
            <a:r>
              <a:rPr lang="en-ID" sz="3600" dirty="0">
                <a:latin typeface="Tw Cen MT Condensed Extra Bold" panose="020B0803020202020204" pitchFamily="34" charset="0"/>
              </a:rPr>
              <a:t> Tuhan.</a:t>
            </a:r>
          </a:p>
        </p:txBody>
      </p:sp>
    </p:spTree>
    <p:extLst>
      <p:ext uri="{BB962C8B-B14F-4D97-AF65-F5344CB8AC3E}">
        <p14:creationId xmlns:p14="http://schemas.microsoft.com/office/powerpoint/2010/main" val="2229926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1652</Words>
  <Application>Microsoft Office PowerPoint</Application>
  <PresentationFormat>On-screen Show (4:3)</PresentationFormat>
  <Paragraphs>81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Gill Sans Nova Cond Ultra Bold</vt:lpstr>
      <vt:lpstr>Gill Sans Ultra Bold Condensed</vt:lpstr>
      <vt:lpstr>Impact</vt:lpstr>
      <vt:lpstr>Tw Cen MT Condensed Extra Bold</vt:lpstr>
      <vt:lpstr>Wingdings</vt:lpstr>
      <vt:lpstr>Office Theme</vt:lpstr>
      <vt:lpstr>KASIH DAN KEADILAN : DUA PERINTAH TERBESAR</vt:lpstr>
      <vt:lpstr>1 YOHANES 4 : 20</vt:lpstr>
      <vt:lpstr>Jika kita mengasihi Tuhan, kita akan saling mengasihi dan mempunyai kepedulian yang sama terhadap kesejahteraan mereka.</vt:lpstr>
      <vt:lpstr>DUA PERINTAH TERBESAR Minggu, 16 Maret 2025</vt:lpstr>
      <vt:lpstr>PowerPoint Presentation</vt:lpstr>
      <vt:lpstr>PowerPoint Presentation</vt:lpstr>
      <vt:lpstr>Ellen G. White, Alfa dan Omega,  jld. 6, hlm 138</vt:lpstr>
      <vt:lpstr>PowerPoint Presentation</vt:lpstr>
      <vt:lpstr>PowerPoint Presentation</vt:lpstr>
      <vt:lpstr>DUA DOSA YANG TERBESAR Senin, 17 Maret 2025</vt:lpstr>
      <vt:lpstr>PowerPoint Presentation</vt:lpstr>
      <vt:lpstr>PowerPoint Presentation</vt:lpstr>
      <vt:lpstr>1 Yohanes 4:20-21</vt:lpstr>
      <vt:lpstr>PowerPoint Presentation</vt:lpstr>
      <vt:lpstr>PowerPoint Presentation</vt:lpstr>
      <vt:lpstr>ALLAH MENYUKAI KEADILAN Selasa, 18 Maret 2025</vt:lpstr>
      <vt:lpstr>PowerPoint Presentation</vt:lpstr>
      <vt:lpstr>PowerPoint Presentation</vt:lpstr>
      <vt:lpstr>PowerPoint Presentation</vt:lpstr>
      <vt:lpstr>DIPANGGIL UNTUK MENEGAKKAN KEADILAN Rabu, 19 Maret 2025</vt:lpstr>
      <vt:lpstr>PowerPoint Presentation</vt:lpstr>
      <vt:lpstr>PowerPoint Presentation</vt:lpstr>
      <vt:lpstr>PowerPoint Presentation</vt:lpstr>
      <vt:lpstr>SIAPAKAH SESAMAKU?  Kamis, 20 Maret 2025</vt:lpstr>
      <vt:lpstr>PowerPoint Presentation</vt:lpstr>
      <vt:lpstr>PowerPoint Presentation</vt:lpstr>
      <vt:lpstr>PowerPoint Presentation</vt:lpstr>
      <vt:lpstr>Mazmur 9:9-10</vt:lpstr>
      <vt:lpstr>Mazmur 146:7-9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13</cp:revision>
  <dcterms:created xsi:type="dcterms:W3CDTF">2025-03-17T09:46:16Z</dcterms:created>
  <dcterms:modified xsi:type="dcterms:W3CDTF">2025-03-20T12:20:41Z</dcterms:modified>
</cp:coreProperties>
</file>