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0" r:id="rId4"/>
    <p:sldId id="258" r:id="rId5"/>
    <p:sldId id="259" r:id="rId6"/>
    <p:sldId id="260" r:id="rId7"/>
    <p:sldId id="261" r:id="rId8"/>
    <p:sldId id="262" r:id="rId9"/>
    <p:sldId id="263" r:id="rId10"/>
    <p:sldId id="270" r:id="rId11"/>
    <p:sldId id="264" r:id="rId12"/>
    <p:sldId id="265" r:id="rId13"/>
    <p:sldId id="266" r:id="rId14"/>
    <p:sldId id="271" r:id="rId15"/>
    <p:sldId id="272" r:id="rId16"/>
    <p:sldId id="273" r:id="rId17"/>
    <p:sldId id="267" r:id="rId18"/>
    <p:sldId id="274" r:id="rId19"/>
    <p:sldId id="275" r:id="rId20"/>
    <p:sldId id="276" r:id="rId21"/>
    <p:sldId id="268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5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A87B-4A24-4809-B335-56B3832D9A4C}" type="datetimeFigureOut">
              <a:rPr lang="en-ID" smtClean="0"/>
              <a:t>13/03/2025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0493-32B4-48C5-BCFB-9D9C3B4867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52416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A87B-4A24-4809-B335-56B3832D9A4C}" type="datetimeFigureOut">
              <a:rPr lang="en-ID" smtClean="0"/>
              <a:t>13/03/2025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0493-32B4-48C5-BCFB-9D9C3B4867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3228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A87B-4A24-4809-B335-56B3832D9A4C}" type="datetimeFigureOut">
              <a:rPr lang="en-ID" smtClean="0"/>
              <a:t>13/03/2025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0493-32B4-48C5-BCFB-9D9C3B4867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7567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A87B-4A24-4809-B335-56B3832D9A4C}" type="datetimeFigureOut">
              <a:rPr lang="en-ID" smtClean="0"/>
              <a:t>13/03/2025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0493-32B4-48C5-BCFB-9D9C3B4867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204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A87B-4A24-4809-B335-56B3832D9A4C}" type="datetimeFigureOut">
              <a:rPr lang="en-ID" smtClean="0"/>
              <a:t>13/03/2025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0493-32B4-48C5-BCFB-9D9C3B4867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90950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A87B-4A24-4809-B335-56B3832D9A4C}" type="datetimeFigureOut">
              <a:rPr lang="en-ID" smtClean="0"/>
              <a:t>13/03/2025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0493-32B4-48C5-BCFB-9D9C3B4867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3711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A87B-4A24-4809-B335-56B3832D9A4C}" type="datetimeFigureOut">
              <a:rPr lang="en-ID" smtClean="0"/>
              <a:t>13/03/2025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0493-32B4-48C5-BCFB-9D9C3B4867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7229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A87B-4A24-4809-B335-56B3832D9A4C}" type="datetimeFigureOut">
              <a:rPr lang="en-ID" smtClean="0"/>
              <a:t>13/03/2025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0493-32B4-48C5-BCFB-9D9C3B4867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3574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A87B-4A24-4809-B335-56B3832D9A4C}" type="datetimeFigureOut">
              <a:rPr lang="en-ID" smtClean="0"/>
              <a:t>13/03/2025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0493-32B4-48C5-BCFB-9D9C3B4867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60260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A87B-4A24-4809-B335-56B3832D9A4C}" type="datetimeFigureOut">
              <a:rPr lang="en-ID" smtClean="0"/>
              <a:t>13/03/2025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0493-32B4-48C5-BCFB-9D9C3B4867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29973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A87B-4A24-4809-B335-56B3832D9A4C}" type="datetimeFigureOut">
              <a:rPr lang="en-ID" smtClean="0"/>
              <a:t>13/03/2025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0493-32B4-48C5-BCFB-9D9C3B4867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40268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DCA87B-4A24-4809-B335-56B3832D9A4C}" type="datetimeFigureOut">
              <a:rPr lang="en-ID" smtClean="0"/>
              <a:t>13/03/2025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BB0493-32B4-48C5-BCFB-9D9C3B4867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3144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C9E0-ABA9-EF98-EA99-EC64D82B8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370" y="4372593"/>
            <a:ext cx="9033610" cy="1741127"/>
          </a:xfrm>
        </p:spPr>
        <p:txBody>
          <a:bodyPr>
            <a:noAutofit/>
          </a:bodyPr>
          <a:lstStyle/>
          <a:p>
            <a:r>
              <a:rPr lang="en-US" sz="4800" dirty="0">
                <a:latin typeface="Impact" panose="020B0806030902050204" pitchFamily="34" charset="0"/>
              </a:rPr>
              <a:t>APA LAGI YANG DAPAT </a:t>
            </a:r>
            <a:br>
              <a:rPr lang="en-US" sz="4800" dirty="0">
                <a:latin typeface="Impact" panose="020B0806030902050204" pitchFamily="34" charset="0"/>
              </a:rPr>
            </a:br>
            <a:r>
              <a:rPr lang="en-US" sz="4800" dirty="0">
                <a:latin typeface="Impact" panose="020B0806030902050204" pitchFamily="34" charset="0"/>
              </a:rPr>
              <a:t>AKU PERBUAT ?</a:t>
            </a:r>
            <a:endParaRPr lang="en-ID" sz="4800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B1D13B-64B0-4701-2B02-4771B3D69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6028660"/>
            <a:ext cx="6858000" cy="97818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Pelajaran ke-11, Triwulan 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Tahun 2025</a:t>
            </a:r>
            <a:endParaRPr lang="en-ID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Picture 4" descr="A person on a cross&#10;&#10;AI-generated content may be incorrect.">
            <a:extLst>
              <a:ext uri="{FF2B5EF4-FFF2-40B4-BE49-F238E27FC236}">
                <a16:creationId xmlns:a16="http://schemas.microsoft.com/office/drawing/2014/main" id="{1546FCA0-4AB8-45E8-F6B6-0206FE61C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6"/>
          <a:stretch/>
        </p:blipFill>
        <p:spPr>
          <a:xfrm>
            <a:off x="20" y="10"/>
            <a:ext cx="9143980" cy="46491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B7FB62D-DD5B-C587-F53F-679128D41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829" y="4525778"/>
            <a:ext cx="9155399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74BA53-241B-ACB6-E742-B074F40EB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797B091-2608-7480-FE24-507CC5333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1835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6C525-E7A3-CD3B-C4B5-5AD8FCCFC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86645"/>
            <a:ext cx="3938487" cy="1807305"/>
          </a:xfrm>
        </p:spPr>
        <p:txBody>
          <a:bodyPr>
            <a:normAutofit/>
          </a:bodyPr>
          <a:lstStyle/>
          <a:p>
            <a:r>
              <a:rPr lang="en-ID" dirty="0" err="1">
                <a:latin typeface="Impact" panose="020B0806030902050204" pitchFamily="34" charset="0"/>
              </a:rPr>
              <a:t>Mazmur</a:t>
            </a:r>
            <a:r>
              <a:rPr lang="en-ID" dirty="0">
                <a:latin typeface="Impact" panose="020B0806030902050204" pitchFamily="34" charset="0"/>
              </a:rPr>
              <a:t> 145:17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0EA2F-3375-2278-0004-72B845CA3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162" y="2348045"/>
            <a:ext cx="4040975" cy="384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4400" dirty="0">
                <a:latin typeface="Tw Cen MT Condensed Extra Bold" panose="020B0803020202020204" pitchFamily="34" charset="0"/>
              </a:rPr>
              <a:t>“TUHAN </a:t>
            </a:r>
            <a:r>
              <a:rPr lang="en-ID" sz="4400" dirty="0" err="1">
                <a:latin typeface="Tw Cen MT Condensed Extra Bold" panose="020B0803020202020204" pitchFamily="34" charset="0"/>
              </a:rPr>
              <a:t>itu</a:t>
            </a:r>
            <a:r>
              <a:rPr lang="en-ID" sz="4400" dirty="0">
                <a:latin typeface="Tw Cen MT Condensed Extra Bold" panose="020B0803020202020204" pitchFamily="34" charset="0"/>
              </a:rPr>
              <a:t> </a:t>
            </a:r>
            <a:r>
              <a:rPr lang="en-ID" sz="4400" dirty="0" err="1">
                <a:latin typeface="Tw Cen MT Condensed Extra Bold" panose="020B0803020202020204" pitchFamily="34" charset="0"/>
              </a:rPr>
              <a:t>adil</a:t>
            </a:r>
            <a:r>
              <a:rPr lang="en-ID" sz="4400" dirty="0">
                <a:latin typeface="Tw Cen MT Condensed Extra Bold" panose="020B0803020202020204" pitchFamily="34" charset="0"/>
              </a:rPr>
              <a:t> </a:t>
            </a:r>
            <a:r>
              <a:rPr lang="en-ID" sz="44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4400" dirty="0">
                <a:latin typeface="Tw Cen MT Condensed Extra Bold" panose="020B0803020202020204" pitchFamily="34" charset="0"/>
              </a:rPr>
              <a:t> </a:t>
            </a:r>
            <a:r>
              <a:rPr lang="en-ID" sz="4400" dirty="0" err="1">
                <a:latin typeface="Tw Cen MT Condensed Extra Bold" panose="020B0803020202020204" pitchFamily="34" charset="0"/>
              </a:rPr>
              <a:t>segala</a:t>
            </a:r>
            <a:r>
              <a:rPr lang="en-ID" sz="4400" dirty="0">
                <a:latin typeface="Tw Cen MT Condensed Extra Bold" panose="020B0803020202020204" pitchFamily="34" charset="0"/>
              </a:rPr>
              <a:t> </a:t>
            </a:r>
            <a:r>
              <a:rPr lang="en-ID" sz="4400" dirty="0" err="1">
                <a:latin typeface="Tw Cen MT Condensed Extra Bold" panose="020B0803020202020204" pitchFamily="34" charset="0"/>
              </a:rPr>
              <a:t>jalan</a:t>
            </a:r>
            <a:r>
              <a:rPr lang="en-ID" sz="4400" dirty="0">
                <a:latin typeface="Tw Cen MT Condensed Extra Bold" panose="020B0803020202020204" pitchFamily="34" charset="0"/>
              </a:rPr>
              <a:t>-Nya dan </a:t>
            </a:r>
            <a:r>
              <a:rPr lang="en-ID" sz="4400" dirty="0" err="1">
                <a:latin typeface="Tw Cen MT Condensed Extra Bold" panose="020B0803020202020204" pitchFamily="34" charset="0"/>
              </a:rPr>
              <a:t>penuh</a:t>
            </a:r>
            <a:r>
              <a:rPr lang="en-ID" sz="4400" dirty="0">
                <a:latin typeface="Tw Cen MT Condensed Extra Bold" panose="020B0803020202020204" pitchFamily="34" charset="0"/>
              </a:rPr>
              <a:t> </a:t>
            </a:r>
            <a:r>
              <a:rPr lang="en-ID" sz="44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4400" dirty="0">
                <a:latin typeface="Tw Cen MT Condensed Extra Bold" panose="020B0803020202020204" pitchFamily="34" charset="0"/>
              </a:rPr>
              <a:t> </a:t>
            </a:r>
            <a:r>
              <a:rPr lang="en-ID" sz="4400" dirty="0" err="1">
                <a:latin typeface="Tw Cen MT Condensed Extra Bold" panose="020B0803020202020204" pitchFamily="34" charset="0"/>
              </a:rPr>
              <a:t>setia</a:t>
            </a:r>
            <a:r>
              <a:rPr lang="en-ID" sz="4400" dirty="0">
                <a:latin typeface="Tw Cen MT Condensed Extra Bold" panose="020B0803020202020204" pitchFamily="34" charset="0"/>
              </a:rPr>
              <a:t> </a:t>
            </a:r>
            <a:r>
              <a:rPr lang="en-ID" sz="44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4400" dirty="0">
                <a:latin typeface="Tw Cen MT Condensed Extra Bold" panose="020B0803020202020204" pitchFamily="34" charset="0"/>
              </a:rPr>
              <a:t> </a:t>
            </a:r>
            <a:r>
              <a:rPr lang="en-ID" sz="4400" dirty="0" err="1">
                <a:latin typeface="Tw Cen MT Condensed Extra Bold" panose="020B0803020202020204" pitchFamily="34" charset="0"/>
              </a:rPr>
              <a:t>segala</a:t>
            </a:r>
            <a:r>
              <a:rPr lang="en-ID" sz="4400" dirty="0">
                <a:latin typeface="Tw Cen MT Condensed Extra Bold" panose="020B0803020202020204" pitchFamily="34" charset="0"/>
              </a:rPr>
              <a:t> </a:t>
            </a:r>
            <a:r>
              <a:rPr lang="en-ID" sz="4400" dirty="0" err="1">
                <a:latin typeface="Tw Cen MT Condensed Extra Bold" panose="020B0803020202020204" pitchFamily="34" charset="0"/>
              </a:rPr>
              <a:t>perbuatan</a:t>
            </a:r>
            <a:r>
              <a:rPr lang="en-ID" sz="4400" dirty="0">
                <a:latin typeface="Tw Cen MT Condensed Extra Bold" panose="020B0803020202020204" pitchFamily="34" charset="0"/>
              </a:rPr>
              <a:t>-Nya.” </a:t>
            </a:r>
          </a:p>
          <a:p>
            <a:endParaRPr lang="en-ID" sz="4400" dirty="0">
              <a:latin typeface="Tw Cen MT Condensed Extra Bold" panose="020B08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9946AD-668F-88FA-EBE2-0875EDB3CB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07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7276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138E3B-6EAA-0608-28B4-E842B8FE2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559" y="3154024"/>
            <a:ext cx="7782791" cy="823780"/>
          </a:xfrm>
        </p:spPr>
        <p:txBody>
          <a:bodyPr>
            <a:normAutofit/>
          </a:bodyPr>
          <a:lstStyle/>
          <a:p>
            <a:pPr algn="ctr"/>
            <a:r>
              <a:rPr lang="en-ID" sz="4800" dirty="0">
                <a:latin typeface="Franklin Gothic Heavy" panose="020B0903020102020204" pitchFamily="34" charset="0"/>
              </a:rPr>
              <a:t>Daniel 4:37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2C4211-CA73-85E5-1A51-890901C8CB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968" b="24357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95574-2653-FB4A-5FC5-51205719A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53" y="4082902"/>
            <a:ext cx="8075665" cy="277508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“Jadi </a:t>
            </a:r>
            <a:r>
              <a:rPr lang="en-ID" sz="3200" dirty="0" err="1">
                <a:latin typeface="Franklin Gothic Demi Cond" panose="020B0706030402020204" pitchFamily="34" charset="0"/>
              </a:rPr>
              <a:t>sekarang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aku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Nebukadnezar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memuji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meninggikan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memuliakan</a:t>
            </a:r>
            <a:r>
              <a:rPr lang="en-ID" sz="3200" dirty="0">
                <a:latin typeface="Franklin Gothic Demi Cond" panose="020B0706030402020204" pitchFamily="34" charset="0"/>
              </a:rPr>
              <a:t> Raja </a:t>
            </a:r>
            <a:r>
              <a:rPr lang="en-ID" sz="3200" dirty="0" err="1">
                <a:latin typeface="Franklin Gothic Demi Cond" panose="020B0706030402020204" pitchFamily="34" charset="0"/>
              </a:rPr>
              <a:t>Sorga</a:t>
            </a:r>
            <a:r>
              <a:rPr lang="en-ID" sz="3200" dirty="0">
                <a:latin typeface="Franklin Gothic Demi Cond" panose="020B0706030402020204" pitchFamily="34" charset="0"/>
              </a:rPr>
              <a:t>, yang </a:t>
            </a:r>
            <a:r>
              <a:rPr lang="en-ID" sz="3200" dirty="0" err="1">
                <a:latin typeface="Eras Bold ITC" panose="020B0907030504020204" pitchFamily="34" charset="0"/>
              </a:rPr>
              <a:t>segala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perbuatan</a:t>
            </a:r>
            <a:r>
              <a:rPr lang="en-ID" sz="3200" dirty="0">
                <a:latin typeface="Eras Bold ITC" panose="020B0907030504020204" pitchFamily="34" charset="0"/>
              </a:rPr>
              <a:t>-Nya </a:t>
            </a:r>
            <a:r>
              <a:rPr lang="en-ID" sz="3200" dirty="0" err="1">
                <a:latin typeface="Eras Bold ITC" panose="020B0907030504020204" pitchFamily="34" charset="0"/>
              </a:rPr>
              <a:t>adalah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benar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>
                <a:latin typeface="Franklin Gothic Demi Cond" panose="020B0706030402020204" pitchFamily="34" charset="0"/>
              </a:rPr>
              <a:t>dan </a:t>
            </a:r>
            <a:r>
              <a:rPr lang="en-ID" sz="3200" dirty="0" err="1">
                <a:latin typeface="Eras Demi ITC" panose="020B0805030504020804" pitchFamily="34" charset="0"/>
              </a:rPr>
              <a:t>jalan</a:t>
            </a:r>
            <a:r>
              <a:rPr lang="en-ID" sz="3200" dirty="0">
                <a:latin typeface="Eras Demi ITC" panose="020B0805030504020804" pitchFamily="34" charset="0"/>
              </a:rPr>
              <a:t>-</a:t>
            </a:r>
            <a:r>
              <a:rPr lang="en-ID" sz="3200" dirty="0" err="1">
                <a:latin typeface="Eras Demi ITC" panose="020B0805030504020804" pitchFamily="34" charset="0"/>
              </a:rPr>
              <a:t>jalan</a:t>
            </a:r>
            <a:r>
              <a:rPr lang="en-ID" sz="3200" dirty="0">
                <a:latin typeface="Eras Demi ITC" panose="020B0805030504020804" pitchFamily="34" charset="0"/>
              </a:rPr>
              <a:t>-Nya </a:t>
            </a:r>
            <a:r>
              <a:rPr lang="en-ID" sz="3200" dirty="0" err="1">
                <a:latin typeface="Eras Demi ITC" panose="020B0805030504020804" pitchFamily="34" charset="0"/>
              </a:rPr>
              <a:t>adalah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adil</a:t>
            </a:r>
            <a:r>
              <a:rPr lang="en-ID" sz="3200" dirty="0">
                <a:latin typeface="Franklin Gothic Demi Cond" panose="020B0706030402020204" pitchFamily="34" charset="0"/>
              </a:rPr>
              <a:t>, dan </a:t>
            </a:r>
            <a:r>
              <a:rPr lang="en-ID" sz="3200" dirty="0">
                <a:latin typeface="Aptos ExtraBold" panose="020B0004020202020204" pitchFamily="34" charset="0"/>
              </a:rPr>
              <a:t>yang </a:t>
            </a:r>
            <a:r>
              <a:rPr lang="en-ID" sz="3200" dirty="0" err="1">
                <a:latin typeface="Aptos ExtraBold" panose="020B0004020202020204" pitchFamily="34" charset="0"/>
              </a:rPr>
              <a:t>sanggup</a:t>
            </a:r>
            <a:r>
              <a:rPr lang="en-ID" sz="3200" dirty="0">
                <a:latin typeface="Aptos ExtraBold" panose="020B0004020202020204" pitchFamily="34" charset="0"/>
              </a:rPr>
              <a:t> </a:t>
            </a:r>
            <a:r>
              <a:rPr lang="en-ID" sz="3200" dirty="0" err="1">
                <a:latin typeface="Aptos ExtraBold" panose="020B0004020202020204" pitchFamily="34" charset="0"/>
              </a:rPr>
              <a:t>merendahkan</a:t>
            </a:r>
            <a:r>
              <a:rPr lang="en-ID" sz="3200" dirty="0">
                <a:latin typeface="Aptos ExtraBold" panose="020B0004020202020204" pitchFamily="34" charset="0"/>
              </a:rPr>
              <a:t> </a:t>
            </a:r>
            <a:r>
              <a:rPr lang="en-ID" sz="3200" dirty="0" err="1">
                <a:latin typeface="Aptos ExtraBold" panose="020B0004020202020204" pitchFamily="34" charset="0"/>
              </a:rPr>
              <a:t>mereka</a:t>
            </a:r>
            <a:r>
              <a:rPr lang="en-ID" sz="3200" dirty="0">
                <a:latin typeface="Aptos ExtraBold" panose="020B0004020202020204" pitchFamily="34" charset="0"/>
              </a:rPr>
              <a:t> yang </a:t>
            </a:r>
            <a:r>
              <a:rPr lang="en-ID" sz="3200" dirty="0" err="1">
                <a:latin typeface="Aptos ExtraBold" panose="020B0004020202020204" pitchFamily="34" charset="0"/>
              </a:rPr>
              <a:t>berlaku</a:t>
            </a:r>
            <a:r>
              <a:rPr lang="en-ID" sz="3200" dirty="0">
                <a:latin typeface="Aptos ExtraBold" panose="020B0004020202020204" pitchFamily="34" charset="0"/>
              </a:rPr>
              <a:t> </a:t>
            </a:r>
            <a:r>
              <a:rPr lang="en-ID" sz="3200" dirty="0" err="1">
                <a:latin typeface="Aptos ExtraBold" panose="020B0004020202020204" pitchFamily="34" charset="0"/>
              </a:rPr>
              <a:t>congkak</a:t>
            </a:r>
            <a:r>
              <a:rPr lang="en-ID" sz="3200" dirty="0">
                <a:latin typeface="Franklin Gothic Demi Cond" panose="020B07060304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287954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78460-F3F0-0491-DE35-CB2E80A8E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54024"/>
            <a:ext cx="7924744" cy="838528"/>
          </a:xfrm>
        </p:spPr>
        <p:txBody>
          <a:bodyPr>
            <a:normAutofit/>
          </a:bodyPr>
          <a:lstStyle/>
          <a:p>
            <a:pPr algn="ctr"/>
            <a:r>
              <a:rPr lang="en-ID" dirty="0">
                <a:latin typeface="Franklin Gothic Heavy" panose="020B0903020102020204" pitchFamily="34" charset="0"/>
              </a:rPr>
              <a:t>Wahyu 15:3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EB35EB-155E-A63A-5993-3ADA1ECC4C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811" b="9800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801EE-29D8-DBCE-9D9E-AB77010CF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144" y="3992552"/>
            <a:ext cx="8369710" cy="273475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latin typeface="Berlin Sans FB" panose="020E0602020502020306" pitchFamily="34" charset="0"/>
              </a:rPr>
              <a:t>Dan </a:t>
            </a:r>
            <a:r>
              <a:rPr lang="en-ID" sz="3200" dirty="0" err="1"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menyanyikan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nyanyian</a:t>
            </a:r>
            <a:r>
              <a:rPr lang="en-ID" sz="3200" dirty="0">
                <a:latin typeface="Berlin Sans FB" panose="020E0602020502020306" pitchFamily="34" charset="0"/>
              </a:rPr>
              <a:t> Musa, hamba Allah, dan </a:t>
            </a:r>
            <a:r>
              <a:rPr lang="en-ID" sz="3200" dirty="0" err="1">
                <a:latin typeface="Berlin Sans FB" panose="020E0602020502020306" pitchFamily="34" charset="0"/>
              </a:rPr>
              <a:t>nyanyian</a:t>
            </a:r>
            <a:r>
              <a:rPr lang="en-ID" sz="3200" dirty="0">
                <a:latin typeface="Berlin Sans FB" panose="020E0602020502020306" pitchFamily="34" charset="0"/>
              </a:rPr>
              <a:t> Anak </a:t>
            </a:r>
            <a:r>
              <a:rPr lang="en-ID" sz="3200" dirty="0" err="1">
                <a:latin typeface="Berlin Sans FB" panose="020E0602020502020306" pitchFamily="34" charset="0"/>
              </a:rPr>
              <a:t>Domba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bunyinya</a:t>
            </a:r>
            <a:r>
              <a:rPr lang="en-ID" sz="3200" dirty="0">
                <a:latin typeface="Berlin Sans FB" panose="020E0602020502020306" pitchFamily="34" charset="0"/>
              </a:rPr>
              <a:t>: "</a:t>
            </a:r>
            <a:r>
              <a:rPr lang="en-ID" sz="3200" dirty="0">
                <a:latin typeface="Eras Bold ITC" panose="020B0907030504020204" pitchFamily="34" charset="0"/>
              </a:rPr>
              <a:t>Besar dan </a:t>
            </a:r>
            <a:r>
              <a:rPr lang="en-ID" sz="3200" dirty="0" err="1">
                <a:latin typeface="Eras Bold ITC" panose="020B0907030504020204" pitchFamily="34" charset="0"/>
              </a:rPr>
              <a:t>ajaib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segala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pekerjaan</a:t>
            </a:r>
            <a:r>
              <a:rPr lang="en-ID" sz="3200" dirty="0">
                <a:latin typeface="Eras Bold ITC" panose="020B0907030504020204" pitchFamily="34" charset="0"/>
              </a:rPr>
              <a:t>-Mu, </a:t>
            </a:r>
            <a:r>
              <a:rPr lang="en-ID" sz="3200" dirty="0" err="1">
                <a:latin typeface="Eras Bold ITC" panose="020B0907030504020204" pitchFamily="34" charset="0"/>
              </a:rPr>
              <a:t>ya</a:t>
            </a:r>
            <a:r>
              <a:rPr lang="en-ID" sz="3200" dirty="0">
                <a:latin typeface="Eras Bold ITC" panose="020B0907030504020204" pitchFamily="34" charset="0"/>
              </a:rPr>
              <a:t> Tuhan, Allah, Yang </a:t>
            </a:r>
            <a:r>
              <a:rPr lang="en-ID" sz="3200" dirty="0" err="1">
                <a:latin typeface="Eras Bold ITC" panose="020B0907030504020204" pitchFamily="34" charset="0"/>
              </a:rPr>
              <a:t>Mahakuasa</a:t>
            </a:r>
            <a:r>
              <a:rPr lang="en-ID" sz="3200" dirty="0">
                <a:latin typeface="Eras Bold ITC" panose="020B0907030504020204" pitchFamily="34" charset="0"/>
              </a:rPr>
              <a:t>! Adil dan </a:t>
            </a:r>
            <a:r>
              <a:rPr lang="en-ID" sz="3200" dirty="0" err="1">
                <a:latin typeface="Eras Bold ITC" panose="020B0907030504020204" pitchFamily="34" charset="0"/>
              </a:rPr>
              <a:t>benar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segala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jalan</a:t>
            </a:r>
            <a:r>
              <a:rPr lang="en-ID" sz="3200" dirty="0">
                <a:latin typeface="Eras Bold ITC" panose="020B0907030504020204" pitchFamily="34" charset="0"/>
              </a:rPr>
              <a:t>-Mu, </a:t>
            </a:r>
            <a:r>
              <a:rPr lang="en-ID" sz="3200" dirty="0" err="1">
                <a:latin typeface="Eras Bold ITC" panose="020B0907030504020204" pitchFamily="34" charset="0"/>
              </a:rPr>
              <a:t>ya</a:t>
            </a:r>
            <a:r>
              <a:rPr lang="en-ID" sz="3200" dirty="0">
                <a:latin typeface="Eras Bold ITC" panose="020B0907030504020204" pitchFamily="34" charset="0"/>
              </a:rPr>
              <a:t> Raja </a:t>
            </a:r>
            <a:r>
              <a:rPr lang="en-ID" sz="3200" dirty="0" err="1">
                <a:latin typeface="Eras Bold ITC" panose="020B0907030504020204" pitchFamily="34" charset="0"/>
              </a:rPr>
              <a:t>segala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bangsa</a:t>
            </a:r>
            <a:r>
              <a:rPr lang="en-ID" sz="3200" dirty="0">
                <a:latin typeface="Berlin Sans FB" panose="020E0602020502020306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12545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CF8414-CBA4-734A-2DD7-28D1222D1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NYANYIAN KEKASIHKU</a:t>
            </a:r>
            <a:br>
              <a:rPr lang="fi-FI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Selasa, 11 Maret 2025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E8A45-B08C-E8E0-8D93-72E39EF67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4339267"/>
            <a:ext cx="5638571" cy="226051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highlight>
                  <a:srgbClr val="FFFF00"/>
                </a:highlight>
                <a:latin typeface="Gill Sans Nova Cond XBd" panose="020F0502020204030204" pitchFamily="34" charset="0"/>
              </a:rPr>
              <a:t>Pemilik</a:t>
            </a:r>
            <a:r>
              <a:rPr lang="en-ID" sz="3200" dirty="0">
                <a:highlight>
                  <a:srgbClr val="FFFF00"/>
                </a:highlight>
                <a:latin typeface="Gill Sans Nova Cond XBd" panose="020F050202020403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Gill Sans Nova Cond XBd" panose="020F0502020204030204" pitchFamily="34" charset="0"/>
              </a:rPr>
              <a:t>kebun</a:t>
            </a:r>
            <a:r>
              <a:rPr lang="en-ID" sz="3200" dirty="0">
                <a:highlight>
                  <a:srgbClr val="FFFF00"/>
                </a:highlight>
                <a:latin typeface="Gill Sans Nova Cond XBd" panose="020F050202020403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Gill Sans Nova Cond XBd" panose="020F0502020204030204" pitchFamily="34" charset="0"/>
              </a:rPr>
              <a:t>anggur</a:t>
            </a:r>
            <a:r>
              <a:rPr lang="en-ID" sz="3200" dirty="0">
                <a:highlight>
                  <a:srgbClr val="FFFF00"/>
                </a:highlight>
                <a:latin typeface="Gill Sans Nova Cond XBd" panose="020F050202020403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Gill Sans Nova Cond XBd" panose="020F0502020204030204" pitchFamily="34" charset="0"/>
              </a:rPr>
              <a:t>adalah</a:t>
            </a:r>
            <a:r>
              <a:rPr lang="en-ID" sz="3200" dirty="0">
                <a:highlight>
                  <a:srgbClr val="FFFF00"/>
                </a:highlight>
                <a:latin typeface="Gill Sans Nova Cond XBd" panose="020F0502020204030204" pitchFamily="34" charset="0"/>
              </a:rPr>
              <a:t> Allah </a:t>
            </a:r>
            <a:r>
              <a:rPr lang="en-ID" sz="3200" dirty="0" err="1">
                <a:highlight>
                  <a:srgbClr val="FFFF00"/>
                </a:highlight>
                <a:latin typeface="Gill Sans Nova Cond XBd" panose="020F0502020204030204" pitchFamily="34" charset="0"/>
              </a:rPr>
              <a:t>sendiri</a:t>
            </a:r>
            <a:r>
              <a:rPr lang="en-ID" sz="3200" dirty="0">
                <a:latin typeface="Gill Sans Nova Cond XBd" panose="020F0502020204030204" pitchFamily="34" charset="0"/>
              </a:rPr>
              <a:t>, dan </a:t>
            </a:r>
            <a:r>
              <a:rPr lang="en-ID" sz="3200" dirty="0" err="1">
                <a:highlight>
                  <a:srgbClr val="00FFFF"/>
                </a:highlight>
                <a:latin typeface="Gill Sans Nova Cond XBd" panose="020F0502020204030204" pitchFamily="34" charset="0"/>
              </a:rPr>
              <a:t>kebun</a:t>
            </a:r>
            <a:r>
              <a:rPr lang="en-ID" sz="3200" dirty="0">
                <a:highlight>
                  <a:srgbClr val="00FFFF"/>
                </a:highlight>
                <a:latin typeface="Gill Sans Nova Cond XBd" panose="020F050202020403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Gill Sans Nova Cond XBd" panose="020F0502020204030204" pitchFamily="34" charset="0"/>
              </a:rPr>
              <a:t>anggur</a:t>
            </a:r>
            <a:r>
              <a:rPr lang="en-ID" sz="3200" dirty="0">
                <a:highlight>
                  <a:srgbClr val="00FFFF"/>
                </a:highlight>
                <a:latin typeface="Gill Sans Nova Cond XBd" panose="020F050202020403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Gill Sans Nova Cond XBd" panose="020F0502020204030204" pitchFamily="34" charset="0"/>
              </a:rPr>
              <a:t>melambangkan</a:t>
            </a:r>
            <a:r>
              <a:rPr lang="en-ID" sz="3200" dirty="0">
                <a:highlight>
                  <a:srgbClr val="00FFFF"/>
                </a:highlight>
                <a:latin typeface="Gill Sans Nova Cond XBd" panose="020F050202020403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Gill Sans Nova Cond XBd" panose="020F0502020204030204" pitchFamily="34" charset="0"/>
              </a:rPr>
              <a:t>umat</a:t>
            </a:r>
            <a:r>
              <a:rPr lang="en-ID" sz="3200" dirty="0">
                <a:highlight>
                  <a:srgbClr val="00FFFF"/>
                </a:highlight>
                <a:latin typeface="Gill Sans Nova Cond XBd" panose="020F0502020204030204" pitchFamily="34" charset="0"/>
              </a:rPr>
              <a:t> Allah </a:t>
            </a:r>
            <a:r>
              <a:rPr lang="en-ID" sz="3200" dirty="0">
                <a:latin typeface="Gill Sans Nova Cond XBd" panose="020F0502020204030204" pitchFamily="34" charset="0"/>
              </a:rPr>
              <a:t>[</a:t>
            </a:r>
            <a:r>
              <a:rPr lang="en-ID" sz="3200" dirty="0" err="1">
                <a:latin typeface="Gill Sans Nova Cond XBd" panose="020F0502020204030204" pitchFamily="34" charset="0"/>
              </a:rPr>
              <a:t>Yesaya</a:t>
            </a:r>
            <a:r>
              <a:rPr lang="en-ID" sz="3200" dirty="0">
                <a:latin typeface="Gill Sans Nova Cond XBd" panose="020F0502020204030204" pitchFamily="34" charset="0"/>
              </a:rPr>
              <a:t> 1:8; Yeremia 2: 21].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CE8BF-5FB2-9C74-3B55-8D0DC2E8E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083" y="4324509"/>
            <a:ext cx="2954135" cy="2208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B4ACE9-E191-AD27-17A2-F9DDC0F1AF74}"/>
              </a:ext>
            </a:extLst>
          </p:cNvPr>
          <p:cNvSpPr txBox="1"/>
          <p:nvPr/>
        </p:nvSpPr>
        <p:spPr>
          <a:xfrm>
            <a:off x="632334" y="1814521"/>
            <a:ext cx="8047550" cy="21852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4000" dirty="0" err="1">
                <a:latin typeface="Tw Cen MT Condensed Extra Bold" panose="020B0803020202020204" pitchFamily="34" charset="0"/>
              </a:rPr>
              <a:t>Yesaya</a:t>
            </a:r>
            <a:r>
              <a:rPr lang="en-ID" sz="4000" dirty="0">
                <a:latin typeface="Tw Cen MT Condensed Extra Bold" panose="020B0803020202020204" pitchFamily="34" charset="0"/>
              </a:rPr>
              <a:t> 5:1 </a:t>
            </a:r>
            <a:r>
              <a:rPr lang="en-ID" sz="3200" dirty="0">
                <a:latin typeface="Tw Cen MT Condensed Extra Bold" panose="020B0803020202020204" pitchFamily="34" charset="0"/>
              </a:rPr>
              <a:t>Aku </a:t>
            </a:r>
            <a:r>
              <a:rPr lang="en-ID" sz="3200" dirty="0" err="1">
                <a:latin typeface="Tw Cen MT Condensed Extra Bold" panose="020B0803020202020204" pitchFamily="34" charset="0"/>
              </a:rPr>
              <a:t>hendak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menyanyikan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nyanyian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kekasihku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nyanyian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kekasihku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kebun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anggurnya</a:t>
            </a:r>
            <a:r>
              <a:rPr lang="en-ID" sz="3200" dirty="0">
                <a:latin typeface="Tw Cen MT Condensed Extra Bold" panose="020B0803020202020204" pitchFamily="34" charset="0"/>
              </a:rPr>
              <a:t>: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Kekasihku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mempunyai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kebun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anggur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lereng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bukit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subur</a:t>
            </a:r>
            <a:r>
              <a:rPr lang="en-ID" sz="3200" dirty="0"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3061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E3CE66-8CBB-0683-3C43-FC78BB7DAC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55" b="16623"/>
          <a:stretch/>
        </p:blipFill>
        <p:spPr>
          <a:xfrm>
            <a:off x="20" y="0"/>
            <a:ext cx="9143980" cy="302307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ACF58-3EBE-1FA6-4C10-F840AA3A0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712" y="3111909"/>
            <a:ext cx="8654559" cy="362810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Pemilik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kebun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anggur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melakukan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segala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sesuatu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dapat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dilakukan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menjamin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berkembangnya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kebun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anggur</a:t>
            </a:r>
            <a:r>
              <a:rPr lang="en-ID" dirty="0">
                <a:latin typeface="Impact" panose="020B080603090205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Kebun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anggur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seharusnya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menghasilkan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buah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anggur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baik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namun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dihasilkan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hanya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"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anggur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asam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", </a:t>
            </a:r>
            <a:r>
              <a:rPr lang="en-ID" dirty="0">
                <a:latin typeface="Franklin Gothic Demi Cond" panose="020B0706030402020204" pitchFamily="34" charset="0"/>
              </a:rPr>
              <a:t>yang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terjemahan</a:t>
            </a:r>
            <a:r>
              <a:rPr lang="en-ID" dirty="0">
                <a:latin typeface="Franklin Gothic Demi Cond" panose="020B0706030402020204" pitchFamily="34" charset="0"/>
              </a:rPr>
              <a:t> lain </a:t>
            </a:r>
            <a:r>
              <a:rPr lang="en-ID" dirty="0" err="1">
                <a:latin typeface="Franklin Gothic Demi Cond" panose="020B0706030402020204" pitchFamily="34" charset="0"/>
              </a:rPr>
              <a:t>disebut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sebagai</a:t>
            </a:r>
            <a:r>
              <a:rPr lang="en-ID" dirty="0">
                <a:latin typeface="Franklin Gothic Demi Cond" panose="020B0706030402020204" pitchFamily="34" charset="0"/>
              </a:rPr>
              <a:t> "</a:t>
            </a:r>
            <a:r>
              <a:rPr lang="en-ID" dirty="0" err="1">
                <a:latin typeface="Eras Demi ITC" panose="020B0805030504020804" pitchFamily="34" charset="0"/>
              </a:rPr>
              <a:t>tidak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berharga</a:t>
            </a:r>
            <a:r>
              <a:rPr lang="en-ID" dirty="0">
                <a:latin typeface="Franklin Gothic Demi Cond" panose="020B0706030402020204" pitchFamily="34" charset="0"/>
              </a:rPr>
              <a:t>", kata </a:t>
            </a:r>
            <a:r>
              <a:rPr lang="en-ID" dirty="0" err="1">
                <a:latin typeface="Franklin Gothic Demi Cond" panose="020B0706030402020204" pitchFamily="34" charset="0"/>
              </a:rPr>
              <a:t>Ibrani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sini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secara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harfiah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diterjemahkan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sebagai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buah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busuk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Gill Sans Nova Cond Ultra Bold" panose="020B0B04020104020203" pitchFamily="34" charset="0"/>
              </a:rPr>
              <a:t>Sungguh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ironis</a:t>
            </a:r>
            <a:r>
              <a:rPr lang="en-ID" dirty="0">
                <a:latin typeface="Gill Sans Nova Cond Ultra Bold" panose="020B0B04020104020203" pitchFamily="34" charset="0"/>
              </a:rPr>
              <a:t> Kebun </a:t>
            </a:r>
            <a:r>
              <a:rPr lang="en-ID" dirty="0" err="1">
                <a:latin typeface="Gill Sans Nova Cond Ultra Bold" panose="020B0B04020104020203" pitchFamily="34" charset="0"/>
              </a:rPr>
              <a:t>anggur</a:t>
            </a:r>
            <a:r>
              <a:rPr lang="en-ID" dirty="0">
                <a:latin typeface="Gill Sans Nova Cond Ultra Bold" panose="020B0B04020104020203" pitchFamily="34" charset="0"/>
              </a:rPr>
              <a:t> Allah </a:t>
            </a:r>
            <a:r>
              <a:rPr lang="en-ID" dirty="0" err="1">
                <a:latin typeface="Gill Sans Nova Cond Ultra Bold" panose="020B0B04020104020203" pitchFamily="34" charset="0"/>
              </a:rPr>
              <a:t>menghasilkan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buah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anggur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busuk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>
                <a:latin typeface="Franklin Gothic Demi Cond" panose="020B0706030402020204" pitchFamily="34" charset="0"/>
              </a:rPr>
              <a:t>[</a:t>
            </a:r>
            <a:r>
              <a:rPr lang="en-ID" dirty="0" err="1">
                <a:latin typeface="Franklin Gothic Demi Cond" panose="020B0706030402020204" pitchFamily="34" charset="0"/>
              </a:rPr>
              <a:t>Yesaya</a:t>
            </a:r>
            <a:r>
              <a:rPr lang="en-ID" dirty="0">
                <a:latin typeface="Franklin Gothic Demi Cond" panose="020B0706030402020204" pitchFamily="34" charset="0"/>
              </a:rPr>
              <a:t> 5:2].</a:t>
            </a:r>
          </a:p>
        </p:txBody>
      </p:sp>
    </p:spTree>
    <p:extLst>
      <p:ext uri="{BB962C8B-B14F-4D97-AF65-F5344CB8AC3E}">
        <p14:creationId xmlns:p14="http://schemas.microsoft.com/office/powerpoint/2010/main" val="76340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223EBA-97A2-7978-8F9D-9548EE3D7C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304" b="13407"/>
          <a:stretch/>
        </p:blipFill>
        <p:spPr>
          <a:xfrm>
            <a:off x="20" y="0"/>
            <a:ext cx="9143980" cy="359262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20B01-D23F-CCBD-3251-EEEE35F30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90" y="3708605"/>
            <a:ext cx="8967019" cy="2869176"/>
          </a:xfrm>
        </p:spPr>
        <p:txBody>
          <a:bodyPr anchor="ctr">
            <a:noAutofit/>
          </a:bodyPr>
          <a:lstStyle/>
          <a:p>
            <a:r>
              <a:rPr lang="en-ID" dirty="0" err="1">
                <a:latin typeface="Impact" panose="020B0806030902050204" pitchFamily="34" charset="0"/>
              </a:rPr>
              <a:t>Yesaya</a:t>
            </a:r>
            <a:r>
              <a:rPr lang="en-ID" dirty="0">
                <a:latin typeface="Impact" panose="020B0806030902050204" pitchFamily="34" charset="0"/>
              </a:rPr>
              <a:t> 5:3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beralih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Allah </a:t>
            </a:r>
            <a:r>
              <a:rPr lang="en-ID" dirty="0" err="1">
                <a:latin typeface="Franklin Gothic Demi Cond" panose="020B0706030402020204" pitchFamily="34" charset="0"/>
              </a:rPr>
              <a:t>sendiri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berbicara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mengajak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manusia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"</a:t>
            </a:r>
            <a:r>
              <a:rPr lang="en-ID" dirty="0" err="1">
                <a:latin typeface="Franklin Gothic Demi Cond" panose="020B0706030402020204" pitchFamily="34" charset="0"/>
              </a:rPr>
              <a:t>mengadili</a:t>
            </a:r>
            <a:r>
              <a:rPr lang="en-ID" dirty="0">
                <a:latin typeface="Franklin Gothic Demi Cond" panose="020B0706030402020204" pitchFamily="34" charset="0"/>
              </a:rPr>
              <a:t>" </a:t>
            </a:r>
            <a:r>
              <a:rPr lang="en-ID" dirty="0" err="1">
                <a:latin typeface="Franklin Gothic Demi Cond" panose="020B0706030402020204" pitchFamily="34" charset="0"/>
              </a:rPr>
              <a:t>antara</a:t>
            </a:r>
            <a:r>
              <a:rPr lang="en-ID" dirty="0">
                <a:latin typeface="Franklin Gothic Demi Cond" panose="020B0706030402020204" pitchFamily="34" charset="0"/>
              </a:rPr>
              <a:t> Dia dan </a:t>
            </a:r>
            <a:r>
              <a:rPr lang="en-ID" dirty="0" err="1">
                <a:latin typeface="Franklin Gothic Demi Cond" panose="020B0706030402020204" pitchFamily="34" charset="0"/>
              </a:rPr>
              <a:t>kebun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anggur</a:t>
            </a:r>
            <a:r>
              <a:rPr lang="en-ID" dirty="0">
                <a:latin typeface="Franklin Gothic Demi Cond" panose="020B0706030402020204" pitchFamily="34" charset="0"/>
              </a:rPr>
              <a:t>-Nya. </a:t>
            </a:r>
          </a:p>
          <a:p>
            <a:r>
              <a:rPr lang="en-ID" dirty="0">
                <a:latin typeface="Franklin Gothic Demi Cond" panose="020B0706030402020204" pitchFamily="34" charset="0"/>
              </a:rPr>
              <a:t>Dan,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Yesaya</a:t>
            </a:r>
            <a:r>
              <a:rPr lang="en-ID" dirty="0">
                <a:latin typeface="Impact" panose="020B0806030902050204" pitchFamily="34" charset="0"/>
              </a:rPr>
              <a:t> 5:4</a:t>
            </a:r>
            <a:r>
              <a:rPr lang="en-ID" dirty="0">
                <a:latin typeface="Franklin Gothic Demi Cond" panose="020B0706030402020204" pitchFamily="34" charset="0"/>
              </a:rPr>
              <a:t>, Allah </a:t>
            </a:r>
            <a:r>
              <a:rPr lang="en-ID" dirty="0" err="1">
                <a:latin typeface="Franklin Gothic Demi Cond" panose="020B0706030402020204" pitchFamily="34" charset="0"/>
              </a:rPr>
              <a:t>sendiri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mengajukan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pertanyaan</a:t>
            </a:r>
            <a:r>
              <a:rPr lang="en-ID" dirty="0">
                <a:latin typeface="Franklin Gothic Demi Cond" panose="020B0706030402020204" pitchFamily="34" charset="0"/>
              </a:rPr>
              <a:t> yang sangat </a:t>
            </a:r>
            <a:r>
              <a:rPr lang="en-ID" dirty="0" err="1">
                <a:latin typeface="Franklin Gothic Demi Cond" panose="020B0706030402020204" pitchFamily="34" charset="0"/>
              </a:rPr>
              <a:t>penting</a:t>
            </a:r>
            <a:r>
              <a:rPr lang="en-ID" dirty="0">
                <a:latin typeface="Franklin Gothic Demi Cond" panose="020B0706030402020204" pitchFamily="34" charset="0"/>
              </a:rPr>
              <a:t>: 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"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Apakah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lagi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harus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diperbuat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kebun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anggur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-Ku yang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belum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Kuperbuat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-Nya? Aku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menanti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supaya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dihasilkannya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buah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anggur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baik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mengapa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dihasilkannya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hanya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buah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anggur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asam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?" </a:t>
            </a:r>
          </a:p>
        </p:txBody>
      </p:sp>
    </p:spTree>
    <p:extLst>
      <p:ext uri="{BB962C8B-B14F-4D97-AF65-F5344CB8AC3E}">
        <p14:creationId xmlns:p14="http://schemas.microsoft.com/office/powerpoint/2010/main" val="1864163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0A9FC-AA8E-9517-E983-19E949290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668" y="372140"/>
            <a:ext cx="5969852" cy="62183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Gill Sans Nova Cond Ultra Bold" panose="020B0B04020104020203" pitchFamily="34" charset="0"/>
              </a:rPr>
              <a:t>Pertanyaan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Yesaya</a:t>
            </a:r>
            <a:r>
              <a:rPr lang="en-ID" sz="3000" dirty="0">
                <a:latin typeface="Gill Sans Nova Cond Ultra Bold" panose="020B0B04020104020203" pitchFamily="34" charset="0"/>
              </a:rPr>
              <a:t> 5:4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merupakan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seruan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mengakui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niat</a:t>
            </a:r>
            <a:r>
              <a:rPr lang="en-ID" sz="3000" dirty="0">
                <a:latin typeface="Gill Sans Nova Cond Ultra Bold" panose="020B0B04020104020203" pitchFamily="34" charset="0"/>
              </a:rPr>
              <a:t> dan </a:t>
            </a:r>
            <a:r>
              <a:rPr lang="en-ID" sz="3000" dirty="0" err="1">
                <a:latin typeface="Gill Sans Nova Cond Ultra Bold" panose="020B0B04020104020203" pitchFamily="34" charset="0"/>
              </a:rPr>
              <a:t>tindakan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kasih</a:t>
            </a:r>
            <a:r>
              <a:rPr lang="en-ID" sz="3000" dirty="0">
                <a:latin typeface="Gill Sans Nova Cond Ultra Bold" panose="020B0B04020104020203" pitchFamily="34" charset="0"/>
              </a:rPr>
              <a:t> Allah </a:t>
            </a:r>
            <a:r>
              <a:rPr lang="en-ID" sz="3000" dirty="0" err="1">
                <a:latin typeface="Gill Sans Nova Cond Ultra Bold" panose="020B0B04020104020203" pitchFamily="34" charset="0"/>
              </a:rPr>
              <a:t>atas</a:t>
            </a:r>
            <a:r>
              <a:rPr lang="en-ID" sz="3000" dirty="0">
                <a:latin typeface="Gill Sans Nova Cond Ultra Bold" panose="020B0B04020104020203" pitchFamily="34" charset="0"/>
              </a:rPr>
              <a:t> nama </a:t>
            </a:r>
            <a:r>
              <a:rPr lang="en-ID" sz="3000" dirty="0" err="1">
                <a:latin typeface="Gill Sans Nova Cond Ultra Bold" panose="020B0B04020104020203" pitchFamily="34" charset="0"/>
              </a:rPr>
              <a:t>umat</a:t>
            </a:r>
            <a:r>
              <a:rPr lang="en-ID" sz="3000" dirty="0">
                <a:latin typeface="Gill Sans Nova Cond Ultra Bold" panose="020B0B04020104020203" pitchFamily="34" charset="0"/>
              </a:rPr>
              <a:t>-Nya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Pertanyaan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mengarah</a:t>
            </a:r>
            <a:r>
              <a:rPr lang="en-ID" sz="3000" dirty="0"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latin typeface="Franklin Gothic Demi Cond" panose="020B0706030402020204" pitchFamily="34" charset="0"/>
              </a:rPr>
              <a:t>kesimpulan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>
                <a:latin typeface="Impact" panose="020B0806030902050204" pitchFamily="34" charset="0"/>
              </a:rPr>
              <a:t>Tuhan </a:t>
            </a:r>
            <a:r>
              <a:rPr lang="en-ID" sz="3000" dirty="0" err="1">
                <a:latin typeface="Impact" panose="020B0806030902050204" pitchFamily="34" charset="0"/>
              </a:rPr>
              <a:t>telah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melakukan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segala</a:t>
            </a:r>
            <a:r>
              <a:rPr lang="en-ID" sz="3000" dirty="0">
                <a:latin typeface="Impact" panose="020B0806030902050204" pitchFamily="34" charset="0"/>
              </a:rPr>
              <a:t> yang Dia </a:t>
            </a:r>
            <a:r>
              <a:rPr lang="en-ID" sz="3000" dirty="0" err="1">
                <a:latin typeface="Impact" panose="020B0806030902050204" pitchFamily="34" charset="0"/>
              </a:rPr>
              <a:t>bisa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lakukan</a:t>
            </a:r>
            <a:r>
              <a:rPr lang="en-ID" sz="3000" dirty="0">
                <a:latin typeface="Impact" panose="020B0806030902050204" pitchFamily="34" charset="0"/>
              </a:rPr>
              <a:t> agar </a:t>
            </a:r>
            <a:r>
              <a:rPr lang="en-ID" sz="3000" dirty="0" err="1">
                <a:latin typeface="Impact" panose="020B0806030902050204" pitchFamily="34" charset="0"/>
              </a:rPr>
              <a:t>umat</a:t>
            </a:r>
            <a:r>
              <a:rPr lang="en-ID" sz="3000" dirty="0">
                <a:latin typeface="Impact" panose="020B0806030902050204" pitchFamily="34" charset="0"/>
              </a:rPr>
              <a:t>-Nya </a:t>
            </a:r>
            <a:r>
              <a:rPr lang="en-ID" sz="3000" dirty="0" err="1">
                <a:latin typeface="Impact" panose="020B0806030902050204" pitchFamily="34" charset="0"/>
              </a:rPr>
              <a:t>dapat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menghasilkan</a:t>
            </a:r>
            <a:r>
              <a:rPr lang="en-ID" sz="3000" dirty="0">
                <a:latin typeface="Impact" panose="020B0806030902050204" pitchFamily="34" charset="0"/>
              </a:rPr>
              <a:t> "</a:t>
            </a:r>
            <a:r>
              <a:rPr lang="en-ID" sz="3000" dirty="0" err="1">
                <a:latin typeface="Impact" panose="020B0806030902050204" pitchFamily="34" charset="0"/>
              </a:rPr>
              <a:t>buah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baik</a:t>
            </a:r>
            <a:r>
              <a:rPr lang="en-ID" sz="3000" dirty="0">
                <a:latin typeface="Impact" panose="020B0806030902050204" pitchFamily="34" charset="0"/>
              </a:rPr>
              <a:t>". </a:t>
            </a:r>
          </a:p>
          <a:p>
            <a:pPr marL="0" indent="0">
              <a:buNone/>
            </a:pP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Oleh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karena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pertanyaan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akhirnya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merupakan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sebuah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ajakan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mengakui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seluruh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keinginan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tindakan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, dan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harapan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penuh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kasih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yang Tuhan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miliki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atas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nama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umat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-Nya.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59B24-EE21-ED5F-FE31-3858B19100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" r="5940" b="3"/>
          <a:stretch/>
        </p:blipFill>
        <p:spPr>
          <a:xfrm>
            <a:off x="5663381" y="1443155"/>
            <a:ext cx="3283951" cy="4378602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210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79C48A-2B68-5C1F-3E21-16D662E40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167214"/>
          </a:xfrm>
        </p:spPr>
        <p:txBody>
          <a:bodyPr>
            <a:normAutofit/>
          </a:bodyPr>
          <a:lstStyle/>
          <a:p>
            <a:pPr algn="ctr"/>
            <a:r>
              <a:rPr lang="en-ID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PERUMPAMAAN KRISTUS TENTANG KEBUN ANGGUR</a:t>
            </a:r>
            <a:br>
              <a:rPr lang="en-ID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Rabu, 12 Maret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CB876-7C89-1798-CCEF-6C903FCEF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49" y="1885280"/>
            <a:ext cx="5509223" cy="467818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4000" dirty="0">
                <a:latin typeface="Impact" panose="020B0806030902050204" pitchFamily="34" charset="0"/>
              </a:rPr>
              <a:t>Matius 21:33 </a:t>
            </a:r>
          </a:p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"</a:t>
            </a:r>
            <a:r>
              <a:rPr lang="en-ID" sz="3000" dirty="0" err="1">
                <a:latin typeface="Franklin Gothic Demi Cond" panose="020B0706030402020204" pitchFamily="34" charset="0"/>
              </a:rPr>
              <a:t>Dengarkanlah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suatu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perumpamaan</a:t>
            </a:r>
            <a:r>
              <a:rPr lang="en-ID" sz="3000" dirty="0">
                <a:latin typeface="Franklin Gothic Demi Cond" panose="020B0706030402020204" pitchFamily="34" charset="0"/>
              </a:rPr>
              <a:t> yang lain. Adalah </a:t>
            </a:r>
            <a:r>
              <a:rPr lang="en-ID" sz="3000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latin typeface="Franklin Gothic Demi Cond" panose="020B0706030402020204" pitchFamily="34" charset="0"/>
              </a:rPr>
              <a:t> tuan </a:t>
            </a:r>
            <a:r>
              <a:rPr lang="en-ID" sz="3000" dirty="0" err="1">
                <a:latin typeface="Franklin Gothic Demi Cond" panose="020B0706030402020204" pitchFamily="34" charset="0"/>
              </a:rPr>
              <a:t>tanah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membuka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kebun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anggur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menanam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pagar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sekelilingnya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Franklin Gothic Demi Cond" panose="020B0706030402020204" pitchFamily="34" charset="0"/>
              </a:rPr>
              <a:t>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menggali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lobang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tempat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memeras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anggur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mendirikan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menara</a:t>
            </a:r>
            <a:r>
              <a:rPr lang="en-ID" sz="3000" dirty="0">
                <a:latin typeface="Franklin Gothic Demi Cond" panose="020B0706030402020204" pitchFamily="34" charset="0"/>
              </a:rPr>
              <a:t> jaga di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kebun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Franklin Gothic Demi Cond" panose="020B0706030402020204" pitchFamily="34" charset="0"/>
              </a:rPr>
              <a:t>Kemudian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menyewakan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kebun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penggarap-penggarap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lalu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berangkat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latin typeface="Franklin Gothic Demi Cond" panose="020B0706030402020204" pitchFamily="34" charset="0"/>
              </a:rPr>
              <a:t> negeri lain".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82389-3E07-318C-8193-B609A2FA81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61" r="12949"/>
          <a:stretch/>
        </p:blipFill>
        <p:spPr>
          <a:xfrm>
            <a:off x="6071037" y="2373789"/>
            <a:ext cx="2728451" cy="369447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49780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BAFA15-8C80-43E5-3B17-077157EFE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E56FF-767A-37C1-6A4E-5BE439A8C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262" y="331839"/>
            <a:ext cx="8509476" cy="619432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3000" dirty="0" err="1">
                <a:latin typeface="Gill Sans Nova Cond Ultra Bold" panose="020B0B04020104020203" pitchFamily="34" charset="0"/>
              </a:rPr>
              <a:t>Pemilik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kebun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anggur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menyewakan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kebun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itu</a:t>
            </a:r>
            <a:r>
              <a:rPr lang="en-ID" sz="3000" dirty="0">
                <a:latin typeface="Tw Cen MT Condensed Extra Bold" panose="020B0803020202020204" pitchFamily="34" charset="0"/>
              </a:rPr>
              <a:t> "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 para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penggarap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lalu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berangkat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</a:t>
            </a:r>
            <a:r>
              <a:rPr lang="en-ID" sz="3000" dirty="0">
                <a:latin typeface="Tw Cen MT Condensed Extra Bold" panose="020B0803020202020204" pitchFamily="34" charset="0"/>
              </a:rPr>
              <a:t> negeri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jauh</a:t>
            </a:r>
            <a:r>
              <a:rPr lang="en-ID" sz="3000" dirty="0">
                <a:latin typeface="Tw Cen MT Condensed Extra Bold" panose="020B0803020202020204" pitchFamily="34" charset="0"/>
              </a:rPr>
              <a:t>". </a:t>
            </a:r>
            <a:r>
              <a:rPr lang="en-ID" sz="3000" dirty="0">
                <a:highlight>
                  <a:srgbClr val="FFFF00"/>
                </a:highlight>
                <a:latin typeface="Trade Gothic Next Heavy" panose="020B0903040303020004" pitchFamily="34" charset="0"/>
              </a:rPr>
              <a:t>Para </a:t>
            </a:r>
            <a:r>
              <a:rPr lang="en-ID" sz="3000" dirty="0" err="1">
                <a:highlight>
                  <a:srgbClr val="FFFF00"/>
                </a:highlight>
                <a:latin typeface="Trade Gothic Next Heavy" panose="020B0903040303020004" pitchFamily="34" charset="0"/>
              </a:rPr>
              <a:t>penggarap</a:t>
            </a:r>
            <a:r>
              <a:rPr lang="en-ID" sz="3000" dirty="0">
                <a:highlight>
                  <a:srgbClr val="FFFF00"/>
                </a:highlight>
                <a:latin typeface="Trade Gothic Next Heavy" panose="020B09030403030200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rade Gothic Next Heavy" panose="020B0903040303020004" pitchFamily="34" charset="0"/>
              </a:rPr>
              <a:t>kebun</a:t>
            </a:r>
            <a:r>
              <a:rPr lang="en-ID" sz="3000" dirty="0">
                <a:highlight>
                  <a:srgbClr val="FFFF00"/>
                </a:highlight>
                <a:latin typeface="Trade Gothic Next Heavy" panose="020B09030403030200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rade Gothic Next Heavy" panose="020B0903040303020004" pitchFamily="34" charset="0"/>
              </a:rPr>
              <a:t>anggur</a:t>
            </a:r>
            <a:r>
              <a:rPr lang="en-ID" sz="3000" dirty="0">
                <a:highlight>
                  <a:srgbClr val="FFFF00"/>
                </a:highlight>
                <a:latin typeface="Trade Gothic Next Heavy" panose="020B0903040303020004" pitchFamily="34" charset="0"/>
              </a:rPr>
              <a:t>, </a:t>
            </a:r>
            <a:r>
              <a:rPr lang="en-ID" sz="3000" dirty="0" err="1">
                <a:highlight>
                  <a:srgbClr val="FFFF00"/>
                </a:highlight>
                <a:latin typeface="Trade Gothic Next Heavy" panose="020B0903040303020004" pitchFamily="34" charset="0"/>
              </a:rPr>
              <a:t>merupakan</a:t>
            </a:r>
            <a:r>
              <a:rPr lang="en-ID" sz="3000" dirty="0">
                <a:highlight>
                  <a:srgbClr val="FFFF00"/>
                </a:highlight>
                <a:latin typeface="Trade Gothic Next Heavy" panose="020B09030403030200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rade Gothic Next Heavy" panose="020B0903040303020004" pitchFamily="34" charset="0"/>
              </a:rPr>
              <a:t>referensi</a:t>
            </a:r>
            <a:r>
              <a:rPr lang="en-ID" sz="3000" dirty="0">
                <a:highlight>
                  <a:srgbClr val="FFFF00"/>
                </a:highlight>
                <a:latin typeface="Trade Gothic Next Heavy" panose="020B09030403030200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rade Gothic Next Heavy" panose="020B0903040303020004" pitchFamily="34" charset="0"/>
              </a:rPr>
              <a:t>kiasan</a:t>
            </a:r>
            <a:r>
              <a:rPr lang="en-ID" sz="3000" dirty="0">
                <a:highlight>
                  <a:srgbClr val="FFFF00"/>
                </a:highlight>
                <a:latin typeface="Trade Gothic Next Heavy" panose="020B09030403030200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rade Gothic Next Heavy" panose="020B0903040303020004" pitchFamily="34" charset="0"/>
              </a:rPr>
              <a:t>untuk</a:t>
            </a:r>
            <a:r>
              <a:rPr lang="en-ID" sz="3000" dirty="0">
                <a:highlight>
                  <a:srgbClr val="FFFF00"/>
                </a:highlight>
                <a:latin typeface="Trade Gothic Next Heavy" panose="020B0903040303020004" pitchFamily="34" charset="0"/>
              </a:rPr>
              <a:t> imam-imam </a:t>
            </a:r>
            <a:r>
              <a:rPr lang="en-ID" sz="3000" dirty="0" err="1">
                <a:highlight>
                  <a:srgbClr val="FFFF00"/>
                </a:highlight>
                <a:latin typeface="Trade Gothic Next Heavy" panose="020B0903040303020004" pitchFamily="34" charset="0"/>
              </a:rPr>
              <a:t>kepala</a:t>
            </a:r>
            <a:r>
              <a:rPr lang="en-ID" sz="3000" dirty="0">
                <a:highlight>
                  <a:srgbClr val="FFFF00"/>
                </a:highlight>
                <a:latin typeface="Trade Gothic Next Heavy" panose="020B0903040303020004" pitchFamily="34" charset="0"/>
              </a:rPr>
              <a:t> dan orang-orang Farisi </a:t>
            </a:r>
            <a:r>
              <a:rPr lang="en-ID" sz="3000" dirty="0">
                <a:latin typeface="Tw Cen MT Condensed Extra Bold" panose="020B0803020202020204" pitchFamily="34" charset="0"/>
              </a:rPr>
              <a:t>[Matius 21:45].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000" dirty="0" err="1">
                <a:latin typeface="Gill Sans Nova Cond Ultra Bold" panose="020B0B04020104020203" pitchFamily="34" charset="0"/>
              </a:rPr>
              <a:t>Pemilik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kebun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anggur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dua kali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mengutus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hamba-hamba-Nya </a:t>
            </a:r>
            <a:r>
              <a:rPr lang="en-ID" sz="3000" dirty="0">
                <a:latin typeface="Gill Sans Nova Cond Ultra Bold" panose="020B0B04020104020203" pitchFamily="34" charset="0"/>
              </a:rPr>
              <a:t>[para </a:t>
            </a:r>
            <a:r>
              <a:rPr lang="en-ID" sz="3000" dirty="0" err="1">
                <a:latin typeface="Gill Sans Nova Cond Ultra Bold" panose="020B0B04020104020203" pitchFamily="34" charset="0"/>
              </a:rPr>
              <a:t>nabi</a:t>
            </a:r>
            <a:r>
              <a:rPr lang="en-ID" sz="3000" dirty="0">
                <a:latin typeface="Gill Sans Nova Cond Ultra Bold" panose="020B0B04020104020203" pitchFamily="34" charset="0"/>
              </a:rPr>
              <a:t>]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mengumpulkan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hasilnya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para </a:t>
            </a:r>
            <a:r>
              <a:rPr lang="en-ID" sz="30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penggarap</a:t>
            </a:r>
            <a:r>
              <a:rPr lang="en-ID" sz="30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memukul</a:t>
            </a:r>
            <a:r>
              <a:rPr lang="en-ID" sz="30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membunuh</a:t>
            </a:r>
            <a:r>
              <a:rPr lang="en-ID" sz="30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 hamba-hamba-Nya </a:t>
            </a:r>
            <a:r>
              <a:rPr lang="en-ID" sz="3000" dirty="0">
                <a:latin typeface="Tw Cen MT Condensed Extra Bold" panose="020B0803020202020204" pitchFamily="34" charset="0"/>
              </a:rPr>
              <a:t>[Mat. 21:34-36].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000" dirty="0" err="1">
                <a:latin typeface="Gill Sans Nova Cond Ultra Bold" panose="020B0B04020104020203" pitchFamily="34" charset="0"/>
              </a:rPr>
              <a:t>Pemilik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kebun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anggur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akhirnya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mengutus</a:t>
            </a:r>
            <a:r>
              <a:rPr lang="en-ID" sz="3000" dirty="0">
                <a:latin typeface="Gill Sans Nova Cond Ultra Bold" panose="020B0B04020104020203" pitchFamily="34" charset="0"/>
              </a:rPr>
              <a:t> Anak-Nya (</a:t>
            </a:r>
            <a:r>
              <a:rPr lang="en-ID" sz="30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3000" dirty="0">
                <a:latin typeface="Gill Sans Nova Cond Ultra Bold" panose="020B0B04020104020203" pitchFamily="34" charset="0"/>
              </a:rPr>
              <a:t>),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sambil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berkata</a:t>
            </a:r>
            <a:r>
              <a:rPr lang="en-ID" sz="3000" dirty="0">
                <a:latin typeface="Tw Cen MT Condensed Extra Bold" panose="020B0803020202020204" pitchFamily="34" charset="0"/>
              </a:rPr>
              <a:t> "Anak-Ku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segani</a:t>
            </a:r>
            <a:r>
              <a:rPr lang="en-ID" sz="3000" dirty="0">
                <a:latin typeface="Tw Cen MT Condensed Extra Bold" panose="020B0803020202020204" pitchFamily="34" charset="0"/>
              </a:rPr>
              <a:t>" [Matius 21:37].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Namun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juga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membunuh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Anak-Nya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sambil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berkata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, "'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Ia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adalah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ahli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waris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[Matius 21:38-39].</a:t>
            </a:r>
          </a:p>
        </p:txBody>
      </p:sp>
    </p:spTree>
    <p:extLst>
      <p:ext uri="{BB962C8B-B14F-4D97-AF65-F5344CB8AC3E}">
        <p14:creationId xmlns:p14="http://schemas.microsoft.com/office/powerpoint/2010/main" val="3729234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3CBBB0-AD30-0F90-A1B1-1CB5C0AE98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271" b="17477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408C6-8445-3637-CA5F-408E03EFA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858" y="3601393"/>
            <a:ext cx="8834283" cy="3105140"/>
          </a:xfrm>
        </p:spPr>
        <p:txBody>
          <a:bodyPr anchor="ctr">
            <a:noAutofit/>
          </a:bodyPr>
          <a:lstStyle/>
          <a:p>
            <a:r>
              <a:rPr lang="en-ID" sz="3000" dirty="0" err="1">
                <a:latin typeface="Impact" panose="020B0806030902050204" pitchFamily="34" charset="0"/>
              </a:rPr>
              <a:t>Pelayanan</a:t>
            </a:r>
            <a:r>
              <a:rPr lang="en-ID" sz="3000" dirty="0">
                <a:latin typeface="Impact" panose="020B0806030902050204" pitchFamily="34" charset="0"/>
              </a:rPr>
              <a:t> dan </a:t>
            </a:r>
            <a:r>
              <a:rPr lang="en-ID" sz="3000" dirty="0" err="1">
                <a:latin typeface="Impact" panose="020B0806030902050204" pitchFamily="34" charset="0"/>
              </a:rPr>
              <a:t>pengorbanan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Yesus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adalah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sebuah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demonstrasi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karakter</a:t>
            </a:r>
            <a:r>
              <a:rPr lang="en-ID" sz="3000" dirty="0">
                <a:latin typeface="Impact" panose="020B0806030902050204" pitchFamily="34" charset="0"/>
              </a:rPr>
              <a:t> Allah, </a:t>
            </a:r>
            <a:r>
              <a:rPr lang="en-ID" sz="3000" dirty="0" err="1">
                <a:latin typeface="Impact" panose="020B0806030902050204" pitchFamily="34" charset="0"/>
              </a:rPr>
              <a:t>tidak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seperti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dituduhkan</a:t>
            </a:r>
            <a:r>
              <a:rPr lang="en-ID" sz="3000" dirty="0">
                <a:latin typeface="Impact" panose="020B0806030902050204" pitchFamily="34" charset="0"/>
              </a:rPr>
              <a:t> oleh </a:t>
            </a:r>
            <a:r>
              <a:rPr lang="en-ID" sz="3000" dirty="0" err="1">
                <a:latin typeface="Impact" panose="020B0806030902050204" pitchFamily="34" charset="0"/>
              </a:rPr>
              <a:t>Lusifer</a:t>
            </a:r>
            <a:r>
              <a:rPr lang="en-ID" sz="3000" dirty="0">
                <a:latin typeface="Impact" panose="020B0806030902050204" pitchFamily="34" charset="0"/>
              </a:rPr>
              <a:t>. </a:t>
            </a:r>
          </a:p>
          <a:p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Peristiwa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salib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menunjukkan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Allah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telah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melakukan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segala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sesuatu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dapat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dilakukan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mengurangi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menghilangkan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kejahatan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namun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tanpa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merusak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konteks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berkembangnya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kasih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sejati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70628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27CC1-08F4-4D98-DAD4-AF27AB95D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7" y="3127810"/>
            <a:ext cx="8421287" cy="494686"/>
          </a:xfrm>
        </p:spPr>
        <p:txBody>
          <a:bodyPr anchor="ctr">
            <a:noAutofit/>
          </a:bodyPr>
          <a:lstStyle/>
          <a:p>
            <a:pPr algn="ctr"/>
            <a:r>
              <a:rPr lang="en-US" sz="4800" dirty="0">
                <a:latin typeface="Impact" panose="020B0806030902050204" pitchFamily="34" charset="0"/>
              </a:rPr>
              <a:t>YOHANES 18 : 37</a:t>
            </a:r>
            <a:endParaRPr lang="en-ID" sz="4800" dirty="0"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356F7-EF41-65F8-B847-FD42819557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336" b="14386"/>
          <a:stretch/>
        </p:blipFill>
        <p:spPr>
          <a:xfrm>
            <a:off x="20" y="0"/>
            <a:ext cx="9143980" cy="3100387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C5E4-1593-A2E5-3408-2A70E4CEC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998" y="4041058"/>
            <a:ext cx="8680003" cy="247772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latin typeface="Franklin Gothic Demi Cond" panose="020B0706030402020204" pitchFamily="34" charset="0"/>
              </a:rPr>
              <a:t>Maka kata Pilatus kepada-Nya: "Jadi Engkau adalah raja?" Jawab </a:t>
            </a:r>
            <a:r>
              <a:rPr lang="en-US" sz="3200" dirty="0" err="1">
                <a:latin typeface="Franklin Gothic Demi Cond" panose="020B0706030402020204" pitchFamily="34" charset="0"/>
              </a:rPr>
              <a:t>Yesus</a:t>
            </a:r>
            <a:r>
              <a:rPr lang="en-US" sz="3200" dirty="0">
                <a:latin typeface="Franklin Gothic Demi Cond" panose="020B0706030402020204" pitchFamily="34" charset="0"/>
              </a:rPr>
              <a:t>: "Engkau </a:t>
            </a:r>
            <a:r>
              <a:rPr lang="en-US" sz="3200" dirty="0" err="1">
                <a:latin typeface="Franklin Gothic Demi Cond" panose="020B0706030402020204" pitchFamily="34" charset="0"/>
              </a:rPr>
              <a:t>mengatakan</a:t>
            </a:r>
            <a:r>
              <a:rPr lang="en-US" sz="3200" dirty="0">
                <a:latin typeface="Franklin Gothic Demi Cond" panose="020B0706030402020204" pitchFamily="34" charset="0"/>
              </a:rPr>
              <a:t>, </a:t>
            </a:r>
            <a:r>
              <a:rPr lang="en-US" sz="3200" dirty="0" err="1">
                <a:latin typeface="Franklin Gothic Demi Cond" panose="020B0706030402020204" pitchFamily="34" charset="0"/>
              </a:rPr>
              <a:t>bahwa</a:t>
            </a:r>
            <a:r>
              <a:rPr lang="en-US" sz="3200" dirty="0">
                <a:latin typeface="Franklin Gothic Demi Cond" panose="020B0706030402020204" pitchFamily="34" charset="0"/>
              </a:rPr>
              <a:t> Aku adalah raja. Untuk itulah Aku lahir dan untuk itulah Aku datang ke </a:t>
            </a:r>
            <a:r>
              <a:rPr lang="en-US" sz="3200" dirty="0" err="1">
                <a:latin typeface="Franklin Gothic Demi Cond" panose="020B0706030402020204" pitchFamily="34" charset="0"/>
              </a:rPr>
              <a:t>dalam</a:t>
            </a:r>
            <a:r>
              <a:rPr lang="en-US" sz="3200" dirty="0">
                <a:latin typeface="Franklin Gothic Demi Cond" panose="020B0706030402020204" pitchFamily="34" charset="0"/>
              </a:rPr>
              <a:t> dunia ini, supaya </a:t>
            </a:r>
            <a:r>
              <a:rPr lang="en-US" sz="3200" dirty="0">
                <a:latin typeface="Gill Sans Nova Cond Ultra Bold" panose="020B0B04020104020203" pitchFamily="34" charset="0"/>
              </a:rPr>
              <a:t>Aku memberi </a:t>
            </a:r>
            <a:r>
              <a:rPr lang="en-US" sz="3200" dirty="0" err="1">
                <a:latin typeface="Gill Sans Nova Cond Ultra Bold" panose="020B0B04020104020203" pitchFamily="34" charset="0"/>
              </a:rPr>
              <a:t>kesaksian</a:t>
            </a:r>
            <a:r>
              <a:rPr lang="en-US" sz="3200" dirty="0">
                <a:latin typeface="Gill Sans Nova Cond Ultra Bold" panose="020B0B04020104020203" pitchFamily="34" charset="0"/>
              </a:rPr>
              <a:t> tentang kebenaran</a:t>
            </a:r>
            <a:r>
              <a:rPr lang="en-US" sz="3200" dirty="0">
                <a:latin typeface="Franklin Gothic Demi Cond" panose="020B0706030402020204" pitchFamily="34" charset="0"/>
              </a:rPr>
              <a:t>; setiap orang yang berasal </a:t>
            </a:r>
            <a:r>
              <a:rPr lang="en-US" sz="3200" dirty="0" err="1">
                <a:latin typeface="Franklin Gothic Demi Cond" panose="020B0706030402020204" pitchFamily="34" charset="0"/>
              </a:rPr>
              <a:t>dari</a:t>
            </a:r>
            <a:r>
              <a:rPr lang="en-US" sz="3200" dirty="0">
                <a:latin typeface="Franklin Gothic Demi Cond" panose="020B0706030402020204" pitchFamily="34" charset="0"/>
              </a:rPr>
              <a:t> kebenaran </a:t>
            </a:r>
            <a:r>
              <a:rPr lang="en-US" sz="3200" dirty="0" err="1">
                <a:latin typeface="Franklin Gothic Demi Cond" panose="020B0706030402020204" pitchFamily="34" charset="0"/>
              </a:rPr>
              <a:t>mendengarkan</a:t>
            </a:r>
            <a:r>
              <a:rPr lang="en-US" sz="3200" dirty="0">
                <a:latin typeface="Franklin Gothic Demi Cond" panose="020B0706030402020204" pitchFamily="34" charset="0"/>
              </a:rPr>
              <a:t> suara-Ku."</a:t>
            </a:r>
            <a:endParaRPr lang="en-ID" sz="32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54876-4A49-7EA8-4FDD-36A515DC3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329610"/>
            <a:ext cx="5539949" cy="633666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Meskipun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manusia</a:t>
            </a:r>
            <a:r>
              <a:rPr lang="en-ID" sz="3200" dirty="0">
                <a:latin typeface="Franklin Gothic Demi Cond" panose="020B0706030402020204" pitchFamily="34" charset="0"/>
              </a:rPr>
              <a:t> sangat </a:t>
            </a:r>
            <a:r>
              <a:rPr lang="en-ID" sz="3200" dirty="0" err="1">
                <a:latin typeface="Franklin Gothic Demi Cond" panose="020B0706030402020204" pitchFamily="34" charset="0"/>
              </a:rPr>
              <a:t>menderita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pertentangan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kosmis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, yang </a:t>
            </a:r>
            <a:r>
              <a:rPr lang="en-ID" sz="3200" dirty="0">
                <a:latin typeface="Eras Bold ITC" panose="020B0907030504020204" pitchFamily="34" charset="0"/>
              </a:rPr>
              <a:t>paling </a:t>
            </a:r>
            <a:r>
              <a:rPr lang="en-ID" sz="3200" dirty="0" err="1">
                <a:latin typeface="Eras Bold ITC" panose="020B0907030504020204" pitchFamily="34" charset="0"/>
              </a:rPr>
              <a:t>menderita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adalah</a:t>
            </a:r>
            <a:r>
              <a:rPr lang="en-ID" sz="3200" dirty="0">
                <a:latin typeface="Eras Bold ITC" panose="020B0907030504020204" pitchFamily="34" charset="0"/>
              </a:rPr>
              <a:t> Allah </a:t>
            </a:r>
            <a:r>
              <a:rPr lang="en-ID" sz="3200" dirty="0" err="1">
                <a:latin typeface="Eras Bold ITC" panose="020B0907030504020204" pitchFamily="34" charset="0"/>
              </a:rPr>
              <a:t>sendiri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Ketika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memandang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Salib,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tentulah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melihat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betapa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besar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penderitaan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kepedihan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ditimbulkan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oleh dosa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sendiri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Namun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begitu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sakralnya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kebebasan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melekat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kasih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sehingga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Kristus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rela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menanggungnya</a:t>
            </a:r>
            <a:r>
              <a:rPr lang="en-ID" sz="3200" dirty="0">
                <a:latin typeface="Franklin Gothic Demi Cond" panose="020B0706030402020204" pitchFamily="34" charset="0"/>
              </a:rPr>
              <a:t> demi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81EEF-06CE-9118-632A-0F5969C7B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850" y="2845616"/>
            <a:ext cx="3127897" cy="1668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87285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A295C-308D-9865-B4D6-4F7B5081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PEMBERSIHAN NAMA BAIK ALLAH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Kamis, 13 Maret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F3F70-9BAA-3C31-92CC-327B896E2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" y="4506180"/>
            <a:ext cx="9144000" cy="2351820"/>
          </a:xfrm>
          <a:solidFill>
            <a:srgbClr val="002060"/>
          </a:solidFill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Jika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seseorang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mengatakan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pasangan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atau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calon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pasangan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Anda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kebohongan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mengerikan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karakter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Anda, Anda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melakukan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segala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daya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upaya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melawan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tuduhan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tersebut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jika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tuduhan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tersebut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dipercaya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hal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merusak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hubungan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kasih</a:t>
            </a:r>
            <a:r>
              <a:rPr lang="en-ID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Anda.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1B44D1-B444-D64E-07B4-E32D474FF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875" y="1774665"/>
            <a:ext cx="2032720" cy="25408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F39B33-BCED-9537-EF4F-C69D712B0FDA}"/>
              </a:ext>
            </a:extLst>
          </p:cNvPr>
          <p:cNvSpPr txBox="1"/>
          <p:nvPr/>
        </p:nvSpPr>
        <p:spPr>
          <a:xfrm>
            <a:off x="638709" y="1733216"/>
            <a:ext cx="596016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latin typeface="Tw Cen MT Condensed Extra Bold" panose="020B0803020202020204" pitchFamily="34" charset="0"/>
              </a:rPr>
              <a:t>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seluruh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Alkitab</a:t>
            </a:r>
            <a:r>
              <a:rPr lang="en-ID" sz="2800" dirty="0">
                <a:latin typeface="Tw Cen MT Condensed Extra Bold" panose="020B0803020202020204" pitchFamily="34" charset="0"/>
              </a:rPr>
              <a:t>, Allah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menunjukkan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perhatian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terhadap</a:t>
            </a:r>
            <a:r>
              <a:rPr lang="en-ID" sz="2800" dirty="0">
                <a:latin typeface="Tw Cen MT Condensed Extra Bold" panose="020B0803020202020204" pitchFamily="34" charset="0"/>
              </a:rPr>
              <a:t> nama-Nya.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Mengapa</a:t>
            </a:r>
            <a:r>
              <a:rPr lang="en-ID" sz="2800" dirty="0">
                <a:latin typeface="Tw Cen MT Condensed Extra Bold" panose="020B0803020202020204" pitchFamily="34" charset="0"/>
              </a:rPr>
              <a:t>? </a:t>
            </a:r>
            <a:r>
              <a:rPr lang="en-ID" sz="2800" dirty="0">
                <a:latin typeface="Impact" panose="020B0806030902050204" pitchFamily="34" charset="0"/>
              </a:rPr>
              <a:t>Anda </a:t>
            </a:r>
            <a:r>
              <a:rPr lang="en-ID" sz="2800" dirty="0" err="1">
                <a:latin typeface="Impact" panose="020B0806030902050204" pitchFamily="34" charset="0"/>
              </a:rPr>
              <a:t>tidak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dapat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memiliki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hubungan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kasih</a:t>
            </a:r>
            <a:r>
              <a:rPr lang="en-ID" sz="2800" dirty="0"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latin typeface="Impact" panose="020B0806030902050204" pitchFamily="34" charset="0"/>
              </a:rPr>
              <a:t>mendalam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dengan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seseorang</a:t>
            </a:r>
            <a:r>
              <a:rPr lang="en-ID" sz="2800" dirty="0"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latin typeface="Impact" panose="020B0806030902050204" pitchFamily="34" charset="0"/>
              </a:rPr>
              <a:t>karakternya</a:t>
            </a:r>
            <a:r>
              <a:rPr lang="en-ID" sz="2800" dirty="0">
                <a:latin typeface="Impact" panose="020B0806030902050204" pitchFamily="34" charset="0"/>
              </a:rPr>
              <a:t> Anda </a:t>
            </a:r>
            <a:r>
              <a:rPr lang="en-ID" sz="2800" dirty="0" err="1">
                <a:latin typeface="Impact" panose="020B0806030902050204" pitchFamily="34" charset="0"/>
              </a:rPr>
              <a:t>benci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atau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tidak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percayai</a:t>
            </a:r>
            <a:r>
              <a:rPr lang="en-ID" sz="2800" dirty="0"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50156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92B2C1-0734-27CD-9135-61B926BBE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2A8B3-7A5C-8F23-C1D7-2F3FB5F7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6349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chemeClr val="bg1"/>
                </a:solidFill>
                <a:latin typeface="Impact" panose="020B0806030902050204" pitchFamily="34" charset="0"/>
              </a:rPr>
              <a:t>Nama Allah </a:t>
            </a:r>
            <a:r>
              <a:rPr lang="en-ID" sz="4000" dirty="0" err="1">
                <a:solidFill>
                  <a:schemeClr val="bg1"/>
                </a:solidFill>
                <a:latin typeface="Impact" panose="020B0806030902050204" pitchFamily="34" charset="0"/>
              </a:rPr>
              <a:t>dibersihkan</a:t>
            </a:r>
            <a:r>
              <a:rPr lang="en-ID" sz="4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4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Impact" panose="020B0806030902050204" pitchFamily="34" charset="0"/>
              </a:rPr>
              <a:t>segala</a:t>
            </a:r>
            <a:r>
              <a:rPr lang="en-ID" sz="4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Impact" panose="020B0806030902050204" pitchFamily="34" charset="0"/>
              </a:rPr>
              <a:t>hal</a:t>
            </a:r>
            <a:r>
              <a:rPr lang="en-ID" sz="4000" dirty="0">
                <a:solidFill>
                  <a:schemeClr val="bg1"/>
                </a:solidFill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14A9C-A622-FDA6-F2C7-42CC87AF1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16" y="1563330"/>
            <a:ext cx="8935293" cy="511769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600" dirty="0">
                <a:latin typeface="Franklin Gothic Demi Cond" panose="020B0706030402020204" pitchFamily="34" charset="0"/>
              </a:rPr>
              <a:t>Nama </a:t>
            </a:r>
            <a:r>
              <a:rPr lang="en-ID" sz="2600" dirty="0" err="1">
                <a:latin typeface="Franklin Gothic Demi Cond" panose="020B0706030402020204" pitchFamily="34" charset="0"/>
              </a:rPr>
              <a:t>baik</a:t>
            </a:r>
            <a:r>
              <a:rPr lang="en-ID" sz="2600" dirty="0">
                <a:latin typeface="Franklin Gothic Demi Cond" panose="020B0706030402020204" pitchFamily="34" charset="0"/>
              </a:rPr>
              <a:t> Allah </a:t>
            </a:r>
            <a:r>
              <a:rPr lang="en-ID" sz="2600" dirty="0" err="1">
                <a:latin typeface="Franklin Gothic Demi Cond" panose="020B0706030402020204" pitchFamily="34" charset="0"/>
              </a:rPr>
              <a:t>dibersihkan</a:t>
            </a:r>
            <a:r>
              <a:rPr lang="en-ID" sz="2600" dirty="0">
                <a:latin typeface="Franklin Gothic Demi Cond" panose="020B0706030402020204" pitchFamily="34" charset="0"/>
              </a:rPr>
              <a:t> di </a:t>
            </a:r>
            <a:r>
              <a:rPr lang="en-ID" sz="2600" dirty="0" err="1">
                <a:latin typeface="Franklin Gothic Demi Cond" panose="020B0706030402020204" pitchFamily="34" charset="0"/>
              </a:rPr>
              <a:t>kayu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salib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melalui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keseluruhan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rencana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penebusan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>
                <a:latin typeface="Impact" panose="020B0806030902050204" pitchFamily="34" charset="0"/>
              </a:rPr>
              <a:t>Allah </a:t>
            </a:r>
            <a:r>
              <a:rPr lang="en-ID" sz="2600" dirty="0" err="1">
                <a:latin typeface="Impact" panose="020B0806030902050204" pitchFamily="34" charset="0"/>
              </a:rPr>
              <a:t>itu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murah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hati</a:t>
            </a:r>
            <a:r>
              <a:rPr lang="en-ID" sz="2600" dirty="0">
                <a:latin typeface="Impact" panose="020B0806030902050204" pitchFamily="34" charset="0"/>
              </a:rPr>
              <a:t> dan </a:t>
            </a:r>
            <a:r>
              <a:rPr lang="en-ID" sz="2600" dirty="0" err="1">
                <a:latin typeface="Impact" panose="020B0806030902050204" pitchFamily="34" charset="0"/>
              </a:rPr>
              <a:t>adil</a:t>
            </a:r>
            <a:r>
              <a:rPr lang="en-ID" sz="2600" dirty="0">
                <a:latin typeface="Franklin Gothic Demi Cond" panose="020B0706030402020204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dirty="0">
                <a:latin typeface="Franklin Gothic Demi Cond" panose="020B0706030402020204" pitchFamily="34" charset="0"/>
              </a:rPr>
              <a:t>Dalam </a:t>
            </a:r>
            <a:r>
              <a:rPr lang="en-ID" sz="2600" dirty="0" err="1">
                <a:latin typeface="Franklin Gothic Demi Cond" panose="020B0706030402020204" pitchFamily="34" charset="0"/>
              </a:rPr>
              <a:t>penghakiman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sebelum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kedatangan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Yesus</a:t>
            </a:r>
            <a:r>
              <a:rPr lang="en-ID" sz="2600" dirty="0">
                <a:latin typeface="Franklin Gothic Demi Cond" panose="020B0706030402020204" pitchFamily="34" charset="0"/>
              </a:rPr>
              <a:t>, nama </a:t>
            </a:r>
            <a:r>
              <a:rPr lang="en-ID" sz="2600" dirty="0" err="1">
                <a:latin typeface="Franklin Gothic Demi Cond" panose="020B0706030402020204" pitchFamily="34" charset="0"/>
              </a:rPr>
              <a:t>baik</a:t>
            </a:r>
            <a:r>
              <a:rPr lang="en-ID" sz="2600" dirty="0">
                <a:latin typeface="Franklin Gothic Demi Cond" panose="020B0706030402020204" pitchFamily="34" charset="0"/>
              </a:rPr>
              <a:t> Allah </a:t>
            </a:r>
            <a:r>
              <a:rPr lang="en-ID" sz="2600" dirty="0" err="1">
                <a:latin typeface="Franklin Gothic Demi Cond" panose="020B0706030402020204" pitchFamily="34" charset="0"/>
              </a:rPr>
              <a:t>dibersihkan</a:t>
            </a:r>
            <a:r>
              <a:rPr lang="en-ID" sz="2600" dirty="0">
                <a:latin typeface="Franklin Gothic Demi Cond" panose="020B0706030402020204" pitchFamily="34" charset="0"/>
              </a:rPr>
              <a:t> di </a:t>
            </a:r>
            <a:r>
              <a:rPr lang="en-ID" sz="2600" dirty="0" err="1">
                <a:latin typeface="Franklin Gothic Demi Cond" panose="020B0706030402020204" pitchFamily="34" charset="0"/>
              </a:rPr>
              <a:t>hadapan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alam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semesta</a:t>
            </a:r>
            <a:r>
              <a:rPr lang="en-ID" sz="2600" dirty="0">
                <a:latin typeface="Franklin Gothic Demi Cond" panose="020B0706030402020204" pitchFamily="34" charset="0"/>
              </a:rPr>
              <a:t>. Daniel 7:10 "......Lalu </a:t>
            </a:r>
            <a:r>
              <a:rPr lang="en-ID" sz="2600" dirty="0" err="1">
                <a:latin typeface="Franklin Gothic Demi Cond" panose="020B0706030402020204" pitchFamily="34" charset="0"/>
              </a:rPr>
              <a:t>duduklah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Majelis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Pengadilan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dibukalah</a:t>
            </a:r>
            <a:r>
              <a:rPr lang="en-ID" sz="2600" dirty="0">
                <a:latin typeface="Franklin Gothic Demi Cond" panose="020B0706030402020204" pitchFamily="34" charset="0"/>
              </a:rPr>
              <a:t> Kitab-kitab".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dirty="0">
                <a:latin typeface="Franklin Gothic Demi Cond" panose="020B0706030402020204" pitchFamily="34" charset="0"/>
              </a:rPr>
              <a:t>Dalam </a:t>
            </a:r>
            <a:r>
              <a:rPr lang="en-ID" sz="2600" dirty="0" err="1">
                <a:latin typeface="Franklin Gothic Demi Cond" panose="020B0706030402020204" pitchFamily="34" charset="0"/>
              </a:rPr>
              <a:t>penghakiman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pasca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kadatangan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Yesus</a:t>
            </a:r>
            <a:r>
              <a:rPr lang="en-ID" sz="2600" dirty="0">
                <a:latin typeface="Franklin Gothic Demi Cond" panose="020B0706030402020204" pitchFamily="34" charset="0"/>
              </a:rPr>
              <a:t>, di mana orang-orang yang </a:t>
            </a:r>
            <a:r>
              <a:rPr lang="en-ID" sz="2600" dirty="0" err="1">
                <a:latin typeface="Franklin Gothic Demi Cond" panose="020B0706030402020204" pitchFamily="34" charset="0"/>
              </a:rPr>
              <a:t>ditebus</a:t>
            </a:r>
            <a:r>
              <a:rPr lang="en-ID" sz="2600" dirty="0">
                <a:latin typeface="Franklin Gothic Demi Cond" panose="020B0706030402020204" pitchFamily="34" charset="0"/>
              </a:rPr>
              <a:t> pun </a:t>
            </a:r>
            <a:r>
              <a:rPr lang="en-ID" sz="2600" dirty="0" err="1"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latin typeface="Franklin Gothic Demi Cond" panose="020B0706030402020204" pitchFamily="34" charset="0"/>
              </a:rPr>
              <a:t> "</a:t>
            </a:r>
            <a:r>
              <a:rPr lang="en-ID" sz="2600" dirty="0" err="1">
                <a:latin typeface="Franklin Gothic Demi Cond" panose="020B0706030402020204" pitchFamily="34" charset="0"/>
              </a:rPr>
              <a:t>menghakimi</a:t>
            </a:r>
            <a:r>
              <a:rPr lang="en-ID" sz="2600" dirty="0">
                <a:latin typeface="Franklin Gothic Demi Cond" panose="020B0706030402020204" pitchFamily="34" charset="0"/>
              </a:rPr>
              <a:t> para </a:t>
            </a:r>
            <a:r>
              <a:rPr lang="en-ID" sz="2600" dirty="0" err="1">
                <a:latin typeface="Franklin Gothic Demi Cond" panose="020B0706030402020204" pitchFamily="34" charset="0"/>
              </a:rPr>
              <a:t>malaikat</a:t>
            </a:r>
            <a:r>
              <a:rPr lang="en-ID" sz="2600" dirty="0">
                <a:latin typeface="Franklin Gothic Demi Cond" panose="020B0706030402020204" pitchFamily="34" charset="0"/>
              </a:rPr>
              <a:t>" [1 </a:t>
            </a:r>
            <a:r>
              <a:rPr lang="en-ID" sz="2600" dirty="0" err="1">
                <a:latin typeface="Franklin Gothic Demi Cond" panose="020B0706030402020204" pitchFamily="34" charset="0"/>
              </a:rPr>
              <a:t>Korintus</a:t>
            </a:r>
            <a:r>
              <a:rPr lang="en-ID" sz="2600" dirty="0">
                <a:latin typeface="Franklin Gothic Demi Cond" panose="020B0706030402020204" pitchFamily="34" charset="0"/>
              </a:rPr>
              <a:t> 6:2, 3], nama </a:t>
            </a:r>
            <a:r>
              <a:rPr lang="en-ID" sz="2600" dirty="0" err="1">
                <a:latin typeface="Franklin Gothic Demi Cond" panose="020B0706030402020204" pitchFamily="34" charset="0"/>
              </a:rPr>
              <a:t>baik</a:t>
            </a:r>
            <a:r>
              <a:rPr lang="en-ID" sz="2600" dirty="0">
                <a:latin typeface="Franklin Gothic Demi Cond" panose="020B0706030402020204" pitchFamily="34" charset="0"/>
              </a:rPr>
              <a:t> Allah </a:t>
            </a:r>
            <a:r>
              <a:rPr lang="en-ID" sz="2600" dirty="0" err="1">
                <a:latin typeface="Franklin Gothic Demi Cond" panose="020B0706030402020204" pitchFamily="34" charset="0"/>
              </a:rPr>
              <a:t>dibersihkan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karena</a:t>
            </a:r>
            <a:r>
              <a:rPr lang="en-ID" sz="2600" dirty="0">
                <a:latin typeface="Franklin Gothic Demi Cond" panose="020B0706030402020204" pitchFamily="34" charset="0"/>
              </a:rPr>
              <a:t> orang-orang yang </a:t>
            </a:r>
            <a:r>
              <a:rPr lang="en-ID" sz="2600" dirty="0" err="1">
                <a:latin typeface="Franklin Gothic Demi Cond" panose="020B0706030402020204" pitchFamily="34" charset="0"/>
              </a:rPr>
              <a:t>selamat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diberi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kesempatan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untuk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memeriksa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kembali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catatan-catatan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tersebut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melihat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sendiri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mengapa</a:t>
            </a:r>
            <a:r>
              <a:rPr lang="en-ID" sz="2600" dirty="0">
                <a:latin typeface="Franklin Gothic Demi Cond" panose="020B0706030402020204" pitchFamily="34" charset="0"/>
              </a:rPr>
              <a:t> Allah </a:t>
            </a:r>
            <a:r>
              <a:rPr lang="en-ID" sz="2600" dirty="0" err="1">
                <a:latin typeface="Franklin Gothic Demi Cond" panose="020B0706030402020204" pitchFamily="34" charset="0"/>
              </a:rPr>
              <a:t>bertindak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demikian</a:t>
            </a:r>
            <a:r>
              <a:rPr lang="en-ID" sz="2600" dirty="0">
                <a:latin typeface="Franklin Gothic Demi Cond" panose="020B0706030402020204" pitchFamily="34" charset="0"/>
              </a:rPr>
              <a:t>, dan </a:t>
            </a:r>
            <a:r>
              <a:rPr lang="en-ID" sz="2600" dirty="0" err="1">
                <a:latin typeface="Franklin Gothic Demi Cond" panose="020B0706030402020204" pitchFamily="34" charset="0"/>
              </a:rPr>
              <a:t>bahwa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semua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penghakiman</a:t>
            </a:r>
            <a:r>
              <a:rPr lang="en-ID" sz="2600" dirty="0">
                <a:latin typeface="Franklin Gothic Demi Cond" panose="020B0706030402020204" pitchFamily="34" charset="0"/>
              </a:rPr>
              <a:t> Allah </a:t>
            </a:r>
            <a:r>
              <a:rPr lang="en-ID" sz="2600" dirty="0" err="1">
                <a:latin typeface="Franklin Gothic Demi Cond" panose="020B0706030402020204" pitchFamily="34" charset="0"/>
              </a:rPr>
              <a:t>selalu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benar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penuh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kasih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sayang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 err="1">
                <a:latin typeface="Franklin Gothic Demi Cond" panose="020B0706030402020204" pitchFamily="34" charset="0"/>
              </a:rPr>
              <a:t>Pertanyaan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belum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terjawab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diberikan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jawabannya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94513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" y="0"/>
            <a:ext cx="914377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058CD5-5976-D50E-8C8E-B1631F3BED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074" r="19795" b="-1"/>
          <a:stretch/>
        </p:blipFill>
        <p:spPr>
          <a:xfrm>
            <a:off x="3518338" y="1"/>
            <a:ext cx="562566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07038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A35125A-A1A4-40EB-B5EE-4371BC4DD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10253" cy="6858000"/>
          </a:xfrm>
          <a:custGeom>
            <a:avLst/>
            <a:gdLst>
              <a:gd name="connsiteX0" fmla="*/ 39602 w 7347004"/>
              <a:gd name="connsiteY0" fmla="*/ 0 h 6858000"/>
              <a:gd name="connsiteX1" fmla="*/ 5675927 w 7347004"/>
              <a:gd name="connsiteY1" fmla="*/ 0 h 6858000"/>
              <a:gd name="connsiteX2" fmla="*/ 5698706 w 7347004"/>
              <a:gd name="connsiteY2" fmla="*/ 14997 h 6858000"/>
              <a:gd name="connsiteX3" fmla="*/ 7347004 w 7347004"/>
              <a:gd name="connsiteY3" fmla="*/ 3621656 h 6858000"/>
              <a:gd name="connsiteX4" fmla="*/ 5417159 w 7347004"/>
              <a:gd name="connsiteY4" fmla="*/ 6374814 h 6858000"/>
              <a:gd name="connsiteX5" fmla="*/ 4885213 w 7347004"/>
              <a:gd name="connsiteY5" fmla="*/ 6780599 h 6858000"/>
              <a:gd name="connsiteX6" fmla="*/ 4770148 w 7347004"/>
              <a:gd name="connsiteY6" fmla="*/ 6858000 h 6858000"/>
              <a:gd name="connsiteX7" fmla="*/ 850790 w 7347004"/>
              <a:gd name="connsiteY7" fmla="*/ 6858000 h 6858000"/>
              <a:gd name="connsiteX8" fmla="*/ 39602 w 7347004"/>
              <a:gd name="connsiteY8" fmla="*/ 6858000 h 6858000"/>
              <a:gd name="connsiteX9" fmla="*/ 0 w 7347004"/>
              <a:gd name="connsiteY9" fmla="*/ 6858000 h 6858000"/>
              <a:gd name="connsiteX10" fmla="*/ 0 w 7347004"/>
              <a:gd name="connsiteY10" fmla="*/ 1 h 6858000"/>
              <a:gd name="connsiteX11" fmla="*/ 39602 w 7347004"/>
              <a:gd name="connsiteY11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47004" h="6858000">
                <a:moveTo>
                  <a:pt x="39602" y="0"/>
                </a:moveTo>
                <a:lnTo>
                  <a:pt x="5675927" y="0"/>
                </a:lnTo>
                <a:lnTo>
                  <a:pt x="5698706" y="14997"/>
                </a:lnTo>
                <a:cubicBezTo>
                  <a:pt x="6756281" y="754641"/>
                  <a:pt x="7347004" y="2093192"/>
                  <a:pt x="7347004" y="3621656"/>
                </a:cubicBezTo>
                <a:cubicBezTo>
                  <a:pt x="7347004" y="4969131"/>
                  <a:pt x="6390781" y="5602839"/>
                  <a:pt x="5417159" y="6374814"/>
                </a:cubicBezTo>
                <a:cubicBezTo>
                  <a:pt x="5239858" y="6515397"/>
                  <a:pt x="5064178" y="6653108"/>
                  <a:pt x="4885213" y="6780599"/>
                </a:cubicBezTo>
                <a:lnTo>
                  <a:pt x="4770148" y="6858000"/>
                </a:lnTo>
                <a:lnTo>
                  <a:pt x="850790" y="6858000"/>
                </a:lnTo>
                <a:lnTo>
                  <a:pt x="39602" y="6858000"/>
                </a:lnTo>
                <a:lnTo>
                  <a:pt x="0" y="6858000"/>
                </a:lnTo>
                <a:lnTo>
                  <a:pt x="0" y="1"/>
                </a:lnTo>
                <a:lnTo>
                  <a:pt x="39602" y="1"/>
                </a:ln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54275" y="-1"/>
            <a:ext cx="1901448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8D6D0-E422-78DD-351C-E21FF355E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998" y="1696065"/>
            <a:ext cx="4518957" cy="4336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4000" dirty="0">
                <a:latin typeface="Berlin Sans FB" panose="020E0602020502020306" pitchFamily="34" charset="0"/>
              </a:rPr>
              <a:t>Pada </a:t>
            </a:r>
            <a:r>
              <a:rPr lang="en-ID" sz="4000" dirty="0" err="1">
                <a:latin typeface="Berlin Sans FB" panose="020E0602020502020306" pitchFamily="34" charset="0"/>
              </a:rPr>
              <a:t>akhirnya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setiap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lutut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akan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bertekuk</a:t>
            </a:r>
            <a:r>
              <a:rPr lang="en-ID" sz="4000" dirty="0">
                <a:latin typeface="Berlin Sans FB" panose="020E0602020502020306" pitchFamily="34" charset="0"/>
              </a:rPr>
              <a:t> dan </a:t>
            </a:r>
            <a:r>
              <a:rPr lang="en-ID" sz="4000" dirty="0" err="1">
                <a:latin typeface="Berlin Sans FB" panose="020E0602020502020306" pitchFamily="34" charset="0"/>
              </a:rPr>
              <a:t>segala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lidah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akan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mengaku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bahwa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Yesus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adalah</a:t>
            </a:r>
            <a:r>
              <a:rPr lang="en-ID" sz="4000" dirty="0">
                <a:latin typeface="Berlin Sans FB" panose="020E0602020502020306" pitchFamily="34" charset="0"/>
              </a:rPr>
              <a:t> Tuhan </a:t>
            </a:r>
            <a:r>
              <a:rPr lang="en-ID" sz="4000" dirty="0">
                <a:latin typeface="Impact" panose="020B0806030902050204" pitchFamily="34" charset="0"/>
              </a:rPr>
              <a:t>[Filipi 2:10, 11]</a:t>
            </a:r>
            <a:r>
              <a:rPr lang="en-ID" sz="4000" dirty="0"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9301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D0C44-E1F3-56FD-9915-8936F39A0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733A6-4442-2E36-E34A-258FA5F0D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4" descr="A white background with orange and blue shapes&#10;&#10;Description automatically generated">
            <a:extLst>
              <a:ext uri="{FF2B5EF4-FFF2-40B4-BE49-F238E27FC236}">
                <a16:creationId xmlns:a16="http://schemas.microsoft.com/office/drawing/2014/main" id="{0EA3D42F-46F6-EFDD-61E7-EE790A66D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DEEA22-341A-BC75-D51D-537234ADEA6D}"/>
              </a:ext>
            </a:extLst>
          </p:cNvPr>
          <p:cNvSpPr txBox="1">
            <a:spLocks/>
          </p:cNvSpPr>
          <p:nvPr/>
        </p:nvSpPr>
        <p:spPr>
          <a:xfrm>
            <a:off x="628650" y="152466"/>
            <a:ext cx="4602569" cy="800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Impact" panose="020B0806030902050204" pitchFamily="34" charset="0"/>
              </a:rPr>
              <a:t>KESIMPULAN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6BDBC1-4DE8-C3DF-9C44-23B473C1C4DE}"/>
              </a:ext>
            </a:extLst>
          </p:cNvPr>
          <p:cNvSpPr/>
          <p:nvPr/>
        </p:nvSpPr>
        <p:spPr>
          <a:xfrm>
            <a:off x="56487" y="905237"/>
            <a:ext cx="551754" cy="124649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1A980-361D-06F4-B927-67230BEC04CE}"/>
              </a:ext>
            </a:extLst>
          </p:cNvPr>
          <p:cNvSpPr/>
          <p:nvPr/>
        </p:nvSpPr>
        <p:spPr>
          <a:xfrm>
            <a:off x="-78416" y="2353127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004221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F43068-9876-2AD2-9922-A098A1D57743}"/>
              </a:ext>
            </a:extLst>
          </p:cNvPr>
          <p:cNvSpPr/>
          <p:nvPr/>
        </p:nvSpPr>
        <p:spPr>
          <a:xfrm>
            <a:off x="-58858" y="3425600"/>
            <a:ext cx="892520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CAA006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BA0D63-D1D0-4194-29D4-A3208CDFB0D3}"/>
              </a:ext>
            </a:extLst>
          </p:cNvPr>
          <p:cNvSpPr/>
          <p:nvPr/>
        </p:nvSpPr>
        <p:spPr>
          <a:xfrm>
            <a:off x="-85417" y="4491019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5C005C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BCA83E-004F-9B12-43F0-D69ABE8C62EC}"/>
              </a:ext>
            </a:extLst>
          </p:cNvPr>
          <p:cNvSpPr/>
          <p:nvPr/>
        </p:nvSpPr>
        <p:spPr>
          <a:xfrm>
            <a:off x="-74788" y="5572149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6834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0C722F-6DC8-4306-6EF9-F248381251A1}"/>
              </a:ext>
            </a:extLst>
          </p:cNvPr>
          <p:cNvSpPr txBox="1"/>
          <p:nvPr/>
        </p:nvSpPr>
        <p:spPr>
          <a:xfrm>
            <a:off x="1000790" y="1011565"/>
            <a:ext cx="7760437" cy="1323439"/>
          </a:xfrm>
          <a:prstGeom prst="rect">
            <a:avLst/>
          </a:prstGeom>
          <a:solidFill>
            <a:srgbClr val="FFD5D5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Apa pun yang Iblis </a:t>
            </a:r>
            <a:r>
              <a:rPr lang="en-ID" sz="2000" dirty="0" err="1">
                <a:latin typeface="Impact" panose="020B0806030902050204" pitchFamily="34" charset="0"/>
              </a:rPr>
              <a:t>lakukan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dia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sudah</a:t>
            </a:r>
            <a:r>
              <a:rPr lang="en-ID" sz="2000" dirty="0">
                <a:latin typeface="Impact" panose="020B0806030902050204" pitchFamily="34" charset="0"/>
              </a:rPr>
              <a:t> menjadi </a:t>
            </a:r>
            <a:r>
              <a:rPr lang="en-ID" sz="2000" dirty="0" err="1">
                <a:latin typeface="Impact" panose="020B0806030902050204" pitchFamily="34" charset="0"/>
              </a:rPr>
              <a:t>musuh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dikalahkan</a:t>
            </a:r>
            <a:r>
              <a:rPr lang="en-ID" sz="2000" dirty="0">
                <a:latin typeface="Impact" panose="020B0806030902050204" pitchFamily="34" charset="0"/>
              </a:rPr>
              <a:t>, dan </a:t>
            </a:r>
            <a:r>
              <a:rPr lang="en-ID" sz="2000" dirty="0" err="1">
                <a:latin typeface="Impact" panose="020B0806030902050204" pitchFamily="34" charset="0"/>
              </a:rPr>
              <a:t>kuncinya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bagi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adalah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mengklaim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kemenangan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Kristus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bagi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diri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sendiri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setiap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hari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saat</a:t>
            </a:r>
            <a:r>
              <a:rPr lang="en-ID" sz="2000" dirty="0">
                <a:latin typeface="Impact" panose="020B0806030902050204" pitchFamily="34" charset="0"/>
              </a:rPr>
              <a:t> demi </a:t>
            </a:r>
            <a:r>
              <a:rPr lang="en-ID" sz="2000" dirty="0" err="1">
                <a:latin typeface="Impact" panose="020B0806030902050204" pitchFamily="34" charset="0"/>
              </a:rPr>
              <a:t>saat</a:t>
            </a:r>
            <a:r>
              <a:rPr lang="en-ID" sz="2000" dirty="0">
                <a:latin typeface="Impact" panose="020B0806030902050204" pitchFamily="34" charset="0"/>
              </a:rPr>
              <a:t>, dan juga </a:t>
            </a:r>
            <a:r>
              <a:rPr lang="en-ID" sz="2000" dirty="0" err="1">
                <a:latin typeface="Impact" panose="020B0806030902050204" pitchFamily="34" charset="0"/>
              </a:rPr>
              <a:t>menuntut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janji-janji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ditawarkan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salib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kepada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4B248A-33FF-C7AB-CFCF-3E129E21A131}"/>
              </a:ext>
            </a:extLst>
          </p:cNvPr>
          <p:cNvSpPr txBox="1"/>
          <p:nvPr/>
        </p:nvSpPr>
        <p:spPr>
          <a:xfrm>
            <a:off x="1000789" y="2422656"/>
            <a:ext cx="7760437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Sejarah </a:t>
            </a:r>
            <a:r>
              <a:rPr lang="en-ID" sz="2200" dirty="0" err="1">
                <a:latin typeface="Impact" panose="020B0806030902050204" pitchFamily="34" charset="0"/>
              </a:rPr>
              <a:t>penebusan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memberikan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banyak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bukti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bagi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yakin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bahwa</a:t>
            </a:r>
            <a:r>
              <a:rPr lang="en-ID" sz="2200" dirty="0">
                <a:latin typeface="Impact" panose="020B0806030902050204" pitchFamily="34" charset="0"/>
              </a:rPr>
              <a:t> Allah </a:t>
            </a:r>
            <a:r>
              <a:rPr lang="en-ID" sz="2200" dirty="0" err="1">
                <a:latin typeface="Impact" panose="020B0806030902050204" pitchFamily="34" charset="0"/>
              </a:rPr>
              <a:t>senantiasa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bekerja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menghasilkan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apa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baik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bagi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semua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pihak</a:t>
            </a:r>
            <a:r>
              <a:rPr lang="en-ID" sz="2200" dirty="0"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613A59-4134-51F2-1940-3DB4C604192B}"/>
              </a:ext>
            </a:extLst>
          </p:cNvPr>
          <p:cNvSpPr txBox="1"/>
          <p:nvPr/>
        </p:nvSpPr>
        <p:spPr>
          <a:xfrm>
            <a:off x="1000789" y="3661615"/>
            <a:ext cx="7760436" cy="76944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Tuhan </a:t>
            </a:r>
            <a:r>
              <a:rPr lang="en-ID" sz="2200" dirty="0" err="1">
                <a:latin typeface="Impact" panose="020B0806030902050204" pitchFamily="34" charset="0"/>
              </a:rPr>
              <a:t>telah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melakukan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segala</a:t>
            </a:r>
            <a:r>
              <a:rPr lang="en-ID" sz="2200" dirty="0">
                <a:latin typeface="Impact" panose="020B0806030902050204" pitchFamily="34" charset="0"/>
              </a:rPr>
              <a:t> yang Dia </a:t>
            </a:r>
            <a:r>
              <a:rPr lang="en-ID" sz="2200" dirty="0" err="1">
                <a:latin typeface="Impact" panose="020B0806030902050204" pitchFamily="34" charset="0"/>
              </a:rPr>
              <a:t>bisa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lakukan</a:t>
            </a:r>
            <a:r>
              <a:rPr lang="en-ID" sz="2200" dirty="0">
                <a:latin typeface="Impact" panose="020B0806030902050204" pitchFamily="34" charset="0"/>
              </a:rPr>
              <a:t> agar </a:t>
            </a:r>
            <a:r>
              <a:rPr lang="en-ID" sz="2200" dirty="0" err="1">
                <a:latin typeface="Impact" panose="020B0806030902050204" pitchFamily="34" charset="0"/>
              </a:rPr>
              <a:t>umat</a:t>
            </a:r>
            <a:r>
              <a:rPr lang="en-ID" sz="2200" dirty="0">
                <a:latin typeface="Impact" panose="020B0806030902050204" pitchFamily="34" charset="0"/>
              </a:rPr>
              <a:t>-Nya </a:t>
            </a:r>
            <a:r>
              <a:rPr lang="en-ID" sz="2200" dirty="0" err="1">
                <a:latin typeface="Impact" panose="020B0806030902050204" pitchFamily="34" charset="0"/>
              </a:rPr>
              <a:t>dapat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menghasilkan</a:t>
            </a:r>
            <a:r>
              <a:rPr lang="en-ID" sz="2200" dirty="0">
                <a:latin typeface="Impact" panose="020B0806030902050204" pitchFamily="34" charset="0"/>
              </a:rPr>
              <a:t> "</a:t>
            </a:r>
            <a:r>
              <a:rPr lang="en-ID" sz="2200" dirty="0" err="1">
                <a:latin typeface="Impact" panose="020B0806030902050204" pitchFamily="34" charset="0"/>
              </a:rPr>
              <a:t>buah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baik</a:t>
            </a:r>
            <a:r>
              <a:rPr lang="en-ID" sz="2200" dirty="0">
                <a:latin typeface="Impact" panose="020B0806030902050204" pitchFamily="34" charset="0"/>
              </a:rPr>
              <a:t>".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CF783B-93CA-4CCB-829C-801F162DFA5B}"/>
              </a:ext>
            </a:extLst>
          </p:cNvPr>
          <p:cNvSpPr txBox="1"/>
          <p:nvPr/>
        </p:nvSpPr>
        <p:spPr>
          <a:xfrm>
            <a:off x="1000789" y="4565767"/>
            <a:ext cx="7760436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Ketika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memandang</a:t>
            </a:r>
            <a:r>
              <a:rPr lang="en-ID" sz="2200" dirty="0">
                <a:latin typeface="Impact" panose="020B0806030902050204" pitchFamily="34" charset="0"/>
              </a:rPr>
              <a:t> Salib, </a:t>
            </a:r>
            <a:r>
              <a:rPr lang="en-ID" sz="2200" dirty="0" err="1">
                <a:latin typeface="Impact" panose="020B0806030902050204" pitchFamily="34" charset="0"/>
              </a:rPr>
              <a:t>maka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dapat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melihat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betapa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besar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penderitaan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kepedihan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ditimbulkan</a:t>
            </a:r>
            <a:r>
              <a:rPr lang="en-ID" sz="2200" dirty="0">
                <a:latin typeface="Impact" panose="020B0806030902050204" pitchFamily="34" charset="0"/>
              </a:rPr>
              <a:t> oleh dosa </a:t>
            </a:r>
            <a:r>
              <a:rPr lang="en-ID" sz="2200" dirty="0" err="1">
                <a:latin typeface="Impact" panose="020B0806030902050204" pitchFamily="34" charset="0"/>
              </a:rPr>
              <a:t>kepada</a:t>
            </a:r>
            <a:r>
              <a:rPr lang="en-ID" sz="2200" dirty="0">
                <a:latin typeface="Impact" panose="020B0806030902050204" pitchFamily="34" charset="0"/>
              </a:rPr>
              <a:t> Allah </a:t>
            </a:r>
            <a:r>
              <a:rPr lang="en-ID" sz="2200" dirty="0" err="1">
                <a:latin typeface="Impact" panose="020B0806030902050204" pitchFamily="34" charset="0"/>
              </a:rPr>
              <a:t>sendiri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EBFC91-03E7-FDE9-F3FF-3958C1603DA8}"/>
              </a:ext>
            </a:extLst>
          </p:cNvPr>
          <p:cNvSpPr txBox="1"/>
          <p:nvPr/>
        </p:nvSpPr>
        <p:spPr>
          <a:xfrm>
            <a:off x="1000789" y="5795544"/>
            <a:ext cx="7760436" cy="76944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dapat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memiliki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hubungan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mendalam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seseorang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karakternya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benci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atau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percayai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2749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3A2FF-4C6D-1B3F-9A61-8F03FCB3F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Pelajaran pekan ini menekankan tiga pokok utama :</a:t>
            </a:r>
            <a:endParaRPr lang="en-ID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73670-1491-D4A5-B023-69495C1C3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888" y="1825626"/>
            <a:ext cx="5155462" cy="2214746"/>
          </a:xfrm>
        </p:spPr>
        <p:txBody>
          <a:bodyPr>
            <a:normAutofit lnSpcReduction="10000"/>
          </a:bodyPr>
          <a:lstStyle/>
          <a:p>
            <a:r>
              <a:rPr lang="fi-FI" sz="2400" b="1" dirty="0"/>
              <a:t>Kita perlu mengakui keadilan Tuhan.</a:t>
            </a:r>
          </a:p>
          <a:p>
            <a:r>
              <a:rPr lang="fi-FI" sz="2400" b="1" dirty="0"/>
              <a:t>Kita perlu mengakui niat kasih Tuhan.</a:t>
            </a:r>
          </a:p>
          <a:p>
            <a:r>
              <a:rPr lang="fi-FI" sz="2400" b="1" dirty="0"/>
              <a:t>Kita perlu mewartakan keadilan dan niat kasih Allah</a:t>
            </a:r>
            <a:endParaRPr lang="en-ID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6E55C7-44C4-EEDC-92CC-27F08FFF395B}"/>
              </a:ext>
            </a:extLst>
          </p:cNvPr>
          <p:cNvSpPr txBox="1"/>
          <p:nvPr/>
        </p:nvSpPr>
        <p:spPr>
          <a:xfrm>
            <a:off x="3498114" y="4433469"/>
            <a:ext cx="515546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 err="1">
                <a:latin typeface="Gill Sans Nova Cond XBd" panose="020B0A06020104020203" pitchFamily="34" charset="0"/>
              </a:rPr>
              <a:t>Bagaimanakah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dapat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mengakui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menyatakan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keadilan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niat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kasih</a:t>
            </a:r>
            <a:r>
              <a:rPr lang="en-ID" sz="2600" dirty="0">
                <a:latin typeface="Gill Sans Nova Cond XBd" panose="020B0A06020104020203" pitchFamily="34" charset="0"/>
              </a:rPr>
              <a:t> Tuhan </a:t>
            </a:r>
            <a:r>
              <a:rPr lang="en-ID" sz="2600" dirty="0" err="1"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kehidupan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sehari-hari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percakapan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 </a:t>
            </a:r>
            <a:r>
              <a:rPr lang="en-ID" sz="2600" dirty="0" err="1">
                <a:latin typeface="Gill Sans Nova Cond XBd" panose="020B0A06020104020203" pitchFamily="34" charset="0"/>
              </a:rPr>
              <a:t>tentang</a:t>
            </a:r>
            <a:r>
              <a:rPr lang="en-ID" sz="2600" dirty="0">
                <a:latin typeface="Gill Sans Nova Cond XBd" panose="020B0A06020104020203" pitchFamily="34" charset="0"/>
              </a:rPr>
              <a:t> Tuhan?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4E5B6F-FFD3-1FB6-9CC7-B3DCEF2A3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03" y="4433469"/>
            <a:ext cx="2564754" cy="1881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913CF-A37A-A2E6-446E-3631236B3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03" y="1864241"/>
            <a:ext cx="2564753" cy="256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55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BD17B-000E-77AF-DBF3-18B11724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KRISTUS SANG PEMENANG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Minggu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9 Maret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0D611-12AA-3440-30C4-28F69D235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81" y="1933700"/>
            <a:ext cx="7709979" cy="462976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4000" dirty="0">
                <a:latin typeface="Franklin Gothic Heavy" panose="020B0903020102020204" pitchFamily="34" charset="0"/>
              </a:rPr>
              <a:t>Kitab </a:t>
            </a:r>
            <a:r>
              <a:rPr lang="en-ID" sz="4000" dirty="0" err="1">
                <a:latin typeface="Franklin Gothic Heavy" panose="020B0903020102020204" pitchFamily="34" charset="0"/>
              </a:rPr>
              <a:t>Suci</a:t>
            </a:r>
            <a:r>
              <a:rPr lang="en-ID" sz="4000" dirty="0">
                <a:latin typeface="Franklin Gothic Heavy" panose="020B0903020102020204" pitchFamily="34" charset="0"/>
              </a:rPr>
              <a:t> </a:t>
            </a:r>
            <a:r>
              <a:rPr lang="en-ID" sz="4000" dirty="0" err="1">
                <a:latin typeface="Franklin Gothic Heavy" panose="020B0903020102020204" pitchFamily="34" charset="0"/>
              </a:rPr>
              <a:t>menggambarkan</a:t>
            </a:r>
            <a:r>
              <a:rPr lang="en-ID" sz="4000" dirty="0">
                <a:latin typeface="Franklin Gothic Heavy" panose="020B0903020102020204" pitchFamily="34" charset="0"/>
              </a:rPr>
              <a:t> Iblis </a:t>
            </a:r>
            <a:r>
              <a:rPr lang="en-ID" sz="4000" dirty="0" err="1">
                <a:latin typeface="Franklin Gothic Heavy" panose="020B0903020102020204" pitchFamily="34" charset="0"/>
              </a:rPr>
              <a:t>sebagai</a:t>
            </a:r>
            <a:r>
              <a:rPr lang="en-ID" sz="4000" dirty="0">
                <a:latin typeface="Franklin Gothic Heavy" panose="020B0903020102020204" pitchFamily="34" charset="0"/>
              </a:rPr>
              <a:t>:  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</a:p>
          <a:p>
            <a:pPr marL="514350" indent="-514350">
              <a:buAutoNum type="arabicPeriod"/>
            </a:pP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Penipu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seluruh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dunia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sejak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permulaan</a:t>
            </a:r>
            <a:r>
              <a:rPr lang="en-ID" sz="3200" dirty="0">
                <a:latin typeface="Franklin Gothic Demi Cond" panose="020B0706030402020204" pitchFamily="34" charset="0"/>
              </a:rPr>
              <a:t> [Wahyu 12:9; Yohanes 8:44, 2 </a:t>
            </a:r>
            <a:r>
              <a:rPr lang="en-ID" sz="3200" dirty="0" err="1">
                <a:latin typeface="Franklin Gothic Demi Cond" panose="020B0706030402020204" pitchFamily="34" charset="0"/>
              </a:rPr>
              <a:t>Korintus</a:t>
            </a:r>
            <a:r>
              <a:rPr lang="en-ID" sz="3200" dirty="0">
                <a:latin typeface="Franklin Gothic Demi Cond" panose="020B0706030402020204" pitchFamily="34" charset="0"/>
              </a:rPr>
              <a:t> 11:3]    </a:t>
            </a:r>
          </a:p>
          <a:p>
            <a:pPr marL="514350" indent="-514350">
              <a:buAutoNum type="arabicPeriod"/>
            </a:pP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Pemfitnah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penuduh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Allah dan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umat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-Nya di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surga</a:t>
            </a:r>
            <a:r>
              <a:rPr lang="en-ID" sz="3200" dirty="0">
                <a:latin typeface="Franklin Gothic Demi Cond" panose="020B0706030402020204" pitchFamily="34" charset="0"/>
              </a:rPr>
              <a:t> [Wahyu 12:10; Wahyu 13:6; Ayub 1-2; Zakaria 3: 1-2]   </a:t>
            </a:r>
          </a:p>
          <a:p>
            <a:pPr marL="514350" indent="-514350">
              <a:buAutoNum type="arabicPeriod"/>
            </a:pPr>
            <a:r>
              <a:rPr lang="en-ID" sz="32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Penguasa</a:t>
            </a:r>
            <a:r>
              <a:rPr lang="en-ID" sz="32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merampas</a:t>
            </a:r>
            <a:r>
              <a:rPr lang="en-ID" sz="32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dunia </a:t>
            </a:r>
            <a:r>
              <a:rPr lang="en-ID" sz="32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[Yohanes 12:31; Yohanes 14:30; Yohanes 16:11].</a:t>
            </a:r>
          </a:p>
        </p:txBody>
      </p:sp>
    </p:spTree>
    <p:extLst>
      <p:ext uri="{BB962C8B-B14F-4D97-AF65-F5344CB8AC3E}">
        <p14:creationId xmlns:p14="http://schemas.microsoft.com/office/powerpoint/2010/main" val="3341744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78F5A2-2203-A60C-2B08-90F872522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2F0410-38E6-BDBD-0365-15B387658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69068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Kitab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Suci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juga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mengajarkan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bahwa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Yesus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adalah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pemenang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atas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Iblis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segala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hal</a:t>
            </a:r>
            <a:r>
              <a:rPr lang="en-ID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A593C-5C76-7BF9-7B08-6EAB442F9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90" y="2011965"/>
            <a:ext cx="8763308" cy="473740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"</a:t>
            </a:r>
            <a:r>
              <a:rPr lang="en-ID" sz="3000" dirty="0" err="1">
                <a:solidFill>
                  <a:srgbClr val="FF0000"/>
                </a:solidFill>
                <a:latin typeface="Tw Cen MT Condensed Extra Bold" panose="020B0803020202020204" pitchFamily="34" charset="0"/>
              </a:rPr>
              <a:t>datang</a:t>
            </a:r>
            <a:r>
              <a:rPr lang="en-ID" sz="3000" dirty="0">
                <a:solidFill>
                  <a:srgbClr val="FF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FF0000"/>
                </a:solidFill>
                <a:latin typeface="Tw Cen MT Condensed Extra Bold" panose="020B0803020202020204" pitchFamily="34" charset="0"/>
              </a:rPr>
              <a:t>ke</a:t>
            </a:r>
            <a:r>
              <a:rPr lang="en-ID" sz="3000" dirty="0">
                <a:solidFill>
                  <a:srgbClr val="FF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FF00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solidFill>
                  <a:srgbClr val="FF0000"/>
                </a:solidFill>
                <a:latin typeface="Tw Cen MT Condensed Extra Bold" panose="020B0803020202020204" pitchFamily="34" charset="0"/>
              </a:rPr>
              <a:t> dunia </a:t>
            </a:r>
            <a:r>
              <a:rPr lang="en-ID" sz="3000" dirty="0" err="1">
                <a:solidFill>
                  <a:srgbClr val="FF000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solidFill>
                  <a:srgbClr val="FF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FF0000"/>
                </a:solidFill>
                <a:latin typeface="Tw Cen MT Condensed Extra Bold" panose="020B0803020202020204" pitchFamily="34" charset="0"/>
              </a:rPr>
              <a:t>memberi</a:t>
            </a:r>
            <a:r>
              <a:rPr lang="en-ID" sz="3000" dirty="0">
                <a:solidFill>
                  <a:srgbClr val="FF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FF0000"/>
                </a:solidFill>
                <a:latin typeface="Tw Cen MT Condensed Extra Bold" panose="020B0803020202020204" pitchFamily="34" charset="0"/>
              </a:rPr>
              <a:t>kesaksian</a:t>
            </a:r>
            <a:r>
              <a:rPr lang="en-ID" sz="3000" dirty="0">
                <a:solidFill>
                  <a:srgbClr val="FF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FF0000"/>
                </a:solidFill>
                <a:latin typeface="Tw Cen MT Condensed Extra Bold" panose="020B0803020202020204" pitchFamily="34" charset="0"/>
              </a:rPr>
              <a:t>tentang</a:t>
            </a:r>
            <a:r>
              <a:rPr lang="en-ID" sz="3000" dirty="0">
                <a:solidFill>
                  <a:srgbClr val="FF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FF0000"/>
                </a:solidFill>
                <a:latin typeface="Tw Cen MT Condensed Extra Bold" panose="020B0803020202020204" pitchFamily="34" charset="0"/>
              </a:rPr>
              <a:t>kebenaran</a:t>
            </a:r>
            <a:r>
              <a:rPr lang="en-ID" sz="3000" dirty="0">
                <a:latin typeface="Tw Cen MT Condensed Extra Bold" panose="020B0803020202020204" pitchFamily="34" charset="0"/>
              </a:rPr>
              <a:t>" [Yohanes 18:37].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0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salib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secara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luar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biasa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menunjukkan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kebenaran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kasih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Allah yang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sempurna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>
                <a:latin typeface="Tw Cen MT Condensed Extra Bold" panose="020B0803020202020204" pitchFamily="34" charset="0"/>
              </a:rPr>
              <a:t>[Roma 3:25, 26; Roma 5:8],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demikian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menyangkal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tuduhan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fitnahan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Iblis </a:t>
            </a:r>
            <a:r>
              <a:rPr lang="en-ID" sz="3000" dirty="0">
                <a:latin typeface="Tw Cen MT Condensed Extra Bold" panose="020B0803020202020204" pitchFamily="34" charset="0"/>
              </a:rPr>
              <a:t>[Wahyu 12:10, 11].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000" dirty="0" err="1">
                <a:solidFill>
                  <a:srgbClr val="FF0000"/>
                </a:solidFill>
                <a:latin typeface="Gill Sans Nova Cond Ultra Bold" panose="020B0B04020104020203" pitchFamily="34" charset="0"/>
              </a:rPr>
              <a:t>Yesus</a:t>
            </a:r>
            <a:r>
              <a:rPr lang="en-ID" sz="3000" dirty="0">
                <a:solidFill>
                  <a:srgbClr val="FF0000"/>
                </a:solidFill>
                <a:latin typeface="Gill Sans Nova Cond Ultra Bold" panose="020B0B04020104020203" pitchFamily="34" charset="0"/>
              </a:rPr>
              <a:t> pada </a:t>
            </a:r>
            <a:r>
              <a:rPr lang="en-ID" sz="3000" dirty="0" err="1">
                <a:solidFill>
                  <a:srgbClr val="FF0000"/>
                </a:solidFill>
                <a:latin typeface="Gill Sans Nova Cond Ultra Bold" panose="020B0B04020104020203" pitchFamily="34" charset="0"/>
              </a:rPr>
              <a:t>akhirnya</a:t>
            </a:r>
            <a:r>
              <a:rPr lang="en-ID" sz="3000" dirty="0">
                <a:solidFill>
                  <a:srgbClr val="FF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FF0000"/>
                </a:solidFill>
                <a:latin typeface="Gill Sans Nova Cond Ultra Bold" panose="020B0B04020104020203" pitchFamily="34" charset="0"/>
              </a:rPr>
              <a:t>akan</a:t>
            </a:r>
            <a:r>
              <a:rPr lang="en-ID" sz="3000" dirty="0">
                <a:solidFill>
                  <a:srgbClr val="FF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FF0000"/>
                </a:solidFill>
                <a:latin typeface="Gill Sans Nova Cond Ultra Bold" panose="020B0B04020104020203" pitchFamily="34" charset="0"/>
              </a:rPr>
              <a:t>menghancurkan</a:t>
            </a:r>
            <a:r>
              <a:rPr lang="en-ID" sz="3000" dirty="0">
                <a:solidFill>
                  <a:srgbClr val="FF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FF0000"/>
                </a:solidFill>
                <a:latin typeface="Gill Sans Nova Cond Ultra Bold" panose="020B0B04020104020203" pitchFamily="34" charset="0"/>
              </a:rPr>
              <a:t>kerajaan</a:t>
            </a:r>
            <a:r>
              <a:rPr lang="en-ID" sz="3000" dirty="0">
                <a:solidFill>
                  <a:srgbClr val="FF0000"/>
                </a:solidFill>
                <a:latin typeface="Gill Sans Nova Cond Ultra Bold" panose="020B0B04020104020203" pitchFamily="34" charset="0"/>
              </a:rPr>
              <a:t> Iblis</a:t>
            </a:r>
            <a:r>
              <a:rPr lang="en-ID" sz="3000" dirty="0">
                <a:latin typeface="Tw Cen MT Condensed Extra Bold" panose="020B0803020202020204" pitchFamily="34" charset="0"/>
              </a:rPr>
              <a:t>, yang "</a:t>
            </a:r>
            <a:r>
              <a:rPr lang="en-ID" sz="3000" dirty="0" err="1">
                <a:latin typeface="Tw Cen MT Condensed Extra Bold" panose="020B0803020202020204" pitchFamily="34" charset="0"/>
              </a:rPr>
              <a:t>tahu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waktunya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sudah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singkat</a:t>
            </a:r>
            <a:r>
              <a:rPr lang="en-ID" sz="3000" dirty="0">
                <a:latin typeface="Tw Cen MT Condensed Extra Bold" panose="020B0803020202020204" pitchFamily="34" charset="0"/>
              </a:rPr>
              <a:t>" [Wahyu 12:12; Roma 16:20],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000" dirty="0">
                <a:latin typeface="Tw Cen MT Condensed Extra Bold" panose="020B0803020202020204" pitchFamily="34" charset="0"/>
              </a:rPr>
              <a:t> "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memerintah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sampai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selama-lamanya</a:t>
            </a:r>
            <a:r>
              <a:rPr lang="en-ID" sz="3000" dirty="0">
                <a:latin typeface="Tw Cen MT Condensed Extra Bold" panose="020B0803020202020204" pitchFamily="34" charset="0"/>
              </a:rPr>
              <a:t>" [Wahyu 11:15].</a:t>
            </a:r>
          </a:p>
        </p:txBody>
      </p:sp>
    </p:spTree>
    <p:extLst>
      <p:ext uri="{BB962C8B-B14F-4D97-AF65-F5344CB8AC3E}">
        <p14:creationId xmlns:p14="http://schemas.microsoft.com/office/powerpoint/2010/main" val="3125777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FCAB0-7966-1854-DCD3-93BC935C40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929" b="1392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183F4-7C2C-0501-1418-78BF6926F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086" y="3561121"/>
            <a:ext cx="8501827" cy="31051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Pada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akhirnya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apa</a:t>
            </a:r>
            <a:r>
              <a:rPr lang="en-ID" sz="3200" dirty="0">
                <a:latin typeface="Tw Cen MT Condensed Extra Bold" panose="020B0803020202020204" pitchFamily="34" charset="0"/>
              </a:rPr>
              <a:t> pun yang Iblis </a:t>
            </a:r>
            <a:r>
              <a:rPr lang="en-ID" sz="3200" dirty="0" err="1">
                <a:latin typeface="Tw Cen MT Condensed Extra Bold" panose="020B0803020202020204" pitchFamily="34" charset="0"/>
              </a:rPr>
              <a:t>lakukan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sudah</a:t>
            </a:r>
            <a:r>
              <a:rPr lang="en-ID" sz="3200" dirty="0">
                <a:latin typeface="Tw Cen MT Condensed Extra Bold" panose="020B0803020202020204" pitchFamily="34" charset="0"/>
              </a:rPr>
              <a:t> menjadi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musuh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dikalahkan</a:t>
            </a:r>
            <a:r>
              <a:rPr lang="en-ID" sz="3200" dirty="0">
                <a:latin typeface="Tw Cen MT Condensed Extra Bold" panose="020B0803020202020204" pitchFamily="34" charset="0"/>
              </a:rPr>
              <a:t>, dan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kuncinya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bagi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mengklaim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kemenangan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Kristus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bagi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diri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sendiri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setiap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hari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saat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demi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saat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dan juga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menuntut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janji-janji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ditawarkan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salib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5356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768F4-A433-3FA9-D391-AE33048A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YANG ADIL DAN YANG BENAR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Senin, 10 Maret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BD917-7363-678E-BBD3-62ADCD7AC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90" y="1995181"/>
            <a:ext cx="7893805" cy="4465070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Kekalahan</a:t>
            </a:r>
            <a:r>
              <a:rPr lang="en-ID" sz="3200" dirty="0">
                <a:latin typeface="Impact" panose="020B0806030902050204" pitchFamily="34" charset="0"/>
              </a:rPr>
              <a:t> total </a:t>
            </a:r>
            <a:r>
              <a:rPr lang="en-ID" sz="3200" dirty="0" err="1">
                <a:latin typeface="Impact" panose="020B0806030902050204" pitchFamily="34" charset="0"/>
              </a:rPr>
              <a:t>pemerintahan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musuh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terjadi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dua </a:t>
            </a:r>
            <a:r>
              <a:rPr lang="en-ID" sz="3200" dirty="0" err="1">
                <a:latin typeface="Impact" panose="020B0806030902050204" pitchFamily="34" charset="0"/>
              </a:rPr>
              <a:t>tahap</a:t>
            </a:r>
            <a:r>
              <a:rPr lang="en-ID" sz="3200" dirty="0">
                <a:latin typeface="Impact" panose="020B0806030902050204" pitchFamily="34" charset="0"/>
              </a:rPr>
              <a:t> :</a:t>
            </a:r>
            <a:r>
              <a:rPr lang="en-ID" sz="3200" dirty="0">
                <a:latin typeface="Berlin Sans FB" panose="020E0602020502020306" pitchFamily="34" charset="0"/>
              </a:rPr>
              <a:t>    </a:t>
            </a:r>
          </a:p>
          <a:p>
            <a:pPr marL="342900" indent="-342900">
              <a:buAutoNum type="arabicPeriod"/>
            </a:pPr>
            <a:r>
              <a:rPr lang="en-ID" sz="3200" dirty="0" err="1">
                <a:latin typeface="Eras Bold ITC" panose="020B0907030504020204" pitchFamily="34" charset="0"/>
              </a:rPr>
              <a:t>Melalui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pekerjaan</a:t>
            </a:r>
            <a:r>
              <a:rPr lang="en-ID" sz="3200" dirty="0">
                <a:latin typeface="Eras Bold ITC" panose="020B0907030504020204" pitchFamily="34" charset="0"/>
              </a:rPr>
              <a:t> Salib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Kristus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membuktikan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bahwa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tuduhan</a:t>
            </a:r>
            <a:r>
              <a:rPr lang="en-ID" sz="3200" dirty="0">
                <a:latin typeface="Berlin Sans FB" panose="020E0602020502020306" pitchFamily="34" charset="0"/>
              </a:rPr>
              <a:t> fitnah Iblis </a:t>
            </a:r>
            <a:r>
              <a:rPr lang="en-ID" sz="3200" dirty="0" err="1">
                <a:latin typeface="Berlin Sans FB" panose="020E0602020502020306" pitchFamily="34" charset="0"/>
              </a:rPr>
              <a:t>itu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tidak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benar</a:t>
            </a:r>
            <a:r>
              <a:rPr lang="en-ID" sz="3200" dirty="0">
                <a:latin typeface="Berlin Sans FB" panose="020E0602020502020306" pitchFamily="34" charset="0"/>
              </a:rPr>
              <a:t>. </a:t>
            </a:r>
            <a:r>
              <a:rPr lang="en-ID" sz="3200" dirty="0">
                <a:latin typeface="Gill Sans Ultra Bold Condensed" panose="020B0A06020104020203" pitchFamily="34" charset="0"/>
              </a:rPr>
              <a:t>Di </a:t>
            </a:r>
            <a:r>
              <a:rPr lang="en-ID" sz="3200" dirty="0" err="1">
                <a:latin typeface="Gill Sans Ultra Bold Condensed" panose="020B0A06020104020203" pitchFamily="34" charset="0"/>
              </a:rPr>
              <a:t>salib</a:t>
            </a:r>
            <a:r>
              <a:rPr lang="en-ID" sz="3200" dirty="0">
                <a:latin typeface="Gill Sans Ultra Bold Condensed" panose="020B0A06020104020203" pitchFamily="34" charset="0"/>
              </a:rPr>
              <a:t>, Allah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memberikan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perwujudan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sejati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dari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kasih</a:t>
            </a:r>
            <a:r>
              <a:rPr lang="en-ID" sz="3200" dirty="0">
                <a:latin typeface="Gill Sans Ultra Bold Condensed" panose="020B0A06020104020203" pitchFamily="34" charset="0"/>
              </a:rPr>
              <a:t> dan </a:t>
            </a:r>
            <a:r>
              <a:rPr lang="en-ID" sz="3200" dirty="0" err="1">
                <a:latin typeface="Gill Sans Ultra Bold Condensed" panose="020B0A06020104020203" pitchFamily="34" charset="0"/>
              </a:rPr>
              <a:t>kebenaran</a:t>
            </a:r>
            <a:r>
              <a:rPr lang="en-ID" sz="3200" dirty="0">
                <a:latin typeface="Gill Sans Ultra Bold Condensed" panose="020B0A06020104020203" pitchFamily="34" charset="0"/>
              </a:rPr>
              <a:t> Allah.    </a:t>
            </a:r>
          </a:p>
          <a:p>
            <a:pPr marL="342900" indent="-342900">
              <a:buAutoNum type="arabicPeriod"/>
            </a:pPr>
            <a:r>
              <a:rPr lang="en-ID" sz="3200" dirty="0">
                <a:latin typeface="Britannic Bold" panose="020B0903060703020204" pitchFamily="34" charset="0"/>
              </a:rPr>
              <a:t>Pada </a:t>
            </a:r>
            <a:r>
              <a:rPr lang="en-ID" sz="3200" dirty="0" err="1">
                <a:latin typeface="Britannic Bold" panose="020B0903060703020204" pitchFamily="34" charset="0"/>
              </a:rPr>
              <a:t>akhirnya</a:t>
            </a:r>
            <a:r>
              <a:rPr lang="en-ID" sz="3200" dirty="0">
                <a:latin typeface="Britannic Bold" panose="020B0903060703020204" pitchFamily="34" charset="0"/>
              </a:rPr>
              <a:t>, Iblis dan </a:t>
            </a:r>
            <a:r>
              <a:rPr lang="en-ID" sz="3200" dirty="0" err="1">
                <a:latin typeface="Britannic Bold" panose="020B0903060703020204" pitchFamily="34" charset="0"/>
              </a:rPr>
              <a:t>kerajaannya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akan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dibinasakan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>
                <a:latin typeface="Berlin Sans FB" panose="020E0602020502020306" pitchFamily="34" charset="0"/>
              </a:rPr>
              <a:t>[Wahyu 20:10].</a:t>
            </a:r>
          </a:p>
        </p:txBody>
      </p:sp>
    </p:spTree>
    <p:extLst>
      <p:ext uri="{BB962C8B-B14F-4D97-AF65-F5344CB8AC3E}">
        <p14:creationId xmlns:p14="http://schemas.microsoft.com/office/powerpoint/2010/main" val="3749069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9C556D-F55C-4D69-78FA-CBD94F0A2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85" y="339110"/>
            <a:ext cx="5421729" cy="1107409"/>
          </a:xfrm>
        </p:spPr>
        <p:txBody>
          <a:bodyPr anchor="b">
            <a:normAutofit/>
          </a:bodyPr>
          <a:lstStyle/>
          <a:p>
            <a:r>
              <a:rPr lang="en-ID" sz="3200" dirty="0">
                <a:latin typeface="Impact" panose="020B0806030902050204" pitchFamily="34" charset="0"/>
              </a:rPr>
              <a:t>Ellen G. </a:t>
            </a:r>
            <a:r>
              <a:rPr lang="en-ID" sz="3200" dirty="0" err="1">
                <a:latin typeface="Impact" panose="020B0806030902050204" pitchFamily="34" charset="0"/>
              </a:rPr>
              <a:t>WhitE</a:t>
            </a:r>
            <a:r>
              <a:rPr lang="en-ID" sz="3200" dirty="0">
                <a:latin typeface="Impact" panose="020B0806030902050204" pitchFamily="34" charset="0"/>
              </a:rPr>
              <a:t>, Alfa dan Omega, </a:t>
            </a:r>
            <a:r>
              <a:rPr lang="en-ID" sz="3200" dirty="0" err="1">
                <a:latin typeface="Impact" panose="020B0806030902050204" pitchFamily="34" charset="0"/>
              </a:rPr>
              <a:t>jld</a:t>
            </a:r>
            <a:r>
              <a:rPr lang="en-ID" sz="3200" dirty="0">
                <a:latin typeface="Impact" panose="020B0806030902050204" pitchFamily="34" charset="0"/>
              </a:rPr>
              <a:t>. 6, </a:t>
            </a:r>
            <a:r>
              <a:rPr lang="en-ID" sz="3200" dirty="0" err="1">
                <a:latin typeface="Impact" panose="020B0806030902050204" pitchFamily="34" charset="0"/>
              </a:rPr>
              <a:t>hlm</a:t>
            </a:r>
            <a:r>
              <a:rPr lang="en-ID" sz="3200" dirty="0">
                <a:latin typeface="Impact" panose="020B0806030902050204" pitchFamily="34" charset="0"/>
              </a:rPr>
              <a:t>. 414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D551F-C6CB-5D04-0681-7ADCE6995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85" y="1785629"/>
            <a:ext cx="5414214" cy="485071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Setelah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kematian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, "</a:t>
            </a:r>
            <a:r>
              <a:rPr lang="en-ID" sz="3000" dirty="0" err="1">
                <a:latin typeface="Tw Cen MT Condensed Extra Bold" panose="020B0803020202020204" pitchFamily="34" charset="0"/>
              </a:rPr>
              <a:t>Setan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melihat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sasarannya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sudah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dirusakkan</a:t>
            </a:r>
            <a:r>
              <a:rPr lang="en-ID" sz="3000" dirty="0">
                <a:latin typeface="Tw Cen MT Condensed Extra Bold" panose="020B0803020202020204" pitchFamily="34" charset="0"/>
              </a:rPr>
              <a:t>. Cara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kerjanya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dipaparkan</a:t>
            </a:r>
            <a:r>
              <a:rPr lang="en-ID" sz="3000" dirty="0"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hadapan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malaikat-malaikat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jatuh</a:t>
            </a:r>
            <a:r>
              <a:rPr lang="en-ID" sz="3000" dirty="0">
                <a:latin typeface="Tw Cen MT Condensed Extra Bold" panose="020B0803020202020204" pitchFamily="34" charset="0"/>
              </a:rPr>
              <a:t> dan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hadapan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semesta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alam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  <a:r>
              <a:rPr lang="en-ID" sz="3000" dirty="0" err="1">
                <a:latin typeface="Tw Cen MT Condensed Extra Bold" panose="020B0803020202020204" pitchFamily="34" charset="0"/>
              </a:rPr>
              <a:t>Ia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menyatakan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dirinya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pembunuh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  <a:r>
              <a:rPr lang="en-ID" sz="30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Oleh </a:t>
            </a:r>
            <a:r>
              <a:rPr lang="en-ID" sz="30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menumpahkan</a:t>
            </a:r>
            <a:r>
              <a:rPr lang="en-ID" sz="30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darah</a:t>
            </a:r>
            <a:r>
              <a:rPr lang="en-ID" sz="30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Anak Allah, </a:t>
            </a:r>
            <a:r>
              <a:rPr lang="en-ID" sz="30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ia</a:t>
            </a:r>
            <a:r>
              <a:rPr lang="en-ID" sz="30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telah</a:t>
            </a:r>
            <a:r>
              <a:rPr lang="en-ID" sz="30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mencabut</a:t>
            </a:r>
            <a:r>
              <a:rPr lang="en-ID" sz="30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dirinya</a:t>
            </a:r>
            <a:r>
              <a:rPr lang="en-ID" sz="30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sendiri</a:t>
            </a:r>
            <a:r>
              <a:rPr lang="en-ID" sz="30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30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simpati</a:t>
            </a:r>
            <a:r>
              <a:rPr lang="en-ID" sz="30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makhluk-makhluk</a:t>
            </a:r>
            <a:r>
              <a:rPr lang="en-ID" sz="30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surga</a:t>
            </a:r>
            <a:r>
              <a:rPr lang="en-ID" sz="3000" dirty="0">
                <a:latin typeface="Tw Cen MT Condensed Extra Bold" panose="020B0803020202020204" pitchFamily="34" charset="0"/>
              </a:rPr>
              <a:t>".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D30B6D-EC53-6CD3-2EB3-DE08BBC5D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599" y="1908518"/>
            <a:ext cx="2766203" cy="35350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0594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8C7F28-494F-0A32-AD5E-447689F87F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33" r="1" b="1"/>
          <a:stretch/>
        </p:blipFill>
        <p:spPr>
          <a:xfrm>
            <a:off x="20" y="10"/>
            <a:ext cx="9171076" cy="46669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E70A4-5D81-02A6-D6D5-DB2BB3194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526" y="4445264"/>
            <a:ext cx="8347586" cy="195300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Gill Sans Ultra Bold Condensed" panose="020B0A06020104020203" pitchFamily="34" charset="0"/>
              </a:rPr>
              <a:t>Sejarah </a:t>
            </a:r>
            <a:r>
              <a:rPr lang="en-ID" sz="3600" dirty="0" err="1">
                <a:latin typeface="Gill Sans Ultra Bold Condensed" panose="020B0A06020104020203" pitchFamily="34" charset="0"/>
              </a:rPr>
              <a:t>penebusan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memberikan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banyak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bukti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bagi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kita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yakin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bahwa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Allah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senantiasa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bekerja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menghasilkan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apa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baik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bagi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semua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pihak</a:t>
            </a:r>
            <a:r>
              <a:rPr lang="en-ID" sz="3600" dirty="0">
                <a:latin typeface="Gill Sans Ultra Bold Condense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8776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</TotalTime>
  <Words>1454</Words>
  <Application>Microsoft Office PowerPoint</Application>
  <PresentationFormat>On-screen Show (4:3)</PresentationFormat>
  <Paragraphs>72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Meiryo</vt:lpstr>
      <vt:lpstr>ADLaM Display</vt:lpstr>
      <vt:lpstr>Aptos</vt:lpstr>
      <vt:lpstr>Aptos Display</vt:lpstr>
      <vt:lpstr>Aptos ExtraBold</vt:lpstr>
      <vt:lpstr>Arial</vt:lpstr>
      <vt:lpstr>Berlin Sans FB</vt:lpstr>
      <vt:lpstr>Britannic Bold</vt:lpstr>
      <vt:lpstr>Calibri</vt:lpstr>
      <vt:lpstr>Eras Bold ITC</vt:lpstr>
      <vt:lpstr>Eras Demi ITC</vt:lpstr>
      <vt:lpstr>Franklin Gothic Demi Cond</vt:lpstr>
      <vt:lpstr>Franklin Gothic Heavy</vt:lpstr>
      <vt:lpstr>Gill Sans Nova Cond Ultra Bold</vt:lpstr>
      <vt:lpstr>Gill Sans Nova Cond XBd</vt:lpstr>
      <vt:lpstr>Gill Sans Ultra Bold Condensed</vt:lpstr>
      <vt:lpstr>Impact</vt:lpstr>
      <vt:lpstr>Trade Gothic Next Heavy</vt:lpstr>
      <vt:lpstr>Tw Cen MT Condensed Extra Bold</vt:lpstr>
      <vt:lpstr>Wingdings</vt:lpstr>
      <vt:lpstr>Office Theme</vt:lpstr>
      <vt:lpstr>APA LAGI YANG DAPAT  AKU PERBUAT ?</vt:lpstr>
      <vt:lpstr>YOHANES 18 : 37</vt:lpstr>
      <vt:lpstr>Pelajaran pekan ini menekankan tiga pokok utama :</vt:lpstr>
      <vt:lpstr>KRISTUS SANG PEMENANG Minggu, 9 Maret 2025</vt:lpstr>
      <vt:lpstr>Kitab Suci juga mengajarkan bahwa Yesus adalah pemenang atas Iblis dalam segala hal:</vt:lpstr>
      <vt:lpstr>PowerPoint Presentation</vt:lpstr>
      <vt:lpstr>YANG ADIL DAN YANG BENAR Senin, 10 Maret 2025</vt:lpstr>
      <vt:lpstr>Ellen G. WhitE, Alfa dan Omega, jld. 6, hlm. 414</vt:lpstr>
      <vt:lpstr>PowerPoint Presentation</vt:lpstr>
      <vt:lpstr>Mazmur 145:17</vt:lpstr>
      <vt:lpstr>Daniel 4:37</vt:lpstr>
      <vt:lpstr>Wahyu 15:3</vt:lpstr>
      <vt:lpstr>NYANYIAN KEKASIHKU Selasa, 11 Maret 2025</vt:lpstr>
      <vt:lpstr>PowerPoint Presentation</vt:lpstr>
      <vt:lpstr>PowerPoint Presentation</vt:lpstr>
      <vt:lpstr>PowerPoint Presentation</vt:lpstr>
      <vt:lpstr>PERUMPAMAAN KRISTUS TENTANG KEBUN ANGGUR Rabu, 12 Maret 2025</vt:lpstr>
      <vt:lpstr>PowerPoint Presentation</vt:lpstr>
      <vt:lpstr>PowerPoint Presentation</vt:lpstr>
      <vt:lpstr>PowerPoint Presentation</vt:lpstr>
      <vt:lpstr>PEMBERSIHAN NAMA BAIK ALLAH Kamis, 13 Maret 2025</vt:lpstr>
      <vt:lpstr>Nama Allah dibersihkan dalam segala hal: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18</cp:revision>
  <dcterms:created xsi:type="dcterms:W3CDTF">2025-03-10T03:03:27Z</dcterms:created>
  <dcterms:modified xsi:type="dcterms:W3CDTF">2025-03-13T12:35:59Z</dcterms:modified>
</cp:coreProperties>
</file>