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7" r:id="rId8"/>
    <p:sldId id="261" r:id="rId9"/>
    <p:sldId id="262" r:id="rId10"/>
    <p:sldId id="263" r:id="rId11"/>
    <p:sldId id="268" r:id="rId12"/>
    <p:sldId id="269" r:id="rId13"/>
    <p:sldId id="270" r:id="rId14"/>
    <p:sldId id="271" r:id="rId15"/>
    <p:sldId id="264" r:id="rId16"/>
    <p:sldId id="272" r:id="rId17"/>
    <p:sldId id="273" r:id="rId18"/>
    <p:sldId id="275" r:id="rId19"/>
    <p:sldId id="274" r:id="rId20"/>
    <p:sldId id="265" r:id="rId21"/>
    <p:sldId id="276" r:id="rId22"/>
    <p:sldId id="277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7204"/>
    <a:srgbClr val="1A3A1F"/>
    <a:srgbClr val="482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769D-FD7B-423C-BD76-20FE04CF1409}" type="datetimeFigureOut">
              <a:rPr lang="en-ID" smtClean="0"/>
              <a:t>28/02/2025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A685-631F-469A-9F1E-FF8D11079A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727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769D-FD7B-423C-BD76-20FE04CF1409}" type="datetimeFigureOut">
              <a:rPr lang="en-ID" smtClean="0"/>
              <a:t>28/02/2025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A685-631F-469A-9F1E-FF8D11079A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4516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769D-FD7B-423C-BD76-20FE04CF1409}" type="datetimeFigureOut">
              <a:rPr lang="en-ID" smtClean="0"/>
              <a:t>28/02/2025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A685-631F-469A-9F1E-FF8D11079A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1905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769D-FD7B-423C-BD76-20FE04CF1409}" type="datetimeFigureOut">
              <a:rPr lang="en-ID" smtClean="0"/>
              <a:t>28/02/2025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A685-631F-469A-9F1E-FF8D11079A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197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769D-FD7B-423C-BD76-20FE04CF1409}" type="datetimeFigureOut">
              <a:rPr lang="en-ID" smtClean="0"/>
              <a:t>28/02/2025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A685-631F-469A-9F1E-FF8D11079A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844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769D-FD7B-423C-BD76-20FE04CF1409}" type="datetimeFigureOut">
              <a:rPr lang="en-ID" smtClean="0"/>
              <a:t>28/02/2025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A685-631F-469A-9F1E-FF8D11079A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7648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769D-FD7B-423C-BD76-20FE04CF1409}" type="datetimeFigureOut">
              <a:rPr lang="en-ID" smtClean="0"/>
              <a:t>28/02/2025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A685-631F-469A-9F1E-FF8D11079A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0570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769D-FD7B-423C-BD76-20FE04CF1409}" type="datetimeFigureOut">
              <a:rPr lang="en-ID" smtClean="0"/>
              <a:t>28/02/2025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A685-631F-469A-9F1E-FF8D11079A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43242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769D-FD7B-423C-BD76-20FE04CF1409}" type="datetimeFigureOut">
              <a:rPr lang="en-ID" smtClean="0"/>
              <a:t>28/02/2025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A685-631F-469A-9F1E-FF8D11079A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263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769D-FD7B-423C-BD76-20FE04CF1409}" type="datetimeFigureOut">
              <a:rPr lang="en-ID" smtClean="0"/>
              <a:t>28/02/2025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A685-631F-469A-9F1E-FF8D11079A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9506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769D-FD7B-423C-BD76-20FE04CF1409}" type="datetimeFigureOut">
              <a:rPr lang="en-ID" smtClean="0"/>
              <a:t>28/02/2025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A685-631F-469A-9F1E-FF8D11079A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114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D769D-FD7B-423C-BD76-20FE04CF1409}" type="datetimeFigureOut">
              <a:rPr lang="en-ID" smtClean="0"/>
              <a:t>28/02/2025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90A685-631F-469A-9F1E-FF8D11079A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8889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heep standing on a pile of dinosaur bones&#10;&#10;AI-generated content may be incorrect.">
            <a:extLst>
              <a:ext uri="{FF2B5EF4-FFF2-40B4-BE49-F238E27FC236}">
                <a16:creationId xmlns:a16="http://schemas.microsoft.com/office/drawing/2014/main" id="{E53148C2-EC3F-EDA5-33B7-B076064792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20986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6D199-A3DD-8FFE-549C-BB255684E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2"/>
            <a:ext cx="6858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PERTENTANGAN KOSMIS</a:t>
            </a:r>
            <a:endParaRPr lang="en-ID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241D2-F65E-E9F6-2491-934059971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69981"/>
            <a:ext cx="6858000" cy="8878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Pelajaran ke-9, Triwulan I</a:t>
            </a:r>
          </a:p>
          <a:p>
            <a:r>
              <a:rPr lang="en-US" b="1" dirty="0">
                <a:solidFill>
                  <a:srgbClr val="FFFFFF"/>
                </a:solidFill>
              </a:rPr>
              <a:t>Tahun 2025</a:t>
            </a:r>
            <a:endParaRPr lang="en-ID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9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1BAAF-FC10-8D76-EBF8-C50300A3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latin typeface="Impact" panose="020B0806030902050204" pitchFamily="34" charset="0"/>
              </a:rPr>
              <a:t>ASAL USUL PERTENTANGAN DI SURGA</a:t>
            </a:r>
            <a:br>
              <a:rPr lang="it-IT" sz="3500" dirty="0">
                <a:solidFill>
                  <a:srgbClr val="FFFFFF"/>
                </a:solidFill>
              </a:rPr>
            </a:br>
            <a:r>
              <a:rPr lang="it-IT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Selasa, 25 Februari 2025</a:t>
            </a:r>
            <a:endParaRPr lang="en-ID" sz="31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84F6D-11F8-8060-72B3-4AD0640C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212" y="1885279"/>
            <a:ext cx="7923572" cy="467149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Ultra Bold Condensed" panose="020B0A06020104020203" pitchFamily="34" charset="0"/>
              </a:rPr>
              <a:t>Asal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usul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kejahatan</a:t>
            </a:r>
            <a:r>
              <a:rPr lang="en-ID" sz="3200" dirty="0"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pertentangan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kosmis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dimulai</a:t>
            </a:r>
            <a:r>
              <a:rPr lang="en-ID" sz="3200" dirty="0">
                <a:latin typeface="Gill Sans Ultra Bold Condensed" panose="020B0A06020104020203" pitchFamily="34" charset="0"/>
              </a:rPr>
              <a:t> di </a:t>
            </a:r>
            <a:r>
              <a:rPr lang="en-ID" sz="3200" dirty="0" err="1">
                <a:latin typeface="Gill Sans Ultra Bold Condensed" panose="020B0A06020104020203" pitchFamily="34" charset="0"/>
              </a:rPr>
              <a:t>surga</a:t>
            </a:r>
            <a:r>
              <a:rPr lang="en-ID" sz="3200" dirty="0">
                <a:latin typeface="Gill Sans Ultra Bold Condensed" panose="020B0A06020104020203" pitchFamily="34" charset="0"/>
              </a:rPr>
              <a:t>.  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Yehezkiel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28:12-19 </a:t>
            </a:r>
            <a:r>
              <a:rPr lang="en-ID" sz="3200" dirty="0" err="1">
                <a:latin typeface="Franklin Gothic Demi Cond" panose="020B0706030402020204" pitchFamily="34" charset="0"/>
              </a:rPr>
              <a:t>menjelaskan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sebelum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Lusifer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jatuh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kerub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berjaga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Selain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dikenal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kerub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latin typeface="Franklin Gothic Demi Cond" panose="020B0706030402020204" pitchFamily="34" charset="0"/>
              </a:rPr>
              <a:t>gambar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kesempurnaan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penuh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hikmat</a:t>
            </a:r>
            <a:r>
              <a:rPr lang="en-ID" sz="3200" dirty="0">
                <a:latin typeface="Franklin Gothic Demi Cond" panose="020B0706030402020204" pitchFamily="34" charset="0"/>
              </a:rPr>
              <a:t> dan maha </a:t>
            </a:r>
            <a:r>
              <a:rPr lang="en-ID" sz="3200" dirty="0" err="1">
                <a:latin typeface="Franklin Gothic Demi Cond" panose="020B0706030402020204" pitchFamily="34" charset="0"/>
              </a:rPr>
              <a:t>indah</a:t>
            </a:r>
            <a:r>
              <a:rPr lang="en-ID" sz="3200" dirty="0">
                <a:latin typeface="Franklin Gothic Demi Cond" panose="020B0706030402020204" pitchFamily="34" charset="0"/>
              </a:rPr>
              <a:t>" dan </a:t>
            </a:r>
            <a:r>
              <a:rPr lang="en-ID" sz="3200" dirty="0" err="1">
                <a:latin typeface="Franklin Gothic Demi Cond" panose="020B0706030402020204" pitchFamily="34" charset="0"/>
              </a:rPr>
              <a:t>berada</a:t>
            </a:r>
            <a:r>
              <a:rPr lang="en-ID" sz="3200" dirty="0">
                <a:latin typeface="Franklin Gothic Demi Cond" panose="020B0706030402020204" pitchFamily="34" charset="0"/>
              </a:rPr>
              <a:t> "di </a:t>
            </a:r>
            <a:r>
              <a:rPr lang="en-ID" sz="3200" dirty="0" err="1">
                <a:latin typeface="Franklin Gothic Demi Cond" panose="020B0706030402020204" pitchFamily="34" charset="0"/>
              </a:rPr>
              <a:t>taman</a:t>
            </a:r>
            <a:r>
              <a:rPr lang="en-ID" sz="3200" dirty="0">
                <a:latin typeface="Franklin Gothic Demi Cond" panose="020B0706030402020204" pitchFamily="34" charset="0"/>
              </a:rPr>
              <a:t> Eden, </a:t>
            </a:r>
            <a:r>
              <a:rPr lang="en-ID" sz="3200" dirty="0" err="1">
                <a:latin typeface="Franklin Gothic Demi Cond" panose="020B0706030402020204" pitchFamily="34" charset="0"/>
              </a:rPr>
              <a:t>yaitu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taman</a:t>
            </a:r>
            <a:r>
              <a:rPr lang="en-ID" sz="3200" dirty="0">
                <a:latin typeface="Franklin Gothic Demi Cond" panose="020B0706030402020204" pitchFamily="34" charset="0"/>
              </a:rPr>
              <a:t> Allah". </a:t>
            </a:r>
            <a:r>
              <a:rPr lang="en-ID" sz="3200" dirty="0" err="1"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ia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menjadi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sombong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karena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kecantikannya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, yang </a:t>
            </a:r>
            <a:r>
              <a:rPr lang="en-ID" sz="3200" dirty="0" err="1">
                <a:latin typeface="Franklin Gothic Demi Cond" panose="020B0706030402020204" pitchFamily="34" charset="0"/>
              </a:rPr>
              <a:t>seharusnya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membawanya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memuliakan</a:t>
            </a:r>
            <a:r>
              <a:rPr lang="en-ID" sz="3200" dirty="0">
                <a:latin typeface="Franklin Gothic Demi Cond" panose="020B0706030402020204" pitchFamily="34" charset="0"/>
              </a:rPr>
              <a:t> Allah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menjadikannya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cantik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21222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631F51-D479-285B-1DDB-64CB79227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00" y="3641571"/>
            <a:ext cx="3356494" cy="260967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D8880-DB19-EE07-CF9F-9677A5835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019" y="616688"/>
            <a:ext cx="4575295" cy="5897823"/>
          </a:xfrm>
          <a:solidFill>
            <a:srgbClr val="00206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Yesaya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14:13-14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Engkau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tadinya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berkata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hatimu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: Aku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hendak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naik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langit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aku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hendak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mendirikan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takhtaku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mengatasi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bintang-bintang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Allah, dan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aku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hendak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duduk di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bukit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pertemuan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jauh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sebelah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utara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. Aku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hendak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naik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mengatasi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ketinggian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awan-awan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hendak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menyamai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Mahatinggi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64D364-61FD-2102-F5AA-8DD8FA4F1215}"/>
              </a:ext>
            </a:extLst>
          </p:cNvPr>
          <p:cNvSpPr txBox="1"/>
          <p:nvPr/>
        </p:nvSpPr>
        <p:spPr>
          <a:xfrm>
            <a:off x="120945" y="645614"/>
            <a:ext cx="409412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800" dirty="0" err="1">
                <a:latin typeface="Impact" panose="020B0806030902050204" pitchFamily="34" charset="0"/>
              </a:rPr>
              <a:t>Yesaya</a:t>
            </a:r>
            <a:r>
              <a:rPr lang="en-ID" sz="2800" dirty="0">
                <a:latin typeface="Impact" panose="020B0806030902050204" pitchFamily="34" charset="0"/>
              </a:rPr>
              <a:t> 14 </a:t>
            </a:r>
            <a:r>
              <a:rPr lang="en-ID" sz="2800" dirty="0" err="1">
                <a:latin typeface="Impact" panose="020B0806030902050204" pitchFamily="34" charset="0"/>
              </a:rPr>
              <a:t>menjelaskan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bahwa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Lusifer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memutuskan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untuk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meninggikan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dirinya</a:t>
            </a:r>
            <a:r>
              <a:rPr lang="en-ID" sz="2800" dirty="0">
                <a:latin typeface="Impact" panose="020B0806030902050204" pitchFamily="34" charset="0"/>
              </a:rPr>
              <a:t> dan </a:t>
            </a:r>
            <a:r>
              <a:rPr lang="en-ID" sz="2800" dirty="0" err="1">
                <a:latin typeface="Impact" panose="020B0806030902050204" pitchFamily="34" charset="0"/>
              </a:rPr>
              <a:t>menyamakan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dirinya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dengan</a:t>
            </a:r>
            <a:r>
              <a:rPr lang="en-ID" sz="2800" dirty="0">
                <a:latin typeface="Impact" panose="020B0806030902050204" pitchFamily="34" charset="0"/>
              </a:rPr>
              <a:t> Allah. </a:t>
            </a:r>
          </a:p>
        </p:txBody>
      </p:sp>
    </p:spTree>
    <p:extLst>
      <p:ext uri="{BB962C8B-B14F-4D97-AF65-F5344CB8AC3E}">
        <p14:creationId xmlns:p14="http://schemas.microsoft.com/office/powerpoint/2010/main" val="3608557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F2989-171F-6073-7343-3F4550D59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34" y="3418864"/>
            <a:ext cx="8282763" cy="3325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Istilah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Ibrani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latin typeface="Eras Bold ITC" panose="020B0907030504020204" pitchFamily="34" charset="0"/>
              </a:rPr>
              <a:t>dagang</a:t>
            </a:r>
            <a:r>
              <a:rPr lang="en-ID" sz="3200" dirty="0">
                <a:latin typeface="Franklin Gothic Demi Cond" panose="020B0706030402020204" pitchFamily="34" charset="0"/>
              </a:rPr>
              <a:t>"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Yehezikiel</a:t>
            </a:r>
            <a:r>
              <a:rPr lang="en-ID" sz="3200" dirty="0">
                <a:latin typeface="Impact" panose="020B0806030902050204" pitchFamily="34" charset="0"/>
              </a:rPr>
              <a:t> 28:16 </a:t>
            </a:r>
            <a:r>
              <a:rPr lang="en-ID" sz="3200" dirty="0">
                <a:latin typeface="Franklin Gothic Demi Cond" panose="020B0706030402020204" pitchFamily="34" charset="0"/>
              </a:rPr>
              <a:t>juga </a:t>
            </a:r>
            <a:r>
              <a:rPr lang="en-ID" sz="3200" dirty="0" err="1">
                <a:latin typeface="Franklin Gothic Demi Cond" panose="020B0706030402020204" pitchFamily="34" charset="0"/>
              </a:rPr>
              <a:t>berarti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>
                <a:latin typeface="Eras Bold ITC" panose="020B0907030504020204" pitchFamily="34" charset="0"/>
              </a:rPr>
              <a:t>fitnah</a:t>
            </a:r>
            <a:r>
              <a:rPr lang="en-ID" sz="3200" dirty="0">
                <a:latin typeface="Franklin Gothic Demi Cond" panose="020B0706030402020204" pitchFamily="34" charset="0"/>
              </a:rPr>
              <a:t>," </a:t>
            </a:r>
            <a:r>
              <a:rPr lang="en-ID" sz="3200" dirty="0" err="1">
                <a:latin typeface="Franklin Gothic Demi Cond" panose="020B0706030402020204" pitchFamily="34" charset="0"/>
              </a:rPr>
              <a:t>mengindikasikan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bagaimana</a:t>
            </a:r>
            <a:r>
              <a:rPr lang="en-ID" sz="3200" dirty="0">
                <a:latin typeface="Franklin Gothic Demi Cond" panose="020B0706030402020204" pitchFamily="34" charset="0"/>
              </a:rPr>
              <a:t> Iblis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bertindak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melawan</a:t>
            </a:r>
            <a:r>
              <a:rPr lang="en-ID" sz="3200" dirty="0">
                <a:latin typeface="Franklin Gothic Demi Cond" panose="020B0706030402020204" pitchFamily="34" charset="0"/>
              </a:rPr>
              <a:t> Allah dan juga </a:t>
            </a:r>
            <a:r>
              <a:rPr lang="en-ID" sz="3200" dirty="0" err="1">
                <a:latin typeface="Franklin Gothic Demi Cond" panose="020B0706030402020204" pitchFamily="34" charset="0"/>
              </a:rPr>
              <a:t>melawan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Kejadian</a:t>
            </a:r>
            <a:r>
              <a:rPr lang="en-ID" sz="3200" dirty="0">
                <a:latin typeface="Impact" panose="020B0806030902050204" pitchFamily="34" charset="0"/>
              </a:rPr>
              <a:t> 3:4 </a:t>
            </a:r>
            <a:r>
              <a:rPr lang="en-ID" sz="3200" dirty="0">
                <a:latin typeface="Franklin Gothic Demi Cond" panose="020B0706030402020204" pitchFamily="34" charset="0"/>
              </a:rPr>
              <a:t>dan </a:t>
            </a:r>
            <a:r>
              <a:rPr lang="en-ID" sz="3200" dirty="0" err="1">
                <a:latin typeface="Impact" panose="020B0806030902050204" pitchFamily="34" charset="0"/>
              </a:rPr>
              <a:t>Yohanes</a:t>
            </a:r>
            <a:r>
              <a:rPr lang="en-ID" sz="3200" dirty="0">
                <a:latin typeface="Impact" panose="020B0806030902050204" pitchFamily="34" charset="0"/>
              </a:rPr>
              <a:t> 8:44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menunjukkan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Iblis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pendusta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atau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pembohong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6DF14-FF27-F959-D129-38C5742E9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315" y="-141806"/>
            <a:ext cx="5488041" cy="3087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16542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3267C1-6FB7-5F8C-CEA7-7EFD91ABE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44" b="30767"/>
          <a:stretch/>
        </p:blipFill>
        <p:spPr>
          <a:xfrm>
            <a:off x="20" y="11"/>
            <a:ext cx="9143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5DB71-2B70-C03B-3840-9FD35EF9C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1" y="3386468"/>
            <a:ext cx="8328038" cy="355127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000" dirty="0" err="1">
                <a:latin typeface="Impact" panose="020B0806030902050204" pitchFamily="34" charset="0"/>
              </a:rPr>
              <a:t>Terjadi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peperangan</a:t>
            </a:r>
            <a:r>
              <a:rPr lang="en-ID" sz="4000" dirty="0">
                <a:latin typeface="Impact" panose="020B0806030902050204" pitchFamily="34" charset="0"/>
              </a:rPr>
              <a:t> di </a:t>
            </a:r>
            <a:r>
              <a:rPr lang="en-ID" sz="4000" dirty="0" err="1">
                <a:latin typeface="Impact" panose="020B0806030902050204" pitchFamily="34" charset="0"/>
              </a:rPr>
              <a:t>surga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Wahyu 12:7-8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“Maka </a:t>
            </a:r>
            <a:r>
              <a:rPr lang="en-ID" sz="3000" dirty="0" err="1">
                <a:latin typeface="Franklin Gothic Demi Cond" panose="020B0706030402020204" pitchFamily="34" charset="0"/>
              </a:rPr>
              <a:t>timbullah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peperangan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sorga</a:t>
            </a:r>
            <a:r>
              <a:rPr lang="en-ID" sz="3000" dirty="0">
                <a:latin typeface="Franklin Gothic Demi Cond" panose="020B0706030402020204" pitchFamily="34" charset="0"/>
              </a:rPr>
              <a:t>. Mikhael dan </a:t>
            </a:r>
            <a:r>
              <a:rPr lang="en-ID" sz="3000" dirty="0" err="1">
                <a:latin typeface="Franklin Gothic Demi Cond" panose="020B0706030402020204" pitchFamily="34" charset="0"/>
              </a:rPr>
              <a:t>malaikat-malaikatnya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berperang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melawan</a:t>
            </a:r>
            <a:r>
              <a:rPr lang="en-ID" sz="3000" dirty="0">
                <a:latin typeface="Franklin Gothic Demi Cond" panose="020B0706030402020204" pitchFamily="34" charset="0"/>
              </a:rPr>
              <a:t> naga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, dan naga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dibantu</a:t>
            </a:r>
            <a:r>
              <a:rPr lang="en-ID" sz="3000" dirty="0">
                <a:latin typeface="Franklin Gothic Demi Cond" panose="020B0706030402020204" pitchFamily="34" charset="0"/>
              </a:rPr>
              <a:t> oleh </a:t>
            </a:r>
            <a:r>
              <a:rPr lang="en-ID" sz="3000" dirty="0" err="1">
                <a:latin typeface="Franklin Gothic Demi Cond" panose="020B0706030402020204" pitchFamily="34" charset="0"/>
              </a:rPr>
              <a:t>malaikat-malaikatnya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bertahan</a:t>
            </a:r>
            <a:r>
              <a:rPr lang="en-ID" sz="3000" dirty="0">
                <a:latin typeface="Franklin Gothic Demi Cond" panose="020B0706030402020204" pitchFamily="34" charset="0"/>
              </a:rPr>
              <a:t>;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mendapat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tempat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lagi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sorga</a:t>
            </a:r>
            <a:r>
              <a:rPr lang="en-ID" sz="3000" dirty="0">
                <a:latin typeface="Franklin Gothic Demi Cond" panose="020B07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855580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5BD7F33-F441-4AAB-2B13-5ED642F0BF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81" r="1" b="11327"/>
          <a:stretch/>
        </p:blipFill>
        <p:spPr>
          <a:xfrm>
            <a:off x="469942" y="317579"/>
            <a:ext cx="8138333" cy="304754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00A07-42DF-F2E8-A32A-80AC97FA3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369" y="3492880"/>
            <a:ext cx="8586764" cy="3219351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Meskipun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konflik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kosmis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dimulai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pemberontakan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Lusifer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melawan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di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surga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konflik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tersebut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akhirnya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melibatkan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alam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semesta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secara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keseluruhan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Karena Hawa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jatuh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godaan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Iblis dan Adam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sengaja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mengikutinya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, dunia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panggung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konflik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kosmis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1563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F1C70B-FCEB-02C7-5299-5D13B62E9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JIKA ENGKAU MENYEMBAH AKU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26 </a:t>
            </a:r>
            <a:r>
              <a:rPr lang="en-ID" sz="31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F7E88-07B7-0BF4-9CF7-AB5FCF956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2388" y="3568895"/>
            <a:ext cx="5756251" cy="311277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baru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berpuasa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selama</a:t>
            </a:r>
            <a:r>
              <a:rPr lang="en-ID" sz="3000" dirty="0">
                <a:latin typeface="Tw Cen MT Condensed Extra Bold" panose="020B0803020202020204" pitchFamily="34" charset="0"/>
              </a:rPr>
              <a:t> 40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hari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Iblis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datang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menggoda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mengubah</a:t>
            </a:r>
            <a:r>
              <a:rPr lang="en-ID" sz="30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batu menjadi roti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memanfaatkan</a:t>
            </a:r>
            <a:r>
              <a:rPr lang="en-ID" sz="3000" dirty="0">
                <a:latin typeface="Gill Sans Ultra Bold Condensed" panose="020B0A06020104020203" pitchFamily="34" charset="0"/>
              </a:rPr>
              <a:t> rasa </a:t>
            </a:r>
            <a:r>
              <a:rPr lang="en-ID" sz="3000" dirty="0" err="1">
                <a:latin typeface="Gill Sans Ultra Bold Condensed" panose="020B0A06020104020203" pitchFamily="34" charset="0"/>
              </a:rPr>
              <a:t>lapar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luar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biasa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melawan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godaan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Kitab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000" dirty="0">
                <a:latin typeface="Tw Cen MT Condensed Extra Bold" panose="020B0803020202020204" pitchFamily="34" charset="0"/>
              </a:rPr>
              <a:t>,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taktik</a:t>
            </a:r>
            <a:r>
              <a:rPr lang="en-ID" sz="3000" dirty="0">
                <a:latin typeface="Tw Cen MT Condensed Extra Bold" panose="020B0803020202020204" pitchFamily="34" charset="0"/>
              </a:rPr>
              <a:t> Iblis </a:t>
            </a:r>
            <a:r>
              <a:rPr lang="en-ID" sz="3000" dirty="0" err="1">
                <a:latin typeface="Tw Cen MT Condensed Extra Bold" panose="020B0803020202020204" pitchFamily="34" charset="0"/>
              </a:rPr>
              <a:t>gagal</a:t>
            </a:r>
            <a:r>
              <a:rPr lang="en-ID" sz="3000" dirty="0">
                <a:latin typeface="Tw Cen MT Condensed Extra Bold" panose="020B0803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A28A4-1ED9-9A04-7FB2-5A92D3D5B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12" y="3830251"/>
            <a:ext cx="2812515" cy="21060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E5C9DE-3A8E-C7E7-E2F0-EEC59035A579}"/>
              </a:ext>
            </a:extLst>
          </p:cNvPr>
          <p:cNvSpPr txBox="1"/>
          <p:nvPr/>
        </p:nvSpPr>
        <p:spPr>
          <a:xfrm>
            <a:off x="344512" y="1922320"/>
            <a:ext cx="85930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Realitas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pertentangan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besar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antara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Kristus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dan Iblis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diungkapkan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kisah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pencobaan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ada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di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Matius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4 dan Lukas 4.   </a:t>
            </a:r>
          </a:p>
        </p:txBody>
      </p:sp>
    </p:spTree>
    <p:extLst>
      <p:ext uri="{BB962C8B-B14F-4D97-AF65-F5344CB8AC3E}">
        <p14:creationId xmlns:p14="http://schemas.microsoft.com/office/powerpoint/2010/main" val="3672089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D1F3F-FBF7-7F5B-C8BB-62C174E5F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499" y="510125"/>
            <a:ext cx="4754511" cy="58377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Iblis </a:t>
            </a:r>
            <a:r>
              <a:rPr lang="en-ID" sz="32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menggoda</a:t>
            </a:r>
            <a:r>
              <a:rPr lang="en-ID" sz="32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2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2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menjatuhkan</a:t>
            </a:r>
            <a:r>
              <a:rPr lang="en-ID" sz="32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diri</a:t>
            </a:r>
            <a:r>
              <a:rPr lang="en-ID" sz="32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 </a:t>
            </a:r>
            <a:r>
              <a:rPr lang="en-ID" sz="32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2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puncak</a:t>
            </a:r>
            <a:r>
              <a:rPr lang="en-ID" sz="32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Bait </a:t>
            </a:r>
            <a:r>
              <a:rPr lang="en-ID" sz="3200" b="1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Suci</a:t>
            </a:r>
            <a:r>
              <a:rPr lang="en-ID" sz="3200" b="1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Iblis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memutarbalikkan</a:t>
            </a:r>
            <a:r>
              <a:rPr lang="en-ID" sz="3200" dirty="0">
                <a:latin typeface="Tw Cen MT Condensed Extra Bold" panose="020B0803020202020204" pitchFamily="34" charset="0"/>
              </a:rPr>
              <a:t> Kitab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menyatakan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jika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benar-benar</a:t>
            </a:r>
            <a:r>
              <a:rPr lang="en-ID" sz="3200" dirty="0">
                <a:latin typeface="Gill Sans Ultra Bold Condensed" panose="020B0A06020104020203" pitchFamily="34" charset="0"/>
              </a:rPr>
              <a:t> Anak Allah, para </a:t>
            </a:r>
            <a:r>
              <a:rPr lang="en-ID" sz="3200" dirty="0" err="1">
                <a:latin typeface="Gill Sans Ultra Bold Condensed" panose="020B0A06020104020203" pitchFamily="34" charset="0"/>
              </a:rPr>
              <a:t>malaikat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akan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melindungi</a:t>
            </a:r>
            <a:r>
              <a:rPr lang="en-ID" sz="3200" dirty="0">
                <a:latin typeface="Gill Sans Ultra Bold Condensed" panose="020B0A06020104020203" pitchFamily="34" charset="0"/>
              </a:rPr>
              <a:t> Dia.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200" dirty="0">
                <a:latin typeface="Tw Cen MT Condensed Extra Bold" panose="020B0803020202020204" pitchFamily="34" charset="0"/>
              </a:rPr>
              <a:t> 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membaca</a:t>
            </a:r>
            <a:r>
              <a:rPr lang="en-ID" sz="3200" dirty="0">
                <a:latin typeface="Tw Cen MT Condensed Extra Bold" panose="020B0803020202020204" pitchFamily="34" charset="0"/>
              </a:rPr>
              <a:t> Kitab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benar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kembali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melawan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godaan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tersebut</a:t>
            </a:r>
            <a:r>
              <a:rPr lang="en-ID" sz="3200" dirty="0">
                <a:latin typeface="Tw Cen MT Condensed Extra Bold" panose="020B0803020202020204" pitchFamily="34" charset="0"/>
              </a:rPr>
              <a:t> dan Iblis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kembali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gagal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CF770-A486-CC6C-2E4B-108EA72D09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873" r="4220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194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33243E-6340-654F-4C28-5756CE5DEC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85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7480B-8A96-3B13-CD31-8076989F3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093" y="3710613"/>
            <a:ext cx="8619814" cy="276593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000" dirty="0" err="1">
                <a:latin typeface="Tw Cen MT Condensed Extra Bold" panose="020B0803020202020204" pitchFamily="34" charset="0"/>
              </a:rPr>
              <a:t>Godaan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ketiga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jelas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menyingkapkan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apa</a:t>
            </a:r>
            <a:r>
              <a:rPr lang="en-ID" sz="4000" dirty="0">
                <a:latin typeface="Tw Cen MT Condensed Extra Bold" panose="020B0803020202020204" pitchFamily="34" charset="0"/>
              </a:rPr>
              <a:t> yang Iblis </a:t>
            </a:r>
            <a:r>
              <a:rPr lang="en-ID" sz="4000" dirty="0" err="1">
                <a:latin typeface="Tw Cen MT Condensed Extra Bold" panose="020B0803020202020204" pitchFamily="34" charset="0"/>
              </a:rPr>
              <a:t>coba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capai</a:t>
            </a:r>
            <a:r>
              <a:rPr lang="en-ID" sz="4000" dirty="0">
                <a:latin typeface="Tw Cen MT Condensed Extra Bold" panose="020B0803020202020204" pitchFamily="34" charset="0"/>
              </a:rPr>
              <a:t>. </a:t>
            </a:r>
            <a:r>
              <a:rPr lang="en-ID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Dia </a:t>
            </a:r>
            <a:r>
              <a:rPr lang="en-ID" sz="4000" dirty="0" err="1">
                <a:highlight>
                  <a:srgbClr val="FFFF00"/>
                </a:highlight>
                <a:latin typeface="Amasis MT Pro Black" panose="02040A04050005020304" pitchFamily="18" charset="0"/>
              </a:rPr>
              <a:t>ingin</a:t>
            </a:r>
            <a:r>
              <a:rPr lang="en-ID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 </a:t>
            </a:r>
            <a:r>
              <a:rPr lang="en-ID" sz="4000" dirty="0" err="1">
                <a:highlight>
                  <a:srgbClr val="FFFF00"/>
                </a:highlight>
                <a:latin typeface="Amasis MT Pro Black" panose="02040A04050005020304" pitchFamily="18" charset="0"/>
              </a:rPr>
              <a:t>Yesus</a:t>
            </a:r>
            <a:r>
              <a:rPr lang="en-ID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 </a:t>
            </a:r>
            <a:r>
              <a:rPr lang="en-ID" sz="4000" dirty="0" err="1">
                <a:highlight>
                  <a:srgbClr val="FFFF00"/>
                </a:highlight>
                <a:latin typeface="Amasis MT Pro Black" panose="02040A04050005020304" pitchFamily="18" charset="0"/>
              </a:rPr>
              <a:t>menyembahnya</a:t>
            </a:r>
            <a:r>
              <a:rPr lang="en-ID" sz="4000" dirty="0">
                <a:highlight>
                  <a:srgbClr val="FFFF00"/>
                </a:highlight>
                <a:latin typeface="Amasis MT Pro Black" panose="02040A04050005020304" pitchFamily="18" charset="0"/>
              </a:rPr>
              <a:t>.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Iblis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berupaya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merampas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 ibadah yang menjadi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hak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 Allah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semata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5970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6E2BD-99DE-B4CB-0780-5F5A5A1F4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55" y="382774"/>
            <a:ext cx="4764871" cy="6276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Lukas 4:6-7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Kata Iblis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-Nya: "</a:t>
            </a:r>
            <a:r>
              <a:rPr lang="en-ID" dirty="0" err="1"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kuasa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serta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kemuliaannya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kuberikan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-Mu, </a:t>
            </a:r>
            <a:r>
              <a:rPr lang="en-ID" dirty="0" err="1">
                <a:latin typeface="Tw Cen MT Condensed Extra Bold" panose="020B0803020202020204" pitchFamily="34" charset="0"/>
              </a:rPr>
              <a:t>sebab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semuanya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diserahkan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kepadaku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memberikannya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siapa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saja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kukehendaki</a:t>
            </a:r>
            <a:r>
              <a:rPr lang="en-ID" dirty="0">
                <a:latin typeface="Tw Cen MT Condensed Extra Bold" panose="020B0803020202020204" pitchFamily="34" charset="0"/>
              </a:rPr>
              <a:t>. Jadi </a:t>
            </a:r>
            <a:r>
              <a:rPr lang="en-ID" dirty="0" err="1">
                <a:latin typeface="Tw Cen MT Condensed Extra Bold" panose="020B0803020202020204" pitchFamily="34" charset="0"/>
              </a:rPr>
              <a:t>jikalau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Engkau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menyembah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seluruhnya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menjadi </a:t>
            </a:r>
            <a:r>
              <a:rPr lang="en-ID" dirty="0" err="1">
                <a:latin typeface="Tw Cen MT Condensed Extra Bold" panose="020B0803020202020204" pitchFamily="34" charset="0"/>
              </a:rPr>
              <a:t>milik</a:t>
            </a:r>
            <a:r>
              <a:rPr lang="en-ID" dirty="0">
                <a:latin typeface="Tw Cen MT Condensed Extra Bold" panose="020B0803020202020204" pitchFamily="34" charset="0"/>
              </a:rPr>
              <a:t>-Mu."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Sekali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lagi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Yesus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melawan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godaan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tersebut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Kitab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Suci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sekali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lagi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Iblis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gagal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C7E99-6A99-E31E-116F-65E4E00989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89" r="27661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52706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D80CAC-DCDA-23B1-0EC3-A8623566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84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DC0F6-E6A3-B2F3-93C4-738609875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3752850"/>
            <a:ext cx="8657304" cy="291342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000" dirty="0" err="1">
                <a:latin typeface="Berlin Sans FB" panose="020E0602020502020306" pitchFamily="34" charset="0"/>
              </a:rPr>
              <a:t>Yesus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menggunakan</a:t>
            </a:r>
            <a:r>
              <a:rPr lang="en-ID" sz="4000" dirty="0">
                <a:latin typeface="Berlin Sans FB" panose="020E0602020502020306" pitchFamily="34" charset="0"/>
              </a:rPr>
              <a:t> Kitab </a:t>
            </a:r>
            <a:r>
              <a:rPr lang="en-ID" sz="4000" dirty="0" err="1">
                <a:latin typeface="Berlin Sans FB" panose="020E0602020502020306" pitchFamily="34" charset="0"/>
              </a:rPr>
              <a:t>Suci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untuk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bertahan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melawan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serangan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musuh</a:t>
            </a:r>
            <a:r>
              <a:rPr lang="en-ID" sz="4000" dirty="0">
                <a:latin typeface="Berlin Sans FB" panose="020E0602020502020306" pitchFamily="34" charset="0"/>
              </a:rPr>
              <a:t>.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Terang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 Kitab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Suci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dapat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menolong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menghadapi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godaan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Impact" panose="020B0806030902050204" pitchFamily="34" charset="0"/>
              </a:rPr>
              <a:t>setan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608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A0EBB-AD83-86FC-8EF4-1DD35783B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50"/>
            <a:ext cx="8421287" cy="642170"/>
          </a:xfrm>
        </p:spPr>
        <p:txBody>
          <a:bodyPr anchor="ctr">
            <a:noAutofit/>
          </a:bodyPr>
          <a:lstStyle/>
          <a:p>
            <a:pPr algn="ctr"/>
            <a:r>
              <a:rPr lang="en-US" dirty="0">
                <a:latin typeface="Impact" panose="020B0806030902050204" pitchFamily="34" charset="0"/>
              </a:rPr>
              <a:t>KEJADIAN 3 : 15</a:t>
            </a:r>
            <a:endParaRPr lang="en-ID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0C869-0591-E931-E581-DD786E0EC0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53" b="1830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3356C-D873-4168-1A1E-8BE8D96EC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37257"/>
            <a:ext cx="9011265" cy="219951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400" dirty="0">
                <a:latin typeface="Franklin Gothic Demi Cond" panose="020B0706030402020204" pitchFamily="34" charset="0"/>
              </a:rPr>
              <a:t>“Aku </a:t>
            </a:r>
            <a:r>
              <a:rPr lang="en-US" sz="3400" dirty="0" err="1">
                <a:latin typeface="Franklin Gothic Demi Cond" panose="020B0706030402020204" pitchFamily="34" charset="0"/>
              </a:rPr>
              <a:t>akan</a:t>
            </a:r>
            <a:r>
              <a:rPr lang="en-US" sz="3400" dirty="0">
                <a:latin typeface="Franklin Gothic Demi Cond" panose="020B0706030402020204" pitchFamily="34" charset="0"/>
              </a:rPr>
              <a:t> mengadakan </a:t>
            </a:r>
            <a:r>
              <a:rPr lang="en-US" sz="3400" dirty="0" err="1">
                <a:latin typeface="Franklin Gothic Demi Cond" panose="020B0706030402020204" pitchFamily="34" charset="0"/>
              </a:rPr>
              <a:t>permusuhan</a:t>
            </a:r>
            <a:r>
              <a:rPr lang="en-US" sz="3400" dirty="0">
                <a:latin typeface="Franklin Gothic Demi Cond" panose="020B0706030402020204" pitchFamily="34" charset="0"/>
              </a:rPr>
              <a:t> </a:t>
            </a:r>
            <a:r>
              <a:rPr lang="en-US" sz="3400" dirty="0" err="1">
                <a:latin typeface="Franklin Gothic Demi Cond" panose="020B0706030402020204" pitchFamily="34" charset="0"/>
              </a:rPr>
              <a:t>antara</a:t>
            </a:r>
            <a:r>
              <a:rPr lang="en-US" sz="3400" dirty="0">
                <a:latin typeface="Franklin Gothic Demi Cond" panose="020B0706030402020204" pitchFamily="34" charset="0"/>
              </a:rPr>
              <a:t> engkau dan </a:t>
            </a:r>
            <a:r>
              <a:rPr lang="en-US" sz="3400" dirty="0" err="1">
                <a:latin typeface="Franklin Gothic Demi Cond" panose="020B0706030402020204" pitchFamily="34" charset="0"/>
              </a:rPr>
              <a:t>perempuan</a:t>
            </a:r>
            <a:r>
              <a:rPr lang="en-US" sz="3400" dirty="0">
                <a:latin typeface="Franklin Gothic Demi Cond" panose="020B0706030402020204" pitchFamily="34" charset="0"/>
              </a:rPr>
              <a:t> ini, </a:t>
            </a:r>
            <a:r>
              <a:rPr lang="en-US" sz="3400" dirty="0" err="1">
                <a:latin typeface="Franklin Gothic Demi Cond" panose="020B0706030402020204" pitchFamily="34" charset="0"/>
              </a:rPr>
              <a:t>antara</a:t>
            </a:r>
            <a:r>
              <a:rPr lang="en-US" sz="3400" dirty="0">
                <a:latin typeface="Franklin Gothic Demi Cond" panose="020B0706030402020204" pitchFamily="34" charset="0"/>
              </a:rPr>
              <a:t> </a:t>
            </a:r>
            <a:r>
              <a:rPr lang="en-US" sz="3400" dirty="0" err="1">
                <a:latin typeface="Franklin Gothic Demi Cond" panose="020B0706030402020204" pitchFamily="34" charset="0"/>
              </a:rPr>
              <a:t>keturunanmu</a:t>
            </a:r>
            <a:r>
              <a:rPr lang="en-US" sz="3400" dirty="0">
                <a:latin typeface="Franklin Gothic Demi Cond" panose="020B0706030402020204" pitchFamily="34" charset="0"/>
              </a:rPr>
              <a:t> dan </a:t>
            </a:r>
            <a:r>
              <a:rPr lang="en-US" sz="3400" dirty="0" err="1">
                <a:latin typeface="Franklin Gothic Demi Cond" panose="020B0706030402020204" pitchFamily="34" charset="0"/>
              </a:rPr>
              <a:t>keturunannya</a:t>
            </a:r>
            <a:r>
              <a:rPr lang="en-US" sz="3400" dirty="0">
                <a:latin typeface="Franklin Gothic Demi Cond" panose="020B0706030402020204" pitchFamily="34" charset="0"/>
              </a:rPr>
              <a:t>; </a:t>
            </a:r>
            <a:r>
              <a:rPr lang="en-US" sz="3400" dirty="0" err="1">
                <a:latin typeface="Franklin Gothic Demi Cond" panose="020B0706030402020204" pitchFamily="34" charset="0"/>
              </a:rPr>
              <a:t>keturunannya</a:t>
            </a:r>
            <a:r>
              <a:rPr lang="en-US" sz="3400" dirty="0">
                <a:latin typeface="Franklin Gothic Demi Cond" panose="020B0706030402020204" pitchFamily="34" charset="0"/>
              </a:rPr>
              <a:t> </a:t>
            </a:r>
            <a:r>
              <a:rPr lang="en-US" sz="3400" dirty="0" err="1">
                <a:latin typeface="Franklin Gothic Demi Cond" panose="020B0706030402020204" pitchFamily="34" charset="0"/>
              </a:rPr>
              <a:t>akan</a:t>
            </a:r>
            <a:r>
              <a:rPr lang="en-US" sz="3400" dirty="0">
                <a:latin typeface="Franklin Gothic Demi Cond" panose="020B0706030402020204" pitchFamily="34" charset="0"/>
              </a:rPr>
              <a:t> </a:t>
            </a:r>
            <a:r>
              <a:rPr lang="en-US" sz="3400" dirty="0" err="1">
                <a:latin typeface="Franklin Gothic Demi Cond" panose="020B0706030402020204" pitchFamily="34" charset="0"/>
              </a:rPr>
              <a:t>meremukkan</a:t>
            </a:r>
            <a:r>
              <a:rPr lang="en-US" sz="3400" dirty="0">
                <a:latin typeface="Franklin Gothic Demi Cond" panose="020B0706030402020204" pitchFamily="34" charset="0"/>
              </a:rPr>
              <a:t> </a:t>
            </a:r>
            <a:r>
              <a:rPr lang="en-US" sz="3400" dirty="0" err="1">
                <a:latin typeface="Franklin Gothic Demi Cond" panose="020B0706030402020204" pitchFamily="34" charset="0"/>
              </a:rPr>
              <a:t>kepalamu</a:t>
            </a:r>
            <a:r>
              <a:rPr lang="en-US" sz="3400" dirty="0">
                <a:latin typeface="Franklin Gothic Demi Cond" panose="020B0706030402020204" pitchFamily="34" charset="0"/>
              </a:rPr>
              <a:t>, dan engkau </a:t>
            </a:r>
            <a:r>
              <a:rPr lang="en-US" sz="3400" dirty="0" err="1">
                <a:latin typeface="Franklin Gothic Demi Cond" panose="020B0706030402020204" pitchFamily="34" charset="0"/>
              </a:rPr>
              <a:t>akan</a:t>
            </a:r>
            <a:r>
              <a:rPr lang="en-US" sz="3400" dirty="0">
                <a:latin typeface="Franklin Gothic Demi Cond" panose="020B0706030402020204" pitchFamily="34" charset="0"/>
              </a:rPr>
              <a:t> </a:t>
            </a:r>
            <a:r>
              <a:rPr lang="en-US" sz="3400" dirty="0" err="1">
                <a:latin typeface="Franklin Gothic Demi Cond" panose="020B0706030402020204" pitchFamily="34" charset="0"/>
              </a:rPr>
              <a:t>meremukkan</a:t>
            </a:r>
            <a:r>
              <a:rPr lang="en-US" sz="3400" dirty="0">
                <a:latin typeface="Franklin Gothic Demi Cond" panose="020B0706030402020204" pitchFamily="34" charset="0"/>
              </a:rPr>
              <a:t> </a:t>
            </a:r>
            <a:r>
              <a:rPr lang="en-US" sz="3400" dirty="0" err="1">
                <a:latin typeface="Franklin Gothic Demi Cond" panose="020B0706030402020204" pitchFamily="34" charset="0"/>
              </a:rPr>
              <a:t>tumitnya</a:t>
            </a:r>
            <a:r>
              <a:rPr lang="en-US" sz="3400" dirty="0">
                <a:latin typeface="Franklin Gothic Demi Cond" panose="020B0706030402020204" pitchFamily="34" charset="0"/>
              </a:rPr>
              <a:t>.”</a:t>
            </a:r>
            <a:endParaRPr lang="en-ID" sz="34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894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92716F-4781-486A-1EB2-690E92B7E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SIFAT ALAMIAH DARI PERTENTANGAN KOSMIS</a:t>
            </a:r>
            <a:br>
              <a:rPr lang="fi-FI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27 Februari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AB7CC-FB2B-19F5-210E-6D1AE8019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21" y="1673948"/>
            <a:ext cx="8252954" cy="22467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Kitab </a:t>
            </a:r>
            <a:r>
              <a:rPr lang="en-ID" sz="30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Suci</a:t>
            </a:r>
            <a:r>
              <a:rPr lang="en-ID" sz="30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menyatakan</a:t>
            </a:r>
            <a:r>
              <a:rPr lang="en-ID" sz="30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bahwa</a:t>
            </a:r>
            <a:r>
              <a:rPr lang="en-ID" sz="30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pertentangan</a:t>
            </a:r>
            <a:r>
              <a:rPr lang="en-ID" sz="30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kosmis</a:t>
            </a:r>
            <a:r>
              <a:rPr lang="en-ID" sz="30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adalah</a:t>
            </a:r>
            <a:r>
              <a:rPr lang="en-ID" sz="30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pertikaian</a:t>
            </a:r>
            <a:r>
              <a:rPr lang="en-ID" sz="30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mengenai</a:t>
            </a:r>
            <a:r>
              <a:rPr lang="en-ID" sz="30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karakter</a:t>
            </a:r>
            <a:r>
              <a:rPr lang="en-ID" sz="30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Allah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- </a:t>
            </a:r>
            <a:r>
              <a:rPr lang="en-ID" sz="3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pertentangan</a:t>
            </a:r>
            <a:r>
              <a:rPr lang="en-ID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karena</a:t>
            </a:r>
            <a:r>
              <a:rPr lang="en-ID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fitnah Iblis yang </a:t>
            </a:r>
            <a:r>
              <a:rPr lang="en-ID" sz="3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melontarkan</a:t>
            </a:r>
            <a:r>
              <a:rPr lang="en-ID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tuduhan</a:t>
            </a:r>
            <a:r>
              <a:rPr lang="en-ID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terhadap</a:t>
            </a:r>
            <a:r>
              <a:rPr lang="en-ID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Allah, </a:t>
            </a:r>
            <a:r>
              <a:rPr lang="en-ID" sz="3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bahwa</a:t>
            </a:r>
            <a:r>
              <a:rPr lang="en-ID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Allah </a:t>
            </a:r>
            <a:r>
              <a:rPr lang="en-ID" sz="3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tidak</a:t>
            </a:r>
            <a:r>
              <a:rPr lang="en-ID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sepenuhnya</a:t>
            </a:r>
            <a:r>
              <a:rPr lang="en-ID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baik</a:t>
            </a:r>
            <a:r>
              <a:rPr lang="en-ID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dan </a:t>
            </a:r>
            <a:r>
              <a:rPr lang="en-ID" sz="3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penuh</a:t>
            </a:r>
            <a:r>
              <a:rPr lang="en-ID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kasih</a:t>
            </a:r>
            <a:r>
              <a:rPr lang="en-ID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29C110-A665-7756-6DC5-953848D09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34" y="4135937"/>
            <a:ext cx="3352800" cy="2147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B4CAC4-C63F-F16B-6B12-62E3BECD60C4}"/>
              </a:ext>
            </a:extLst>
          </p:cNvPr>
          <p:cNvSpPr txBox="1"/>
          <p:nvPr/>
        </p:nvSpPr>
        <p:spPr>
          <a:xfrm>
            <a:off x="4063144" y="3997233"/>
            <a:ext cx="491274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Franklin Gothic Heavy" panose="020B0903020102020204" pitchFamily="34" charset="0"/>
              </a:rPr>
              <a:t>Tuduhan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tersebut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tidak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dapat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dikalahkan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dengan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kekuasaan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atau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kekerasan</a:t>
            </a:r>
            <a:r>
              <a:rPr lang="en-ID" sz="2800" dirty="0">
                <a:latin typeface="Franklin Gothic Heavy" panose="020B0903020102020204" pitchFamily="34" charset="0"/>
              </a:rPr>
              <a:t>, </a:t>
            </a:r>
            <a:r>
              <a:rPr lang="en-ID" sz="2800" dirty="0" err="1">
                <a:latin typeface="Franklin Gothic Heavy" panose="020B0903020102020204" pitchFamily="34" charset="0"/>
              </a:rPr>
              <a:t>melainkan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dengan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membandingkan</a:t>
            </a:r>
            <a:r>
              <a:rPr lang="en-ID" sz="2800" dirty="0">
                <a:latin typeface="Franklin Gothic Heavy" panose="020B0903020102020204" pitchFamily="34" charset="0"/>
              </a:rPr>
              <a:t> dua </a:t>
            </a:r>
            <a:r>
              <a:rPr lang="en-ID" sz="2800" dirty="0" err="1">
                <a:latin typeface="Franklin Gothic Heavy" panose="020B0903020102020204" pitchFamily="34" charset="0"/>
              </a:rPr>
              <a:t>karakter</a:t>
            </a:r>
            <a:r>
              <a:rPr lang="en-ID" sz="2800" dirty="0">
                <a:latin typeface="Franklin Gothic Heavy" panose="020B0903020102020204" pitchFamily="34" charset="0"/>
              </a:rPr>
              <a:t> yang </a:t>
            </a:r>
            <a:r>
              <a:rPr lang="en-ID" sz="2800" dirty="0" err="1">
                <a:latin typeface="Franklin Gothic Heavy" panose="020B0903020102020204" pitchFamily="34" charset="0"/>
              </a:rPr>
              <a:t>bersaing</a:t>
            </a:r>
            <a:r>
              <a:rPr lang="en-ID" sz="2800" dirty="0">
                <a:latin typeface="Franklin Gothic Heavy" panose="020B09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0880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31E8E4-987E-67DC-8DC3-624A5E80A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E611B-D2F4-C469-1795-CFAF8A91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14458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Ellen G. White, Alfa dan Omega, </a:t>
            </a:r>
            <a:r>
              <a:rPr lang="en-ID" sz="3200" dirty="0" err="1">
                <a:solidFill>
                  <a:srgbClr val="FFFF00"/>
                </a:solidFill>
                <a:latin typeface="Franklin Gothic Heavy" panose="020B0903020102020204" pitchFamily="34" charset="0"/>
              </a:rPr>
              <a:t>jld</a:t>
            </a:r>
            <a:r>
              <a:rPr lang="en-ID" sz="32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. 8, </a:t>
            </a:r>
            <a:r>
              <a:rPr lang="en-ID" sz="3200" dirty="0" err="1">
                <a:solidFill>
                  <a:srgbClr val="FFFF00"/>
                </a:solidFill>
                <a:latin typeface="Franklin Gothic Heavy" panose="020B0903020102020204" pitchFamily="34" charset="0"/>
              </a:rPr>
              <a:t>hlm</a:t>
            </a:r>
            <a:r>
              <a:rPr lang="en-ID" sz="32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. 521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DBE28-91EC-144B-3149-F4C9ACDDA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406" y="1330390"/>
            <a:ext cx="8634413" cy="53418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Franklin Gothic Demi Cond" panose="020B0706030402020204" pitchFamily="34" charset="0"/>
              </a:rPr>
              <a:t>"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menangani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dosa, Allah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hanya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dapat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menggunakan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keadilan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kebenaran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  <a:r>
              <a:rPr lang="en-ID" sz="2600" dirty="0">
                <a:latin typeface="Franklin Gothic Demi Cond" panose="020B0706030402020204" pitchFamily="34" charset="0"/>
              </a:rPr>
              <a:t>Iblis </a:t>
            </a:r>
            <a:r>
              <a:rPr lang="en-ID" sz="2600" dirty="0" err="1">
                <a:latin typeface="Franklin Gothic Demi Cond" panose="020B0706030402020204" pitchFamily="34" charset="0"/>
              </a:rPr>
              <a:t>dapat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menggunakan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apa</a:t>
            </a:r>
            <a:r>
              <a:rPr lang="en-ID" sz="2600" dirty="0">
                <a:latin typeface="Franklin Gothic Demi Cond" panose="020B0706030402020204" pitchFamily="34" charset="0"/>
              </a:rPr>
              <a:t> yang Allah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dapat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atau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gunakan</a:t>
            </a:r>
            <a:r>
              <a:rPr lang="en-ID" sz="2600" dirty="0">
                <a:latin typeface="Franklin Gothic Demi Cond" panose="020B0706030402020204" pitchFamily="34" charset="0"/>
              </a:rPr>
              <a:t>—</a:t>
            </a:r>
            <a:r>
              <a:rPr lang="en-ID" sz="2600" dirty="0" err="1">
                <a:latin typeface="Eras Demi ITC" panose="020B0805030504020804" pitchFamily="34" charset="0"/>
              </a:rPr>
              <a:t>sanjungan</a:t>
            </a:r>
            <a:r>
              <a:rPr lang="en-ID" sz="2600" dirty="0">
                <a:latin typeface="Eras Demi ITC" panose="020B0805030504020804" pitchFamily="34" charset="0"/>
              </a:rPr>
              <a:t> yang </a:t>
            </a:r>
            <a:r>
              <a:rPr lang="en-ID" sz="2600" dirty="0" err="1">
                <a:latin typeface="Eras Demi ITC" panose="020B0805030504020804" pitchFamily="34" charset="0"/>
              </a:rPr>
              <a:t>berlebihan</a:t>
            </a:r>
            <a:r>
              <a:rPr lang="en-ID" sz="2600" dirty="0">
                <a:latin typeface="Eras Demi ITC" panose="020B0805030504020804" pitchFamily="34" charset="0"/>
              </a:rPr>
              <a:t> dan </a:t>
            </a:r>
            <a:r>
              <a:rPr lang="en-ID" sz="2600" dirty="0" err="1">
                <a:latin typeface="Eras Demi ITC" panose="020B0805030504020804" pitchFamily="34" charset="0"/>
              </a:rPr>
              <a:t>penipuan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atau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kecurangan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berusaha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memalsukan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firman</a:t>
            </a:r>
            <a:r>
              <a:rPr lang="en-ID" sz="2600" dirty="0">
                <a:latin typeface="Franklin Gothic Demi Cond" panose="020B0706030402020204" pitchFamily="34" charset="0"/>
              </a:rPr>
              <a:t> Allah dan </a:t>
            </a:r>
            <a:r>
              <a:rPr lang="en-ID" sz="2600" dirty="0" err="1">
                <a:latin typeface="Franklin Gothic Demi Cond" panose="020B0706030402020204" pitchFamily="34" charset="0"/>
              </a:rPr>
              <a:t>telah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menyalahtafsirkan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rencana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pemerintahan</a:t>
            </a:r>
            <a:r>
              <a:rPr lang="en-ID" sz="2600" dirty="0">
                <a:latin typeface="Franklin Gothic Demi Cond" panose="020B0706030402020204" pitchFamily="34" charset="0"/>
              </a:rPr>
              <a:t>-Nya di </a:t>
            </a:r>
            <a:r>
              <a:rPr lang="en-ID" sz="2600" dirty="0" err="1">
                <a:latin typeface="Franklin Gothic Demi Cond" panose="020B0706030402020204" pitchFamily="34" charset="0"/>
              </a:rPr>
              <a:t>hadapan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malaikat-malaikat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bahwa</a:t>
            </a:r>
            <a:r>
              <a:rPr lang="en-ID" sz="2600" dirty="0">
                <a:latin typeface="Franklin Gothic Demi Cond" panose="020B0706030402020204" pitchFamily="34" charset="0"/>
              </a:rPr>
              <a:t> Allah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adil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hukum-hukum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peraturan-peraturan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atas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penghuni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surga</a:t>
            </a:r>
            <a:r>
              <a:rPr lang="en-ID" sz="2600" dirty="0">
                <a:latin typeface="Franklin Gothic Demi Cond" panose="020B0706030402020204" pitchFamily="34" charset="0"/>
              </a:rPr>
              <a:t>; </a:t>
            </a:r>
            <a:r>
              <a:rPr lang="en-ID" sz="2600" dirty="0" err="1">
                <a:latin typeface="Franklin Gothic Demi Cond" panose="020B0706030402020204" pitchFamily="34" charset="0"/>
              </a:rPr>
              <a:t>sehingga</a:t>
            </a:r>
            <a:r>
              <a:rPr lang="en-ID" sz="2600" dirty="0"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menghendaki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penyerahan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penurutan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makhluk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ciptaan</a:t>
            </a:r>
            <a:r>
              <a:rPr lang="en-ID" sz="2600" dirty="0">
                <a:latin typeface="Franklin Gothic Demi Cond" panose="020B0706030402020204" pitchFamily="34" charset="0"/>
              </a:rPr>
              <a:t>-Nya, </a:t>
            </a:r>
            <a:r>
              <a:rPr lang="en-ID" sz="2600" dirty="0" err="1">
                <a:latin typeface="Franklin Gothic Demi Cond" panose="020B0706030402020204" pitchFamily="34" charset="0"/>
              </a:rPr>
              <a:t>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berusaha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meninggikan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diri</a:t>
            </a:r>
            <a:r>
              <a:rPr lang="en-ID" sz="2600" dirty="0">
                <a:latin typeface="Franklin Gothic Demi Cond" panose="020B0706030402020204" pitchFamily="34" charset="0"/>
              </a:rPr>
              <a:t>-Nya </a:t>
            </a:r>
            <a:r>
              <a:rPr lang="en-ID" sz="2600" dirty="0" err="1">
                <a:latin typeface="Franklin Gothic Demi Cond" panose="020B0706030402020204" pitchFamily="34" charset="0"/>
              </a:rPr>
              <a:t>sendiri</a:t>
            </a:r>
            <a:r>
              <a:rPr lang="en-ID" sz="2600" dirty="0">
                <a:latin typeface="Franklin Gothic Demi Cond" panose="020B0706030402020204" pitchFamily="34" charset="0"/>
              </a:rPr>
              <a:t>. Oleh </a:t>
            </a:r>
            <a:r>
              <a:rPr lang="en-ID" sz="2600" dirty="0" err="1">
                <a:latin typeface="Franklin Gothic Demi Cond" panose="020B0706030402020204" pitchFamily="34" charset="0"/>
              </a:rPr>
              <a:t>sebab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itu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harus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ditunjukkan</a:t>
            </a:r>
            <a:r>
              <a:rPr lang="en-ID" sz="2600" dirty="0">
                <a:latin typeface="Impact" panose="020B0806030902050204" pitchFamily="34" charset="0"/>
              </a:rPr>
              <a:t> di </a:t>
            </a:r>
            <a:r>
              <a:rPr lang="en-ID" sz="2600" dirty="0" err="1">
                <a:latin typeface="Impact" panose="020B0806030902050204" pitchFamily="34" charset="0"/>
              </a:rPr>
              <a:t>hadapan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penghuni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surga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serta</a:t>
            </a:r>
            <a:r>
              <a:rPr lang="en-ID" sz="2600" dirty="0">
                <a:latin typeface="Impact" panose="020B0806030902050204" pitchFamily="34" charset="0"/>
              </a:rPr>
              <a:t> dunia-dunia lain, </a:t>
            </a:r>
            <a:r>
              <a:rPr lang="en-ID" sz="2600" dirty="0" err="1">
                <a:latin typeface="Impact" panose="020B0806030902050204" pitchFamily="34" charset="0"/>
              </a:rPr>
              <a:t>bahwa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pemerintahan</a:t>
            </a:r>
            <a:r>
              <a:rPr lang="en-ID" sz="2600" dirty="0"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latin typeface="Impact" panose="020B0806030902050204" pitchFamily="34" charset="0"/>
              </a:rPr>
              <a:t>adalah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adil</a:t>
            </a:r>
            <a:r>
              <a:rPr lang="en-ID" sz="2600" dirty="0">
                <a:latin typeface="Impact" panose="020B0806030902050204" pitchFamily="34" charset="0"/>
              </a:rPr>
              <a:t>, dan </a:t>
            </a:r>
            <a:r>
              <a:rPr lang="en-ID" sz="2600" dirty="0" err="1">
                <a:latin typeface="Impact" panose="020B0806030902050204" pitchFamily="34" charset="0"/>
              </a:rPr>
              <a:t>hukum</a:t>
            </a:r>
            <a:r>
              <a:rPr lang="en-ID" sz="2600" dirty="0">
                <a:latin typeface="Impact" panose="020B0806030902050204" pitchFamily="34" charset="0"/>
              </a:rPr>
              <a:t>-</a:t>
            </a:r>
            <a:r>
              <a:rPr lang="en-ID" sz="2600" dirty="0" err="1">
                <a:latin typeface="Impact" panose="020B0806030902050204" pitchFamily="34" charset="0"/>
              </a:rPr>
              <a:t>hukum</a:t>
            </a:r>
            <a:r>
              <a:rPr lang="en-ID" sz="2600" dirty="0">
                <a:latin typeface="Impact" panose="020B0806030902050204" pitchFamily="34" charset="0"/>
              </a:rPr>
              <a:t>-Nya </a:t>
            </a:r>
            <a:r>
              <a:rPr lang="en-ID" sz="2600" dirty="0" err="1">
                <a:latin typeface="Impact" panose="020B0806030902050204" pitchFamily="34" charset="0"/>
              </a:rPr>
              <a:t>adalah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sempurna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  <a:r>
              <a:rPr lang="en-ID" sz="2600" dirty="0">
                <a:latin typeface="Franklin Gothic Demi Cond" panose="020B0706030402020204" pitchFamily="34" charset="0"/>
              </a:rPr>
              <a:t>Iblis </a:t>
            </a:r>
            <a:r>
              <a:rPr lang="en-ID" sz="2600" dirty="0" err="1">
                <a:latin typeface="Franklin Gothic Demi Cond" panose="020B0706030402020204" pitchFamily="34" charset="0"/>
              </a:rPr>
              <a:t>menunjukkan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seolah-olah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berusaha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memajukan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kebaikan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semesta</a:t>
            </a:r>
            <a:r>
              <a:rPr lang="en-ID" sz="2600" dirty="0">
                <a:latin typeface="Franklin Gothic Demi Cond" panose="020B07060304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797538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8ACA85-F834-BC32-2114-AED6FCB67D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29" r="43908"/>
          <a:stretch/>
        </p:blipFill>
        <p:spPr>
          <a:xfrm>
            <a:off x="0" y="0"/>
            <a:ext cx="385961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7DF45-514E-26CB-28A8-58818D3B2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433" y="542259"/>
            <a:ext cx="4688958" cy="61830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"</a:t>
            </a:r>
            <a:r>
              <a:rPr lang="en-ID" sz="3000" dirty="0" err="1">
                <a:latin typeface="Franklin Gothic Demi Cond" panose="020B0706030402020204" pitchFamily="34" charset="0"/>
              </a:rPr>
              <a:t>memberi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kesaksian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kebenaran</a:t>
            </a:r>
            <a:r>
              <a:rPr lang="en-ID" sz="3000" dirty="0">
                <a:latin typeface="Franklin Gothic Demi Cond" panose="020B0706030402020204" pitchFamily="34" charset="0"/>
              </a:rPr>
              <a:t>" [Yohanes18:37] dan </a:t>
            </a:r>
            <a:r>
              <a:rPr lang="en-ID" sz="3000" dirty="0" err="1"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langsung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melawan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kebohongan</a:t>
            </a:r>
            <a:r>
              <a:rPr lang="en-ID" sz="3000" dirty="0">
                <a:latin typeface="Franklin Gothic Demi Cond" panose="020B0706030402020204" pitchFamily="34" charset="0"/>
              </a:rPr>
              <a:t> dan fitnah Iblis, </a:t>
            </a:r>
            <a:r>
              <a:rPr lang="en-ID" sz="3000" dirty="0" err="1">
                <a:latin typeface="Franklin Gothic Demi Cond" panose="020B0706030402020204" pitchFamily="34" charset="0"/>
              </a:rPr>
              <a:t>mengalahkan</a:t>
            </a:r>
            <a:r>
              <a:rPr lang="en-ID" sz="3000" dirty="0">
                <a:latin typeface="Franklin Gothic Demi Cond" panose="020B0706030402020204" pitchFamily="34" charset="0"/>
              </a:rPr>
              <a:t> dan, pada </a:t>
            </a:r>
            <a:r>
              <a:rPr lang="en-ID" sz="3000" dirty="0" err="1">
                <a:latin typeface="Franklin Gothic Demi Cond" panose="020B0706030402020204" pitchFamily="34" charset="0"/>
              </a:rPr>
              <a:t>akhirnya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membiasakan</a:t>
            </a:r>
            <a:r>
              <a:rPr lang="en-ID" sz="3000" dirty="0">
                <a:latin typeface="Franklin Gothic Demi Cond" panose="020B0706030402020204" pitchFamily="34" charset="0"/>
              </a:rPr>
              <a:t> Iblis dan </a:t>
            </a:r>
            <a:r>
              <a:rPr lang="en-ID" sz="3000" dirty="0" err="1">
                <a:latin typeface="Franklin Gothic Demi Cond" panose="020B0706030402020204" pitchFamily="34" charset="0"/>
              </a:rPr>
              <a:t>kuasanya</a:t>
            </a:r>
            <a:r>
              <a:rPr lang="en-ID" sz="3000" dirty="0">
                <a:latin typeface="Franklin Gothic Demi Cond" panose="020B0706030402020204" pitchFamily="34" charset="0"/>
              </a:rPr>
              <a:t> [1 </a:t>
            </a:r>
            <a:r>
              <a:rPr lang="en-ID" sz="3000" dirty="0" err="1"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latin typeface="Franklin Gothic Demi Cond" panose="020B0706030402020204" pitchFamily="34" charset="0"/>
              </a:rPr>
              <a:t> 3:8; </a:t>
            </a:r>
            <a:r>
              <a:rPr lang="en-ID" sz="3000" dirty="0" err="1">
                <a:latin typeface="Franklin Gothic Demi Cond" panose="020B0706030402020204" pitchFamily="34" charset="0"/>
              </a:rPr>
              <a:t>Ibrani</a:t>
            </a:r>
            <a:r>
              <a:rPr lang="en-ID" sz="3000" dirty="0">
                <a:latin typeface="Franklin Gothic Demi Cond" panose="020B0706030402020204" pitchFamily="34" charset="0"/>
              </a:rPr>
              <a:t> 2:14].</a:t>
            </a:r>
          </a:p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Sifat </a:t>
            </a:r>
            <a:r>
              <a:rPr lang="en-ID" sz="3000" dirty="0" err="1">
                <a:latin typeface="Impact" panose="020B0806030902050204" pitchFamily="34" charset="0"/>
              </a:rPr>
              <a:t>dasar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pertentangan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kosmis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soal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kepercayaan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termasuk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kepercayaan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tentang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karakter</a:t>
            </a:r>
            <a:r>
              <a:rPr lang="en-ID" sz="3000" dirty="0">
                <a:latin typeface="Impact" panose="020B0806030902050204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489792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F61D-7ABD-97AC-B8E8-E42A026B2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2C32B-56D9-58B8-1DBC-20B91D5E4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 descr="A white background with orange and blue shapes&#10;&#10;Description automatically generated">
            <a:extLst>
              <a:ext uri="{FF2B5EF4-FFF2-40B4-BE49-F238E27FC236}">
                <a16:creationId xmlns:a16="http://schemas.microsoft.com/office/drawing/2014/main" id="{657E891F-AAB4-21C7-3AA5-E9177D5A2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C635EBF-3020-AC91-99A7-01201B53B172}"/>
              </a:ext>
            </a:extLst>
          </p:cNvPr>
          <p:cNvSpPr txBox="1">
            <a:spLocks/>
          </p:cNvSpPr>
          <p:nvPr/>
        </p:nvSpPr>
        <p:spPr>
          <a:xfrm>
            <a:off x="628650" y="269429"/>
            <a:ext cx="4602569" cy="80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Impact" panose="020B0806030902050204" pitchFamily="34" charset="0"/>
              </a:rPr>
              <a:t>KESIMPULAN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5A4E20-04B5-11A4-5936-8A5D7EE52774}"/>
              </a:ext>
            </a:extLst>
          </p:cNvPr>
          <p:cNvSpPr/>
          <p:nvPr/>
        </p:nvSpPr>
        <p:spPr>
          <a:xfrm>
            <a:off x="56487" y="905237"/>
            <a:ext cx="551754" cy="124649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A46E1C-9B44-2CAE-2412-FE8D9247BF15}"/>
              </a:ext>
            </a:extLst>
          </p:cNvPr>
          <p:cNvSpPr/>
          <p:nvPr/>
        </p:nvSpPr>
        <p:spPr>
          <a:xfrm>
            <a:off x="-78416" y="2012883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004221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04AE05-DAF6-7A7B-7BD5-9FE463AC31AB}"/>
              </a:ext>
            </a:extLst>
          </p:cNvPr>
          <p:cNvSpPr/>
          <p:nvPr/>
        </p:nvSpPr>
        <p:spPr>
          <a:xfrm>
            <a:off x="-58858" y="3181049"/>
            <a:ext cx="89252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AA006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A14D17-231F-DB0C-84FC-0E7A407E5A53}"/>
              </a:ext>
            </a:extLst>
          </p:cNvPr>
          <p:cNvSpPr/>
          <p:nvPr/>
        </p:nvSpPr>
        <p:spPr>
          <a:xfrm>
            <a:off x="-85417" y="4342161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5C005C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29A4C-6672-0D1A-5DC4-9C6D2DAA6301}"/>
              </a:ext>
            </a:extLst>
          </p:cNvPr>
          <p:cNvSpPr/>
          <p:nvPr/>
        </p:nvSpPr>
        <p:spPr>
          <a:xfrm>
            <a:off x="-74788" y="5497718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6834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37D247-6A80-DB90-9DC1-344F13021303}"/>
              </a:ext>
            </a:extLst>
          </p:cNvPr>
          <p:cNvSpPr txBox="1"/>
          <p:nvPr/>
        </p:nvSpPr>
        <p:spPr>
          <a:xfrm>
            <a:off x="816028" y="1157314"/>
            <a:ext cx="7886700" cy="80021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Tuhan</a:t>
            </a:r>
            <a:r>
              <a:rPr lang="en-ID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selalu</a:t>
            </a:r>
            <a:r>
              <a:rPr lang="en-ID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menaburkan</a:t>
            </a:r>
            <a:r>
              <a:rPr lang="en-ID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benih</a:t>
            </a:r>
            <a:r>
              <a:rPr lang="en-ID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baik</a:t>
            </a:r>
            <a:r>
              <a:rPr lang="en-ID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sedangkan</a:t>
            </a:r>
            <a:r>
              <a:rPr lang="en-ID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Iblis </a:t>
            </a:r>
            <a:r>
              <a:rPr lang="en-ID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menaburkan</a:t>
            </a:r>
            <a:r>
              <a:rPr lang="en-ID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benih</a:t>
            </a:r>
            <a:r>
              <a:rPr lang="en-ID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jahat</a:t>
            </a:r>
            <a:r>
              <a:rPr lang="en-ID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[Lalang] di </a:t>
            </a:r>
            <a:r>
              <a:rPr lang="en-ID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antara</a:t>
            </a:r>
            <a:r>
              <a:rPr lang="en-ID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benih</a:t>
            </a:r>
            <a:r>
              <a:rPr lang="en-ID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baik</a:t>
            </a:r>
            <a:r>
              <a:rPr lang="en-ID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A52E1F-F44E-5349-4915-FA256FD07C44}"/>
              </a:ext>
            </a:extLst>
          </p:cNvPr>
          <p:cNvSpPr txBox="1"/>
          <p:nvPr/>
        </p:nvSpPr>
        <p:spPr>
          <a:xfrm>
            <a:off x="816028" y="2142024"/>
            <a:ext cx="7886700" cy="1015663"/>
          </a:xfrm>
          <a:prstGeom prst="rect">
            <a:avLst/>
          </a:prstGeom>
          <a:solidFill>
            <a:srgbClr val="1A3A1F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Keyakinan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tentang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seseorang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seperti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apakah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dipercaya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sangat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berdampak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apakah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mengasihi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mempercayai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tersebut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mendengarkan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katakan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8F74E5-2ACA-00AD-9A3F-6DA2397872C3}"/>
              </a:ext>
            </a:extLst>
          </p:cNvPr>
          <p:cNvSpPr txBox="1"/>
          <p:nvPr/>
        </p:nvSpPr>
        <p:spPr>
          <a:xfrm>
            <a:off x="816027" y="3335394"/>
            <a:ext cx="7886699" cy="923330"/>
          </a:xfrm>
          <a:prstGeom prst="rect">
            <a:avLst/>
          </a:prstGeom>
          <a:solidFill>
            <a:srgbClr val="727204"/>
          </a:solidFill>
        </p:spPr>
        <p:txBody>
          <a:bodyPr wrap="square">
            <a:spAutoFit/>
          </a:bodyPr>
          <a:lstStyle/>
          <a:p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Meskipun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konflik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kosmis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dimulai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pemberontakan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Lusifer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melawan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Tuhan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surga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konflik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tersebut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akhirnya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melibatkan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alam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semesta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secara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keseluruhan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ketika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Hawa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jatuh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godaan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Iblis dan Adam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sengaja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mengikutinya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D4FA17-927B-006E-218A-FDCE65CC2FFC}"/>
              </a:ext>
            </a:extLst>
          </p:cNvPr>
          <p:cNvSpPr txBox="1"/>
          <p:nvPr/>
        </p:nvSpPr>
        <p:spPr>
          <a:xfrm>
            <a:off x="816027" y="4455953"/>
            <a:ext cx="7886698" cy="110799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Seperti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menggunakan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Kitab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Suci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bertahan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melawan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serangan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musuh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maka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Terang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Kitab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Suci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juga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menolong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menghadapi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godaan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setan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510FEA-6FA0-36DC-3A28-19A19C7745D2}"/>
              </a:ext>
            </a:extLst>
          </p:cNvPr>
          <p:cNvSpPr txBox="1"/>
          <p:nvPr/>
        </p:nvSpPr>
        <p:spPr>
          <a:xfrm>
            <a:off x="816027" y="5679716"/>
            <a:ext cx="7886697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Sifat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dasar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pertentangan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kosmis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soal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kepercayaan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termasuk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kepercayaan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tentang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karakter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2877877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E1F92C-0272-1C53-10FC-4707061965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82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7FB04-7921-729F-E6E2-53A7127A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94" y="365125"/>
            <a:ext cx="5166094" cy="2820867"/>
          </a:xfrm>
        </p:spPr>
        <p:txBody>
          <a:bodyPr>
            <a:noAutofit/>
          </a:bodyPr>
          <a:lstStyle/>
          <a:p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Konflik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kosmis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berdampak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setiap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umat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sehari-hari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alam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semesta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keseluruhan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Iblis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mencoba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merampas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ibadah yang menjadi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Allah,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namun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akhirnya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dikalahkan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CB03C-01ED-CE19-C29D-68B83A256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612" y="3500155"/>
            <a:ext cx="3888594" cy="2992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Bagaimanakah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seharusnya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fakta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bahwa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menghadapi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dampak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konflik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kosmis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setiap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hari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membuat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semakin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sadar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bersedia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bergantung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setiap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saat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B34EB-E32B-67C2-CF2B-5F47CA571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94" y="3672007"/>
            <a:ext cx="4000764" cy="2577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3D165D-CD8B-A609-65E1-40294974B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263" y="436279"/>
            <a:ext cx="2101144" cy="26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5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2C07E-9138-A67B-F7E4-6F3C65DC9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SEORANG MUSUH YANG MELAKUKAN HAL ITU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23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A0F0D-650C-08BE-BB2C-2BFD70C97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1725985"/>
            <a:ext cx="8363553" cy="513201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Impact" panose="020B0806030902050204" pitchFamily="34" charset="0"/>
              </a:rPr>
              <a:t>Matius</a:t>
            </a:r>
            <a:r>
              <a:rPr lang="en-ID" sz="3200" dirty="0">
                <a:latin typeface="Impact" panose="020B0806030902050204" pitchFamily="34" charset="0"/>
              </a:rPr>
              <a:t> 13:27-30 </a:t>
            </a:r>
          </a:p>
          <a:p>
            <a:pPr marL="0" indent="0" algn="ctr">
              <a:buNone/>
            </a:pPr>
            <a:r>
              <a:rPr lang="en-ID" dirty="0">
                <a:latin typeface="Franklin Gothic Demi Cond" panose="020B0706030402020204" pitchFamily="34" charset="0"/>
              </a:rPr>
              <a:t>Maka </a:t>
            </a:r>
            <a:r>
              <a:rPr lang="en-ID" dirty="0" err="1">
                <a:latin typeface="Franklin Gothic Demi Cond" panose="020B0706030402020204" pitchFamily="34" charset="0"/>
              </a:rPr>
              <a:t>datanglah</a:t>
            </a:r>
            <a:r>
              <a:rPr lang="en-ID" dirty="0">
                <a:latin typeface="Franklin Gothic Demi Cond" panose="020B0706030402020204" pitchFamily="34" charset="0"/>
              </a:rPr>
              <a:t> hamba-hamba tuan ladang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kepadanya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berkata</a:t>
            </a:r>
            <a:r>
              <a:rPr lang="en-ID" dirty="0">
                <a:latin typeface="Franklin Gothic Demi Cond" panose="020B0706030402020204" pitchFamily="34" charset="0"/>
              </a:rPr>
              <a:t>: Tuan, </a:t>
            </a:r>
            <a:r>
              <a:rPr lang="en-ID" dirty="0" err="1">
                <a:latin typeface="Franklin Gothic Demi Cond" panose="020B0706030402020204" pitchFamily="34" charset="0"/>
              </a:rPr>
              <a:t>bukankah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benih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baik</a:t>
            </a:r>
            <a:r>
              <a:rPr lang="en-ID" dirty="0">
                <a:latin typeface="Franklin Gothic Demi Cond" panose="020B0706030402020204" pitchFamily="34" charset="0"/>
              </a:rPr>
              <a:t>, yang tuan </a:t>
            </a:r>
            <a:r>
              <a:rPr lang="en-ID" dirty="0" err="1">
                <a:latin typeface="Franklin Gothic Demi Cond" panose="020B0706030402020204" pitchFamily="34" charset="0"/>
              </a:rPr>
              <a:t>taburkan</a:t>
            </a:r>
            <a:r>
              <a:rPr lang="en-ID" dirty="0">
                <a:latin typeface="Franklin Gothic Demi Cond" panose="020B0706030402020204" pitchFamily="34" charset="0"/>
              </a:rPr>
              <a:t> di ladang tuan? Dari </a:t>
            </a:r>
            <a:r>
              <a:rPr lang="en-ID" dirty="0" err="1">
                <a:latin typeface="Franklin Gothic Demi Cond" panose="020B0706030402020204" pitchFamily="34" charset="0"/>
              </a:rPr>
              <a:t>manakah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lalang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itu?Jawab</a:t>
            </a:r>
            <a:r>
              <a:rPr lang="en-ID" dirty="0">
                <a:latin typeface="Franklin Gothic Demi Cond" panose="020B0706030402020204" pitchFamily="34" charset="0"/>
              </a:rPr>
              <a:t> tuan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 err="1"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musuh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melakukannya</a:t>
            </a:r>
            <a:r>
              <a:rPr lang="en-ID" dirty="0">
                <a:latin typeface="Franklin Gothic Demi Cond" panose="020B0706030402020204" pitchFamily="34" charset="0"/>
              </a:rPr>
              <a:t>. Lalu </a:t>
            </a:r>
            <a:r>
              <a:rPr lang="en-ID" dirty="0" err="1">
                <a:latin typeface="Franklin Gothic Demi Cond" panose="020B0706030402020204" pitchFamily="34" charset="0"/>
              </a:rPr>
              <a:t>berkatalah</a:t>
            </a:r>
            <a:r>
              <a:rPr lang="en-ID" dirty="0">
                <a:latin typeface="Franklin Gothic Demi Cond" panose="020B0706030402020204" pitchFamily="34" charset="0"/>
              </a:rPr>
              <a:t> hamba-hamba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kepadanya</a:t>
            </a:r>
            <a:r>
              <a:rPr lang="en-ID" dirty="0">
                <a:latin typeface="Franklin Gothic Demi Cond" panose="020B0706030402020204" pitchFamily="34" charset="0"/>
              </a:rPr>
              <a:t>: Jadi </a:t>
            </a:r>
            <a:r>
              <a:rPr lang="en-ID" dirty="0" err="1">
                <a:latin typeface="Franklin Gothic Demi Cond" panose="020B0706030402020204" pitchFamily="34" charset="0"/>
              </a:rPr>
              <a:t>maukah</a:t>
            </a:r>
            <a:r>
              <a:rPr lang="en-ID" dirty="0">
                <a:latin typeface="Franklin Gothic Demi Cond" panose="020B0706030402020204" pitchFamily="34" charset="0"/>
              </a:rPr>
              <a:t> tuan </a:t>
            </a:r>
            <a:r>
              <a:rPr lang="en-ID" dirty="0" err="1">
                <a:latin typeface="Franklin Gothic Demi Cond" panose="020B0706030402020204" pitchFamily="34" charset="0"/>
              </a:rPr>
              <a:t>supaya</a:t>
            </a:r>
            <a:r>
              <a:rPr lang="en-ID" dirty="0">
                <a:latin typeface="Franklin Gothic Demi Cond" panose="020B0706030402020204" pitchFamily="34" charset="0"/>
              </a:rPr>
              <a:t> kami </a:t>
            </a:r>
            <a:r>
              <a:rPr lang="en-ID" dirty="0" err="1"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mencabut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lalang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?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berkata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 err="1">
                <a:latin typeface="Franklin Gothic Demi Cond" panose="020B0706030402020204" pitchFamily="34" charset="0"/>
              </a:rPr>
              <a:t>Jangan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sebab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mungkin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gandum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ikut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tercabut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waktu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kamu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mencabut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lalang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itu.Biarkanlah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keduanya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tumbuh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sampai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waktu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menuai</a:t>
            </a:r>
            <a:r>
              <a:rPr lang="en-ID" dirty="0">
                <a:latin typeface="Franklin Gothic Demi Cond" panose="020B0706030402020204" pitchFamily="34" charset="0"/>
              </a:rPr>
              <a:t>. Pada </a:t>
            </a:r>
            <a:r>
              <a:rPr lang="en-ID" dirty="0" err="1">
                <a:latin typeface="Franklin Gothic Demi Cond" panose="020B0706030402020204" pitchFamily="34" charset="0"/>
              </a:rPr>
              <a:t>waktu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berkata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para </a:t>
            </a:r>
            <a:r>
              <a:rPr lang="en-ID" dirty="0" err="1">
                <a:latin typeface="Franklin Gothic Demi Cond" panose="020B0706030402020204" pitchFamily="34" charset="0"/>
              </a:rPr>
              <a:t>penuai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 err="1">
                <a:latin typeface="Franklin Gothic Demi Cond" panose="020B0706030402020204" pitchFamily="34" charset="0"/>
              </a:rPr>
              <a:t>Kumpulkanlah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dahulu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lalang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ikatlah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berberkas-berkas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dibakar</a:t>
            </a:r>
            <a:r>
              <a:rPr lang="en-ID" dirty="0">
                <a:latin typeface="Franklin Gothic Demi Cond" panose="020B0706030402020204" pitchFamily="34" charset="0"/>
              </a:rPr>
              <a:t>; </a:t>
            </a:r>
            <a:r>
              <a:rPr lang="en-ID" dirty="0" err="1">
                <a:latin typeface="Franklin Gothic Demi Cond" panose="020B0706030402020204" pitchFamily="34" charset="0"/>
              </a:rPr>
              <a:t>kemudian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kumpulkanlah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gandum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lumbungku</a:t>
            </a:r>
            <a:r>
              <a:rPr lang="en-ID" dirty="0">
                <a:latin typeface="Franklin Gothic Demi Cond" panose="020B07060304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344224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289659-7177-83C2-D8ED-9B97BC94E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C277BB-9031-1F4E-266D-56AAC788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503"/>
            <a:ext cx="9144000" cy="1144588"/>
          </a:xfrm>
        </p:spPr>
        <p:txBody>
          <a:bodyPr/>
          <a:lstStyle/>
          <a:p>
            <a:pPr algn="ctr"/>
            <a:r>
              <a:rPr lang="en-ID" dirty="0" err="1">
                <a:latin typeface="Impact" panose="020B0806030902050204" pitchFamily="34" charset="0"/>
              </a:rPr>
              <a:t>Perumpamaan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mengajarkan</a:t>
            </a:r>
            <a:r>
              <a:rPr lang="en-ID" dirty="0"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728F3-6271-BB55-48AB-58A44DD4E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4839"/>
            <a:ext cx="7886700" cy="489646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32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selalu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menaburkan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benih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baik</a:t>
            </a:r>
            <a:r>
              <a:rPr lang="en-ID" sz="3200" dirty="0">
                <a:latin typeface="Tw Cen MT Condensed Extra Bold" panose="020B08030202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>
                <a:latin typeface="Tw Cen MT Condensed Extra Bold" panose="020B0803020202020204" pitchFamily="34" charset="0"/>
              </a:rPr>
              <a:t>Iblis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menaburkan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benih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jahat</a:t>
            </a:r>
            <a:r>
              <a:rPr lang="en-ID" sz="3200" dirty="0">
                <a:latin typeface="Tw Cen MT Condensed Extra Bold" panose="020B0803020202020204" pitchFamily="34" charset="0"/>
              </a:rPr>
              <a:t> [Lalang]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benih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baik</a:t>
            </a:r>
            <a:r>
              <a:rPr lang="en-ID" sz="3200" dirty="0">
                <a:latin typeface="Tw Cen MT Condensed Extra Bold" panose="020B08030202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 err="1">
                <a:latin typeface="Tw Cen MT Condensed Extra Bold" panose="020B0803020202020204" pitchFamily="34" charset="0"/>
              </a:rPr>
              <a:t>Kejahatan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akibat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musuh</a:t>
            </a:r>
            <a:r>
              <a:rPr lang="en-ID" sz="3200" dirty="0">
                <a:latin typeface="Tw Cen MT Condensed Extra Bold" panose="020B0803020202020204" pitchFamily="34" charset="0"/>
              </a:rPr>
              <a:t> [Iblis]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melawan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tuannya</a:t>
            </a:r>
            <a:r>
              <a:rPr lang="en-ID" sz="3200" dirty="0">
                <a:latin typeface="Tw Cen MT Condensed Extra Bold" panose="020B08030202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>
                <a:latin typeface="Tw Cen MT Condensed Extra Bold" panose="020B0803020202020204" pitchFamily="34" charset="0"/>
              </a:rPr>
              <a:t>Allah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membiarkan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kejahatan</a:t>
            </a:r>
            <a:r>
              <a:rPr lang="en-ID" sz="3200" dirty="0">
                <a:latin typeface="Tw Cen MT Condensed Extra Bold" panose="020B0803020202020204" pitchFamily="34" charset="0"/>
              </a:rPr>
              <a:t>, pada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akhirnya</a:t>
            </a:r>
            <a:r>
              <a:rPr lang="en-ID" sz="3200" dirty="0">
                <a:latin typeface="Tw Cen MT Condensed Extra Bold" panose="020B0803020202020204" pitchFamily="34" charset="0"/>
              </a:rPr>
              <a:t> Allah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mengakhiri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kejahatan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mencabut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lalang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sebelum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waktunya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mengakibatkan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kerusakan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permanen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merugikan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kebaikan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329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8D0C6-BAEA-4046-A745-5AE5A862E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ASAL MULA PERTENTANGAN DI BUMI</a:t>
            </a:r>
            <a:b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it-IT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Senin, 24 Februari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47859-85A2-67F6-89A8-048B44DFF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537" y="1744701"/>
            <a:ext cx="5209574" cy="49660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Menurut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Kejadian</a:t>
            </a:r>
            <a:r>
              <a:rPr lang="en-ID" sz="3200" dirty="0">
                <a:latin typeface="Impact" panose="020B0806030902050204" pitchFamily="34" charset="0"/>
              </a:rPr>
              <a:t> 1: 31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3200" dirty="0">
                <a:latin typeface="Tw Cen MT Condensed Extra Bold" panose="020B0803020202020204" pitchFamily="34" charset="0"/>
              </a:rPr>
              <a:t> Allah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selesai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menciptakan</a:t>
            </a:r>
            <a:r>
              <a:rPr lang="en-ID" sz="3200" dirty="0">
                <a:latin typeface="Tw Cen MT Condensed Extra Bold" panose="020B0803020202020204" pitchFamily="34" charset="0"/>
              </a:rPr>
              <a:t> dunia,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keadaannya</a:t>
            </a:r>
            <a:r>
              <a:rPr lang="en-ID" sz="3200" dirty="0">
                <a:latin typeface="Tw Cen MT Condensed Extra Bold" panose="020B0803020202020204" pitchFamily="34" charset="0"/>
              </a:rPr>
              <a:t> "</a:t>
            </a:r>
            <a:r>
              <a:rPr lang="en-ID" sz="3200" dirty="0" err="1">
                <a:latin typeface="Eras Bold ITC" panose="020B0907030504020204" pitchFamily="34" charset="0"/>
              </a:rPr>
              <a:t>sungguh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amat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baik</a:t>
            </a:r>
            <a:r>
              <a:rPr lang="en-ID" sz="3200" dirty="0">
                <a:latin typeface="Tw Cen MT Condensed Extra Bold" panose="020B0803020202020204" pitchFamily="34" charset="0"/>
              </a:rPr>
              <a:t>." </a:t>
            </a:r>
          </a:p>
          <a:p>
            <a:pPr marL="0" indent="0">
              <a:buNone/>
            </a:pPr>
            <a:r>
              <a:rPr lang="en-ID" sz="32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ada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tanda-tanda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kejahatan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penciptaan</a:t>
            </a:r>
            <a:r>
              <a:rPr lang="en-ID" sz="3200" dirty="0">
                <a:latin typeface="Gill Sans Nova Cond Ultra Bold" panose="020B0B04020104020203" pitchFamily="34" charset="0"/>
              </a:rPr>
              <a:t> planet </a:t>
            </a:r>
            <a:r>
              <a:rPr lang="en-ID" sz="3200" dirty="0" err="1">
                <a:latin typeface="Gill Sans Nova Cond Ultra Bold" panose="020B0B04020104020203" pitchFamily="34" charset="0"/>
              </a:rPr>
              <a:t>ini</a:t>
            </a:r>
            <a:r>
              <a:rPr lang="en-ID" sz="3200" dirty="0">
                <a:latin typeface="Gill Sans Nova Cond Ultra Bold" panose="020B0B04020104020203" pitchFamily="34" charset="0"/>
              </a:rPr>
              <a:t> oleh Allah. </a:t>
            </a:r>
          </a:p>
          <a:p>
            <a:pPr marL="0" indent="0">
              <a:buNone/>
            </a:pPr>
            <a:r>
              <a:rPr lang="en-ID" sz="3200" dirty="0">
                <a:latin typeface="Comic Sans MS" panose="030F0702030302020204" pitchFamily="66" charset="0"/>
              </a:rPr>
              <a:t>Lalu, </a:t>
            </a:r>
            <a:r>
              <a:rPr lang="en-ID" sz="3200" dirty="0" err="1">
                <a:latin typeface="Comic Sans MS" panose="030F0702030302020204" pitchFamily="66" charset="0"/>
              </a:rPr>
              <a:t>bagaimanakah</a:t>
            </a:r>
            <a:r>
              <a:rPr lang="en-ID" sz="3200" dirty="0">
                <a:latin typeface="Comic Sans MS" panose="030F0702030302020204" pitchFamily="66" charset="0"/>
              </a:rPr>
              <a:t> </a:t>
            </a:r>
            <a:r>
              <a:rPr lang="en-ID" sz="3200" dirty="0" err="1">
                <a:latin typeface="Comic Sans MS" panose="030F0702030302020204" pitchFamily="66" charset="0"/>
              </a:rPr>
              <a:t>kejahatan</a:t>
            </a:r>
            <a:r>
              <a:rPr lang="en-ID" sz="3200" dirty="0">
                <a:latin typeface="Comic Sans MS" panose="030F0702030302020204" pitchFamily="66" charset="0"/>
              </a:rPr>
              <a:t> </a:t>
            </a:r>
            <a:r>
              <a:rPr lang="en-ID" sz="3200" dirty="0" err="1">
                <a:latin typeface="Comic Sans MS" panose="030F0702030302020204" pitchFamily="66" charset="0"/>
              </a:rPr>
              <a:t>bisa</a:t>
            </a:r>
            <a:r>
              <a:rPr lang="en-ID" sz="3200" dirty="0">
                <a:latin typeface="Comic Sans MS" panose="030F0702030302020204" pitchFamily="66" charset="0"/>
              </a:rPr>
              <a:t> </a:t>
            </a:r>
            <a:r>
              <a:rPr lang="en-ID" sz="3200" dirty="0" err="1">
                <a:latin typeface="Comic Sans MS" panose="030F0702030302020204" pitchFamily="66" charset="0"/>
              </a:rPr>
              <a:t>masuk</a:t>
            </a:r>
            <a:r>
              <a:rPr lang="en-ID" sz="3200" dirty="0">
                <a:latin typeface="Comic Sans MS" panose="030F0702030302020204" pitchFamily="66" charset="0"/>
              </a:rPr>
              <a:t> </a:t>
            </a:r>
            <a:r>
              <a:rPr lang="en-ID" sz="3200" dirty="0" err="1">
                <a:latin typeface="Comic Sans MS" panose="030F0702030302020204" pitchFamily="66" charset="0"/>
              </a:rPr>
              <a:t>dalam</a:t>
            </a:r>
            <a:r>
              <a:rPr lang="en-ID" sz="3200" dirty="0">
                <a:latin typeface="Comic Sans MS" panose="030F0702030302020204" pitchFamily="66" charset="0"/>
              </a:rPr>
              <a:t> </a:t>
            </a:r>
            <a:r>
              <a:rPr lang="en-ID" sz="3200" dirty="0" err="1">
                <a:latin typeface="Comic Sans MS" panose="030F0702030302020204" pitchFamily="66" charset="0"/>
              </a:rPr>
              <a:t>kehidupan</a:t>
            </a:r>
            <a:r>
              <a:rPr lang="en-ID" sz="3200" dirty="0">
                <a:latin typeface="Comic Sans MS" panose="030F0702030302020204" pitchFamily="66" charset="0"/>
              </a:rPr>
              <a:t> </a:t>
            </a:r>
            <a:r>
              <a:rPr lang="en-ID" sz="3200" dirty="0" err="1">
                <a:latin typeface="Comic Sans MS" panose="030F0702030302020204" pitchFamily="66" charset="0"/>
              </a:rPr>
              <a:t>manusia</a:t>
            </a:r>
            <a:r>
              <a:rPr lang="en-ID" sz="3200" dirty="0">
                <a:latin typeface="Comic Sans MS" panose="030F0702030302020204" pitchFamily="66" charset="0"/>
              </a:rPr>
              <a:t>?</a:t>
            </a:r>
            <a:r>
              <a:rPr lang="en-ID" sz="3200" dirty="0">
                <a:latin typeface="Tw Cen MT Condensed Extra Bold" panose="020B0803020202020204" pitchFamily="34" charset="0"/>
              </a:rPr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6222B-7F46-5F7C-740B-6EF95C077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12" y="2769894"/>
            <a:ext cx="3350025" cy="22039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245942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9D4875-16D0-1CBB-74DD-02EEEA030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6ED20-9F74-300C-E5CF-78DA45807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095" y="825910"/>
            <a:ext cx="7565921" cy="55748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Kejadian</a:t>
            </a:r>
            <a:r>
              <a:rPr lang="en-ID" sz="3200" dirty="0">
                <a:latin typeface="Impact" panose="020B0806030902050204" pitchFamily="34" charset="0"/>
              </a:rPr>
              <a:t> 3 </a:t>
            </a:r>
            <a:r>
              <a:rPr lang="en-ID" sz="3200" dirty="0" err="1">
                <a:latin typeface="Franklin Gothic Demi Cond" panose="020B0706030402020204" pitchFamily="34" charset="0"/>
              </a:rPr>
              <a:t>menjelaskan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asal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usul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munculnya</a:t>
            </a:r>
            <a:r>
              <a:rPr lang="en-ID" sz="3200" dirty="0">
                <a:latin typeface="Franklin Gothic Demi Cond" panose="020B0706030402020204" pitchFamily="34" charset="0"/>
              </a:rPr>
              <a:t> dosa di planet </a:t>
            </a:r>
            <a:r>
              <a:rPr lang="en-ID" sz="3200" dirty="0" err="1">
                <a:latin typeface="Franklin Gothic Demi Cond" panose="020B0706030402020204" pitchFamily="34" charset="0"/>
              </a:rPr>
              <a:t>bumi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Ular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dikenal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Iblis [Wahyu 12:7-9] </a:t>
            </a:r>
            <a:r>
              <a:rPr lang="en-ID" sz="3200" dirty="0" err="1">
                <a:latin typeface="Franklin Gothic Demi Cond" panose="020B0706030402020204" pitchFamily="34" charset="0"/>
              </a:rPr>
              <a:t>mengoda</a:t>
            </a:r>
            <a:r>
              <a:rPr lang="en-ID" sz="3200" dirty="0">
                <a:latin typeface="Franklin Gothic Demi Cond" panose="020B0706030402020204" pitchFamily="34" charset="0"/>
              </a:rPr>
              <a:t> Hawa.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mulai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memunculkan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keraguan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perintah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Allah, dan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pertanyaannya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ia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memutarbalikkan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apa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yang Allah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perintahkan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Kejadian</a:t>
            </a:r>
            <a:r>
              <a:rPr lang="en-ID" sz="3200" dirty="0">
                <a:latin typeface="Impact" panose="020B0806030902050204" pitchFamily="34" charset="0"/>
              </a:rPr>
              <a:t> 3:1</a:t>
            </a:r>
            <a:r>
              <a:rPr lang="en-ID" sz="3200" dirty="0">
                <a:latin typeface="Franklin Gothic Demi Cond" panose="020B0706030402020204" pitchFamily="34" charset="0"/>
              </a:rPr>
              <a:t> "....</a:t>
            </a:r>
            <a:r>
              <a:rPr lang="en-ID" sz="3200" dirty="0" err="1">
                <a:latin typeface="Franklin Gothic Demi Cond" panose="020B0706030402020204" pitchFamily="34" charset="0"/>
              </a:rPr>
              <a:t>Ular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berkata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perempuan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: "</a:t>
            </a:r>
            <a:r>
              <a:rPr lang="en-ID" sz="3200" dirty="0" err="1">
                <a:latin typeface="Franklin Gothic Demi Cond" panose="020B0706030402020204" pitchFamily="34" charset="0"/>
              </a:rPr>
              <a:t>Tentulah</a:t>
            </a:r>
            <a:r>
              <a:rPr lang="en-ID" sz="3200" dirty="0">
                <a:latin typeface="Franklin Gothic Demi Cond" panose="020B0706030402020204" pitchFamily="34" charset="0"/>
              </a:rPr>
              <a:t> Allah </a:t>
            </a:r>
            <a:r>
              <a:rPr lang="en-ID" sz="3200" dirty="0" err="1">
                <a:latin typeface="Franklin Gothic Demi Cond" panose="020B0706030402020204" pitchFamily="34" charset="0"/>
              </a:rPr>
              <a:t>berfirman</a:t>
            </a:r>
            <a:r>
              <a:rPr lang="en-ID" sz="3200" dirty="0">
                <a:latin typeface="Franklin Gothic Demi Cond" panose="020B0706030402020204" pitchFamily="34" charset="0"/>
              </a:rPr>
              <a:t>: </a:t>
            </a:r>
            <a:r>
              <a:rPr lang="en-ID" sz="3200" dirty="0" err="1">
                <a:latin typeface="Franklin Gothic Demi Cond" panose="020B0706030402020204" pitchFamily="34" charset="0"/>
              </a:rPr>
              <a:t>Semua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pohon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taman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buahnya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bukan</a:t>
            </a:r>
            <a:r>
              <a:rPr lang="en-ID" sz="3200" dirty="0">
                <a:latin typeface="Franklin Gothic Demi Cond" panose="020B0706030402020204" pitchFamily="34" charset="0"/>
              </a:rPr>
              <a:t>?"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311A90-1C04-F8D4-35BA-073B56A1832D}"/>
              </a:ext>
            </a:extLst>
          </p:cNvPr>
          <p:cNvSpPr/>
          <p:nvPr/>
        </p:nvSpPr>
        <p:spPr>
          <a:xfrm>
            <a:off x="194341" y="2341186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27806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492949-50DE-1DD0-4BC2-F12912836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07611-CC4D-1FE0-5C90-259DCB0BE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202" y="829340"/>
            <a:ext cx="7372072" cy="55272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Ketika Hawa </a:t>
            </a:r>
            <a:r>
              <a:rPr lang="en-ID" sz="32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jawabannya</a:t>
            </a:r>
            <a:r>
              <a:rPr lang="en-ID" sz="3200" dirty="0"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latin typeface="Impact" panose="020B0806030902050204" pitchFamily="34" charset="0"/>
              </a:rPr>
              <a:t>Kejadian</a:t>
            </a:r>
            <a:r>
              <a:rPr lang="en-ID" sz="3200" dirty="0">
                <a:latin typeface="Impact" panose="020B0806030902050204" pitchFamily="34" charset="0"/>
              </a:rPr>
              <a:t> 3:2-3</a:t>
            </a:r>
            <a:r>
              <a:rPr lang="en-ID" sz="3200" dirty="0">
                <a:latin typeface="Franklin Gothic Demi Cond" panose="020B0706030402020204" pitchFamily="34" charset="0"/>
              </a:rPr>
              <a:t> Lalu </a:t>
            </a:r>
            <a:r>
              <a:rPr lang="en-ID" sz="3200" dirty="0" err="1">
                <a:latin typeface="Franklin Gothic Demi Cond" panose="020B0706030402020204" pitchFamily="34" charset="0"/>
              </a:rPr>
              <a:t>sahut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perempuan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ular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: "</a:t>
            </a:r>
            <a:r>
              <a:rPr lang="en-ID" sz="3200" dirty="0" err="1">
                <a:latin typeface="Franklin Gothic Demi Cond" panose="020B0706030402020204" pitchFamily="34" charset="0"/>
              </a:rPr>
              <a:t>Buah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pohon-pohonan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taman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boleh</a:t>
            </a:r>
            <a:r>
              <a:rPr lang="en-ID" sz="3200" dirty="0">
                <a:latin typeface="Franklin Gothic Demi Cond" panose="020B0706030402020204" pitchFamily="34" charset="0"/>
              </a:rPr>
              <a:t> kami </a:t>
            </a:r>
            <a:r>
              <a:rPr lang="en-ID" sz="3200" dirty="0" err="1">
                <a:latin typeface="Franklin Gothic Demi Cond" panose="020B0706030402020204" pitchFamily="34" charset="0"/>
              </a:rPr>
              <a:t>makan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pohon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tengah-tengah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taman</a:t>
            </a:r>
            <a:r>
              <a:rPr lang="en-ID" sz="3200" dirty="0">
                <a:latin typeface="Franklin Gothic Demi Cond" panose="020B0706030402020204" pitchFamily="34" charset="0"/>
              </a:rPr>
              <a:t>, Allah </a:t>
            </a:r>
            <a:r>
              <a:rPr lang="en-ID" sz="3200" dirty="0" err="1">
                <a:latin typeface="Franklin Gothic Demi Cond" panose="020B0706030402020204" pitchFamily="34" charset="0"/>
              </a:rPr>
              <a:t>berfirman</a:t>
            </a:r>
            <a:r>
              <a:rPr lang="en-ID" sz="3200" dirty="0">
                <a:latin typeface="Franklin Gothic Demi Cond" panose="020B0706030402020204" pitchFamily="34" charset="0"/>
              </a:rPr>
              <a:t>: </a:t>
            </a:r>
            <a:r>
              <a:rPr lang="en-ID" sz="3200" dirty="0" err="1">
                <a:latin typeface="Franklin Gothic Demi Cond" panose="020B0706030402020204" pitchFamily="34" charset="0"/>
              </a:rPr>
              <a:t>Jangan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ataupun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raba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nanti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mati</a:t>
            </a:r>
            <a:r>
              <a:rPr lang="en-ID" sz="3200" dirty="0">
                <a:latin typeface="Franklin Gothic Demi Cond" panose="020B0706030402020204" pitchFamily="34" charset="0"/>
              </a:rPr>
              <a:t>."]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Ular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langsung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membantah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Allah </a:t>
            </a:r>
            <a:r>
              <a:rPr lang="en-ID" sz="3200" dirty="0" err="1">
                <a:latin typeface="Franklin Gothic Demi Cond" panose="020B0706030402020204" pitchFamily="34" charset="0"/>
              </a:rPr>
              <a:t>katakan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berkata</a:t>
            </a:r>
            <a:r>
              <a:rPr lang="en-ID" sz="3200" dirty="0">
                <a:latin typeface="Franklin Gothic Demi Cond" panose="020B0706030402020204" pitchFamily="34" charset="0"/>
              </a:rPr>
              <a:t>: " Kamu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mati</a:t>
            </a:r>
            <a:r>
              <a:rPr lang="en-ID" sz="3200" dirty="0">
                <a:latin typeface="Franklin Gothic Demi Cond" panose="020B0706030402020204" pitchFamily="34" charset="0"/>
              </a:rPr>
              <a:t>" [</a:t>
            </a:r>
            <a:r>
              <a:rPr lang="en-ID" sz="3200" dirty="0" err="1">
                <a:latin typeface="Franklin Gothic Demi Cond" panose="020B0706030402020204" pitchFamily="34" charset="0"/>
              </a:rPr>
              <a:t>Kejadian</a:t>
            </a:r>
            <a:r>
              <a:rPr lang="en-ID" sz="3200" dirty="0">
                <a:latin typeface="Franklin Gothic Demi Cond" panose="020B0706030402020204" pitchFamily="34" charset="0"/>
              </a:rPr>
              <a:t> 3:4].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Iblis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kembali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memutarbalikkan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kebenaran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D737BE-F26F-CB3F-4964-005BFBD02C1F}"/>
              </a:ext>
            </a:extLst>
          </p:cNvPr>
          <p:cNvSpPr/>
          <p:nvPr/>
        </p:nvSpPr>
        <p:spPr>
          <a:xfrm>
            <a:off x="302726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73881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82E991-2765-C4D3-D305-F6C0FA68C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F4E1F-9BC3-195F-874D-66942507A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438" y="244549"/>
            <a:ext cx="7394997" cy="65496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900" dirty="0" err="1">
                <a:latin typeface="Eras Bold ITC" panose="020B0907030504020204" pitchFamily="34" charset="0"/>
              </a:rPr>
              <a:t>Nampaknya</a:t>
            </a:r>
            <a:r>
              <a:rPr lang="en-ID" sz="2900" dirty="0">
                <a:latin typeface="Eras Bold ITC" panose="020B0907030504020204" pitchFamily="34" charset="0"/>
              </a:rPr>
              <a:t> Iblis </a:t>
            </a:r>
            <a:r>
              <a:rPr lang="en-ID" sz="2900" dirty="0" err="1">
                <a:latin typeface="Eras Bold ITC" panose="020B0907030504020204" pitchFamily="34" charset="0"/>
              </a:rPr>
              <a:t>berhasil</a:t>
            </a:r>
            <a:r>
              <a:rPr lang="en-ID" sz="2900" dirty="0">
                <a:latin typeface="Eras Bold ITC" panose="020B0907030504020204" pitchFamily="34" charset="0"/>
              </a:rPr>
              <a:t> </a:t>
            </a:r>
            <a:r>
              <a:rPr lang="en-ID" sz="2900" dirty="0" err="1">
                <a:latin typeface="Eras Bold ITC" panose="020B0907030504020204" pitchFamily="34" charset="0"/>
              </a:rPr>
              <a:t>memunculkan</a:t>
            </a:r>
            <a:r>
              <a:rPr lang="en-ID" sz="2900" dirty="0">
                <a:latin typeface="Eras Bold ITC" panose="020B0907030504020204" pitchFamily="34" charset="0"/>
              </a:rPr>
              <a:t> </a:t>
            </a:r>
            <a:r>
              <a:rPr lang="en-ID" sz="2900" dirty="0" err="1">
                <a:latin typeface="Eras Bold ITC" panose="020B0907030504020204" pitchFamily="34" charset="0"/>
              </a:rPr>
              <a:t>sebuah</a:t>
            </a:r>
            <a:r>
              <a:rPr lang="en-ID" sz="2900" dirty="0">
                <a:latin typeface="Eras Bold ITC" panose="020B0907030504020204" pitchFamily="34" charset="0"/>
              </a:rPr>
              <a:t> </a:t>
            </a:r>
            <a:r>
              <a:rPr lang="en-ID" sz="2900" dirty="0" err="1">
                <a:latin typeface="Eras Bold ITC" panose="020B0907030504020204" pitchFamily="34" charset="0"/>
              </a:rPr>
              <a:t>kebohongan</a:t>
            </a:r>
            <a:r>
              <a:rPr lang="en-ID" sz="2900" dirty="0">
                <a:latin typeface="Eras Bold ITC" panose="020B0907030504020204" pitchFamily="34" charset="0"/>
              </a:rPr>
              <a:t> </a:t>
            </a:r>
            <a:r>
              <a:rPr lang="en-ID" sz="2900" dirty="0" err="1">
                <a:latin typeface="Eras Bold ITC" panose="020B0907030504020204" pitchFamily="34" charset="0"/>
              </a:rPr>
              <a:t>tentang</a:t>
            </a:r>
            <a:r>
              <a:rPr lang="en-ID" sz="2900" dirty="0">
                <a:latin typeface="Eras Bold ITC" panose="020B0907030504020204" pitchFamily="34" charset="0"/>
              </a:rPr>
              <a:t> </a:t>
            </a:r>
            <a:r>
              <a:rPr lang="en-ID" sz="2900" dirty="0" err="1">
                <a:latin typeface="Eras Bold ITC" panose="020B0907030504020204" pitchFamily="34" charset="0"/>
              </a:rPr>
              <a:t>karakter</a:t>
            </a:r>
            <a:r>
              <a:rPr lang="en-ID" sz="2900" dirty="0">
                <a:latin typeface="Eras Bold ITC" panose="020B0907030504020204" pitchFamily="34" charset="0"/>
              </a:rPr>
              <a:t> Allah.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900" dirty="0">
                <a:latin typeface="Franklin Gothic Demi Cond" panose="020B0706030402020204" pitchFamily="34" charset="0"/>
              </a:rPr>
              <a:t>Hawa </a:t>
            </a:r>
            <a:r>
              <a:rPr lang="en-ID" sz="2900" dirty="0" err="1">
                <a:latin typeface="Franklin Gothic Demi Cond" panose="020B0706030402020204" pitchFamily="34" charset="0"/>
              </a:rPr>
              <a:t>kini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dihadapkan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kepada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pilihan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apakah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dia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akan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percaya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apa</a:t>
            </a:r>
            <a:r>
              <a:rPr lang="en-ID" sz="2900" dirty="0">
                <a:latin typeface="Franklin Gothic Demi Cond" panose="020B0706030402020204" pitchFamily="34" charset="0"/>
              </a:rPr>
              <a:t> yang Allah </a:t>
            </a:r>
            <a:r>
              <a:rPr lang="en-ID" sz="2900" dirty="0" err="1">
                <a:latin typeface="Franklin Gothic Demi Cond" panose="020B0706030402020204" pitchFamily="34" charset="0"/>
              </a:rPr>
              <a:t>katakan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atau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apa</a:t>
            </a:r>
            <a:r>
              <a:rPr lang="en-ID" sz="2900" dirty="0">
                <a:latin typeface="Franklin Gothic Demi Cond" panose="020B0706030402020204" pitchFamily="34" charset="0"/>
              </a:rPr>
              <a:t> yang </a:t>
            </a:r>
            <a:r>
              <a:rPr lang="en-ID" sz="2900" dirty="0" err="1">
                <a:latin typeface="Franklin Gothic Demi Cond" panose="020B0706030402020204" pitchFamily="34" charset="0"/>
              </a:rPr>
              <a:t>ular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katakan</a:t>
            </a:r>
            <a:r>
              <a:rPr lang="en-ID" sz="2900" dirty="0">
                <a:latin typeface="Franklin Gothic Demi Cond" panose="020B0706030402020204" pitchFamily="34" charset="0"/>
              </a:rPr>
              <a:t>, </a:t>
            </a:r>
            <a:r>
              <a:rPr lang="en-ID" sz="2900" dirty="0" err="1">
                <a:latin typeface="Gill Sans Nova Cond Ultra Bold" panose="020B0B04020104020203" pitchFamily="34" charset="0"/>
              </a:rPr>
              <a:t>Pertentangan</a:t>
            </a:r>
            <a:r>
              <a:rPr lang="en-ID" sz="2900" dirty="0">
                <a:latin typeface="Gill Sans Nova Cond Ultra Bold" panose="020B0B04020104020203" pitchFamily="34" charset="0"/>
              </a:rPr>
              <a:t> di </a:t>
            </a:r>
            <a:r>
              <a:rPr lang="en-ID" sz="2900" dirty="0" err="1">
                <a:latin typeface="Gill Sans Nova Cond Ultra Bold" panose="020B0B04020104020203" pitchFamily="34" charset="0"/>
              </a:rPr>
              <a:t>bumi</a:t>
            </a:r>
            <a:r>
              <a:rPr lang="en-ID" sz="2900" dirty="0">
                <a:latin typeface="Gill Sans Nova Cond Ultra Bold" panose="020B0B04020104020203" pitchFamily="34" charset="0"/>
              </a:rPr>
              <a:t> </a:t>
            </a:r>
            <a:r>
              <a:rPr lang="en-ID" sz="2900" dirty="0" err="1">
                <a:latin typeface="Gill Sans Nova Cond Ultra Bold" panose="020B0B04020104020203" pitchFamily="34" charset="0"/>
              </a:rPr>
              <a:t>dimulai</a:t>
            </a:r>
            <a:r>
              <a:rPr lang="en-ID" sz="2900" dirty="0">
                <a:latin typeface="Gill Sans Nova Cond Ultra Bold" panose="020B0B04020104020203" pitchFamily="34" charset="0"/>
              </a:rPr>
              <a:t> di </a:t>
            </a:r>
            <a:r>
              <a:rPr lang="en-ID" sz="2900" dirty="0" err="1">
                <a:latin typeface="Gill Sans Nova Cond Ultra Bold" panose="020B0B04020104020203" pitchFamily="34" charset="0"/>
              </a:rPr>
              <a:t>sini</a:t>
            </a:r>
            <a:r>
              <a:rPr lang="en-ID" sz="29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Keyakinan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Anda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tentang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seseorang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seperti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apa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dia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, dan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apakah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dia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dapat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dipercaya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, sangat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berdampak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apakah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Anda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mengasihi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mempercayai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orang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tersebut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dan,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mendengarkan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apa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dia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katakan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9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</a:t>
            </a:r>
            <a:r>
              <a:rPr lang="en-ID" sz="2900" dirty="0">
                <a:solidFill>
                  <a:srgbClr val="C00000"/>
                </a:solidFill>
                <a:latin typeface="Impact" panose="020B0806030902050204" pitchFamily="34" charset="0"/>
              </a:rPr>
              <a:t> Anda. </a:t>
            </a:r>
            <a:r>
              <a:rPr lang="en-ID" sz="2900" dirty="0" err="1">
                <a:latin typeface="Franklin Gothic Demi Cond" panose="020B0706030402020204" pitchFamily="34" charset="0"/>
              </a:rPr>
              <a:t>Akhirnya</a:t>
            </a:r>
            <a:r>
              <a:rPr lang="en-ID" sz="2900" dirty="0">
                <a:latin typeface="Franklin Gothic Demi Cond" panose="020B0706030402020204" pitchFamily="34" charset="0"/>
              </a:rPr>
              <a:t>, Hawa </a:t>
            </a:r>
            <a:r>
              <a:rPr lang="en-ID" sz="2900" dirty="0" err="1">
                <a:latin typeface="Franklin Gothic Demi Cond" panose="020B0706030402020204" pitchFamily="34" charset="0"/>
              </a:rPr>
              <a:t>jatuh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ke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tangan</a:t>
            </a:r>
            <a:r>
              <a:rPr lang="en-ID" sz="2900" dirty="0">
                <a:latin typeface="Franklin Gothic Demi Cond" panose="020B0706030402020204" pitchFamily="34" charset="0"/>
              </a:rPr>
              <a:t> Iblis. </a:t>
            </a:r>
            <a:r>
              <a:rPr lang="en-ID" sz="2900" dirty="0" err="1">
                <a:latin typeface="Franklin Gothic Demi Cond" panose="020B0706030402020204" pitchFamily="34" charset="0"/>
              </a:rPr>
              <a:t>Ia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tidak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mendengarkan</a:t>
            </a:r>
            <a:r>
              <a:rPr lang="en-ID" sz="2900" dirty="0">
                <a:latin typeface="Franklin Gothic Demi Cond" panose="020B0706030402020204" pitchFamily="34" charset="0"/>
              </a:rPr>
              <a:t> dan </a:t>
            </a:r>
            <a:r>
              <a:rPr lang="en-ID" sz="2900" dirty="0" err="1">
                <a:latin typeface="Franklin Gothic Demi Cond" panose="020B0706030402020204" pitchFamily="34" charset="0"/>
              </a:rPr>
              <a:t>melakukan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apa</a:t>
            </a:r>
            <a:r>
              <a:rPr lang="en-ID" sz="2900" dirty="0">
                <a:latin typeface="Franklin Gothic Demi Cond" panose="020B0706030402020204" pitchFamily="34" charset="0"/>
              </a:rPr>
              <a:t> yang Allah </a:t>
            </a:r>
            <a:r>
              <a:rPr lang="en-ID" sz="2900" dirty="0" err="1">
                <a:latin typeface="Franklin Gothic Demi Cond" panose="020B0706030402020204" pitchFamily="34" charset="0"/>
              </a:rPr>
              <a:t>katakan</a:t>
            </a:r>
            <a:r>
              <a:rPr lang="en-ID" sz="2900" dirty="0">
                <a:latin typeface="Franklin Gothic Demi Cond" panose="020B0706030402020204" pitchFamily="34" charset="0"/>
              </a:rPr>
              <a:t>. Dosa </a:t>
            </a:r>
            <a:r>
              <a:rPr lang="en-ID" sz="2900" dirty="0" err="1">
                <a:latin typeface="Franklin Gothic Demi Cond" panose="020B0706030402020204" pitchFamily="34" charset="0"/>
              </a:rPr>
              <a:t>mulai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masuk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ke</a:t>
            </a:r>
            <a:r>
              <a:rPr lang="en-ID" sz="2900" dirty="0">
                <a:latin typeface="Franklin Gothic Demi Cond" panose="020B0706030402020204" pitchFamily="34" charset="0"/>
              </a:rPr>
              <a:t> planet </a:t>
            </a:r>
            <a:r>
              <a:rPr lang="en-ID" sz="2900" dirty="0" err="1">
                <a:latin typeface="Franklin Gothic Demi Cond" panose="020B0706030402020204" pitchFamily="34" charset="0"/>
              </a:rPr>
              <a:t>bumi</a:t>
            </a:r>
            <a:r>
              <a:rPr lang="en-ID" sz="2900" dirty="0">
                <a:latin typeface="Franklin Gothic Demi Cond" panose="020B0706030402020204" pitchFamily="34" charset="0"/>
              </a:rPr>
              <a:t> </a:t>
            </a:r>
            <a:r>
              <a:rPr lang="en-ID" sz="2900" dirty="0" err="1">
                <a:latin typeface="Franklin Gothic Demi Cond" panose="020B0706030402020204" pitchFamily="34" charset="0"/>
              </a:rPr>
              <a:t>ini</a:t>
            </a:r>
            <a:r>
              <a:rPr lang="en-ID" sz="2900" dirty="0"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D75CF2-5005-A2DF-0B21-976B6DCA9345}"/>
              </a:ext>
            </a:extLst>
          </p:cNvPr>
          <p:cNvSpPr/>
          <p:nvPr/>
        </p:nvSpPr>
        <p:spPr>
          <a:xfrm>
            <a:off x="284198" y="2237946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46460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</TotalTime>
  <Words>1453</Words>
  <Application>Microsoft Office PowerPoint</Application>
  <PresentationFormat>On-screen Show (4:3)</PresentationFormat>
  <Paragraphs>73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Aharoni</vt:lpstr>
      <vt:lpstr>Amasis MT Pro Black</vt:lpstr>
      <vt:lpstr>Aptos</vt:lpstr>
      <vt:lpstr>Aptos Display</vt:lpstr>
      <vt:lpstr>Arial</vt:lpstr>
      <vt:lpstr>Berlin Sans FB</vt:lpstr>
      <vt:lpstr>Calibri</vt:lpstr>
      <vt:lpstr>Comic Sans MS</vt:lpstr>
      <vt:lpstr>Eras Bold ITC</vt:lpstr>
      <vt:lpstr>Eras Demi ITC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Impact</vt:lpstr>
      <vt:lpstr>Trade Gothic Next Heavy</vt:lpstr>
      <vt:lpstr>Tw Cen MT Condensed Extra Bold</vt:lpstr>
      <vt:lpstr>Wingdings</vt:lpstr>
      <vt:lpstr>Office Theme</vt:lpstr>
      <vt:lpstr>PERTENTANGAN KOSMIS</vt:lpstr>
      <vt:lpstr>KEJADIAN 3 : 15</vt:lpstr>
      <vt:lpstr>Konflik kosmis berdampak pada setiap umat manusia sehari-hari dan alam semesta secara keseluruhan. Iblis mencoba untuk merampas ibadah yang menjadi hak Allah, namun pada akhirnya ia akan dikalahkan.</vt:lpstr>
      <vt:lpstr>SEORANG MUSUH YANG MELAKUKAN HAL ITU Minggu, 23 Februari 2025</vt:lpstr>
      <vt:lpstr>Perumpamaan ini mengajarkan:</vt:lpstr>
      <vt:lpstr>ASAL MULA PERTENTANGAN DI BUMI Senin, 24 Februari 2025</vt:lpstr>
      <vt:lpstr>PowerPoint Presentation</vt:lpstr>
      <vt:lpstr>PowerPoint Presentation</vt:lpstr>
      <vt:lpstr>PowerPoint Presentation</vt:lpstr>
      <vt:lpstr>ASAL USUL PERTENTANGAN DI SURGA Selasa, 25 Februari 2025</vt:lpstr>
      <vt:lpstr>PowerPoint Presentation</vt:lpstr>
      <vt:lpstr>PowerPoint Presentation</vt:lpstr>
      <vt:lpstr>PowerPoint Presentation</vt:lpstr>
      <vt:lpstr>PowerPoint Presentation</vt:lpstr>
      <vt:lpstr>JIKA ENGKAU MENYEMBAH AKU Rabu, 26 Februari 2025</vt:lpstr>
      <vt:lpstr>PowerPoint Presentation</vt:lpstr>
      <vt:lpstr>PowerPoint Presentation</vt:lpstr>
      <vt:lpstr>PowerPoint Presentation</vt:lpstr>
      <vt:lpstr>PowerPoint Presentation</vt:lpstr>
      <vt:lpstr>SIFAT ALAMIAH DARI PERTENTANGAN KOSMIS Kamis, 27 Februari 2025</vt:lpstr>
      <vt:lpstr>Ellen G. White, Alfa dan Omega, jld. 8, hlm. 521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14</cp:revision>
  <dcterms:created xsi:type="dcterms:W3CDTF">2025-02-24T03:36:33Z</dcterms:created>
  <dcterms:modified xsi:type="dcterms:W3CDTF">2025-02-28T01:51:46Z</dcterms:modified>
</cp:coreProperties>
</file>