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78" r:id="rId4"/>
    <p:sldId id="258" r:id="rId5"/>
    <p:sldId id="259" r:id="rId6"/>
    <p:sldId id="261" r:id="rId7"/>
    <p:sldId id="260" r:id="rId8"/>
    <p:sldId id="262" r:id="rId9"/>
    <p:sldId id="270" r:id="rId10"/>
    <p:sldId id="263" r:id="rId11"/>
    <p:sldId id="264" r:id="rId12"/>
    <p:sldId id="265" r:id="rId13"/>
    <p:sldId id="266" r:id="rId14"/>
    <p:sldId id="267" r:id="rId15"/>
    <p:sldId id="271" r:id="rId16"/>
    <p:sldId id="272" r:id="rId17"/>
    <p:sldId id="273" r:id="rId18"/>
    <p:sldId id="268" r:id="rId19"/>
    <p:sldId id="277" r:id="rId20"/>
    <p:sldId id="274" r:id="rId21"/>
    <p:sldId id="275" r:id="rId22"/>
    <p:sldId id="276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0B41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DD3D27-6384-4D86-82AE-4DFC43D28389}" type="datetimeFigureOut">
              <a:rPr lang="en-ID" smtClean="0"/>
              <a:t>23/01/2025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B87D3-480F-4272-B024-2583ACFDFC8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34969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3B87D3-480F-4272-B024-2583ACFDFC81}" type="slidenum">
              <a:rPr lang="en-ID" smtClean="0"/>
              <a:t>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73064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7AF5A-6D9B-4BD7-AF29-DE8F2E31C783}" type="datetimeFigureOut">
              <a:rPr lang="en-ID" smtClean="0"/>
              <a:t>23/01/2025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3158C-4BF8-4E5E-89CA-9029F6AAF33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05848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7AF5A-6D9B-4BD7-AF29-DE8F2E31C783}" type="datetimeFigureOut">
              <a:rPr lang="en-ID" smtClean="0"/>
              <a:t>23/01/2025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3158C-4BF8-4E5E-89CA-9029F6AAF33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30982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7AF5A-6D9B-4BD7-AF29-DE8F2E31C783}" type="datetimeFigureOut">
              <a:rPr lang="en-ID" smtClean="0"/>
              <a:t>23/01/2025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3158C-4BF8-4E5E-89CA-9029F6AAF33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9337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7AF5A-6D9B-4BD7-AF29-DE8F2E31C783}" type="datetimeFigureOut">
              <a:rPr lang="en-ID" smtClean="0"/>
              <a:t>23/01/2025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3158C-4BF8-4E5E-89CA-9029F6AAF33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89635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7AF5A-6D9B-4BD7-AF29-DE8F2E31C783}" type="datetimeFigureOut">
              <a:rPr lang="en-ID" smtClean="0"/>
              <a:t>23/01/2025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3158C-4BF8-4E5E-89CA-9029F6AAF33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59044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7AF5A-6D9B-4BD7-AF29-DE8F2E31C783}" type="datetimeFigureOut">
              <a:rPr lang="en-ID" smtClean="0"/>
              <a:t>23/01/2025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3158C-4BF8-4E5E-89CA-9029F6AAF33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25190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7AF5A-6D9B-4BD7-AF29-DE8F2E31C783}" type="datetimeFigureOut">
              <a:rPr lang="en-ID" smtClean="0"/>
              <a:t>23/01/2025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3158C-4BF8-4E5E-89CA-9029F6AAF33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21809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7AF5A-6D9B-4BD7-AF29-DE8F2E31C783}" type="datetimeFigureOut">
              <a:rPr lang="en-ID" smtClean="0"/>
              <a:t>23/01/2025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3158C-4BF8-4E5E-89CA-9029F6AAF33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90432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7AF5A-6D9B-4BD7-AF29-DE8F2E31C783}" type="datetimeFigureOut">
              <a:rPr lang="en-ID" smtClean="0"/>
              <a:t>23/01/2025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3158C-4BF8-4E5E-89CA-9029F6AAF33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55460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7AF5A-6D9B-4BD7-AF29-DE8F2E31C783}" type="datetimeFigureOut">
              <a:rPr lang="en-ID" smtClean="0"/>
              <a:t>23/01/2025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3158C-4BF8-4E5E-89CA-9029F6AAF33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2809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7AF5A-6D9B-4BD7-AF29-DE8F2E31C783}" type="datetimeFigureOut">
              <a:rPr lang="en-ID" smtClean="0"/>
              <a:t>23/01/2025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3158C-4BF8-4E5E-89CA-9029F6AAF33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50081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27AF5A-6D9B-4BD7-AF29-DE8F2E31C783}" type="datetimeFigureOut">
              <a:rPr lang="en-ID" smtClean="0"/>
              <a:t>23/01/2025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33158C-4BF8-4E5E-89CA-9029F6AAF33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63638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8FE0E0-D95D-46EF-A375-475D4DB0E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D46837-D076-22E5-398D-BEFE32F97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060" y="640080"/>
            <a:ext cx="5170931" cy="3566160"/>
          </a:xfrm>
        </p:spPr>
        <p:txBody>
          <a:bodyPr>
            <a:normAutofit/>
          </a:bodyPr>
          <a:lstStyle/>
          <a:p>
            <a:pPr algn="l"/>
            <a:r>
              <a:rPr lang="en-US" sz="5700" dirty="0">
                <a:latin typeface="Impact" panose="020B0806030902050204" pitchFamily="34" charset="0"/>
              </a:rPr>
              <a:t>ALLAH PENGASIH DAN PENYAYANG</a:t>
            </a:r>
            <a:endParaRPr lang="en-ID" sz="5700" dirty="0"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E71B1E-8B2B-C6C3-31B9-7E3457202A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060" y="4864608"/>
            <a:ext cx="5170932" cy="1344168"/>
          </a:xfrm>
        </p:spPr>
        <p:txBody>
          <a:bodyPr>
            <a:normAutofit/>
          </a:bodyPr>
          <a:lstStyle/>
          <a:p>
            <a:pPr algn="l"/>
            <a:r>
              <a:rPr lang="en-US" b="1" dirty="0"/>
              <a:t>Pelajaran ke-4, Triwulan I</a:t>
            </a:r>
          </a:p>
          <a:p>
            <a:pPr algn="l"/>
            <a:r>
              <a:rPr lang="en-US" b="1" dirty="0"/>
              <a:t>Tahun 2025</a:t>
            </a:r>
            <a:endParaRPr lang="en-ID" b="1" dirty="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2D82A42F-AEBE-4065-9792-036A904D8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734" y="4409267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36538 w 3182692"/>
              <a:gd name="connsiteY1" fmla="*/ 0 h 18288"/>
              <a:gd name="connsiteX2" fmla="*/ 1273077 w 3182692"/>
              <a:gd name="connsiteY2" fmla="*/ 0 h 18288"/>
              <a:gd name="connsiteX3" fmla="*/ 1909615 w 3182692"/>
              <a:gd name="connsiteY3" fmla="*/ 0 h 18288"/>
              <a:gd name="connsiteX4" fmla="*/ 2482500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609807 w 3182692"/>
              <a:gd name="connsiteY7" fmla="*/ 18288 h 18288"/>
              <a:gd name="connsiteX8" fmla="*/ 2068750 w 3182692"/>
              <a:gd name="connsiteY8" fmla="*/ 18288 h 18288"/>
              <a:gd name="connsiteX9" fmla="*/ 1432211 w 3182692"/>
              <a:gd name="connsiteY9" fmla="*/ 18288 h 18288"/>
              <a:gd name="connsiteX10" fmla="*/ 859327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253588" y="25878"/>
                  <a:pt x="409323" y="-5359"/>
                  <a:pt x="636538" y="0"/>
                </a:cubicBezTo>
                <a:cubicBezTo>
                  <a:pt x="863753" y="5359"/>
                  <a:pt x="1007727" y="-28"/>
                  <a:pt x="1273077" y="0"/>
                </a:cubicBezTo>
                <a:cubicBezTo>
                  <a:pt x="1538427" y="28"/>
                  <a:pt x="1698640" y="-12775"/>
                  <a:pt x="1909615" y="0"/>
                </a:cubicBezTo>
                <a:cubicBezTo>
                  <a:pt x="2120590" y="12775"/>
                  <a:pt x="2210293" y="-21823"/>
                  <a:pt x="2482500" y="0"/>
                </a:cubicBezTo>
                <a:cubicBezTo>
                  <a:pt x="2754708" y="21823"/>
                  <a:pt x="3004133" y="-28750"/>
                  <a:pt x="3182692" y="0"/>
                </a:cubicBezTo>
                <a:cubicBezTo>
                  <a:pt x="3183134" y="4516"/>
                  <a:pt x="3181865" y="12266"/>
                  <a:pt x="3182692" y="18288"/>
                </a:cubicBezTo>
                <a:cubicBezTo>
                  <a:pt x="2947402" y="22440"/>
                  <a:pt x="2876226" y="27191"/>
                  <a:pt x="2609807" y="18288"/>
                </a:cubicBezTo>
                <a:cubicBezTo>
                  <a:pt x="2343389" y="9385"/>
                  <a:pt x="2326689" y="25579"/>
                  <a:pt x="2068750" y="18288"/>
                </a:cubicBezTo>
                <a:cubicBezTo>
                  <a:pt x="1810811" y="10997"/>
                  <a:pt x="1713836" y="48219"/>
                  <a:pt x="1432211" y="18288"/>
                </a:cubicBezTo>
                <a:cubicBezTo>
                  <a:pt x="1150586" y="-11643"/>
                  <a:pt x="982765" y="3747"/>
                  <a:pt x="859327" y="18288"/>
                </a:cubicBezTo>
                <a:cubicBezTo>
                  <a:pt x="735889" y="32829"/>
                  <a:pt x="254183" y="35231"/>
                  <a:pt x="0" y="18288"/>
                </a:cubicBezTo>
                <a:cubicBezTo>
                  <a:pt x="-306" y="11477"/>
                  <a:pt x="485" y="4355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43108" y="-22426"/>
                  <a:pt x="387854" y="22949"/>
                  <a:pt x="572885" y="0"/>
                </a:cubicBezTo>
                <a:cubicBezTo>
                  <a:pt x="757916" y="-22949"/>
                  <a:pt x="923707" y="6797"/>
                  <a:pt x="1113942" y="0"/>
                </a:cubicBezTo>
                <a:cubicBezTo>
                  <a:pt x="1304177" y="-6797"/>
                  <a:pt x="1495991" y="20627"/>
                  <a:pt x="1686827" y="0"/>
                </a:cubicBezTo>
                <a:cubicBezTo>
                  <a:pt x="1877663" y="-20627"/>
                  <a:pt x="2170182" y="-20672"/>
                  <a:pt x="2323365" y="0"/>
                </a:cubicBezTo>
                <a:cubicBezTo>
                  <a:pt x="2476548" y="20672"/>
                  <a:pt x="2919164" y="6097"/>
                  <a:pt x="3182692" y="0"/>
                </a:cubicBezTo>
                <a:cubicBezTo>
                  <a:pt x="3183269" y="4624"/>
                  <a:pt x="3183511" y="11191"/>
                  <a:pt x="3182692" y="18288"/>
                </a:cubicBezTo>
                <a:cubicBezTo>
                  <a:pt x="3026065" y="-10849"/>
                  <a:pt x="2775006" y="23067"/>
                  <a:pt x="2546154" y="18288"/>
                </a:cubicBezTo>
                <a:cubicBezTo>
                  <a:pt x="2317302" y="13509"/>
                  <a:pt x="2168173" y="-8513"/>
                  <a:pt x="1845961" y="18288"/>
                </a:cubicBezTo>
                <a:cubicBezTo>
                  <a:pt x="1523749" y="45089"/>
                  <a:pt x="1450078" y="-844"/>
                  <a:pt x="1304904" y="18288"/>
                </a:cubicBezTo>
                <a:cubicBezTo>
                  <a:pt x="1159730" y="37420"/>
                  <a:pt x="942635" y="-10021"/>
                  <a:pt x="604711" y="18288"/>
                </a:cubicBezTo>
                <a:cubicBezTo>
                  <a:pt x="266787" y="46597"/>
                  <a:pt x="141927" y="-8395"/>
                  <a:pt x="0" y="18288"/>
                </a:cubicBezTo>
                <a:cubicBezTo>
                  <a:pt x="-171" y="12755"/>
                  <a:pt x="-690" y="793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817F4C-37D6-EE72-4A89-67FDE39F96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951" r="24840"/>
          <a:stretch/>
        </p:blipFill>
        <p:spPr>
          <a:xfrm>
            <a:off x="6104852" y="10"/>
            <a:ext cx="3039149" cy="6857990"/>
          </a:xfrm>
          <a:custGeom>
            <a:avLst/>
            <a:gdLst/>
            <a:ahLst/>
            <a:cxnLst/>
            <a:rect l="l" t="t" r="r" b="b"/>
            <a:pathLst>
              <a:path w="4052199" h="6858000">
                <a:moveTo>
                  <a:pt x="25603" y="0"/>
                </a:moveTo>
                <a:lnTo>
                  <a:pt x="4052199" y="0"/>
                </a:lnTo>
                <a:lnTo>
                  <a:pt x="4052199" y="6858000"/>
                </a:lnTo>
                <a:lnTo>
                  <a:pt x="28079" y="6858000"/>
                </a:lnTo>
                <a:lnTo>
                  <a:pt x="37459" y="6497135"/>
                </a:lnTo>
                <a:cubicBezTo>
                  <a:pt x="37586" y="6492050"/>
                  <a:pt x="38603" y="6487092"/>
                  <a:pt x="38603" y="6482007"/>
                </a:cubicBezTo>
                <a:cubicBezTo>
                  <a:pt x="47502" y="6367973"/>
                  <a:pt x="52587" y="6253939"/>
                  <a:pt x="18135" y="6142702"/>
                </a:cubicBezTo>
                <a:cubicBezTo>
                  <a:pt x="15084" y="6132214"/>
                  <a:pt x="13495" y="6121344"/>
                  <a:pt x="13432" y="6110411"/>
                </a:cubicBezTo>
                <a:cubicBezTo>
                  <a:pt x="11690" y="6013324"/>
                  <a:pt x="15936" y="5916236"/>
                  <a:pt x="26145" y="5819669"/>
                </a:cubicBezTo>
                <a:cubicBezTo>
                  <a:pt x="31229" y="5760555"/>
                  <a:pt x="26017" y="5700423"/>
                  <a:pt x="42926" y="5641690"/>
                </a:cubicBezTo>
                <a:cubicBezTo>
                  <a:pt x="50337" y="5612565"/>
                  <a:pt x="54595" y="5582728"/>
                  <a:pt x="55638" y="5552700"/>
                </a:cubicBezTo>
                <a:cubicBezTo>
                  <a:pt x="60087" y="5479983"/>
                  <a:pt x="38603" y="5411588"/>
                  <a:pt x="18263" y="5343066"/>
                </a:cubicBezTo>
                <a:cubicBezTo>
                  <a:pt x="7456" y="5306707"/>
                  <a:pt x="-5384" y="5269459"/>
                  <a:pt x="2372" y="5231320"/>
                </a:cubicBezTo>
                <a:cubicBezTo>
                  <a:pt x="16076" y="5173655"/>
                  <a:pt x="23920" y="5114744"/>
                  <a:pt x="25763" y="5055502"/>
                </a:cubicBezTo>
                <a:cubicBezTo>
                  <a:pt x="25635" y="5012660"/>
                  <a:pt x="15338" y="4970962"/>
                  <a:pt x="18898" y="4928374"/>
                </a:cubicBezTo>
                <a:cubicBezTo>
                  <a:pt x="27073" y="4845715"/>
                  <a:pt x="29157" y="4762561"/>
                  <a:pt x="25127" y="4679584"/>
                </a:cubicBezTo>
                <a:cubicBezTo>
                  <a:pt x="25077" y="4646429"/>
                  <a:pt x="28776" y="4613376"/>
                  <a:pt x="36187" y="4581060"/>
                </a:cubicBezTo>
                <a:cubicBezTo>
                  <a:pt x="45493" y="4524043"/>
                  <a:pt x="47464" y="4466060"/>
                  <a:pt x="42036" y="4408547"/>
                </a:cubicBezTo>
                <a:cubicBezTo>
                  <a:pt x="36060" y="4341932"/>
                  <a:pt x="18263" y="4276334"/>
                  <a:pt x="13685" y="4209719"/>
                </a:cubicBezTo>
                <a:cubicBezTo>
                  <a:pt x="6694" y="4099371"/>
                  <a:pt x="16610" y="3989024"/>
                  <a:pt x="26398" y="3879186"/>
                </a:cubicBezTo>
                <a:cubicBezTo>
                  <a:pt x="34026" y="3808731"/>
                  <a:pt x="36060" y="3737781"/>
                  <a:pt x="32501" y="3667009"/>
                </a:cubicBezTo>
                <a:cubicBezTo>
                  <a:pt x="28051" y="3610818"/>
                  <a:pt x="21059" y="3554755"/>
                  <a:pt x="19788" y="3498437"/>
                </a:cubicBezTo>
                <a:cubicBezTo>
                  <a:pt x="17627" y="3398006"/>
                  <a:pt x="18390" y="3297701"/>
                  <a:pt x="24237" y="3197143"/>
                </a:cubicBezTo>
                <a:cubicBezTo>
                  <a:pt x="27162" y="3146928"/>
                  <a:pt x="32119" y="3096966"/>
                  <a:pt x="34026" y="3046242"/>
                </a:cubicBezTo>
                <a:cubicBezTo>
                  <a:pt x="35933" y="2995518"/>
                  <a:pt x="40001" y="2944413"/>
                  <a:pt x="28433" y="2894578"/>
                </a:cubicBezTo>
                <a:cubicBezTo>
                  <a:pt x="8855" y="2810038"/>
                  <a:pt x="23220" y="2725879"/>
                  <a:pt x="27415" y="2641593"/>
                </a:cubicBezTo>
                <a:cubicBezTo>
                  <a:pt x="29958" y="2589217"/>
                  <a:pt x="45214" y="2535568"/>
                  <a:pt x="31738" y="2484717"/>
                </a:cubicBezTo>
                <a:cubicBezTo>
                  <a:pt x="10507" y="2405008"/>
                  <a:pt x="24492" y="2326951"/>
                  <a:pt x="31738" y="2248513"/>
                </a:cubicBezTo>
                <a:cubicBezTo>
                  <a:pt x="40218" y="2174283"/>
                  <a:pt x="38768" y="2099252"/>
                  <a:pt x="27415" y="2025403"/>
                </a:cubicBezTo>
                <a:cubicBezTo>
                  <a:pt x="12986" y="1952165"/>
                  <a:pt x="12986" y="1876803"/>
                  <a:pt x="27415" y="1803565"/>
                </a:cubicBezTo>
                <a:cubicBezTo>
                  <a:pt x="39276" y="1743102"/>
                  <a:pt x="40598" y="1681038"/>
                  <a:pt x="31356" y="1620119"/>
                </a:cubicBezTo>
                <a:cubicBezTo>
                  <a:pt x="25127" y="1576514"/>
                  <a:pt x="13940" y="1533163"/>
                  <a:pt x="12414" y="1489558"/>
                </a:cubicBezTo>
                <a:cubicBezTo>
                  <a:pt x="9262" y="1398420"/>
                  <a:pt x="11118" y="1307167"/>
                  <a:pt x="18008" y="1216233"/>
                </a:cubicBezTo>
                <a:cubicBezTo>
                  <a:pt x="26017" y="1112496"/>
                  <a:pt x="41400" y="1009268"/>
                  <a:pt x="30721" y="904896"/>
                </a:cubicBezTo>
                <a:cubicBezTo>
                  <a:pt x="27162" y="869046"/>
                  <a:pt x="19661" y="833323"/>
                  <a:pt x="18771" y="797346"/>
                </a:cubicBezTo>
                <a:cubicBezTo>
                  <a:pt x="17118" y="730095"/>
                  <a:pt x="16737" y="663607"/>
                  <a:pt x="20169" y="593941"/>
                </a:cubicBezTo>
                <a:cubicBezTo>
                  <a:pt x="23602" y="524274"/>
                  <a:pt x="38348" y="451938"/>
                  <a:pt x="28433" y="383798"/>
                </a:cubicBezTo>
                <a:cubicBezTo>
                  <a:pt x="18516" y="315657"/>
                  <a:pt x="24873" y="248406"/>
                  <a:pt x="31229" y="181410"/>
                </a:cubicBezTo>
                <a:cubicBezTo>
                  <a:pt x="34344" y="149565"/>
                  <a:pt x="36410" y="118069"/>
                  <a:pt x="35854" y="8670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8460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61458F-F044-482D-73C8-B318B4FDC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KASIH SAYANG YESUS</a:t>
            </a:r>
            <a:b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3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Selasa</a:t>
            </a: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21 </a:t>
            </a:r>
            <a:r>
              <a:rPr lang="en-ID" sz="3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Januari</a:t>
            </a: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57BFD-88E4-0223-F759-80C54E42C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485" y="3820440"/>
            <a:ext cx="7962090" cy="293392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Tw Cen MT Condensed Extra Bold" panose="020B0803020202020204" pitchFamily="34" charset="0"/>
              </a:rPr>
              <a:t>Paulus </a:t>
            </a:r>
            <a:r>
              <a:rPr lang="en-ID" dirty="0" err="1">
                <a:latin typeface="Tw Cen MT Condensed Extra Bold" panose="020B0803020202020204" pitchFamily="34" charset="0"/>
              </a:rPr>
              <a:t>menyebut</a:t>
            </a:r>
            <a:r>
              <a:rPr lang="en-ID" dirty="0">
                <a:latin typeface="Tw Cen MT Condensed Extra Bold" panose="020B0803020202020204" pitchFamily="34" charset="0"/>
              </a:rPr>
              <a:t> Bapa </a:t>
            </a:r>
            <a:r>
              <a:rPr lang="en-ID" dirty="0" err="1">
                <a:latin typeface="Tw Cen MT Condensed Extra Bold" panose="020B0803020202020204" pitchFamily="34" charset="0"/>
              </a:rPr>
              <a:t>sebagai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>
                <a:latin typeface="Gill Sans Ultra Bold Condensed" panose="020B0A06020104020203" pitchFamily="34" charset="0"/>
              </a:rPr>
              <a:t>"Bapa yang </a:t>
            </a:r>
            <a:r>
              <a:rPr lang="en-ID" dirty="0" err="1">
                <a:latin typeface="Gill Sans Ultra Bold Condensed" panose="020B0A06020104020203" pitchFamily="34" charset="0"/>
              </a:rPr>
              <a:t>penuh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belas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kasihan</a:t>
            </a:r>
            <a:r>
              <a:rPr lang="en-ID" dirty="0">
                <a:latin typeface="Gill Sans Ultra Bold Condensed" panose="020B0A06020104020203" pitchFamily="34" charset="0"/>
              </a:rPr>
              <a:t> dan Allah </a:t>
            </a:r>
            <a:r>
              <a:rPr lang="en-ID" dirty="0" err="1">
                <a:latin typeface="Gill Sans Ultra Bold Condensed" panose="020B0A06020104020203" pitchFamily="34" charset="0"/>
              </a:rPr>
              <a:t>sumber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segala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penghiburan</a:t>
            </a:r>
            <a:r>
              <a:rPr lang="en-ID" dirty="0">
                <a:latin typeface="Gill Sans Ultra Bold Condensed" panose="020B0A06020104020203" pitchFamily="34" charset="0"/>
              </a:rPr>
              <a:t>" </a:t>
            </a:r>
            <a:r>
              <a:rPr lang="en-ID" dirty="0">
                <a:latin typeface="Impact" panose="020B0806030902050204" pitchFamily="34" charset="0"/>
              </a:rPr>
              <a:t>[2 </a:t>
            </a:r>
            <a:r>
              <a:rPr lang="en-ID" dirty="0" err="1">
                <a:latin typeface="Impact" panose="020B0806030902050204" pitchFamily="34" charset="0"/>
              </a:rPr>
              <a:t>Korintus</a:t>
            </a:r>
            <a:r>
              <a:rPr lang="en-ID" dirty="0">
                <a:latin typeface="Impact" panose="020B0806030902050204" pitchFamily="34" charset="0"/>
              </a:rPr>
              <a:t> 1:3].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dirty="0" err="1">
                <a:latin typeface="Tw Cen MT Condensed Extra Bold" panose="020B0803020202020204" pitchFamily="34" charset="0"/>
              </a:rPr>
              <a:t>Lebih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lanjut</a:t>
            </a:r>
            <a:r>
              <a:rPr lang="en-ID" dirty="0">
                <a:latin typeface="Tw Cen MT Condensed Extra Bold" panose="020B0803020202020204" pitchFamily="34" charset="0"/>
              </a:rPr>
              <a:t>, Paulus </a:t>
            </a:r>
            <a:r>
              <a:rPr lang="en-ID" dirty="0" err="1">
                <a:latin typeface="Tw Cen MT Condensed Extra Bold" panose="020B0803020202020204" pitchFamily="34" charset="0"/>
              </a:rPr>
              <a:t>menjelaskan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Efesus</a:t>
            </a:r>
            <a:r>
              <a:rPr lang="en-ID" dirty="0">
                <a:latin typeface="Impact" panose="020B0806030902050204" pitchFamily="34" charset="0"/>
              </a:rPr>
              <a:t> 2:4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bahwa</a:t>
            </a:r>
            <a:r>
              <a:rPr lang="en-ID" dirty="0">
                <a:latin typeface="Tw Cen MT Condensed Extra Bold" panose="020B0803020202020204" pitchFamily="34" charset="0"/>
              </a:rPr>
              <a:t> Allah </a:t>
            </a:r>
            <a:r>
              <a:rPr lang="en-ID" dirty="0">
                <a:latin typeface="Gill Sans Ultra Bold Condensed" panose="020B0A06020104020203" pitchFamily="34" charset="0"/>
              </a:rPr>
              <a:t>"kaya </a:t>
            </a:r>
            <a:r>
              <a:rPr lang="en-ID" dirty="0" err="1">
                <a:latin typeface="Gill Sans Ultra Bold Condensed" panose="020B0A06020104020203" pitchFamily="34" charset="0"/>
              </a:rPr>
              <a:t>dengan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rahmat</a:t>
            </a:r>
            <a:r>
              <a:rPr lang="en-ID" dirty="0">
                <a:latin typeface="Gill Sans Ultra Bold Condensed" panose="020B0A06020104020203" pitchFamily="34" charset="0"/>
              </a:rPr>
              <a:t>" dan </a:t>
            </a:r>
            <a:r>
              <a:rPr lang="en-ID" dirty="0" err="1">
                <a:latin typeface="Gill Sans Ultra Bold Condensed" panose="020B0A06020104020203" pitchFamily="34" charset="0"/>
              </a:rPr>
              <a:t>menebus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manusia</a:t>
            </a:r>
            <a:r>
              <a:rPr lang="en-ID" dirty="0">
                <a:latin typeface="Gill Sans Ultra Bold Condensed" panose="020B0A06020104020203" pitchFamily="34" charset="0"/>
              </a:rPr>
              <a:t> "</a:t>
            </a:r>
            <a:r>
              <a:rPr lang="en-ID" dirty="0" err="1">
                <a:latin typeface="Gill Sans Ultra Bold Condensed" panose="020B0A06020104020203" pitchFamily="34" charset="0"/>
              </a:rPr>
              <a:t>karena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kasih</a:t>
            </a:r>
            <a:r>
              <a:rPr lang="en-ID" dirty="0">
                <a:latin typeface="Gill Sans Ultra Bold Condensed" panose="020B0A06020104020203" pitchFamily="34" charset="0"/>
              </a:rPr>
              <a:t>-Nya yang </a:t>
            </a:r>
            <a:r>
              <a:rPr lang="en-ID" dirty="0" err="1">
                <a:latin typeface="Gill Sans Ultra Bold Condensed" panose="020B0A06020104020203" pitchFamily="34" charset="0"/>
              </a:rPr>
              <a:t>besar</a:t>
            </a:r>
            <a:r>
              <a:rPr lang="en-ID" dirty="0">
                <a:latin typeface="Gill Sans Ultra Bold Condensed" panose="020B0A06020104020203" pitchFamily="34" charset="0"/>
              </a:rPr>
              <a:t> yang </a:t>
            </a:r>
            <a:r>
              <a:rPr lang="en-ID" dirty="0" err="1">
                <a:latin typeface="Gill Sans Ultra Bold Condensed" panose="020B0A06020104020203" pitchFamily="34" charset="0"/>
              </a:rPr>
              <a:t>dilimpahkan</a:t>
            </a:r>
            <a:r>
              <a:rPr lang="en-ID" dirty="0">
                <a:latin typeface="Gill Sans Ultra Bold Condensed" panose="020B0A06020104020203" pitchFamily="34" charset="0"/>
              </a:rPr>
              <a:t>-Nya </a:t>
            </a:r>
            <a:r>
              <a:rPr lang="en-ID" dirty="0" err="1">
                <a:latin typeface="Gill Sans Ultra Bold Condensed" panose="020B0A06020104020203" pitchFamily="34" charset="0"/>
              </a:rPr>
              <a:t>kepada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kita</a:t>
            </a:r>
            <a:r>
              <a:rPr lang="en-ID" dirty="0">
                <a:latin typeface="Gill Sans Ultra Bold Condensed" panose="020B0A06020104020203" pitchFamily="34" charset="0"/>
              </a:rPr>
              <a:t>."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19440F-2056-A0B2-A6E2-BDCA2AAA1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398" y="1328207"/>
            <a:ext cx="5791200" cy="249223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52839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03008-A622-C260-37E6-DEBCB1412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796" y="587516"/>
            <a:ext cx="5324502" cy="6125895"/>
          </a:xfrm>
        </p:spPr>
        <p:txBody>
          <a:bodyPr>
            <a:noAutofit/>
          </a:bodyPr>
          <a:lstStyle/>
          <a:p>
            <a:r>
              <a:rPr lang="en-ID" sz="3000" dirty="0" err="1">
                <a:latin typeface="Franklin Gothic Demi Cond" panose="020B0706030402020204" pitchFamily="34" charset="0"/>
              </a:rPr>
              <a:t>Kristus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sendiri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sering</a:t>
            </a:r>
            <a:r>
              <a:rPr lang="en-ID" sz="3000" dirty="0">
                <a:latin typeface="Franklin Gothic Demi Cond" panose="020B0706030402020204" pitchFamily="34" charset="0"/>
              </a:rPr>
              <a:t> kali </a:t>
            </a:r>
            <a:r>
              <a:rPr lang="en-ID" sz="3000" dirty="0" err="1">
                <a:latin typeface="Franklin Gothic Demi Cond" panose="020B0706030402020204" pitchFamily="34" charset="0"/>
              </a:rPr>
              <a:t>menggunakan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istilah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emosi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mendalam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menyayat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hati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menggambarkan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kasih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sayang</a:t>
            </a:r>
            <a:r>
              <a:rPr lang="en-ID" sz="3000" dirty="0">
                <a:latin typeface="Franklin Gothic Demi Cond" panose="020B0706030402020204" pitchFamily="34" charset="0"/>
              </a:rPr>
              <a:t> Bapa : "</a:t>
            </a:r>
            <a:r>
              <a:rPr lang="en-ID" sz="3000" dirty="0" err="1">
                <a:latin typeface="Franklin Gothic Demi Cond" panose="020B0706030402020204" pitchFamily="34" charset="0"/>
              </a:rPr>
              <a:t>Tergeraklah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hatinya</a:t>
            </a:r>
            <a:r>
              <a:rPr lang="en-ID" sz="3000" dirty="0">
                <a:latin typeface="Franklin Gothic Demi Cond" panose="020B0706030402020204" pitchFamily="34" charset="0"/>
              </a:rPr>
              <a:t> oleh </a:t>
            </a:r>
            <a:r>
              <a:rPr lang="en-ID" sz="3000" dirty="0" err="1">
                <a:latin typeface="Franklin Gothic Demi Cond" panose="020B0706030402020204" pitchFamily="34" charset="0"/>
              </a:rPr>
              <a:t>belas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kasihan</a:t>
            </a:r>
            <a:r>
              <a:rPr lang="en-ID" sz="3000" dirty="0">
                <a:latin typeface="Franklin Gothic Demi Cond" panose="020B0706030402020204" pitchFamily="34" charset="0"/>
              </a:rPr>
              <a:t>" </a:t>
            </a:r>
            <a:r>
              <a:rPr lang="en-ID" sz="3000" dirty="0">
                <a:latin typeface="Impact" panose="020B0806030902050204" pitchFamily="34" charset="0"/>
              </a:rPr>
              <a:t>[</a:t>
            </a:r>
            <a:r>
              <a:rPr lang="en-ID" sz="3000" dirty="0" err="1">
                <a:latin typeface="Impact" panose="020B0806030902050204" pitchFamily="34" charset="0"/>
              </a:rPr>
              <a:t>Matius</a:t>
            </a:r>
            <a:r>
              <a:rPr lang="en-ID" sz="3000" dirty="0">
                <a:latin typeface="Impact" panose="020B0806030902050204" pitchFamily="34" charset="0"/>
              </a:rPr>
              <a:t> 18:27, Lukas 10:33, Lukas 15:20].</a:t>
            </a:r>
          </a:p>
          <a:p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hanya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merasa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kasihan</a:t>
            </a:r>
            <a:r>
              <a:rPr lang="en-ID" sz="3000" dirty="0">
                <a:latin typeface="Franklin Gothic Demi Cond" panose="020B0706030402020204" pitchFamily="34" charset="0"/>
              </a:rPr>
              <a:t>, Dia juga </a:t>
            </a:r>
            <a:r>
              <a:rPr lang="en-ID" sz="3000" dirty="0" err="1">
                <a:latin typeface="Franklin Gothic Demi Cond" panose="020B0706030402020204" pitchFamily="34" charset="0"/>
              </a:rPr>
              <a:t>memenuhi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kebutuhan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manusia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>
                <a:latin typeface="Impact" panose="020B0806030902050204" pitchFamily="34" charset="0"/>
              </a:rPr>
              <a:t>[</a:t>
            </a:r>
            <a:r>
              <a:rPr lang="en-ID" sz="3000" dirty="0" err="1">
                <a:latin typeface="Impact" panose="020B0806030902050204" pitchFamily="34" charset="0"/>
              </a:rPr>
              <a:t>Matius</a:t>
            </a:r>
            <a:r>
              <a:rPr lang="en-ID" sz="3000" dirty="0">
                <a:latin typeface="Impact" panose="020B0806030902050204" pitchFamily="34" charset="0"/>
              </a:rPr>
              <a:t> 14:14, Markus 4:41, Markus 6:34, dan Lukas 7:13].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9038BC-4DEC-D6D5-4CEE-6FEE78FAFF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73" r="13732" b="-3"/>
          <a:stretch/>
        </p:blipFill>
        <p:spPr>
          <a:xfrm>
            <a:off x="5316278" y="1761814"/>
            <a:ext cx="3827721" cy="5096186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16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2588" y="1656147"/>
            <a:ext cx="409575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1054" y="587516"/>
            <a:ext cx="2240924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461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22652-86F7-ABA3-0225-FC4886C8A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228" y="609472"/>
            <a:ext cx="5251486" cy="54741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Impact" panose="020B0806030902050204" pitchFamily="34" charset="0"/>
              </a:rPr>
              <a:t>Yesus</a:t>
            </a:r>
            <a:r>
              <a:rPr lang="en-ID" sz="3000" dirty="0">
                <a:latin typeface="Impact" panose="020B0806030902050204" pitchFamily="34" charset="0"/>
              </a:rPr>
              <a:t> juga </a:t>
            </a:r>
            <a:r>
              <a:rPr lang="en-ID" sz="3000" dirty="0" err="1">
                <a:latin typeface="Impact" panose="020B0806030902050204" pitchFamily="34" charset="0"/>
              </a:rPr>
              <a:t>meratapi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umat</a:t>
            </a:r>
            <a:r>
              <a:rPr lang="en-ID" sz="3000" dirty="0">
                <a:latin typeface="Impact" panose="020B0806030902050204" pitchFamily="34" charset="0"/>
              </a:rPr>
              <a:t>-Nya, air </a:t>
            </a:r>
            <a:r>
              <a:rPr lang="en-ID" sz="3000" dirty="0" err="1">
                <a:latin typeface="Impact" panose="020B0806030902050204" pitchFamily="34" charset="0"/>
              </a:rPr>
              <a:t>matanya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mengalir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karena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kedegilan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hati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umat</a:t>
            </a:r>
            <a:r>
              <a:rPr lang="en-ID" sz="3000" dirty="0">
                <a:latin typeface="Impact" panose="020B0806030902050204" pitchFamily="34" charset="0"/>
              </a:rPr>
              <a:t>-Nya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berkata</a:t>
            </a:r>
            <a:r>
              <a:rPr lang="en-ID" sz="3000" dirty="0">
                <a:latin typeface="Tw Cen MT Condensed Extra Bold" panose="020B0803020202020204" pitchFamily="34" charset="0"/>
              </a:rPr>
              <a:t>: "</a:t>
            </a:r>
            <a:r>
              <a:rPr lang="en-ID" sz="3000" dirty="0" err="1">
                <a:latin typeface="Tw Cen MT Condensed Extra Bold" panose="020B0803020202020204" pitchFamily="34" charset="0"/>
              </a:rPr>
              <a:t>Yerusalem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Yerusalem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engkau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membunuh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nabi-nabi</a:t>
            </a:r>
            <a:r>
              <a:rPr lang="en-ID" sz="3000" dirty="0"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melempari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000" dirty="0">
                <a:latin typeface="Tw Cen MT Condensed Extra Bold" panose="020B0803020202020204" pitchFamily="34" charset="0"/>
              </a:rPr>
              <a:t> batu orang-orang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diutus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kepadamu</a:t>
            </a:r>
            <a:r>
              <a:rPr lang="en-ID" sz="3000" dirty="0">
                <a:latin typeface="Tw Cen MT Condensed Extra Bold" panose="020B0803020202020204" pitchFamily="34" charset="0"/>
              </a:rPr>
              <a:t>!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Berkali</a:t>
            </a:r>
            <a:r>
              <a:rPr lang="en-ID" sz="3000" dirty="0">
                <a:latin typeface="Tw Cen MT Condensed Extra Bold" panose="020B0803020202020204" pitchFamily="34" charset="0"/>
              </a:rPr>
              <a:t>-kali Aku </a:t>
            </a:r>
            <a:r>
              <a:rPr lang="en-ID" sz="3000" dirty="0" err="1">
                <a:latin typeface="Tw Cen MT Condensed Extra Bold" panose="020B0803020202020204" pitchFamily="34" charset="0"/>
              </a:rPr>
              <a:t>rindu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mengumpulkan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anak-anakmu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sama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seperti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induk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ayam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mengumpulkan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anak-anaknya</a:t>
            </a:r>
            <a:r>
              <a:rPr lang="en-ID" sz="3000" dirty="0">
                <a:latin typeface="Tw Cen MT Condensed Extra Bold" panose="020B0803020202020204" pitchFamily="34" charset="0"/>
              </a:rPr>
              <a:t> di </a:t>
            </a:r>
            <a:r>
              <a:rPr lang="en-ID" sz="3000" dirty="0" err="1">
                <a:latin typeface="Tw Cen MT Condensed Extra Bold" panose="020B0803020202020204" pitchFamily="34" charset="0"/>
              </a:rPr>
              <a:t>bawah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sayapnya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tetapi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kamu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mau</a:t>
            </a:r>
            <a:r>
              <a:rPr lang="en-ID" sz="3000" dirty="0">
                <a:latin typeface="Tw Cen MT Condensed Extra Bold" panose="020B0803020202020204" pitchFamily="34" charset="0"/>
              </a:rPr>
              <a:t>" </a:t>
            </a:r>
            <a:r>
              <a:rPr lang="en-ID" sz="3000" dirty="0">
                <a:latin typeface="Impact" panose="020B0806030902050204" pitchFamily="34" charset="0"/>
              </a:rPr>
              <a:t>[</a:t>
            </a:r>
            <a:r>
              <a:rPr lang="en-ID" sz="3000" dirty="0" err="1">
                <a:latin typeface="Impact" panose="020B0806030902050204" pitchFamily="34" charset="0"/>
              </a:rPr>
              <a:t>Matius</a:t>
            </a:r>
            <a:r>
              <a:rPr lang="en-ID" sz="3000" dirty="0">
                <a:latin typeface="Impact" panose="020B0806030902050204" pitchFamily="34" charset="0"/>
              </a:rPr>
              <a:t> 23:37].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433D1C-624D-06E3-6DF2-ED64233C66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563" r="35812" b="-1"/>
          <a:stretch/>
        </p:blipFill>
        <p:spPr>
          <a:xfrm>
            <a:off x="5395714" y="1582467"/>
            <a:ext cx="3265806" cy="435440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1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4696411" y="687822"/>
            <a:ext cx="4103360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6420" y="921125"/>
            <a:ext cx="593266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761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87AFE0E-B37D-4531-AFE8-231C8348E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CCAEE-4CC1-F751-03B8-91FF5071C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512" y="2242011"/>
            <a:ext cx="5507665" cy="44337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ada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contoh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lebih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hebat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mengenai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kasih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sayang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Allah yang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besar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kepada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kita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selain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Yesus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sendiri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—yang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memberikan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diri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-Nya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bagi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kita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dalam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pertunjukkan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kasih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terbesar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dirty="0" err="1">
                <a:latin typeface="Eras Bold ITC" panose="020B0907030504020204" pitchFamily="34" charset="0"/>
              </a:rPr>
              <a:t>Namun</a:t>
            </a:r>
            <a:r>
              <a:rPr lang="en-ID" sz="2600" dirty="0">
                <a:latin typeface="Eras Bold ITC" panose="020B0907030504020204" pitchFamily="34" charset="0"/>
              </a:rPr>
              <a:t>, </a:t>
            </a:r>
            <a:r>
              <a:rPr lang="en-ID" sz="2600" dirty="0" err="1">
                <a:latin typeface="Eras Bold ITC" panose="020B0907030504020204" pitchFamily="34" charset="0"/>
              </a:rPr>
              <a:t>Kristus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bukan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hanya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gambaran</a:t>
            </a:r>
            <a:r>
              <a:rPr lang="en-ID" sz="2600" dirty="0">
                <a:latin typeface="Eras Bold ITC" panose="020B0907030504020204" pitchFamily="34" charset="0"/>
              </a:rPr>
              <a:t> Allah yang </a:t>
            </a:r>
            <a:r>
              <a:rPr lang="en-ID" sz="2600" dirty="0" err="1">
                <a:latin typeface="Eras Bold ITC" panose="020B0907030504020204" pitchFamily="34" charset="0"/>
              </a:rPr>
              <a:t>sempurna</a:t>
            </a:r>
            <a:r>
              <a:rPr lang="en-ID" sz="2600" dirty="0">
                <a:latin typeface="Eras Bold ITC" panose="020B0907030504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dirty="0">
                <a:latin typeface="Eras Bold ITC" panose="020B0907030504020204" pitchFamily="34" charset="0"/>
              </a:rPr>
              <a:t>Dia juga </a:t>
            </a:r>
            <a:r>
              <a:rPr lang="en-ID" sz="2600" dirty="0" err="1">
                <a:latin typeface="Eras Bold ITC" panose="020B0907030504020204" pitchFamily="34" charset="0"/>
              </a:rPr>
              <a:t>merupakan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teladan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kemanusiaan</a:t>
            </a:r>
            <a:r>
              <a:rPr lang="en-ID" sz="2600" dirty="0">
                <a:latin typeface="Eras Bold ITC" panose="020B0907030504020204" pitchFamily="34" charset="0"/>
              </a:rPr>
              <a:t> yang </a:t>
            </a:r>
            <a:r>
              <a:rPr lang="en-ID" sz="2600" dirty="0" err="1">
                <a:latin typeface="Eras Bold ITC" panose="020B0907030504020204" pitchFamily="34" charset="0"/>
              </a:rPr>
              <a:t>sempurna</a:t>
            </a:r>
            <a:r>
              <a:rPr lang="en-ID" sz="2600" dirty="0">
                <a:latin typeface="Eras Bold ITC" panose="020B0907030504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71BB07-31C1-A034-AEF8-5715715782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501" r="-1" b="-1"/>
          <a:stretch/>
        </p:blipFill>
        <p:spPr>
          <a:xfrm>
            <a:off x="5740424" y="3021532"/>
            <a:ext cx="3254720" cy="3458026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C843E9-A900-DFE3-BF16-19EDE38FF3E2}"/>
              </a:ext>
            </a:extLst>
          </p:cNvPr>
          <p:cNvSpPr txBox="1"/>
          <p:nvPr/>
        </p:nvSpPr>
        <p:spPr>
          <a:xfrm>
            <a:off x="601922" y="182213"/>
            <a:ext cx="7937869" cy="18158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 dirty="0">
                <a:latin typeface="Gill Sans Nova Cond Ultra Bold" panose="020B0B04020104020203" pitchFamily="34" charset="0"/>
              </a:rPr>
              <a:t>Banyak </a:t>
            </a:r>
            <a:r>
              <a:rPr lang="en-ID" sz="2800" dirty="0" err="1">
                <a:latin typeface="Gill Sans Nova Cond Ultra Bold" panose="020B0B04020104020203" pitchFamily="34" charset="0"/>
              </a:rPr>
              <a:t>ahli</a:t>
            </a:r>
            <a:r>
              <a:rPr lang="en-ID" sz="2800" dirty="0">
                <a:latin typeface="Gill Sans Nova Cond Ultra Bold" panose="020B0B04020104020203" pitchFamily="34" charset="0"/>
              </a:rPr>
              <a:t> Kitab </a:t>
            </a:r>
            <a:r>
              <a:rPr lang="en-ID" sz="2800" dirty="0" err="1">
                <a:latin typeface="Gill Sans Nova Cond Ultra Bold" panose="020B0B04020104020203" pitchFamily="34" charset="0"/>
              </a:rPr>
              <a:t>Suci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mencatat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bahwa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gambaran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seekor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burung</a:t>
            </a:r>
            <a:r>
              <a:rPr lang="en-ID" sz="2800" dirty="0">
                <a:latin typeface="Gill Sans Nova Cond Ultra Bold" panose="020B0B04020104020203" pitchFamily="34" charset="0"/>
              </a:rPr>
              <a:t> yang </a:t>
            </a:r>
            <a:r>
              <a:rPr lang="en-ID" sz="2800" dirty="0" err="1">
                <a:latin typeface="Gill Sans Nova Cond Ultra Bold" panose="020B0B04020104020203" pitchFamily="34" charset="0"/>
              </a:rPr>
              <a:t>sedang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menjaga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anak-anaknya</a:t>
            </a:r>
            <a:r>
              <a:rPr lang="en-ID" sz="2800" dirty="0">
                <a:latin typeface="Gill Sans Nova Cond Ultra Bold" panose="020B0B04020104020203" pitchFamily="34" charset="0"/>
              </a:rPr>
              <a:t> di Timur </a:t>
            </a:r>
            <a:r>
              <a:rPr lang="en-ID" sz="2800" dirty="0" err="1">
                <a:latin typeface="Gill Sans Nova Cond Ultra Bold" panose="020B0B04020104020203" pitchFamily="34" charset="0"/>
              </a:rPr>
              <a:t>Dekat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kuno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adalah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gambaran</a:t>
            </a:r>
            <a:r>
              <a:rPr lang="en-ID" sz="2800" dirty="0">
                <a:latin typeface="Gill Sans Nova Cond Ultra Bold" panose="020B0B04020104020203" pitchFamily="34" charset="0"/>
              </a:rPr>
              <a:t> yang </a:t>
            </a:r>
            <a:r>
              <a:rPr lang="en-ID" sz="2800" dirty="0" err="1">
                <a:latin typeface="Gill Sans Nova Cond Ultra Bold" panose="020B0B04020104020203" pitchFamily="34" charset="0"/>
              </a:rPr>
              <a:t>hanya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digunakan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untuk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keilahian</a:t>
            </a:r>
            <a:r>
              <a:rPr lang="en-ID" sz="2800" dirty="0">
                <a:latin typeface="Gill Sans Nova Cond Ultra Bold" panose="020B0B04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7933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56756E-A24E-4FCE-FDDF-E88A965CA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" y="294538"/>
            <a:ext cx="9143997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sv-S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ALLAH YANG CEMBURU? </a:t>
            </a:r>
            <a:br>
              <a:rPr lang="sv-S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r>
              <a:rPr lang="sv-SE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Rabu, 22 Januari 2025</a:t>
            </a:r>
            <a:endParaRPr lang="en-ID" sz="31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6D6B6-CA5C-EA41-D6DB-D8CB8E67D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016" y="4277105"/>
            <a:ext cx="5833380" cy="234427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Istilah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cemburu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seringkali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memiliki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konotasi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negatif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  <a:r>
              <a:rPr lang="en-ID" sz="3200" dirty="0" err="1">
                <a:latin typeface="Franklin Gothic Demi Cond" panose="020B0706030402020204" pitchFamily="34" charset="0"/>
              </a:rPr>
              <a:t>Namun</a:t>
            </a:r>
            <a:r>
              <a:rPr lang="en-ID" sz="3200" dirty="0">
                <a:latin typeface="Franklin Gothic Demi Cond" panose="020B0706030402020204" pitchFamily="34" charset="0"/>
              </a:rPr>
              <a:t>, di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Kitab </a:t>
            </a:r>
            <a:r>
              <a:rPr lang="en-ID" sz="3200" dirty="0" err="1">
                <a:latin typeface="Franklin Gothic Demi Cond" panose="020B0706030402020204" pitchFamily="34" charset="0"/>
              </a:rPr>
              <a:t>Suci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kecemburuan</a:t>
            </a:r>
            <a:r>
              <a:rPr lang="en-ID" sz="3200" dirty="0">
                <a:latin typeface="Franklin Gothic Demi Cond" panose="020B0706030402020204" pitchFamily="34" charset="0"/>
              </a:rPr>
              <a:t> Ilahi </a:t>
            </a:r>
            <a:r>
              <a:rPr lang="en-ID" sz="3200" dirty="0" err="1"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memiliki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konotasi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negatif</a:t>
            </a:r>
            <a:r>
              <a:rPr lang="en-ID" sz="3200" dirty="0">
                <a:latin typeface="Franklin Gothic Demi Cond" panose="020B07060304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5C68A0-1AF7-C4AA-1E5E-691E69BDC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1237" y="4039940"/>
            <a:ext cx="2281921" cy="2418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9DDC4E-1A49-1170-07A0-9EEEDF0B390C}"/>
              </a:ext>
            </a:extLst>
          </p:cNvPr>
          <p:cNvSpPr txBox="1"/>
          <p:nvPr/>
        </p:nvSpPr>
        <p:spPr>
          <a:xfrm>
            <a:off x="427016" y="1784447"/>
            <a:ext cx="8289957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000" dirty="0">
                <a:solidFill>
                  <a:srgbClr val="002060"/>
                </a:solidFill>
                <a:latin typeface="Berlin Sans FB" panose="020E0602020502020306" pitchFamily="34" charset="0"/>
              </a:rPr>
              <a:t>Allah </a:t>
            </a:r>
            <a:r>
              <a:rPr lang="en-ID" sz="30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tidak</a:t>
            </a:r>
            <a:r>
              <a:rPr lang="en-ID" sz="30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hanya</a:t>
            </a:r>
            <a:r>
              <a:rPr lang="en-ID" sz="30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disebut</a:t>
            </a:r>
            <a:r>
              <a:rPr lang="en-ID" sz="3000" dirty="0">
                <a:solidFill>
                  <a:srgbClr val="002060"/>
                </a:solidFill>
                <a:latin typeface="Berlin Sans FB" panose="020E0602020502020306" pitchFamily="34" charset="0"/>
              </a:rPr>
              <a:t> Allah </a:t>
            </a:r>
            <a:r>
              <a:rPr lang="en-ID" sz="30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Penyayang</a:t>
            </a:r>
            <a:r>
              <a:rPr lang="en-ID" sz="30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tetapi</a:t>
            </a:r>
            <a:r>
              <a:rPr lang="en-ID" sz="3000" dirty="0">
                <a:solidFill>
                  <a:srgbClr val="002060"/>
                </a:solidFill>
                <a:latin typeface="Berlin Sans FB" panose="020E0602020502020306" pitchFamily="34" charset="0"/>
              </a:rPr>
              <a:t> juga Allah yang </a:t>
            </a:r>
            <a:r>
              <a:rPr lang="en-ID" sz="30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cemburu</a:t>
            </a:r>
            <a:r>
              <a:rPr lang="en-ID" sz="3000" dirty="0">
                <a:solidFill>
                  <a:srgbClr val="002060"/>
                </a:solidFill>
                <a:latin typeface="Berlin Sans FB" panose="020E0602020502020306" pitchFamily="34" charset="0"/>
              </a:rPr>
              <a:t> [</a:t>
            </a:r>
            <a:r>
              <a:rPr lang="en-ID" sz="30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el</a:t>
            </a:r>
            <a:r>
              <a:rPr lang="en-ID" sz="30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qana</a:t>
            </a:r>
            <a:r>
              <a:rPr lang="en-ID" sz="3000" dirty="0">
                <a:solidFill>
                  <a:srgbClr val="002060"/>
                </a:solidFill>
                <a:latin typeface="Berlin Sans FB" panose="020E0602020502020306" pitchFamily="34" charset="0"/>
              </a:rPr>
              <a:t>]. </a:t>
            </a:r>
          </a:p>
          <a:p>
            <a:r>
              <a:rPr lang="en-ID" sz="30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Seperti</a:t>
            </a:r>
            <a:r>
              <a:rPr lang="en-ID" sz="3000" dirty="0">
                <a:solidFill>
                  <a:srgbClr val="002060"/>
                </a:solidFill>
                <a:latin typeface="Berlin Sans FB" panose="020E0602020502020306" pitchFamily="34" charset="0"/>
              </a:rPr>
              <a:t> yang </a:t>
            </a:r>
            <a:r>
              <a:rPr lang="en-ID" sz="30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dinyatakan</a:t>
            </a:r>
            <a:r>
              <a:rPr lang="en-ID" sz="30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dalam</a:t>
            </a:r>
            <a:r>
              <a:rPr lang="en-ID" sz="30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Ulangan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4:24</a:t>
            </a:r>
            <a:r>
              <a:rPr lang="en-ID" sz="3000" dirty="0">
                <a:solidFill>
                  <a:srgbClr val="002060"/>
                </a:solidFill>
                <a:latin typeface="Berlin Sans FB" panose="020E0602020502020306" pitchFamily="34" charset="0"/>
              </a:rPr>
              <a:t>, "TUHAN, </a:t>
            </a:r>
            <a:r>
              <a:rPr lang="en-ID" sz="30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Allahmu</a:t>
            </a:r>
            <a:r>
              <a:rPr lang="en-ID" sz="3000" dirty="0">
                <a:solidFill>
                  <a:srgbClr val="002060"/>
                </a:solidFill>
                <a:latin typeface="Berlin Sans FB" panose="020E0602020502020306" pitchFamily="34" charset="0"/>
              </a:rPr>
              <a:t>, </a:t>
            </a:r>
            <a:r>
              <a:rPr lang="en-ID" sz="30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adalah</a:t>
            </a:r>
            <a:r>
              <a:rPr lang="en-ID" sz="30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api</a:t>
            </a:r>
            <a:r>
              <a:rPr lang="en-ID" sz="3000" dirty="0">
                <a:solidFill>
                  <a:srgbClr val="002060"/>
                </a:solidFill>
                <a:latin typeface="Berlin Sans FB" panose="020E0602020502020306" pitchFamily="34" charset="0"/>
              </a:rPr>
              <a:t> yang </a:t>
            </a:r>
            <a:r>
              <a:rPr lang="en-ID" sz="30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menghanguskan</a:t>
            </a:r>
            <a:r>
              <a:rPr lang="en-ID" sz="3000" dirty="0">
                <a:solidFill>
                  <a:srgbClr val="002060"/>
                </a:solidFill>
                <a:latin typeface="Berlin Sans FB" panose="020E0602020502020306" pitchFamily="34" charset="0"/>
              </a:rPr>
              <a:t>, Allah yang </a:t>
            </a:r>
            <a:r>
              <a:rPr lang="en-ID" sz="30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cemburu</a:t>
            </a:r>
            <a:r>
              <a:rPr lang="en-ID" sz="3000" dirty="0">
                <a:solidFill>
                  <a:srgbClr val="002060"/>
                </a:solidFill>
                <a:latin typeface="Berlin Sans FB" panose="020E0602020502020306" pitchFamily="34" charset="0"/>
              </a:rPr>
              <a:t> [</a:t>
            </a:r>
            <a:r>
              <a:rPr lang="en-ID" sz="30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el</a:t>
            </a:r>
            <a:r>
              <a:rPr lang="en-ID" sz="30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qana</a:t>
            </a:r>
            <a:r>
              <a:rPr lang="en-ID" sz="3000" dirty="0">
                <a:solidFill>
                  <a:srgbClr val="002060"/>
                </a:solidFill>
                <a:latin typeface="Berlin Sans FB" panose="020E0602020502020306" pitchFamily="34" charset="0"/>
              </a:rPr>
              <a:t>’]”</a:t>
            </a:r>
          </a:p>
        </p:txBody>
      </p:sp>
    </p:spTree>
    <p:extLst>
      <p:ext uri="{BB962C8B-B14F-4D97-AF65-F5344CB8AC3E}">
        <p14:creationId xmlns:p14="http://schemas.microsoft.com/office/powerpoint/2010/main" val="3584467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7E93E-AD43-8978-37D2-15C5C9192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537" y="549775"/>
            <a:ext cx="5144742" cy="61593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Meskipun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ada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jenis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kecemburuan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bertentangan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kasih</a:t>
            </a:r>
            <a:r>
              <a:rPr lang="en-ID" sz="3000" dirty="0">
                <a:latin typeface="Franklin Gothic Demi Cond" panose="020B0706030402020204" pitchFamily="34" charset="0"/>
              </a:rPr>
              <a:t> [1 </a:t>
            </a:r>
            <a:r>
              <a:rPr lang="en-ID" sz="3000" dirty="0" err="1">
                <a:latin typeface="Franklin Gothic Demi Cond" panose="020B0706030402020204" pitchFamily="34" charset="0"/>
              </a:rPr>
              <a:t>Korintus</a:t>
            </a:r>
            <a:r>
              <a:rPr lang="en-ID" sz="3000" dirty="0">
                <a:latin typeface="Franklin Gothic Demi Cond" panose="020B0706030402020204" pitchFamily="34" charset="0"/>
              </a:rPr>
              <a:t> 13:4], </a:t>
            </a:r>
            <a:r>
              <a:rPr lang="en-ID" sz="3000" dirty="0" err="1">
                <a:latin typeface="Franklin Gothic Demi Cond" panose="020B0706030402020204" pitchFamily="34" charset="0"/>
              </a:rPr>
              <a:t>menurut</a:t>
            </a:r>
            <a:r>
              <a:rPr lang="en-ID" sz="3000" dirty="0">
                <a:latin typeface="Franklin Gothic Demi Cond" panose="020B0706030402020204" pitchFamily="34" charset="0"/>
              </a:rPr>
              <a:t> 2 </a:t>
            </a:r>
            <a:r>
              <a:rPr lang="en-ID" sz="3000" dirty="0" err="1">
                <a:latin typeface="Franklin Gothic Demi Cond" panose="020B0706030402020204" pitchFamily="34" charset="0"/>
              </a:rPr>
              <a:t>Korintus</a:t>
            </a:r>
            <a:r>
              <a:rPr lang="en-ID" sz="3000" dirty="0">
                <a:latin typeface="Franklin Gothic Demi Cond" panose="020B0706030402020204" pitchFamily="34" charset="0"/>
              </a:rPr>
              <a:t> 11:2 </a:t>
            </a:r>
            <a:r>
              <a:rPr lang="en-ID" sz="3000" dirty="0" err="1">
                <a:latin typeface="Franklin Gothic Demi Cond" panose="020B0706030402020204" pitchFamily="34" charset="0"/>
              </a:rPr>
              <a:t>ada</a:t>
            </a:r>
            <a:r>
              <a:rPr lang="en-ID" sz="3000" dirty="0">
                <a:latin typeface="Franklin Gothic Demi Cond" panose="020B0706030402020204" pitchFamily="34" charset="0"/>
              </a:rPr>
              <a:t> “</a:t>
            </a:r>
            <a:r>
              <a:rPr lang="en-ID" sz="3000" dirty="0" err="1">
                <a:latin typeface="Franklin Gothic Demi Cond" panose="020B0706030402020204" pitchFamily="34" charset="0"/>
              </a:rPr>
              <a:t>kecemburuan</a:t>
            </a:r>
            <a:r>
              <a:rPr lang="en-ID" sz="3000" dirty="0">
                <a:latin typeface="Franklin Gothic Demi Cond" panose="020B0706030402020204" pitchFamily="34" charset="0"/>
              </a:rPr>
              <a:t>” yang </a:t>
            </a:r>
            <a:r>
              <a:rPr lang="en-ID" sz="3000" dirty="0" err="1">
                <a:latin typeface="Franklin Gothic Demi Cond" panose="020B0706030402020204" pitchFamily="34" charset="0"/>
              </a:rPr>
              <a:t>baik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benar</a:t>
            </a:r>
            <a:r>
              <a:rPr lang="en-ID" sz="3000" dirty="0">
                <a:latin typeface="Franklin Gothic Demi Cond" panose="020B0706030402020204" pitchFamily="34" charset="0"/>
              </a:rPr>
              <a:t>, dan Paulus </a:t>
            </a:r>
            <a:r>
              <a:rPr lang="en-ID" sz="3000" dirty="0" err="1">
                <a:latin typeface="Franklin Gothic Demi Cond" panose="020B0706030402020204" pitchFamily="34" charset="0"/>
              </a:rPr>
              <a:t>menyebutnya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sebagai</a:t>
            </a:r>
            <a:r>
              <a:rPr lang="en-ID" sz="3000" dirty="0">
                <a:latin typeface="Franklin Gothic Demi Cond" panose="020B0706030402020204" pitchFamily="34" charset="0"/>
              </a:rPr>
              <a:t> “</a:t>
            </a:r>
            <a:r>
              <a:rPr lang="en-ID" sz="3000" dirty="0" err="1">
                <a:latin typeface="Franklin Gothic Demi Cond" panose="020B0706030402020204" pitchFamily="34" charset="0"/>
              </a:rPr>
              <a:t>cemburu</a:t>
            </a:r>
            <a:r>
              <a:rPr lang="en-ID" sz="3000" dirty="0">
                <a:latin typeface="Franklin Gothic Demi Cond" panose="020B0706030402020204" pitchFamily="34" charset="0"/>
              </a:rPr>
              <a:t> Ilahi”.</a:t>
            </a:r>
          </a:p>
          <a:p>
            <a:pPr marL="0" indent="0">
              <a:buNone/>
            </a:pPr>
            <a:r>
              <a:rPr lang="en-ID" sz="30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Kecemburuan</a:t>
            </a:r>
            <a:r>
              <a:rPr lang="en-ID" sz="30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Allah </a:t>
            </a:r>
            <a:r>
              <a:rPr lang="en-ID" sz="30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adalah</a:t>
            </a:r>
            <a:r>
              <a:rPr lang="en-ID" sz="30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satu-satunya</a:t>
            </a:r>
            <a:r>
              <a:rPr lang="en-ID" sz="30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dan </a:t>
            </a:r>
            <a:r>
              <a:rPr lang="en-ID" sz="30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selalu</a:t>
            </a:r>
            <a:r>
              <a:rPr lang="en-ID" sz="30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merupakan</a:t>
            </a:r>
            <a:r>
              <a:rPr lang="en-ID" sz="30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jenis</a:t>
            </a:r>
            <a:r>
              <a:rPr lang="en-ID" sz="30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yang </a:t>
            </a:r>
            <a:r>
              <a:rPr lang="en-ID" sz="30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benar</a:t>
            </a:r>
            <a:r>
              <a:rPr lang="en-ID" sz="30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dan </a:t>
            </a:r>
            <a:r>
              <a:rPr lang="en-ID" sz="30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mungkin</a:t>
            </a:r>
            <a:r>
              <a:rPr lang="en-ID" sz="30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lebih</a:t>
            </a:r>
            <a:r>
              <a:rPr lang="en-ID" sz="30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baik</a:t>
            </a:r>
            <a:r>
              <a:rPr lang="en-ID" sz="30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jika</a:t>
            </a:r>
            <a:r>
              <a:rPr lang="en-ID" sz="30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dikatakan</a:t>
            </a:r>
            <a:r>
              <a:rPr lang="en-ID" sz="30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sebagai</a:t>
            </a:r>
            <a:r>
              <a:rPr lang="en-ID" sz="30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kasih</a:t>
            </a:r>
            <a:r>
              <a:rPr lang="en-ID" sz="30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Allah yang </a:t>
            </a:r>
            <a:r>
              <a:rPr lang="en-ID" sz="30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penuh</a:t>
            </a:r>
            <a:r>
              <a:rPr lang="en-ID" sz="30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hasrat</a:t>
            </a:r>
            <a:r>
              <a:rPr lang="en-ID" sz="30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terhadap</a:t>
            </a:r>
            <a:r>
              <a:rPr lang="en-ID" sz="30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umat</a:t>
            </a:r>
            <a:r>
              <a:rPr lang="en-ID" sz="30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-Nya.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AFE1C8-07D1-2B08-B34D-B7AD4CB9E5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770" r="26946"/>
          <a:stretch/>
        </p:blipFill>
        <p:spPr>
          <a:xfrm>
            <a:off x="5076025" y="10"/>
            <a:ext cx="40656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42494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521DB28-C23A-EB68-BC4E-5C134AE53E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40" r="1" b="9799"/>
          <a:stretch/>
        </p:blipFill>
        <p:spPr>
          <a:xfrm>
            <a:off x="469944" y="266034"/>
            <a:ext cx="8138333" cy="3110349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02544-5515-B54C-FABE-A18D5661D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901" y="3970810"/>
            <a:ext cx="8358195" cy="2376728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chemeClr val="bg1"/>
                </a:solidFill>
                <a:highlight>
                  <a:srgbClr val="0000FF"/>
                </a:highlight>
                <a:latin typeface="Tw Cen MT Condensed Extra Bold" panose="020B0803020202020204" pitchFamily="34" charset="0"/>
              </a:rPr>
              <a:t>Hasrat Allah (</a:t>
            </a:r>
            <a:r>
              <a:rPr lang="en-ID" sz="3200" dirty="0" err="1">
                <a:solidFill>
                  <a:schemeClr val="bg1"/>
                </a:solidFill>
                <a:highlight>
                  <a:srgbClr val="0000FF"/>
                </a:highlight>
                <a:latin typeface="Tw Cen MT Condensed Extra Bold" panose="020B0803020202020204" pitchFamily="34" charset="0"/>
              </a:rPr>
              <a:t>qana</a:t>
            </a:r>
            <a:r>
              <a:rPr lang="en-ID" sz="3200" dirty="0">
                <a:solidFill>
                  <a:schemeClr val="bg1"/>
                </a:solidFill>
                <a:highlight>
                  <a:srgbClr val="0000FF"/>
                </a:highlight>
                <a:latin typeface="Tw Cen MT Condensed Extra Bold" panose="020B0803020202020204" pitchFamily="34" charset="0"/>
              </a:rPr>
              <a:t>’)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FF"/>
                </a:highlight>
                <a:latin typeface="Tw Cen MT Condensed Extra Bold" panose="020B0803020202020204" pitchFamily="34" charset="0"/>
              </a:rPr>
              <a:t>terhadap</a:t>
            </a:r>
            <a:r>
              <a:rPr lang="en-ID" sz="3200" dirty="0">
                <a:solidFill>
                  <a:schemeClr val="bg1"/>
                </a:solidFill>
                <a:highlight>
                  <a:srgbClr val="0000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FF"/>
                </a:highlight>
                <a:latin typeface="Tw Cen MT Condensed Extra Bold" panose="020B0803020202020204" pitchFamily="34" charset="0"/>
              </a:rPr>
              <a:t>umat</a:t>
            </a:r>
            <a:r>
              <a:rPr lang="en-ID" sz="3200" dirty="0">
                <a:solidFill>
                  <a:schemeClr val="bg1"/>
                </a:solidFill>
                <a:highlight>
                  <a:srgbClr val="0000FF"/>
                </a:highlight>
                <a:latin typeface="Tw Cen MT Condensed Extra Bold" panose="020B0803020202020204" pitchFamily="34" charset="0"/>
              </a:rPr>
              <a:t>-Nya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FF"/>
                </a:highlight>
                <a:latin typeface="Tw Cen MT Condensed Extra Bold" panose="020B0803020202020204" pitchFamily="34" charset="0"/>
              </a:rPr>
              <a:t>berasal</a:t>
            </a:r>
            <a:r>
              <a:rPr lang="en-ID" sz="3200" dirty="0">
                <a:solidFill>
                  <a:schemeClr val="bg1"/>
                </a:solidFill>
                <a:highlight>
                  <a:srgbClr val="0000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FF"/>
                </a:highlight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solidFill>
                  <a:schemeClr val="bg1"/>
                </a:solidFill>
                <a:highlight>
                  <a:srgbClr val="0000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FF"/>
                </a:highlight>
                <a:latin typeface="Tw Cen MT Condensed Extra Bold" panose="020B0803020202020204" pitchFamily="34" charset="0"/>
              </a:rPr>
              <a:t>kasih</a:t>
            </a:r>
            <a:r>
              <a:rPr lang="en-ID" sz="3200" dirty="0">
                <a:solidFill>
                  <a:schemeClr val="bg1"/>
                </a:solidFill>
                <a:highlight>
                  <a:srgbClr val="0000FF"/>
                </a:highlight>
                <a:latin typeface="Tw Cen MT Condensed Extra Bold" panose="020B0803020202020204" pitchFamily="34" charset="0"/>
              </a:rPr>
              <a:t>-Nya yang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FF"/>
                </a:highlight>
                <a:latin typeface="Tw Cen MT Condensed Extra Bold" panose="020B0803020202020204" pitchFamily="34" charset="0"/>
              </a:rPr>
              <a:t>mendalam</a:t>
            </a:r>
            <a:r>
              <a:rPr lang="en-ID" sz="3200" dirty="0">
                <a:solidFill>
                  <a:schemeClr val="bg1"/>
                </a:solidFill>
                <a:highlight>
                  <a:srgbClr val="0000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FF"/>
                </a:highlight>
                <a:latin typeface="Tw Cen MT Condensed Extra Bold" panose="020B0803020202020204" pitchFamily="34" charset="0"/>
              </a:rPr>
              <a:t>kepada</a:t>
            </a:r>
            <a:r>
              <a:rPr lang="en-ID" sz="3200" dirty="0">
                <a:solidFill>
                  <a:schemeClr val="bg1"/>
                </a:solidFill>
                <a:highlight>
                  <a:srgbClr val="0000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FF"/>
                </a:highlight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.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Namun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200" b="1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Allah </a:t>
            </a:r>
            <a:r>
              <a:rPr lang="en-ID" sz="3200" b="1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sering</a:t>
            </a:r>
            <a:r>
              <a:rPr lang="en-ID" sz="3200" b="1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b="1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digambarkan</a:t>
            </a:r>
            <a:r>
              <a:rPr lang="en-ID" sz="3200" b="1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b="1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sebagai</a:t>
            </a:r>
            <a:r>
              <a:rPr lang="en-ID" sz="3200" b="1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b="1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kekasih</a:t>
            </a:r>
            <a:r>
              <a:rPr lang="en-ID" sz="3200" b="1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3200" b="1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dicemooh</a:t>
            </a:r>
            <a:r>
              <a:rPr lang="en-ID" sz="3200" b="1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, yang </a:t>
            </a:r>
            <a:r>
              <a:rPr lang="en-ID" sz="3200" b="1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kasihnya</a:t>
            </a:r>
            <a:r>
              <a:rPr lang="en-ID" sz="3200" b="1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b="1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bertepuk</a:t>
            </a:r>
            <a:r>
              <a:rPr lang="en-ID" sz="3200" b="1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b="1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sebelah</a:t>
            </a:r>
            <a:r>
              <a:rPr lang="en-ID" sz="3200" b="1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b="1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tangan</a:t>
            </a:r>
            <a:r>
              <a:rPr lang="en-ID" sz="3200" b="1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[Hosea 1-3;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Yeremia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2:2;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Yeremia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3:1-12]. </a:t>
            </a:r>
          </a:p>
        </p:txBody>
      </p:sp>
    </p:spTree>
    <p:extLst>
      <p:ext uri="{BB962C8B-B14F-4D97-AF65-F5344CB8AC3E}">
        <p14:creationId xmlns:p14="http://schemas.microsoft.com/office/powerpoint/2010/main" val="1388078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3A19D-8AB1-7169-9914-C7168A2EF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32" y="457200"/>
            <a:ext cx="4601285" cy="61020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600" dirty="0">
                <a:latin typeface="Tw Cen MT Condensed Extra Bold" panose="020B0803020202020204" pitchFamily="34" charset="0"/>
              </a:rPr>
              <a:t>Jadi, “</a:t>
            </a:r>
            <a:r>
              <a:rPr lang="en-ID" sz="3600" dirty="0" err="1">
                <a:latin typeface="Tw Cen MT Condensed Extra Bold" panose="020B0803020202020204" pitchFamily="34" charset="0"/>
              </a:rPr>
              <a:t>kecemburuan</a:t>
            </a:r>
            <a:r>
              <a:rPr lang="en-ID" sz="3600" dirty="0">
                <a:latin typeface="Tw Cen MT Condensed Extra Bold" panose="020B0803020202020204" pitchFamily="34" charset="0"/>
              </a:rPr>
              <a:t>” </a:t>
            </a:r>
            <a:r>
              <a:rPr lang="en-ID" sz="3600" dirty="0" err="1">
                <a:latin typeface="Tw Cen MT Condensed Extra Bold" panose="020B0803020202020204" pitchFamily="34" charset="0"/>
              </a:rPr>
              <a:t>atau</a:t>
            </a:r>
            <a:r>
              <a:rPr lang="en-ID" sz="3600" dirty="0">
                <a:latin typeface="Tw Cen MT Condensed Extra Bold" panose="020B0803020202020204" pitchFamily="34" charset="0"/>
              </a:rPr>
              <a:t> "</a:t>
            </a:r>
            <a:r>
              <a:rPr lang="en-ID" sz="3600" dirty="0" err="1">
                <a:latin typeface="Tw Cen MT Condensed Extra Bold" panose="020B0803020202020204" pitchFamily="34" charset="0"/>
              </a:rPr>
              <a:t>hasrat</a:t>
            </a:r>
            <a:r>
              <a:rPr lang="en-ID" sz="3600" dirty="0">
                <a:latin typeface="Tw Cen MT Condensed Extra Bold" panose="020B0803020202020204" pitchFamily="34" charset="0"/>
              </a:rPr>
              <a:t>" Allah </a:t>
            </a:r>
            <a:r>
              <a:rPr lang="en-ID" sz="36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pernah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terjadi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tanpa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alasan</a:t>
            </a:r>
            <a:r>
              <a:rPr lang="en-ID" sz="3600" dirty="0">
                <a:latin typeface="Tw Cen MT Condensed Extra Bold" panose="020B0803020202020204" pitchFamily="34" charset="0"/>
              </a:rPr>
              <a:t>, </a:t>
            </a:r>
            <a:r>
              <a:rPr lang="en-ID" sz="3600" dirty="0" err="1">
                <a:latin typeface="Tw Cen MT Condensed Extra Bold" panose="020B0803020202020204" pitchFamily="34" charset="0"/>
              </a:rPr>
              <a:t>namun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selalu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tanggap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terhadap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ketidaksetiaan</a:t>
            </a:r>
            <a:r>
              <a:rPr lang="en-ID" sz="3600" dirty="0">
                <a:latin typeface="Tw Cen MT Condensed Extra Bold" panose="020B0803020202020204" pitchFamily="34" charset="0"/>
              </a:rPr>
              <a:t> dan orang-orang </a:t>
            </a:r>
            <a:r>
              <a:rPr lang="en-ID" sz="3600" dirty="0" err="1">
                <a:latin typeface="Tw Cen MT Condensed Extra Bold" panose="020B0803020202020204" pitchFamily="34" charset="0"/>
              </a:rPr>
              <a:t>jahat</a:t>
            </a:r>
            <a:r>
              <a:rPr lang="en-ID" sz="3600" dirty="0">
                <a:latin typeface="Tw Cen MT Condensed Extra Bold" panose="020B0803020202020204" pitchFamily="34" charset="0"/>
              </a:rPr>
              <a:t>.</a:t>
            </a:r>
          </a:p>
          <a:p>
            <a:pPr marL="0" indent="0">
              <a:buNone/>
            </a:pPr>
            <a:endParaRPr lang="en-ID" sz="3600" dirty="0">
              <a:latin typeface="Tw Cen MT Condensed Extra Bold" panose="020B0803020202020204" pitchFamily="34" charset="0"/>
            </a:endParaRPr>
          </a:p>
          <a:p>
            <a:pPr marL="0" indent="0">
              <a:buNone/>
            </a:pPr>
            <a:r>
              <a:rPr lang="en-ID" sz="3600" dirty="0" err="1">
                <a:latin typeface="Impact" panose="020B0806030902050204" pitchFamily="34" charset="0"/>
              </a:rPr>
              <a:t>Tanpa</a:t>
            </a:r>
            <a:r>
              <a:rPr lang="en-ID" sz="3600" dirty="0">
                <a:latin typeface="Impact" panose="020B0806030902050204" pitchFamily="34" charset="0"/>
              </a:rPr>
              <a:t> rasa </a:t>
            </a:r>
            <a:r>
              <a:rPr lang="en-ID" sz="3600" dirty="0" err="1">
                <a:latin typeface="Impact" panose="020B0806030902050204" pitchFamily="34" charset="0"/>
              </a:rPr>
              <a:t>iri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tapi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selalu</a:t>
            </a:r>
            <a:r>
              <a:rPr lang="en-ID" sz="3600" dirty="0">
                <a:latin typeface="Impact" panose="020B0806030902050204" pitchFamily="34" charset="0"/>
              </a:rPr>
              <a:t> demi </a:t>
            </a:r>
            <a:r>
              <a:rPr lang="en-ID" sz="3600" dirty="0" err="1">
                <a:latin typeface="Impact" panose="020B0806030902050204" pitchFamily="34" charset="0"/>
              </a:rPr>
              <a:t>kebaikan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manusia</a:t>
            </a:r>
            <a:r>
              <a:rPr lang="en-ID" sz="3600" dirty="0">
                <a:latin typeface="Impact" panose="020B0806030902050204" pitchFamily="34" charset="0"/>
              </a:rPr>
              <a:t>.</a:t>
            </a:r>
          </a:p>
          <a:p>
            <a:endParaRPr lang="en-ID" sz="360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D0B7289-120F-44DC-9769-2E096993B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15110" y="0"/>
            <a:ext cx="1897292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158468AF-8ABA-4771-9770-C8C79C0E61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069118" y="0"/>
            <a:ext cx="1902326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E8A309-38AA-8F34-7C2B-44958C2807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796" r="23271"/>
          <a:stretch/>
        </p:blipFill>
        <p:spPr>
          <a:xfrm>
            <a:off x="5239536" y="10"/>
            <a:ext cx="3904464" cy="6857990"/>
          </a:xfrm>
          <a:custGeom>
            <a:avLst/>
            <a:gdLst/>
            <a:ahLst/>
            <a:cxnLst/>
            <a:rect l="l" t="t" r="r" b="b"/>
            <a:pathLst>
              <a:path w="520595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5205951" y="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430FFA19-9577-4BA8-B103-A75613F3F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239536" y="0"/>
            <a:ext cx="2010392" cy="6858000"/>
          </a:xfrm>
          <a:custGeom>
            <a:avLst/>
            <a:gdLst>
              <a:gd name="connsiteX0" fmla="*/ 1057499 w 2680522"/>
              <a:gd name="connsiteY0" fmla="*/ 0 h 6858000"/>
              <a:gd name="connsiteX1" fmla="*/ 879731 w 2680522"/>
              <a:gd name="connsiteY1" fmla="*/ 0 h 6858000"/>
              <a:gd name="connsiteX2" fmla="*/ 901855 w 2680522"/>
              <a:gd name="connsiteY2" fmla="*/ 14997 h 6858000"/>
              <a:gd name="connsiteX3" fmla="*/ 2502754 w 2680522"/>
              <a:gd name="connsiteY3" fmla="*/ 3621656 h 6858000"/>
              <a:gd name="connsiteX4" fmla="*/ 628404 w 2680522"/>
              <a:gd name="connsiteY4" fmla="*/ 6374814 h 6858000"/>
              <a:gd name="connsiteX5" fmla="*/ 111756 w 2680522"/>
              <a:gd name="connsiteY5" fmla="*/ 6780599 h 6858000"/>
              <a:gd name="connsiteX6" fmla="*/ 0 w 2680522"/>
              <a:gd name="connsiteY6" fmla="*/ 6858000 h 6858000"/>
              <a:gd name="connsiteX7" fmla="*/ 177768 w 2680522"/>
              <a:gd name="connsiteY7" fmla="*/ 6858000 h 6858000"/>
              <a:gd name="connsiteX8" fmla="*/ 289524 w 2680522"/>
              <a:gd name="connsiteY8" fmla="*/ 6780599 h 6858000"/>
              <a:gd name="connsiteX9" fmla="*/ 806172 w 2680522"/>
              <a:gd name="connsiteY9" fmla="*/ 6374814 h 6858000"/>
              <a:gd name="connsiteX10" fmla="*/ 2680522 w 2680522"/>
              <a:gd name="connsiteY10" fmla="*/ 3621656 h 6858000"/>
              <a:gd name="connsiteX11" fmla="*/ 1079623 w 2680522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80522" h="6858000">
                <a:moveTo>
                  <a:pt x="1057499" y="0"/>
                </a:moveTo>
                <a:lnTo>
                  <a:pt x="879731" y="0"/>
                </a:lnTo>
                <a:lnTo>
                  <a:pt x="901855" y="14997"/>
                </a:lnTo>
                <a:cubicBezTo>
                  <a:pt x="1929018" y="754641"/>
                  <a:pt x="2502754" y="2093192"/>
                  <a:pt x="2502754" y="3621656"/>
                </a:cubicBezTo>
                <a:cubicBezTo>
                  <a:pt x="2502754" y="4969131"/>
                  <a:pt x="1574029" y="5602839"/>
                  <a:pt x="628404" y="6374814"/>
                </a:cubicBezTo>
                <a:cubicBezTo>
                  <a:pt x="456201" y="6515397"/>
                  <a:pt x="285574" y="6653108"/>
                  <a:pt x="111756" y="6780599"/>
                </a:cubicBezTo>
                <a:lnTo>
                  <a:pt x="0" y="6858000"/>
                </a:lnTo>
                <a:lnTo>
                  <a:pt x="177768" y="6858000"/>
                </a:lnTo>
                <a:lnTo>
                  <a:pt x="289524" y="6780599"/>
                </a:lnTo>
                <a:cubicBezTo>
                  <a:pt x="463342" y="6653108"/>
                  <a:pt x="633969" y="6515397"/>
                  <a:pt x="806172" y="6374814"/>
                </a:cubicBezTo>
                <a:cubicBezTo>
                  <a:pt x="1751797" y="5602839"/>
                  <a:pt x="2680522" y="4969131"/>
                  <a:pt x="2680522" y="3621656"/>
                </a:cubicBezTo>
                <a:cubicBezTo>
                  <a:pt x="2680522" y="2093192"/>
                  <a:pt x="2106786" y="754641"/>
                  <a:pt x="1079623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326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08D8AF-3B5D-18E9-5CA6-5FACC5E63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PENYAYANG DAN BERHASRAT</a:t>
            </a:r>
            <a:br>
              <a:rPr lang="en-ID" sz="3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Kamis, 23 </a:t>
            </a:r>
            <a:r>
              <a:rPr lang="en-ID" sz="3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Januari</a:t>
            </a: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11FE5-8EA8-C075-9260-5EC3B5B5B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6261" y="1886852"/>
            <a:ext cx="5247959" cy="468172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Tidaklah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diragukan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bahwa</a:t>
            </a:r>
            <a:r>
              <a:rPr lang="en-ID" sz="3000" dirty="0">
                <a:latin typeface="Franklin Gothic Demi Cond" panose="020B0706030402020204" pitchFamily="34" charset="0"/>
              </a:rPr>
              <a:t> Allah Kitab </a:t>
            </a:r>
            <a:r>
              <a:rPr lang="en-ID" sz="3000" dirty="0" err="1">
                <a:latin typeface="Franklin Gothic Demi Cond" panose="020B0706030402020204" pitchFamily="34" charset="0"/>
              </a:rPr>
              <a:t>Suci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penuh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kasih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sayang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penuh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hasrat</a:t>
            </a:r>
            <a:r>
              <a:rPr lang="en-ID" sz="3000" dirty="0">
                <a:latin typeface="Franklin Gothic Demi Cond" panose="020B0706030402020204" pitchFamily="34" charset="0"/>
              </a:rPr>
              <a:t>, dan </a:t>
            </a:r>
            <a:r>
              <a:rPr lang="en-ID" sz="3000" dirty="0" err="1">
                <a:latin typeface="Franklin Gothic Demi Cond" panose="020B0706030402020204" pitchFamily="34" charset="0"/>
              </a:rPr>
              <a:t>emosi</a:t>
            </a:r>
            <a:r>
              <a:rPr lang="en-ID" sz="3000" dirty="0">
                <a:latin typeface="Franklin Gothic Demi Cond" panose="020B0706030402020204" pitchFamily="34" charset="0"/>
              </a:rPr>
              <a:t> Ilahi </a:t>
            </a:r>
            <a:r>
              <a:rPr lang="en-ID" sz="3000" dirty="0" err="1">
                <a:latin typeface="Franklin Gothic Demi Cond" panose="020B0706030402020204" pitchFamily="34" charset="0"/>
              </a:rPr>
              <a:t>ini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ditunjukkan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jelas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diri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Kristus</a:t>
            </a:r>
            <a:r>
              <a:rPr lang="en-ID" sz="3000" dirty="0">
                <a:latin typeface="Franklin Gothic Demi Cond" panose="020B0706030402020204" pitchFamily="34" charset="0"/>
              </a:rPr>
              <a:t>.</a:t>
            </a:r>
          </a:p>
          <a:p>
            <a:pPr marL="0" indent="0">
              <a:buNone/>
            </a:pPr>
            <a:r>
              <a:rPr lang="en-ID" dirty="0">
                <a:latin typeface="Gill Sans Nova Cond Ultra Bold" panose="020B0B04020104020203" pitchFamily="34" charset="0"/>
              </a:rPr>
              <a:t>Kita </a:t>
            </a:r>
            <a:r>
              <a:rPr lang="en-ID" dirty="0" err="1">
                <a:latin typeface="Gill Sans Nova Cond Ultra Bold" panose="020B0B04020104020203" pitchFamily="34" charset="0"/>
              </a:rPr>
              <a:t>rindu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menjalin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hubungan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dengan</a:t>
            </a:r>
            <a:r>
              <a:rPr lang="en-ID" dirty="0">
                <a:latin typeface="Gill Sans Nova Cond Ultra Bold" panose="020B0B04020104020203" pitchFamily="34" charset="0"/>
              </a:rPr>
              <a:t> orang-orang yang </a:t>
            </a:r>
            <a:r>
              <a:rPr lang="en-ID" dirty="0" err="1">
                <a:latin typeface="Gill Sans Nova Cond Ultra Bold" panose="020B0B04020104020203" pitchFamily="34" charset="0"/>
              </a:rPr>
              <a:t>memberikan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teladan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kasih</a:t>
            </a:r>
            <a:r>
              <a:rPr lang="en-ID" dirty="0">
                <a:latin typeface="Gill Sans Nova Cond Ultra Bold" panose="020B0B04020104020203" pitchFamily="34" charset="0"/>
              </a:rPr>
              <a:t> yang </a:t>
            </a:r>
            <a:r>
              <a:rPr lang="en-ID" dirty="0" err="1">
                <a:latin typeface="Gill Sans Nova Cond Ultra Bold" panose="020B0B04020104020203" pitchFamily="34" charset="0"/>
              </a:rPr>
              <a:t>diuraikan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dalam</a:t>
            </a:r>
            <a:r>
              <a:rPr lang="en-ID" dirty="0">
                <a:latin typeface="Gill Sans Nova Cond Ultra Bold" panose="020B0B04020104020203" pitchFamily="34" charset="0"/>
              </a:rPr>
              <a:t> 1 </a:t>
            </a:r>
            <a:r>
              <a:rPr lang="en-ID" dirty="0" err="1">
                <a:latin typeface="Gill Sans Nova Cond Ultra Bold" panose="020B0B04020104020203" pitchFamily="34" charset="0"/>
              </a:rPr>
              <a:t>Korintus</a:t>
            </a:r>
            <a:r>
              <a:rPr lang="en-ID" dirty="0">
                <a:latin typeface="Gill Sans Nova Cond Ultra Bold" panose="020B0B04020104020203" pitchFamily="34" charset="0"/>
              </a:rPr>
              <a:t> 13:4-8.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61E4D3-43F2-9294-11A6-93450233B7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000" r="44400"/>
          <a:stretch/>
        </p:blipFill>
        <p:spPr>
          <a:xfrm>
            <a:off x="427425" y="2354615"/>
            <a:ext cx="3255961" cy="33497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31308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768BFE-E820-D229-DCC5-4D077E3E38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840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14A46-6697-2EBA-496D-F236AC12D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417" y="3710613"/>
            <a:ext cx="8599166" cy="2757678"/>
          </a:xfrm>
        </p:spPr>
        <p:txBody>
          <a:bodyPr anchor="ctr">
            <a:noAutofit/>
          </a:bodyPr>
          <a:lstStyle/>
          <a:p>
            <a:endParaRPr lang="en-ID" dirty="0">
              <a:latin typeface="Franklin Gothic Demi Cond" panose="020B0706030402020204" pitchFamily="34" charset="0"/>
            </a:endParaRPr>
          </a:p>
          <a:p>
            <a:endParaRPr lang="en-ID" dirty="0">
              <a:latin typeface="Franklin Gothic Demi Cond" panose="020B0706030402020204" pitchFamily="34" charset="0"/>
            </a:endParaRPr>
          </a:p>
          <a:p>
            <a:r>
              <a:rPr lang="en-ID" dirty="0" err="1">
                <a:latin typeface="Franklin Gothic Demi Cond" panose="020B0706030402020204" pitchFamily="34" charset="0"/>
              </a:rPr>
              <a:t>Namun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tidak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bisa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membuat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diri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panjang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sabar</a:t>
            </a:r>
            <a:r>
              <a:rPr lang="en-ID" dirty="0">
                <a:latin typeface="Impact" panose="020B0806030902050204" pitchFamily="34" charset="0"/>
              </a:rPr>
              <a:t> dan </a:t>
            </a:r>
            <a:r>
              <a:rPr lang="en-ID" dirty="0" err="1">
                <a:latin typeface="Impact" panose="020B0806030902050204" pitchFamily="34" charset="0"/>
              </a:rPr>
              <a:t>baik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hati</a:t>
            </a:r>
            <a:r>
              <a:rPr lang="en-ID" dirty="0">
                <a:latin typeface="Impact" panose="020B0806030902050204" pitchFamily="34" charset="0"/>
              </a:rPr>
              <a:t>;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tidak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bisa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membuat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diri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tidak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iri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sombong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kasar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atau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tidak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mementingkan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diri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sendiri</a:t>
            </a:r>
            <a:r>
              <a:rPr lang="en-ID" dirty="0">
                <a:latin typeface="Impact" panose="020B0806030902050204" pitchFamily="34" charset="0"/>
              </a:rPr>
              <a:t>.</a:t>
            </a:r>
          </a:p>
          <a:p>
            <a:r>
              <a:rPr lang="en-ID" dirty="0">
                <a:latin typeface="Franklin Gothic Demi Cond" panose="020B0706030402020204" pitchFamily="34" charset="0"/>
              </a:rPr>
              <a:t>Kita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dapat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menumbuhkan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kasih</a:t>
            </a:r>
            <a:r>
              <a:rPr lang="en-ID" dirty="0"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hati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kita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“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menutupi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segala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sesuatu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percaya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segala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sesuatu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mengharapkan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segala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sesuatu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sabar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menanggung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segala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sesuatu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” dan “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berkesudahan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” </a:t>
            </a:r>
            <a:r>
              <a:rPr lang="en-ID" dirty="0">
                <a:latin typeface="Impact" panose="020B0806030902050204" pitchFamily="34" charset="0"/>
              </a:rPr>
              <a:t>[1 </a:t>
            </a:r>
            <a:r>
              <a:rPr lang="en-ID" dirty="0" err="1">
                <a:latin typeface="Impact" panose="020B0806030902050204" pitchFamily="34" charset="0"/>
              </a:rPr>
              <a:t>Korintus</a:t>
            </a:r>
            <a:r>
              <a:rPr lang="en-ID" dirty="0">
                <a:latin typeface="Impact" panose="020B0806030902050204" pitchFamily="34" charset="0"/>
              </a:rPr>
              <a:t> 13:7, 8]. </a:t>
            </a:r>
          </a:p>
          <a:p>
            <a:endParaRPr lang="en-ID" dirty="0">
              <a:latin typeface="Impact" panose="020B0806030902050204" pitchFamily="34" charset="0"/>
            </a:endParaRPr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683249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8728AE-D290-6F37-1F3E-03B25346F0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326" r="13086" b="-1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CD5827-B999-9770-4134-44ABCCABB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7"/>
            <a:ext cx="4748022" cy="109899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4800" dirty="0">
                <a:latin typeface="Impact" panose="020B0806030902050204" pitchFamily="34" charset="0"/>
              </a:rPr>
              <a:t>YESAYA 49 : 15</a:t>
            </a:r>
            <a:endParaRPr lang="en-ID" sz="4800" dirty="0">
              <a:latin typeface="Impact" panose="020B080603090205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BABF4-3DE8-DE19-9B41-C51DE2E3E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626" y="1870440"/>
            <a:ext cx="4914046" cy="4465836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>
                <a:latin typeface="Franklin Gothic Demi Cond" panose="020B0706030402020204" pitchFamily="34" charset="0"/>
              </a:rPr>
              <a:t>“</a:t>
            </a:r>
            <a:r>
              <a:rPr lang="en-US" sz="3600" dirty="0" err="1">
                <a:latin typeface="Franklin Gothic Demi Cond" panose="020B0706030402020204" pitchFamily="34" charset="0"/>
              </a:rPr>
              <a:t>Dapatkah</a:t>
            </a:r>
            <a:r>
              <a:rPr lang="en-US" sz="3600" dirty="0">
                <a:latin typeface="Franklin Gothic Demi Cond" panose="020B0706030402020204" pitchFamily="34" charset="0"/>
              </a:rPr>
              <a:t> seorang </a:t>
            </a:r>
            <a:r>
              <a:rPr lang="en-US" sz="3600" dirty="0" err="1">
                <a:latin typeface="Franklin Gothic Demi Cond" panose="020B0706030402020204" pitchFamily="34" charset="0"/>
              </a:rPr>
              <a:t>perempuan</a:t>
            </a:r>
            <a:r>
              <a:rPr lang="en-US" sz="3600" dirty="0">
                <a:latin typeface="Franklin Gothic Demi Cond" panose="020B0706030402020204" pitchFamily="34" charset="0"/>
              </a:rPr>
              <a:t> </a:t>
            </a:r>
            <a:r>
              <a:rPr lang="en-US" sz="3600" dirty="0" err="1">
                <a:latin typeface="Franklin Gothic Demi Cond" panose="020B0706030402020204" pitchFamily="34" charset="0"/>
              </a:rPr>
              <a:t>melupakan</a:t>
            </a:r>
            <a:r>
              <a:rPr lang="en-US" sz="3600" dirty="0">
                <a:latin typeface="Franklin Gothic Demi Cond" panose="020B0706030402020204" pitchFamily="34" charset="0"/>
              </a:rPr>
              <a:t> </a:t>
            </a:r>
            <a:r>
              <a:rPr lang="en-US" sz="3600" dirty="0" err="1">
                <a:latin typeface="Franklin Gothic Demi Cond" panose="020B0706030402020204" pitchFamily="34" charset="0"/>
              </a:rPr>
              <a:t>bayinya</a:t>
            </a:r>
            <a:r>
              <a:rPr lang="en-US" sz="3600" dirty="0">
                <a:latin typeface="Franklin Gothic Demi Cond" panose="020B0706030402020204" pitchFamily="34" charset="0"/>
              </a:rPr>
              <a:t>, sehingga </a:t>
            </a:r>
            <a:r>
              <a:rPr lang="en-US" sz="3600" dirty="0" err="1">
                <a:latin typeface="Franklin Gothic Demi Cond" panose="020B0706030402020204" pitchFamily="34" charset="0"/>
              </a:rPr>
              <a:t>ia</a:t>
            </a:r>
            <a:r>
              <a:rPr lang="en-US" sz="3600" dirty="0">
                <a:latin typeface="Franklin Gothic Demi Cond" panose="020B0706030402020204" pitchFamily="34" charset="0"/>
              </a:rPr>
              <a:t> tidak </a:t>
            </a:r>
            <a:r>
              <a:rPr lang="en-US" sz="3600" dirty="0" err="1">
                <a:latin typeface="Franklin Gothic Demi Cond" panose="020B0706030402020204" pitchFamily="34" charset="0"/>
              </a:rPr>
              <a:t>menyayangi</a:t>
            </a:r>
            <a:r>
              <a:rPr lang="en-US" sz="3600" dirty="0">
                <a:latin typeface="Franklin Gothic Demi Cond" panose="020B0706030402020204" pitchFamily="34" charset="0"/>
              </a:rPr>
              <a:t> anak </a:t>
            </a:r>
            <a:r>
              <a:rPr lang="en-US" sz="3600" dirty="0" err="1">
                <a:latin typeface="Franklin Gothic Demi Cond" panose="020B0706030402020204" pitchFamily="34" charset="0"/>
              </a:rPr>
              <a:t>dari</a:t>
            </a:r>
            <a:r>
              <a:rPr lang="en-US" sz="3600" dirty="0">
                <a:latin typeface="Franklin Gothic Demi Cond" panose="020B0706030402020204" pitchFamily="34" charset="0"/>
              </a:rPr>
              <a:t> </a:t>
            </a:r>
            <a:r>
              <a:rPr lang="en-US" sz="3600" dirty="0" err="1">
                <a:latin typeface="Franklin Gothic Demi Cond" panose="020B0706030402020204" pitchFamily="34" charset="0"/>
              </a:rPr>
              <a:t>kandungannya</a:t>
            </a:r>
            <a:r>
              <a:rPr lang="en-US" sz="3600" dirty="0">
                <a:latin typeface="Franklin Gothic Demi Cond" panose="020B0706030402020204" pitchFamily="34" charset="0"/>
              </a:rPr>
              <a:t>? </a:t>
            </a:r>
            <a:r>
              <a:rPr lang="en-US" sz="3600" dirty="0" err="1">
                <a:latin typeface="Franklin Gothic Demi Cond" panose="020B0706030402020204" pitchFamily="34" charset="0"/>
              </a:rPr>
              <a:t>Sekalipun</a:t>
            </a:r>
            <a:r>
              <a:rPr lang="en-US" sz="3600" dirty="0">
                <a:latin typeface="Franklin Gothic Demi Cond" panose="020B0706030402020204" pitchFamily="34" charset="0"/>
              </a:rPr>
              <a:t> </a:t>
            </a:r>
            <a:r>
              <a:rPr lang="en-US" sz="3600" dirty="0" err="1">
                <a:latin typeface="Franklin Gothic Demi Cond" panose="020B0706030402020204" pitchFamily="34" charset="0"/>
              </a:rPr>
              <a:t>dia</a:t>
            </a:r>
            <a:r>
              <a:rPr lang="en-US" sz="3600" dirty="0">
                <a:latin typeface="Franklin Gothic Demi Cond" panose="020B0706030402020204" pitchFamily="34" charset="0"/>
              </a:rPr>
              <a:t> </a:t>
            </a:r>
            <a:r>
              <a:rPr lang="en-US" sz="3600" dirty="0" err="1">
                <a:latin typeface="Franklin Gothic Demi Cond" panose="020B0706030402020204" pitchFamily="34" charset="0"/>
              </a:rPr>
              <a:t>melupakannya</a:t>
            </a:r>
            <a:r>
              <a:rPr lang="en-US" sz="3600" dirty="0">
                <a:latin typeface="Franklin Gothic Demi Cond" panose="020B0706030402020204" pitchFamily="34" charset="0"/>
              </a:rPr>
              <a:t>, Aku tidak </a:t>
            </a:r>
            <a:r>
              <a:rPr lang="en-US" sz="3600" dirty="0" err="1">
                <a:latin typeface="Franklin Gothic Demi Cond" panose="020B0706030402020204" pitchFamily="34" charset="0"/>
              </a:rPr>
              <a:t>akan</a:t>
            </a:r>
            <a:r>
              <a:rPr lang="en-US" sz="3600" dirty="0">
                <a:latin typeface="Franklin Gothic Demi Cond" panose="020B0706030402020204" pitchFamily="34" charset="0"/>
              </a:rPr>
              <a:t> </a:t>
            </a:r>
            <a:r>
              <a:rPr lang="en-US" sz="3600" dirty="0" err="1">
                <a:latin typeface="Franklin Gothic Demi Cond" panose="020B0706030402020204" pitchFamily="34" charset="0"/>
              </a:rPr>
              <a:t>melupakan</a:t>
            </a:r>
            <a:r>
              <a:rPr lang="en-US" sz="3600" dirty="0">
                <a:latin typeface="Franklin Gothic Demi Cond" panose="020B0706030402020204" pitchFamily="34" charset="0"/>
              </a:rPr>
              <a:t> engkau.”</a:t>
            </a:r>
          </a:p>
          <a:p>
            <a:pPr marL="0" indent="0">
              <a:buNone/>
            </a:pPr>
            <a:endParaRPr lang="en-US" sz="3600" dirty="0">
              <a:latin typeface="Franklin Gothic Demi Cond" panose="020B0706030402020204" pitchFamily="34" charset="0"/>
            </a:endParaRPr>
          </a:p>
          <a:p>
            <a:pPr marL="0" indent="0">
              <a:buNone/>
            </a:pPr>
            <a:endParaRPr lang="en-ID" sz="3600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727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6BB121-BE3F-203B-7486-329932D8EB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736" r="7747" b="1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52D48-D5C2-7370-C996-1A8D1E223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0208" y="1133714"/>
            <a:ext cx="4747343" cy="4395216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Franklin Gothic Heavy" panose="020B0903020102020204" pitchFamily="34" charset="0"/>
              </a:rPr>
              <a:t>Kasih yang </a:t>
            </a:r>
            <a:r>
              <a:rPr lang="en-ID" sz="3000" dirty="0" err="1">
                <a:latin typeface="Franklin Gothic Heavy" panose="020B0903020102020204" pitchFamily="34" charset="0"/>
              </a:rPr>
              <a:t>demikian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dapat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dihidupkan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dalam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hidup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kita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hanya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sebagai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buah</a:t>
            </a:r>
            <a:r>
              <a:rPr lang="en-ID" sz="3000" dirty="0">
                <a:latin typeface="Franklin Gothic Heavy" panose="020B0903020102020204" pitchFamily="34" charset="0"/>
              </a:rPr>
              <a:t> Roh Kudus. </a:t>
            </a:r>
          </a:p>
          <a:p>
            <a:pPr marL="0" indent="0">
              <a:buNone/>
            </a:pPr>
            <a:r>
              <a:rPr lang="en-ID" sz="3000" dirty="0">
                <a:latin typeface="Franklin Gothic Heavy" panose="020B0903020102020204" pitchFamily="34" charset="0"/>
              </a:rPr>
              <a:t>Dan </a:t>
            </a:r>
            <a:r>
              <a:rPr lang="en-ID" sz="3000" dirty="0" err="1">
                <a:latin typeface="Franklin Gothic Heavy" panose="020B0903020102020204" pitchFamily="34" charset="0"/>
              </a:rPr>
              <a:t>puji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Tuhan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karena</a:t>
            </a:r>
            <a:r>
              <a:rPr lang="en-ID" sz="3000" dirty="0">
                <a:latin typeface="Franklin Gothic Heavy" panose="020B0903020102020204" pitchFamily="34" charset="0"/>
              </a:rPr>
              <a:t> Roh Kudus </a:t>
            </a:r>
            <a:r>
              <a:rPr lang="en-ID" sz="3000" dirty="0" err="1">
                <a:latin typeface="Franklin Gothic Heavy" panose="020B0903020102020204" pitchFamily="34" charset="0"/>
              </a:rPr>
              <a:t>mencurahkan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kasih</a:t>
            </a:r>
            <a:r>
              <a:rPr lang="en-ID" sz="3000" dirty="0">
                <a:latin typeface="Franklin Gothic Heavy" panose="020B0903020102020204" pitchFamily="34" charset="0"/>
              </a:rPr>
              <a:t> Allah </a:t>
            </a:r>
            <a:r>
              <a:rPr lang="en-ID" sz="3000" dirty="0" err="1">
                <a:latin typeface="Franklin Gothic Heavy" panose="020B0903020102020204" pitchFamily="34" charset="0"/>
              </a:rPr>
              <a:t>ke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dalam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hati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mereka</a:t>
            </a:r>
            <a:r>
              <a:rPr lang="en-ID" sz="3000" dirty="0">
                <a:latin typeface="Franklin Gothic Heavy" panose="020B0903020102020204" pitchFamily="34" charset="0"/>
              </a:rPr>
              <a:t> yang, </a:t>
            </a:r>
            <a:r>
              <a:rPr lang="en-ID" sz="3000" dirty="0" err="1">
                <a:latin typeface="Franklin Gothic Heavy" panose="020B0903020102020204" pitchFamily="34" charset="0"/>
              </a:rPr>
              <a:t>karena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iman</a:t>
            </a:r>
            <a:r>
              <a:rPr lang="en-ID" sz="3000" dirty="0">
                <a:latin typeface="Franklin Gothic Heavy" panose="020B0903020102020204" pitchFamily="34" charset="0"/>
              </a:rPr>
              <a:t>, </a:t>
            </a:r>
            <a:r>
              <a:rPr lang="en-ID" sz="3000" dirty="0" err="1">
                <a:latin typeface="Franklin Gothic Heavy" panose="020B0903020102020204" pitchFamily="34" charset="0"/>
              </a:rPr>
              <a:t>ada</a:t>
            </a:r>
            <a:r>
              <a:rPr lang="en-ID" sz="3000" dirty="0">
                <a:latin typeface="Franklin Gothic Heavy" panose="020B0903020102020204" pitchFamily="34" charset="0"/>
              </a:rPr>
              <a:t> di </a:t>
            </a:r>
            <a:r>
              <a:rPr lang="en-ID" sz="3000" dirty="0" err="1">
                <a:latin typeface="Franklin Gothic Heavy" panose="020B0903020102020204" pitchFamily="34" charset="0"/>
              </a:rPr>
              <a:t>dalam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Kristus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Yesus</a:t>
            </a:r>
            <a:r>
              <a:rPr lang="en-ID" sz="3000" dirty="0">
                <a:latin typeface="Franklin Gothic Heavy" panose="020B0903020102020204" pitchFamily="34" charset="0"/>
              </a:rPr>
              <a:t> [Roma 5:5].</a:t>
            </a:r>
          </a:p>
        </p:txBody>
      </p:sp>
    </p:spTree>
    <p:extLst>
      <p:ext uri="{BB962C8B-B14F-4D97-AF65-F5344CB8AC3E}">
        <p14:creationId xmlns:p14="http://schemas.microsoft.com/office/powerpoint/2010/main" val="38866970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4EA0DB-4AB0-E98F-3854-7AE04588ED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333"/>
          <a:stretch/>
        </p:blipFill>
        <p:spPr>
          <a:xfrm>
            <a:off x="0" y="0"/>
            <a:ext cx="916708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03F839-2F4F-78D9-F944-003A10C2A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064" y="523082"/>
            <a:ext cx="7132096" cy="2026219"/>
          </a:xfrm>
        </p:spPr>
        <p:txBody>
          <a:bodyPr>
            <a:noAutofit/>
          </a:bodyPr>
          <a:lstStyle/>
          <a:p>
            <a:r>
              <a:rPr lang="en-ID" sz="3200" dirty="0">
                <a:latin typeface="Franklin Gothic Heavy" panose="020B0903020102020204" pitchFamily="34" charset="0"/>
              </a:rPr>
              <a:t>Cara </a:t>
            </a:r>
            <a:r>
              <a:rPr lang="en-ID" sz="3200" dirty="0" err="1">
                <a:latin typeface="Franklin Gothic Heavy" panose="020B0903020102020204" pitchFamily="34" charset="0"/>
              </a:rPr>
              <a:t>praktis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apa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kita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dapat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merespons</a:t>
            </a:r>
            <a:r>
              <a:rPr lang="en-ID" sz="3200" dirty="0">
                <a:latin typeface="Franklin Gothic Heavy" panose="020B0903020102020204" pitchFamily="34" charset="0"/>
              </a:rPr>
              <a:t>, dan </a:t>
            </a:r>
            <a:r>
              <a:rPr lang="en-ID" sz="3200" dirty="0" err="1">
                <a:latin typeface="Franklin Gothic Heavy" panose="020B0903020102020204" pitchFamily="34" charset="0"/>
              </a:rPr>
              <a:t>menantikan</a:t>
            </a:r>
            <a:r>
              <a:rPr lang="en-ID" sz="3200" dirty="0">
                <a:latin typeface="Franklin Gothic Heavy" panose="020B0903020102020204" pitchFamily="34" charset="0"/>
              </a:rPr>
              <a:t>, </a:t>
            </a:r>
            <a:r>
              <a:rPr lang="en-ID" sz="3200" dirty="0" err="1">
                <a:latin typeface="Franklin Gothic Heavy" panose="020B0903020102020204" pitchFamily="34" charset="0"/>
              </a:rPr>
              <a:t>kasih</a:t>
            </a:r>
            <a:r>
              <a:rPr lang="en-ID" sz="3200" dirty="0">
                <a:latin typeface="Franklin Gothic Heavy" panose="020B0903020102020204" pitchFamily="34" charset="0"/>
              </a:rPr>
              <a:t> Allah yang sangat </a:t>
            </a:r>
            <a:r>
              <a:rPr lang="en-ID" sz="3200" dirty="0" err="1">
                <a:latin typeface="Franklin Gothic Heavy" panose="020B0903020102020204" pitchFamily="34" charset="0"/>
              </a:rPr>
              <a:t>emosional</a:t>
            </a:r>
            <a:r>
              <a:rPr lang="en-ID" sz="3200" dirty="0">
                <a:latin typeface="Franklin Gothic Heavy" panose="020B0903020102020204" pitchFamily="34" charset="0"/>
              </a:rPr>
              <a:t>, </a:t>
            </a:r>
            <a:r>
              <a:rPr lang="en-ID" sz="3200" dirty="0" err="1">
                <a:latin typeface="Franklin Gothic Heavy" panose="020B0903020102020204" pitchFamily="34" charset="0"/>
              </a:rPr>
              <a:t>namun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selalu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benar</a:t>
            </a:r>
            <a:r>
              <a:rPr lang="en-ID" sz="3200" dirty="0">
                <a:latin typeface="Franklin Gothic Heavy" panose="020B0903020102020204" pitchFamily="34" charset="0"/>
              </a:rPr>
              <a:t> dan </a:t>
            </a:r>
            <a:r>
              <a:rPr lang="en-ID" sz="3200" dirty="0" err="1">
                <a:latin typeface="Franklin Gothic Heavy" panose="020B0903020102020204" pitchFamily="34" charset="0"/>
              </a:rPr>
              <a:t>rasional</a:t>
            </a:r>
            <a:r>
              <a:rPr lang="en-ID" sz="3200" dirty="0">
                <a:latin typeface="Franklin Gothic Heavy" panose="020B0903020102020204" pitchFamily="34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2400A-71B9-6669-4AEA-548929BE7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730" y="2966289"/>
            <a:ext cx="7886700" cy="352348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sz="3000" dirty="0" err="1">
                <a:latin typeface="Franklin Gothic Demi Cond" panose="020B0706030402020204" pitchFamily="34" charset="0"/>
              </a:rPr>
              <a:t>Menyembah</a:t>
            </a:r>
            <a:r>
              <a:rPr lang="en-ID" sz="3000" dirty="0">
                <a:latin typeface="Franklin Gothic Demi Cond" panose="020B0706030402020204" pitchFamily="34" charset="0"/>
              </a:rPr>
              <a:t> Allah yang </a:t>
            </a:r>
            <a:r>
              <a:rPr lang="en-ID" sz="3000" dirty="0" err="1">
                <a:latin typeface="Franklin Gothic Demi Cond" panose="020B0706030402020204" pitchFamily="34" charset="0"/>
              </a:rPr>
              <a:t>adalah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kasih</a:t>
            </a:r>
            <a:r>
              <a:rPr lang="en-ID" sz="3000" dirty="0">
                <a:latin typeface="Franklin Gothic Demi Cond" panose="020B0706030402020204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3000" dirty="0" err="1">
                <a:latin typeface="Franklin Gothic Demi Cond" panose="020B0706030402020204" pitchFamily="34" charset="0"/>
              </a:rPr>
              <a:t>Aktif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menunjukkan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kasih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sayang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kebajikan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kepada</a:t>
            </a:r>
            <a:r>
              <a:rPr lang="en-ID" sz="3000" dirty="0">
                <a:latin typeface="Franklin Gothic Demi Cond" panose="020B0706030402020204" pitchFamily="34" charset="0"/>
              </a:rPr>
              <a:t> orang lain. Kita </a:t>
            </a:r>
            <a:r>
              <a:rPr lang="en-ID" sz="3000" dirty="0" err="1"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boleh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sekadar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merasa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senang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iman</a:t>
            </a:r>
            <a:r>
              <a:rPr lang="en-ID" sz="3000" dirty="0">
                <a:latin typeface="Franklin Gothic Demi Cond" panose="020B0706030402020204" pitchFamily="34" charset="0"/>
              </a:rPr>
              <a:t> Kristen </a:t>
            </a:r>
            <a:r>
              <a:rPr lang="en-ID" sz="3000" dirty="0" err="1">
                <a:latin typeface="Franklin Gothic Demi Cond" panose="020B0706030402020204" pitchFamily="34" charset="0"/>
              </a:rPr>
              <a:t>kita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namun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harus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termotivasi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menyenangkan</a:t>
            </a:r>
            <a:r>
              <a:rPr lang="en-ID" sz="3000" dirty="0">
                <a:latin typeface="Franklin Gothic Demi Cond" panose="020B0706030402020204" pitchFamily="34" charset="0"/>
              </a:rPr>
              <a:t> orang lain. 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3000" dirty="0" err="1">
                <a:latin typeface="Franklin Gothic Demi Cond" panose="020B0706030402020204" pitchFamily="34" charset="0"/>
              </a:rPr>
              <a:t>Menyadari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bahwa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kita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bisa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mengubah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hati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kita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tetapi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hanya</a:t>
            </a:r>
            <a:r>
              <a:rPr lang="en-ID" sz="3000" dirty="0">
                <a:latin typeface="Franklin Gothic Demi Cond" panose="020B0706030402020204" pitchFamily="34" charset="0"/>
              </a:rPr>
              <a:t> Allah yang </a:t>
            </a:r>
            <a:r>
              <a:rPr lang="en-ID" sz="3000" dirty="0" err="1">
                <a:latin typeface="Franklin Gothic Demi Cond" panose="020B0706030402020204" pitchFamily="34" charset="0"/>
              </a:rPr>
              <a:t>bisa</a:t>
            </a:r>
            <a:r>
              <a:rPr lang="en-ID" sz="3000" dirty="0">
                <a:latin typeface="Franklin Gothic Demi Cond" panose="020B07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5464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AE35F5-DFFE-88D7-7C66-C70ACC67CC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235" b="5969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A5A8D-F05C-9C9E-0BF0-51D8E932D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417" y="3911346"/>
            <a:ext cx="8599166" cy="245268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600" dirty="0">
                <a:latin typeface="Berlin Sans FB" panose="020E0602020502020306" pitchFamily="34" charset="0"/>
              </a:rPr>
              <a:t>Jadi, </a:t>
            </a:r>
            <a:r>
              <a:rPr lang="en-ID" sz="3600" dirty="0" err="1">
                <a:latin typeface="Berlin Sans FB" panose="020E0602020502020306" pitchFamily="34" charset="0"/>
              </a:rPr>
              <a:t>marilah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kita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memohon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kepada</a:t>
            </a:r>
            <a:r>
              <a:rPr lang="en-ID" sz="3600" dirty="0">
                <a:latin typeface="Berlin Sans FB" panose="020E0602020502020306" pitchFamily="34" charset="0"/>
              </a:rPr>
              <a:t> Allah </a:t>
            </a:r>
            <a:r>
              <a:rPr lang="en-ID" sz="3600" dirty="0" err="1">
                <a:latin typeface="Berlin Sans FB" panose="020E0602020502020306" pitchFamily="34" charset="0"/>
              </a:rPr>
              <a:t>untuk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memberi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kita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hati</a:t>
            </a:r>
            <a:r>
              <a:rPr lang="en-ID" sz="3600" dirty="0">
                <a:latin typeface="Impact" panose="020B0806030902050204" pitchFamily="34" charset="0"/>
              </a:rPr>
              <a:t> yang </a:t>
            </a:r>
            <a:r>
              <a:rPr lang="en-ID" sz="3600" dirty="0" err="1">
                <a:latin typeface="Impact" panose="020B0806030902050204" pitchFamily="34" charset="0"/>
              </a:rPr>
              <a:t>baru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bagi</a:t>
            </a:r>
            <a:r>
              <a:rPr lang="en-ID" sz="3600" dirty="0">
                <a:latin typeface="Berlin Sans FB" panose="020E0602020502020306" pitchFamily="34" charset="0"/>
              </a:rPr>
              <a:t> Dia dan orang lain, </a:t>
            </a:r>
            <a:r>
              <a:rPr lang="en-ID" sz="3600" dirty="0" err="1">
                <a:latin typeface="Impact" panose="020B0806030902050204" pitchFamily="34" charset="0"/>
              </a:rPr>
              <a:t>kasih</a:t>
            </a:r>
            <a:r>
              <a:rPr lang="en-ID" sz="3600" dirty="0">
                <a:latin typeface="Impact" panose="020B0806030902050204" pitchFamily="34" charset="0"/>
              </a:rPr>
              <a:t> yang </a:t>
            </a:r>
            <a:r>
              <a:rPr lang="en-ID" sz="3600" dirty="0" err="1">
                <a:latin typeface="Impact" panose="020B0806030902050204" pitchFamily="34" charset="0"/>
              </a:rPr>
              <a:t>murni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>
                <a:latin typeface="Berlin Sans FB" panose="020E0602020502020306" pitchFamily="34" charset="0"/>
              </a:rPr>
              <a:t>dan </a:t>
            </a:r>
            <a:r>
              <a:rPr lang="en-ID" sz="3600" dirty="0" err="1">
                <a:latin typeface="Berlin Sans FB" panose="020E0602020502020306" pitchFamily="34" charset="0"/>
              </a:rPr>
              <a:t>menyucikan</a:t>
            </a:r>
            <a:r>
              <a:rPr lang="en-ID" sz="3600" dirty="0">
                <a:latin typeface="Berlin Sans FB" panose="020E0602020502020306" pitchFamily="34" charset="0"/>
              </a:rPr>
              <a:t> yang </a:t>
            </a:r>
            <a:r>
              <a:rPr lang="en-ID" sz="3600" dirty="0" err="1">
                <a:latin typeface="Berlin Sans FB" panose="020E0602020502020306" pitchFamily="34" charset="0"/>
              </a:rPr>
              <a:t>meninggikan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kebaikan</a:t>
            </a:r>
            <a:r>
              <a:rPr lang="en-ID" sz="3600" dirty="0">
                <a:latin typeface="Berlin Sans FB" panose="020E0602020502020306" pitchFamily="34" charset="0"/>
              </a:rPr>
              <a:t> dan </a:t>
            </a:r>
            <a:r>
              <a:rPr lang="en-ID" sz="3600" dirty="0" err="1">
                <a:latin typeface="Berlin Sans FB" panose="020E0602020502020306" pitchFamily="34" charset="0"/>
              </a:rPr>
              <a:t>membuang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sekam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dari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dalam</a:t>
            </a:r>
            <a:r>
              <a:rPr lang="en-ID" sz="3600" dirty="0">
                <a:latin typeface="Berlin Sans FB" panose="020E0602020502020306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3682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603DDE-FB69-99DB-94D4-433F946D43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9762"/>
          <a:stretch/>
        </p:blipFill>
        <p:spPr>
          <a:xfrm flipH="1">
            <a:off x="6835431" y="6054181"/>
            <a:ext cx="2316718" cy="80382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9B539D8-40A9-43F9-C19E-EEDDC47F9D83}"/>
              </a:ext>
            </a:extLst>
          </p:cNvPr>
          <p:cNvSpPr txBox="1">
            <a:spLocks/>
          </p:cNvSpPr>
          <p:nvPr/>
        </p:nvSpPr>
        <p:spPr>
          <a:xfrm>
            <a:off x="628650" y="269429"/>
            <a:ext cx="4602569" cy="8002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Impact" panose="020B0806030902050204" pitchFamily="34" charset="0"/>
              </a:rPr>
              <a:t>KESIMPULAN</a:t>
            </a:r>
            <a:endParaRPr lang="en-ID" dirty="0">
              <a:latin typeface="Impact" panose="020B080603090205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0E40B8-3BA8-D1E8-0F45-C74062A1B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884" y="0"/>
            <a:ext cx="2985265" cy="1077463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7E40778-1B1C-B830-9675-D9FCE35AEBDC}"/>
              </a:ext>
            </a:extLst>
          </p:cNvPr>
          <p:cNvSpPr/>
          <p:nvPr/>
        </p:nvSpPr>
        <p:spPr>
          <a:xfrm flipV="1">
            <a:off x="-14620" y="0"/>
            <a:ext cx="1014080" cy="365126"/>
          </a:xfrm>
          <a:custGeom>
            <a:avLst/>
            <a:gdLst>
              <a:gd name="connsiteX0" fmla="*/ 916501 w 1833002"/>
              <a:gd name="connsiteY0" fmla="*/ 0 h 916501"/>
              <a:gd name="connsiteX1" fmla="*/ 1833002 w 1833002"/>
              <a:gd name="connsiteY1" fmla="*/ 916501 h 916501"/>
              <a:gd name="connsiteX2" fmla="*/ 1532041 w 1833002"/>
              <a:gd name="connsiteY2" fmla="*/ 916501 h 916501"/>
              <a:gd name="connsiteX3" fmla="*/ 916501 w 1833002"/>
              <a:gd name="connsiteY3" fmla="*/ 300961 h 916501"/>
              <a:gd name="connsiteX4" fmla="*/ 300961 w 1833002"/>
              <a:gd name="connsiteY4" fmla="*/ 916501 h 916501"/>
              <a:gd name="connsiteX5" fmla="*/ 0 w 1833002"/>
              <a:gd name="connsiteY5" fmla="*/ 916501 h 916501"/>
              <a:gd name="connsiteX6" fmla="*/ 916501 w 1833002"/>
              <a:gd name="connsiteY6" fmla="*/ 0 h 9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3002" h="916501">
                <a:moveTo>
                  <a:pt x="916501" y="0"/>
                </a:moveTo>
                <a:cubicBezTo>
                  <a:pt x="1422671" y="0"/>
                  <a:pt x="1833002" y="410331"/>
                  <a:pt x="1833002" y="916501"/>
                </a:cubicBezTo>
                <a:lnTo>
                  <a:pt x="1532041" y="916501"/>
                </a:lnTo>
                <a:cubicBezTo>
                  <a:pt x="1532041" y="576548"/>
                  <a:pt x="1256454" y="300961"/>
                  <a:pt x="916501" y="300961"/>
                </a:cubicBezTo>
                <a:cubicBezTo>
                  <a:pt x="576548" y="300961"/>
                  <a:pt x="300961" y="576548"/>
                  <a:pt x="300961" y="916501"/>
                </a:cubicBezTo>
                <a:lnTo>
                  <a:pt x="0" y="916501"/>
                </a:lnTo>
                <a:cubicBezTo>
                  <a:pt x="0" y="410331"/>
                  <a:pt x="410331" y="0"/>
                  <a:pt x="916501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9E118F-5899-2C87-116F-2956288792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2266"/>
          <a:stretch/>
        </p:blipFill>
        <p:spPr>
          <a:xfrm>
            <a:off x="0" y="6182753"/>
            <a:ext cx="2339162" cy="67524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6C585B2-59DF-6B85-C7A9-EFD3C7A95440}"/>
              </a:ext>
            </a:extLst>
          </p:cNvPr>
          <p:cNvSpPr/>
          <p:nvPr/>
        </p:nvSpPr>
        <p:spPr>
          <a:xfrm>
            <a:off x="56487" y="905237"/>
            <a:ext cx="551754" cy="124649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0F4259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D63491-64FD-84DA-5A59-2BDB786DB08C}"/>
              </a:ext>
            </a:extLst>
          </p:cNvPr>
          <p:cNvSpPr/>
          <p:nvPr/>
        </p:nvSpPr>
        <p:spPr>
          <a:xfrm>
            <a:off x="-78416" y="2012883"/>
            <a:ext cx="901445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004221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39CB85-AE7E-436D-12FE-993F9A434BF5}"/>
              </a:ext>
            </a:extLst>
          </p:cNvPr>
          <p:cNvSpPr/>
          <p:nvPr/>
        </p:nvSpPr>
        <p:spPr>
          <a:xfrm>
            <a:off x="-58858" y="3181049"/>
            <a:ext cx="892520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006666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83EFF6-C657-92A0-DC9E-3AF01E6C0418}"/>
              </a:ext>
            </a:extLst>
          </p:cNvPr>
          <p:cNvSpPr/>
          <p:nvPr/>
        </p:nvSpPr>
        <p:spPr>
          <a:xfrm>
            <a:off x="-85417" y="4342161"/>
            <a:ext cx="901445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5C005C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4BEAF7-C29C-A136-7528-35E95001A5D5}"/>
              </a:ext>
            </a:extLst>
          </p:cNvPr>
          <p:cNvSpPr/>
          <p:nvPr/>
        </p:nvSpPr>
        <p:spPr>
          <a:xfrm>
            <a:off x="-74788" y="5497718"/>
            <a:ext cx="901445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683400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787DE7-8C11-61C1-9A0B-1D16D6028353}"/>
              </a:ext>
            </a:extLst>
          </p:cNvPr>
          <p:cNvSpPr txBox="1"/>
          <p:nvPr/>
        </p:nvSpPr>
        <p:spPr>
          <a:xfrm>
            <a:off x="812396" y="1114644"/>
            <a:ext cx="7906302" cy="83099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Kasih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sayang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Allah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jauh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lebih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besar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daripada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ekspresi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emosi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manusia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terdalam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dan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terindah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sekalipun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531A41-F3E6-41EB-4BA1-C4D4350590C1}"/>
              </a:ext>
            </a:extLst>
          </p:cNvPr>
          <p:cNvSpPr txBox="1"/>
          <p:nvPr/>
        </p:nvSpPr>
        <p:spPr>
          <a:xfrm>
            <a:off x="823029" y="2094602"/>
            <a:ext cx="7895669" cy="1015663"/>
          </a:xfrm>
          <a:prstGeom prst="rect">
            <a:avLst/>
          </a:prstGeom>
          <a:solidFill>
            <a:srgbClr val="0B412B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Meskipun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Allah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itu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penyayang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namun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tidak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pernah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mengesampingkan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keadilan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ketika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umat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-Nya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menjauhi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Tuhan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mereka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membawa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hukuman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atas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diri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mereka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sendiri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BBE038-9FEC-12DE-0258-AA6EBBE80AFB}"/>
              </a:ext>
            </a:extLst>
          </p:cNvPr>
          <p:cNvSpPr txBox="1"/>
          <p:nvPr/>
        </p:nvSpPr>
        <p:spPr>
          <a:xfrm>
            <a:off x="823028" y="3287658"/>
            <a:ext cx="7895669" cy="1015663"/>
          </a:xfrm>
          <a:prstGeom prst="rect">
            <a:avLst/>
          </a:prstGeom>
          <a:solidFill>
            <a:srgbClr val="006666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Tidak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ada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contoh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lebih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hebat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mengenai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kasih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sayang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Allah yang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besar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kepada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selain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Yesus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sendiri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yang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memberikan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diri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-Nya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bagi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dalam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pertunjukkan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kasih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terbesar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109FF4-0B5A-354B-49CF-3414FFCE457A}"/>
              </a:ext>
            </a:extLst>
          </p:cNvPr>
          <p:cNvSpPr txBox="1"/>
          <p:nvPr/>
        </p:nvSpPr>
        <p:spPr>
          <a:xfrm>
            <a:off x="812395" y="4452125"/>
            <a:ext cx="7895668" cy="101566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“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Kecemburuan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”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atau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"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hasrat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" Allah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tidak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pernah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terjadi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tanpa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alasan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namun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selalu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tanggap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terhadap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ketidaksetiaan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dan orang-orang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jahat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;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tanpa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rasa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iri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tapi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selalu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demi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kebaikan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manusia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6DEDD5-39CC-0729-A2DE-7D69995C1FCD}"/>
              </a:ext>
            </a:extLst>
          </p:cNvPr>
          <p:cNvSpPr txBox="1"/>
          <p:nvPr/>
        </p:nvSpPr>
        <p:spPr>
          <a:xfrm>
            <a:off x="823027" y="5588428"/>
            <a:ext cx="7885035" cy="110799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Marilah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memohon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kepada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Allah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untuk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memberi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hati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baru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bagi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Dia dan orang lain,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kasih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murni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dan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menyucikan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meninggikan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kebaikan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dan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membuang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sekam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dari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dalam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906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ith his arms out&#10;&#10;Description automatically generated">
            <a:extLst>
              <a:ext uri="{FF2B5EF4-FFF2-40B4-BE49-F238E27FC236}">
                <a16:creationId xmlns:a16="http://schemas.microsoft.com/office/drawing/2014/main" id="{6BFF198F-688D-3446-44A1-07FE01E4E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70" b="55328"/>
          <a:stretch/>
        </p:blipFill>
        <p:spPr>
          <a:xfrm>
            <a:off x="-14409" y="0"/>
            <a:ext cx="915840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F0D708-B688-86E1-E51F-FD9085B6F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58800"/>
            <a:ext cx="8047517" cy="1548734"/>
          </a:xfrm>
        </p:spPr>
        <p:txBody>
          <a:bodyPr>
            <a:normAutofit fontScale="90000"/>
          </a:bodyPr>
          <a:lstStyle/>
          <a:p>
            <a:r>
              <a:rPr lang="en-ID" b="1" dirty="0">
                <a:latin typeface="Impact" panose="020B0806030902050204" pitchFamily="34" charset="0"/>
              </a:rPr>
              <a:t>Allah </a:t>
            </a:r>
            <a:r>
              <a:rPr lang="en-ID" b="1" dirty="0" err="1">
                <a:latin typeface="Impact" panose="020B0806030902050204" pitchFamily="34" charset="0"/>
              </a:rPr>
              <a:t>tergerak</a:t>
            </a:r>
            <a:r>
              <a:rPr lang="en-ID" b="1" dirty="0">
                <a:latin typeface="Impact" panose="020B0806030902050204" pitchFamily="34" charset="0"/>
              </a:rPr>
              <a:t> </a:t>
            </a:r>
            <a:r>
              <a:rPr lang="en-ID" b="1" dirty="0" err="1">
                <a:latin typeface="Impact" panose="020B0806030902050204" pitchFamily="34" charset="0"/>
              </a:rPr>
              <a:t>secara</a:t>
            </a:r>
            <a:r>
              <a:rPr lang="en-ID" b="1" dirty="0">
                <a:latin typeface="Impact" panose="020B0806030902050204" pitchFamily="34" charset="0"/>
              </a:rPr>
              <a:t> </a:t>
            </a:r>
            <a:r>
              <a:rPr lang="en-ID" b="1" dirty="0" err="1">
                <a:latin typeface="Impact" panose="020B0806030902050204" pitchFamily="34" charset="0"/>
              </a:rPr>
              <a:t>jasmani</a:t>
            </a:r>
            <a:r>
              <a:rPr lang="en-ID" b="1" dirty="0">
                <a:latin typeface="Impact" panose="020B0806030902050204" pitchFamily="34" charset="0"/>
              </a:rPr>
              <a:t>/</a:t>
            </a:r>
            <a:r>
              <a:rPr lang="en-ID" b="1" dirty="0" err="1">
                <a:latin typeface="Impact" panose="020B0806030902050204" pitchFamily="34" charset="0"/>
              </a:rPr>
              <a:t>emosi</a:t>
            </a:r>
            <a:r>
              <a:rPr lang="en-ID" b="1" dirty="0">
                <a:latin typeface="Impact" panose="020B0806030902050204" pitchFamily="34" charset="0"/>
              </a:rPr>
              <a:t> </a:t>
            </a:r>
            <a:r>
              <a:rPr lang="en-ID" b="1" dirty="0" err="1">
                <a:latin typeface="Impact" panose="020B0806030902050204" pitchFamily="34" charset="0"/>
              </a:rPr>
              <a:t>dengan</a:t>
            </a:r>
            <a:r>
              <a:rPr lang="en-ID" b="1" dirty="0">
                <a:latin typeface="Impact" panose="020B0806030902050204" pitchFamily="34" charset="0"/>
              </a:rPr>
              <a:t> </a:t>
            </a:r>
            <a:r>
              <a:rPr lang="en-ID" b="1" dirty="0" err="1">
                <a:latin typeface="Impact" panose="020B0806030902050204" pitchFamily="34" charset="0"/>
              </a:rPr>
              <a:t>belas</a:t>
            </a:r>
            <a:r>
              <a:rPr lang="en-ID" b="1" dirty="0">
                <a:latin typeface="Impact" panose="020B0806030902050204" pitchFamily="34" charset="0"/>
              </a:rPr>
              <a:t> </a:t>
            </a:r>
            <a:r>
              <a:rPr lang="en-ID" b="1" dirty="0" err="1">
                <a:latin typeface="Impact" panose="020B0806030902050204" pitchFamily="34" charset="0"/>
              </a:rPr>
              <a:t>kasihan</a:t>
            </a:r>
            <a:r>
              <a:rPr lang="en-ID" b="1" dirty="0">
                <a:latin typeface="Impact" panose="020B0806030902050204" pitchFamily="34" charset="0"/>
              </a:rPr>
              <a:t> yang </a:t>
            </a:r>
            <a:r>
              <a:rPr lang="en-ID" b="1" dirty="0" err="1">
                <a:latin typeface="Impact" panose="020B0806030902050204" pitchFamily="34" charset="0"/>
              </a:rPr>
              <a:t>mendalam</a:t>
            </a:r>
            <a:r>
              <a:rPr lang="en-ID" b="1" dirty="0">
                <a:latin typeface="Impact" panose="020B0806030902050204" pitchFamily="34" charset="0"/>
              </a:rPr>
              <a:t> </a:t>
            </a:r>
            <a:r>
              <a:rPr lang="en-ID" b="1" dirty="0" err="1">
                <a:latin typeface="Impact" panose="020B0806030902050204" pitchFamily="34" charset="0"/>
              </a:rPr>
              <a:t>terhadap</a:t>
            </a:r>
            <a:r>
              <a:rPr lang="en-ID" b="1" dirty="0">
                <a:latin typeface="Impact" panose="020B0806030902050204" pitchFamily="34" charset="0"/>
              </a:rPr>
              <a:t> </a:t>
            </a:r>
            <a:r>
              <a:rPr lang="en-ID" b="1" dirty="0" err="1">
                <a:latin typeface="Impact" panose="020B0806030902050204" pitchFamily="34" charset="0"/>
              </a:rPr>
              <a:t>umat</a:t>
            </a:r>
            <a:r>
              <a:rPr lang="en-ID" b="1" dirty="0">
                <a:latin typeface="Impact" panose="020B0806030902050204" pitchFamily="34" charset="0"/>
              </a:rPr>
              <a:t>-Nya.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FA514-2603-E299-824E-A931C90CC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9698" y="2296632"/>
            <a:ext cx="5074302" cy="419624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kasih</a:t>
            </a:r>
            <a:r>
              <a:rPr lang="en-ID" dirty="0">
                <a:latin typeface="Gill Sans Nova Cond XBd" panose="020B0A06020104020203" pitchFamily="34" charset="0"/>
              </a:rPr>
              <a:t>-Nya yang </a:t>
            </a:r>
            <a:r>
              <a:rPr lang="en-ID" dirty="0" err="1">
                <a:latin typeface="Gill Sans Nova Cond XBd" panose="020B0A06020104020203" pitchFamily="34" charset="0"/>
              </a:rPr>
              <a:t>penuh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kecintaan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belas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kasihan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Tuhan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mengundang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menjadi </a:t>
            </a:r>
            <a:r>
              <a:rPr lang="en-ID" dirty="0" err="1">
                <a:latin typeface="Gill Sans Nova Cond XBd" panose="020B0A06020104020203" pitchFamily="34" charset="0"/>
              </a:rPr>
              <a:t>seperti</a:t>
            </a:r>
            <a:r>
              <a:rPr lang="en-ID" dirty="0">
                <a:latin typeface="Gill Sans Nova Cond XBd" panose="020B0A06020104020203" pitchFamily="34" charset="0"/>
              </a:rPr>
              <a:t> Dia. </a:t>
            </a:r>
          </a:p>
          <a:p>
            <a:pPr marL="0" indent="0">
              <a:buNone/>
            </a:pPr>
            <a:r>
              <a:rPr lang="en-ID" b="1" dirty="0" err="1"/>
              <a:t>Dalam</a:t>
            </a:r>
            <a:r>
              <a:rPr lang="en-ID" b="1" dirty="0"/>
              <a:t> </a:t>
            </a:r>
            <a:r>
              <a:rPr lang="en-ID" b="1" dirty="0" err="1"/>
              <a:t>belas</a:t>
            </a:r>
            <a:r>
              <a:rPr lang="en-ID" b="1" dirty="0"/>
              <a:t> </a:t>
            </a:r>
            <a:r>
              <a:rPr lang="en-ID" b="1" dirty="0" err="1"/>
              <a:t>kasihan</a:t>
            </a:r>
            <a:r>
              <a:rPr lang="en-ID" b="1" dirty="0"/>
              <a:t> </a:t>
            </a:r>
            <a:r>
              <a:rPr lang="en-ID" b="1" dirty="0" err="1"/>
              <a:t>kita</a:t>
            </a:r>
            <a:r>
              <a:rPr lang="en-ID" b="1" dirty="0"/>
              <a:t> </a:t>
            </a:r>
            <a:r>
              <a:rPr lang="en-ID" b="1" dirty="0" err="1"/>
              <a:t>terhadap</a:t>
            </a:r>
            <a:r>
              <a:rPr lang="en-ID" b="1" dirty="0"/>
              <a:t> orang lain, </a:t>
            </a:r>
            <a:r>
              <a:rPr lang="en-ID" b="1" dirty="0" err="1"/>
              <a:t>kita</a:t>
            </a:r>
            <a:r>
              <a:rPr lang="en-ID" b="1" dirty="0"/>
              <a:t> </a:t>
            </a:r>
            <a:r>
              <a:rPr lang="en-ID" b="1" dirty="0" err="1"/>
              <a:t>perlu</a:t>
            </a:r>
            <a:r>
              <a:rPr lang="en-ID" b="1" dirty="0"/>
              <a:t> </a:t>
            </a:r>
            <a:r>
              <a:rPr lang="en-ID" b="1" dirty="0" err="1"/>
              <a:t>memperhatikan</a:t>
            </a:r>
            <a:r>
              <a:rPr lang="en-ID" b="1" dirty="0"/>
              <a:t> orang-orang di </a:t>
            </a:r>
            <a:r>
              <a:rPr lang="en-ID" b="1" dirty="0" err="1"/>
              <a:t>sekitar</a:t>
            </a:r>
            <a:r>
              <a:rPr lang="en-ID" b="1" dirty="0"/>
              <a:t> </a:t>
            </a:r>
            <a:r>
              <a:rPr lang="en-ID" b="1" dirty="0" err="1"/>
              <a:t>kita</a:t>
            </a:r>
            <a:r>
              <a:rPr lang="en-ID" b="1" dirty="0"/>
              <a:t> dan </a:t>
            </a:r>
            <a:r>
              <a:rPr lang="en-ID" b="1" dirty="0" err="1"/>
              <a:t>memiliki</a:t>
            </a:r>
            <a:r>
              <a:rPr lang="en-ID" b="1" dirty="0"/>
              <a:t> </a:t>
            </a:r>
            <a:r>
              <a:rPr lang="en-ID" b="1" dirty="0" err="1"/>
              <a:t>tujuan</a:t>
            </a:r>
            <a:r>
              <a:rPr lang="en-ID" b="1" dirty="0"/>
              <a:t> </a:t>
            </a:r>
            <a:r>
              <a:rPr lang="en-ID" b="1" dirty="0" err="1"/>
              <a:t>sebagai</a:t>
            </a:r>
            <a:r>
              <a:rPr lang="en-ID" b="1" dirty="0"/>
              <a:t> </a:t>
            </a:r>
            <a:r>
              <a:rPr lang="en-ID" b="1" dirty="0" err="1"/>
              <a:t>gereja</a:t>
            </a:r>
            <a:r>
              <a:rPr lang="en-ID" b="1" dirty="0"/>
              <a:t> yang </a:t>
            </a:r>
            <a:r>
              <a:rPr lang="en-ID" b="1" dirty="0" err="1"/>
              <a:t>secara</a:t>
            </a:r>
            <a:r>
              <a:rPr lang="en-ID" b="1" dirty="0"/>
              <a:t> </a:t>
            </a:r>
            <a:r>
              <a:rPr lang="en-ID" b="1" dirty="0" err="1"/>
              <a:t>aktif</a:t>
            </a:r>
            <a:r>
              <a:rPr lang="en-ID" b="1" dirty="0"/>
              <a:t> </a:t>
            </a:r>
            <a:r>
              <a:rPr lang="en-ID" b="1" dirty="0" err="1"/>
              <a:t>peduli</a:t>
            </a:r>
            <a:r>
              <a:rPr lang="en-ID" b="1" dirty="0"/>
              <a:t> </a:t>
            </a:r>
            <a:r>
              <a:rPr lang="en-ID" b="1" dirty="0" err="1"/>
              <a:t>terhadap</a:t>
            </a:r>
            <a:r>
              <a:rPr lang="en-ID" b="1" dirty="0"/>
              <a:t> orang lain.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ACA6A2-9380-74E8-E146-AF7130C3A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22" y="2887438"/>
            <a:ext cx="3570051" cy="236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56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E907B9-C422-447F-B618-991234C1C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LEBIH DARI KASIH SEORANG IBU</a:t>
            </a:r>
            <a:b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r>
              <a:rPr lang="en-ID" sz="3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Minggu</a:t>
            </a: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19 </a:t>
            </a:r>
            <a:r>
              <a:rPr lang="en-ID" sz="3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Januari</a:t>
            </a: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2F39A-3C2C-154B-F086-2BE9F321A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12" y="4208787"/>
            <a:ext cx="8360576" cy="234395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Kitab </a:t>
            </a:r>
            <a:r>
              <a:rPr lang="en-ID" sz="3000" dirty="0" err="1">
                <a:latin typeface="Franklin Gothic Demi Cond" panose="020B0706030402020204" pitchFamily="34" charset="0"/>
              </a:rPr>
              <a:t>Suci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sering</a:t>
            </a:r>
            <a:r>
              <a:rPr lang="en-ID" sz="3000" dirty="0">
                <a:latin typeface="Franklin Gothic Demi Cond" panose="020B0706030402020204" pitchFamily="34" charset="0"/>
              </a:rPr>
              <a:t> kali </a:t>
            </a:r>
            <a:r>
              <a:rPr lang="en-ID" sz="3000" dirty="0" err="1">
                <a:latin typeface="Franklin Gothic Demi Cond" panose="020B0706030402020204" pitchFamily="34" charset="0"/>
              </a:rPr>
              <a:t>menggunakan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gambaran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hubungan</a:t>
            </a:r>
            <a:r>
              <a:rPr lang="en-ID" sz="3000" dirty="0">
                <a:latin typeface="Franklin Gothic Demi Cond" panose="020B0706030402020204" pitchFamily="34" charset="0"/>
              </a:rPr>
              <a:t> orang </a:t>
            </a:r>
            <a:r>
              <a:rPr lang="en-ID" sz="3000" dirty="0" err="1">
                <a:latin typeface="Franklin Gothic Demi Cond" panose="020B0706030402020204" pitchFamily="34" charset="0"/>
              </a:rPr>
              <a:t>tua-anak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menggambarkan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kasih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sayang</a:t>
            </a:r>
            <a:r>
              <a:rPr lang="en-ID" sz="3000" dirty="0">
                <a:latin typeface="Franklin Gothic Demi Cond" panose="020B0706030402020204" pitchFamily="34" charset="0"/>
              </a:rPr>
              <a:t> Allah yang </a:t>
            </a:r>
            <a:r>
              <a:rPr lang="en-ID" sz="3000" dirty="0" err="1">
                <a:latin typeface="Franklin Gothic Demi Cond" panose="020B0706030402020204" pitchFamily="34" charset="0"/>
              </a:rPr>
              <a:t>luar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biasa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terhadap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manusia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meskipun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kasih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sayang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Allah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jauh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lebih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besar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daripada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ekspresi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emosi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manusia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terdalam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terindah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sekalipun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1D5DEB-79DC-DD40-DB04-F0C03A378E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0518"/>
          <a:stretch/>
        </p:blipFill>
        <p:spPr>
          <a:xfrm>
            <a:off x="2486996" y="1819237"/>
            <a:ext cx="4170003" cy="21543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47724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DF61B3-2519-7DD0-1167-1E575F7C6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F1C5D2-4089-6842-391E-A84A0BC92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475232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Sifat dan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kedalaman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kasih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sayang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Allah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digambarkan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sebagai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berikut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03CB3-C47A-3851-36B2-22A8B275C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963" y="1719071"/>
            <a:ext cx="7564374" cy="51389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Yesaya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49:15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Dapatkah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seorang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perempuan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melupakan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bayinya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sehingga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ia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menyayangi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anak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dari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kandungannya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?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Sekalipun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dia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melupakannya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, Aku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akan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melupakan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engkau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.</a:t>
            </a:r>
          </a:p>
          <a:p>
            <a:r>
              <a:rPr lang="en-ID" dirty="0">
                <a:latin typeface="Gill Sans Ultra Bold Condensed" panose="020B0A06020104020203" pitchFamily="34" charset="0"/>
              </a:rPr>
              <a:t>Allah </a:t>
            </a:r>
            <a:r>
              <a:rPr lang="en-ID" dirty="0" err="1">
                <a:latin typeface="Gill Sans Ultra Bold Condensed" panose="020B0A06020104020203" pitchFamily="34" charset="0"/>
              </a:rPr>
              <a:t>tidak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pernah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melupakan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anak</a:t>
            </a:r>
            <a:r>
              <a:rPr lang="en-ID" dirty="0">
                <a:latin typeface="Gill Sans Ultra Bold Condensed" panose="020B0A06020104020203" pitchFamily="34" charset="0"/>
              </a:rPr>
              <a:t>-</a:t>
            </a:r>
            <a:r>
              <a:rPr lang="en-ID" dirty="0" err="1">
                <a:latin typeface="Gill Sans Ultra Bold Condensed" panose="020B0A06020104020203" pitchFamily="34" charset="0"/>
              </a:rPr>
              <a:t>anak</a:t>
            </a:r>
            <a:r>
              <a:rPr lang="en-ID" dirty="0">
                <a:latin typeface="Gill Sans Ultra Bold Condensed" panose="020B0A06020104020203" pitchFamily="34" charset="0"/>
              </a:rPr>
              <a:t>-Nya, dan </a:t>
            </a:r>
            <a:r>
              <a:rPr lang="en-ID" dirty="0" err="1">
                <a:latin typeface="Gill Sans Ultra Bold Condensed" panose="020B0A06020104020203" pitchFamily="34" charset="0"/>
              </a:rPr>
              <a:t>kasih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sayang</a:t>
            </a:r>
            <a:r>
              <a:rPr lang="en-ID" dirty="0">
                <a:latin typeface="Gill Sans Ultra Bold Condensed" panose="020B0A06020104020203" pitchFamily="34" charset="0"/>
              </a:rPr>
              <a:t>-Nya </a:t>
            </a:r>
            <a:r>
              <a:rPr lang="en-ID" dirty="0" err="1">
                <a:latin typeface="Gill Sans Ultra Bold Condensed" panose="020B0A06020104020203" pitchFamily="34" charset="0"/>
              </a:rPr>
              <a:t>tidak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pernah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berkesudahan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>
                <a:latin typeface="Franklin Gothic Demi Cond" panose="020B0706030402020204" pitchFamily="34" charset="0"/>
              </a:rPr>
              <a:t>[</a:t>
            </a:r>
            <a:r>
              <a:rPr lang="en-ID" dirty="0" err="1">
                <a:latin typeface="Franklin Gothic Demi Cond" panose="020B0706030402020204" pitchFamily="34" charset="0"/>
              </a:rPr>
              <a:t>Ratapan</a:t>
            </a:r>
            <a:r>
              <a:rPr lang="en-ID" dirty="0">
                <a:latin typeface="Franklin Gothic Demi Cond" panose="020B0706030402020204" pitchFamily="34" charset="0"/>
              </a:rPr>
              <a:t> 3:22].   </a:t>
            </a:r>
          </a:p>
          <a:p>
            <a:r>
              <a:rPr lang="en-ID" dirty="0">
                <a:latin typeface="Gill Sans Ultra Bold Condensed" panose="020B0A06020104020203" pitchFamily="34" charset="0"/>
              </a:rPr>
              <a:t>Kasih </a:t>
            </a:r>
            <a:r>
              <a:rPr lang="en-ID" dirty="0" err="1">
                <a:latin typeface="Gill Sans Ultra Bold Condensed" panose="020B0A06020104020203" pitchFamily="34" charset="0"/>
              </a:rPr>
              <a:t>sayang</a:t>
            </a:r>
            <a:r>
              <a:rPr lang="en-ID" dirty="0">
                <a:latin typeface="Gill Sans Ultra Bold Condensed" panose="020B0A06020104020203" pitchFamily="34" charset="0"/>
              </a:rPr>
              <a:t> Allah </a:t>
            </a:r>
            <a:r>
              <a:rPr lang="en-ID" dirty="0" err="1">
                <a:latin typeface="Gill Sans Ultra Bold Condensed" panose="020B0A06020104020203" pitchFamily="34" charset="0"/>
              </a:rPr>
              <a:t>itu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seperti</a:t>
            </a:r>
            <a:r>
              <a:rPr lang="en-ID" dirty="0">
                <a:latin typeface="Gill Sans Ultra Bold Condensed" panose="020B0A06020104020203" pitchFamily="34" charset="0"/>
              </a:rPr>
              <a:t> “</a:t>
            </a:r>
            <a:r>
              <a:rPr lang="en-ID" dirty="0" err="1">
                <a:latin typeface="Gill Sans Ultra Bold Condensed" panose="020B0A06020104020203" pitchFamily="34" charset="0"/>
              </a:rPr>
              <a:t>kasih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ibu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terhadap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rahimnya</a:t>
            </a:r>
            <a:r>
              <a:rPr lang="en-ID" dirty="0">
                <a:latin typeface="Gill Sans Ultra Bold Condensed" panose="020B0A06020104020203" pitchFamily="34" charset="0"/>
              </a:rPr>
              <a:t>”. </a:t>
            </a:r>
            <a:r>
              <a:rPr lang="en-ID" dirty="0" err="1">
                <a:latin typeface="Franklin Gothic Demi Cond" panose="020B0706030402020204" pitchFamily="34" charset="0"/>
              </a:rPr>
              <a:t>Tentunya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kasih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sayang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jauh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lebih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besar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daripada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kasih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sayang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manusia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manapun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bahkan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kasih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sayang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seorang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ibu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terhadap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bayinya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baru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lahir</a:t>
            </a:r>
            <a:r>
              <a:rPr lang="en-ID" dirty="0">
                <a:latin typeface="Franklin Gothic Demi Cond" panose="020B0706030402020204" pitchFamily="34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A2F61F-99B9-C428-9824-3CDFEF1B7AFF}"/>
              </a:ext>
            </a:extLst>
          </p:cNvPr>
          <p:cNvSpPr/>
          <p:nvPr/>
        </p:nvSpPr>
        <p:spPr>
          <a:xfrm>
            <a:off x="229623" y="3015678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14657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F8273C-8E94-9DDB-27FE-7F3FF0DAF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BE898-4523-9E32-C43D-9DA599E46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3220" y="414528"/>
            <a:ext cx="7747900" cy="63398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Yeremia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31:20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Anak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kesayangankah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gerangan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Efraim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bagi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-Ku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atau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anak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kesukaan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?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Sebab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setiap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kali Aku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menghardik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dia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tak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putus-putusnya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Aku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terkenang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kepadanya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;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sebab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itu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hati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-Ku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terharu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terhadap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dia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;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tak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dapat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Aku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akan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menyayanginya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demikianlah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firman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TUHAN.  </a:t>
            </a:r>
          </a:p>
          <a:p>
            <a:r>
              <a:rPr lang="en-ID" dirty="0">
                <a:latin typeface="Gill Sans Ultra Bold Condensed" panose="020B0A06020104020203" pitchFamily="34" charset="0"/>
              </a:rPr>
              <a:t>Allah </a:t>
            </a:r>
            <a:r>
              <a:rPr lang="en-ID" dirty="0" err="1">
                <a:latin typeface="Gill Sans Ultra Bold Condensed" panose="020B0A06020104020203" pitchFamily="34" charset="0"/>
              </a:rPr>
              <a:t>memandang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umat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perjanjian</a:t>
            </a:r>
            <a:r>
              <a:rPr lang="en-ID" dirty="0">
                <a:latin typeface="Gill Sans Ultra Bold Condensed" panose="020B0A06020104020203" pitchFamily="34" charset="0"/>
              </a:rPr>
              <a:t>-Nya </a:t>
            </a:r>
            <a:r>
              <a:rPr lang="en-ID" dirty="0" err="1">
                <a:latin typeface="Gill Sans Ultra Bold Condensed" panose="020B0A06020104020203" pitchFamily="34" charset="0"/>
              </a:rPr>
              <a:t>sebagai</a:t>
            </a:r>
            <a:r>
              <a:rPr lang="en-ID" dirty="0">
                <a:latin typeface="Gill Sans Ultra Bold Condensed" panose="020B0A06020104020203" pitchFamily="34" charset="0"/>
              </a:rPr>
              <a:t> “</a:t>
            </a:r>
            <a:r>
              <a:rPr lang="en-ID" dirty="0" err="1">
                <a:latin typeface="Gill Sans Ultra Bold Condensed" panose="020B0A06020104020203" pitchFamily="34" charset="0"/>
              </a:rPr>
              <a:t>anak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kesayangan</a:t>
            </a:r>
            <a:r>
              <a:rPr lang="en-ID" dirty="0">
                <a:latin typeface="Gill Sans Ultra Bold Condensed" panose="020B0A06020104020203" pitchFamily="34" charset="0"/>
              </a:rPr>
              <a:t>” dan “</a:t>
            </a:r>
            <a:r>
              <a:rPr lang="en-ID" dirty="0" err="1">
                <a:latin typeface="Gill Sans Ultra Bold Condensed" panose="020B0A06020104020203" pitchFamily="34" charset="0"/>
              </a:rPr>
              <a:t>anak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kesukaan</a:t>
            </a:r>
            <a:r>
              <a:rPr lang="en-ID" dirty="0">
                <a:latin typeface="Franklin Gothic Demi Cond" panose="020B0706030402020204" pitchFamily="34" charset="0"/>
              </a:rPr>
              <a:t>,” </a:t>
            </a:r>
            <a:r>
              <a:rPr lang="en-ID" dirty="0" err="1">
                <a:latin typeface="Franklin Gothic Demi Cond" panose="020B0706030402020204" pitchFamily="34" charset="0"/>
              </a:rPr>
              <a:t>meskipun</a:t>
            </a:r>
            <a:r>
              <a:rPr lang="en-ID" dirty="0">
                <a:latin typeface="Franklin Gothic Demi Cond" panose="020B0706030402020204" pitchFamily="34" charset="0"/>
              </a:rPr>
              <a:t> pada </a:t>
            </a:r>
            <a:r>
              <a:rPr lang="en-ID" dirty="0" err="1">
                <a:latin typeface="Franklin Gothic Demi Cond" panose="020B0706030402020204" pitchFamily="34" charset="0"/>
              </a:rPr>
              <a:t>kenyataannya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sering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memberontak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terhadap</a:t>
            </a:r>
            <a:r>
              <a:rPr lang="en-ID" dirty="0">
                <a:latin typeface="Franklin Gothic Demi Cond" panose="020B0706030402020204" pitchFamily="34" charset="0"/>
              </a:rPr>
              <a:t> Dia dan </a:t>
            </a:r>
            <a:r>
              <a:rPr lang="en-ID" dirty="0" err="1">
                <a:latin typeface="Franklin Gothic Demi Cond" panose="020B0706030402020204" pitchFamily="34" charset="0"/>
              </a:rPr>
              <a:t>mendukakan</a:t>
            </a:r>
            <a:r>
              <a:rPr lang="en-ID" dirty="0">
                <a:latin typeface="Franklin Gothic Demi Cond" panose="020B0706030402020204" pitchFamily="34" charset="0"/>
              </a:rPr>
              <a:t> Dia.    </a:t>
            </a:r>
          </a:p>
          <a:p>
            <a:r>
              <a:rPr lang="en-ID" dirty="0" err="1">
                <a:latin typeface="Franklin Gothic Demi Cond" panose="020B0706030402020204" pitchFamily="34" charset="0"/>
              </a:rPr>
              <a:t>Ungkapan</a:t>
            </a:r>
            <a:r>
              <a:rPr lang="en-ID" dirty="0">
                <a:latin typeface="Franklin Gothic Demi Cond" panose="020B0706030402020204" pitchFamily="34" charset="0"/>
              </a:rPr>
              <a:t> “</a:t>
            </a:r>
            <a:r>
              <a:rPr lang="en-ID" dirty="0" err="1">
                <a:latin typeface="Franklin Gothic Demi Cond" panose="020B0706030402020204" pitchFamily="34" charset="0"/>
              </a:rPr>
              <a:t>Hatiku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terharu</a:t>
            </a:r>
            <a:r>
              <a:rPr lang="en-ID" dirty="0">
                <a:latin typeface="Franklin Gothic Demi Cond" panose="020B0706030402020204" pitchFamily="34" charset="0"/>
              </a:rPr>
              <a:t>” </a:t>
            </a:r>
            <a:r>
              <a:rPr lang="en-ID" dirty="0" err="1">
                <a:latin typeface="Franklin Gothic Demi Cond" panose="020B0706030402020204" pitchFamily="34" charset="0"/>
              </a:rPr>
              <a:t>dapat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diterjemahkan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secara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harfiah</a:t>
            </a:r>
            <a:r>
              <a:rPr lang="en-ID" dirty="0">
                <a:latin typeface="Franklin Gothic Demi Cond" panose="020B0706030402020204" pitchFamily="34" charset="0"/>
              </a:rPr>
              <a:t> menjadi “</a:t>
            </a:r>
            <a:r>
              <a:rPr lang="en-ID" dirty="0" err="1">
                <a:latin typeface="Franklin Gothic Demi Cond" panose="020B0706030402020204" pitchFamily="34" charset="0"/>
              </a:rPr>
              <a:t>perutku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meraung</a:t>
            </a:r>
            <a:r>
              <a:rPr lang="en-ID" dirty="0">
                <a:latin typeface="Franklin Gothic Demi Cond" panose="020B0706030402020204" pitchFamily="34" charset="0"/>
              </a:rPr>
              <a:t>.” Gambaran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adalah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bahasa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emosi</a:t>
            </a:r>
            <a:r>
              <a:rPr lang="en-ID" dirty="0">
                <a:latin typeface="Franklin Gothic Demi Cond" panose="020B0706030402020204" pitchFamily="34" charset="0"/>
              </a:rPr>
              <a:t> Ilahi yang sangat </a:t>
            </a:r>
            <a:r>
              <a:rPr lang="en-ID" dirty="0" err="1">
                <a:latin typeface="Franklin Gothic Demi Cond" panose="020B0706030402020204" pitchFamily="34" charset="0"/>
              </a:rPr>
              <a:t>mendalam</a:t>
            </a:r>
            <a:r>
              <a:rPr lang="en-ID" dirty="0">
                <a:latin typeface="Franklin Gothic Demi Cond" panose="020B0706030402020204" pitchFamily="34" charset="0"/>
              </a:rPr>
              <a:t>, yang </a:t>
            </a:r>
            <a:r>
              <a:rPr lang="en-ID" dirty="0" err="1">
                <a:latin typeface="Franklin Gothic Demi Cond" panose="020B0706030402020204" pitchFamily="34" charset="0"/>
              </a:rPr>
              <a:t>menandakan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betapa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dalamnya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kasih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sayang</a:t>
            </a:r>
            <a:r>
              <a:rPr lang="en-ID" dirty="0">
                <a:latin typeface="Gill Sans Ultra Bold Condensed" panose="020B0A06020104020203" pitchFamily="34" charset="0"/>
              </a:rPr>
              <a:t> Allah </a:t>
            </a:r>
            <a:r>
              <a:rPr lang="en-ID" dirty="0" err="1">
                <a:latin typeface="Gill Sans Ultra Bold Condensed" panose="020B0A06020104020203" pitchFamily="34" charset="0"/>
              </a:rPr>
              <a:t>terhadap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umat</a:t>
            </a:r>
            <a:r>
              <a:rPr lang="en-ID" dirty="0">
                <a:latin typeface="Gill Sans Ultra Bold Condensed" panose="020B0A06020104020203" pitchFamily="34" charset="0"/>
              </a:rPr>
              <a:t>-Nya.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B43A2F-3D8E-8EB4-02FA-0CBF54DFC750}"/>
              </a:ext>
            </a:extLst>
          </p:cNvPr>
          <p:cNvSpPr/>
          <p:nvPr/>
        </p:nvSpPr>
        <p:spPr>
          <a:xfrm>
            <a:off x="229623" y="2459503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65732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5D0791-8F17-4EB2-E736-56E6DC7A8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3997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sv-S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KASIH YANG MENYAYAT HATI</a:t>
            </a:r>
            <a:br>
              <a:rPr lang="sv-S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r>
              <a:rPr lang="sv-SE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Senin, 20 Januari 2025</a:t>
            </a:r>
            <a:endParaRPr lang="en-ID" sz="31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12D2C-1626-3AE2-6251-AB9AB5A89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4448" y="1836000"/>
            <a:ext cx="5254752" cy="489398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Impact" panose="020B0806030902050204" pitchFamily="34" charset="0"/>
              </a:rPr>
              <a:t>Kedalaman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kasih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sayang</a:t>
            </a:r>
            <a:r>
              <a:rPr lang="en-ID" sz="3000" dirty="0">
                <a:latin typeface="Impact" panose="020B0806030902050204" pitchFamily="34" charset="0"/>
              </a:rPr>
              <a:t> Allah yang </a:t>
            </a:r>
            <a:r>
              <a:rPr lang="en-ID" sz="3000" dirty="0" err="1">
                <a:latin typeface="Impact" panose="020B0806030902050204" pitchFamily="34" charset="0"/>
              </a:rPr>
              <a:t>tak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terhitung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bagi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umat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manusia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ditunjukkan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dalam</a:t>
            </a:r>
            <a:r>
              <a:rPr lang="en-ID" sz="3000" dirty="0">
                <a:latin typeface="Impact" panose="020B0806030902050204" pitchFamily="34" charset="0"/>
              </a:rPr>
              <a:t> kitab Hosea. </a:t>
            </a:r>
          </a:p>
          <a:p>
            <a:pPr marL="0" indent="0">
              <a:buNone/>
            </a:pPr>
            <a:r>
              <a:rPr lang="en-ID" sz="3000" dirty="0">
                <a:latin typeface="Tw Cen MT Condensed Extra Bold" panose="020B0803020202020204" pitchFamily="34" charset="0"/>
              </a:rPr>
              <a:t>Allah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memerintahkan</a:t>
            </a:r>
            <a:r>
              <a:rPr lang="en-ID" sz="3000" dirty="0">
                <a:latin typeface="Tw Cen MT Condensed Extra Bold" panose="020B0803020202020204" pitchFamily="34" charset="0"/>
              </a:rPr>
              <a:t> Nabi Hosea, "</a:t>
            </a:r>
            <a:r>
              <a:rPr lang="en-ID" sz="3000" dirty="0" err="1">
                <a:latin typeface="Tw Cen MT Condensed Extra Bold" panose="020B0803020202020204" pitchFamily="34" charset="0"/>
              </a:rPr>
              <a:t>Pergilah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kawinilah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seorang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perempuan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sundal</a:t>
            </a:r>
            <a:r>
              <a:rPr lang="en-ID" sz="3000" dirty="0"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peranakkanlah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anak-anak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sundal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karena</a:t>
            </a:r>
            <a:r>
              <a:rPr lang="en-ID" sz="3000" dirty="0">
                <a:latin typeface="Tw Cen MT Condensed Extra Bold" panose="020B0803020202020204" pitchFamily="34" charset="0"/>
              </a:rPr>
              <a:t> negeri </a:t>
            </a:r>
            <a:r>
              <a:rPr lang="en-ID" sz="3000" dirty="0" err="1">
                <a:latin typeface="Tw Cen MT Condensed Extra Bold" panose="020B0803020202020204" pitchFamily="34" charset="0"/>
              </a:rPr>
              <a:t>ini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bersundal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hebat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membelakangi</a:t>
            </a:r>
            <a:r>
              <a:rPr lang="en-ID" sz="3000" dirty="0">
                <a:latin typeface="Tw Cen MT Condensed Extra Bold" panose="020B0803020202020204" pitchFamily="34" charset="0"/>
              </a:rPr>
              <a:t> TUHAN" </a:t>
            </a:r>
            <a:r>
              <a:rPr lang="en-ID" sz="3000" dirty="0">
                <a:latin typeface="Impact" panose="020B0806030902050204" pitchFamily="34" charset="0"/>
              </a:rPr>
              <a:t>[Hosea 1:2]</a:t>
            </a:r>
            <a:r>
              <a:rPr lang="en-ID" sz="3000" dirty="0">
                <a:latin typeface="Tw Cen MT Condensed Extra Bold" panose="020B0803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F58613-CE6B-8C3E-0441-F89F9E2BCE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08" t="14654" r="28395"/>
          <a:stretch/>
        </p:blipFill>
        <p:spPr>
          <a:xfrm>
            <a:off x="682752" y="2251424"/>
            <a:ext cx="2770979" cy="36833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441335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42796D-BBCF-F860-A8B5-257E13D8B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E08A89-B36D-FECC-9961-BEE80F045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279904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Hosea 11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menggambarkan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hubungan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Allah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dengan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umat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-Nya,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namun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dengan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metafora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seorang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ayah yang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penuh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kasih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kepada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anak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-Nya. </a:t>
            </a:r>
            <a:b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Namun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,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bagaimana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respon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umat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-Nya?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8DC2F6-1FBF-D698-0D80-1EBA512AE3F5}"/>
              </a:ext>
            </a:extLst>
          </p:cNvPr>
          <p:cNvSpPr/>
          <p:nvPr/>
        </p:nvSpPr>
        <p:spPr>
          <a:xfrm>
            <a:off x="229623" y="3429000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546522-451F-30BA-49F2-39D567BE0DFA}"/>
              </a:ext>
            </a:extLst>
          </p:cNvPr>
          <p:cNvSpPr txBox="1"/>
          <p:nvPr/>
        </p:nvSpPr>
        <p:spPr>
          <a:xfrm>
            <a:off x="1259963" y="2592938"/>
            <a:ext cx="765441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Umat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-Nya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berulang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kali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tidak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setia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,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serta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sangat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mendukakan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Tuhan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800" dirty="0">
                <a:latin typeface="Impact" panose="020B0806030902050204" pitchFamily="34" charset="0"/>
              </a:rPr>
              <a:t>Hosea 11:2-3</a:t>
            </a:r>
            <a:r>
              <a:rPr lang="en-ID" sz="2800" dirty="0">
                <a:latin typeface="Tw Cen MT Condensed Extra Bold" panose="020B0803020202020204" pitchFamily="34" charset="0"/>
              </a:rPr>
              <a:t> “Makin </a:t>
            </a:r>
            <a:r>
              <a:rPr lang="en-ID" sz="2800" dirty="0" err="1">
                <a:latin typeface="Tw Cen MT Condensed Extra Bold" panose="020B0803020202020204" pitchFamily="34" charset="0"/>
              </a:rPr>
              <a:t>Kupanggil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makin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pergi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itu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dari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hadapan</a:t>
            </a:r>
            <a:r>
              <a:rPr lang="en-ID" sz="2800" dirty="0">
                <a:latin typeface="Tw Cen MT Condensed Extra Bold" panose="020B0803020202020204" pitchFamily="34" charset="0"/>
              </a:rPr>
              <a:t>-Ku;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mempersembahkan</a:t>
            </a:r>
            <a:r>
              <a:rPr lang="en-ID" sz="2800" dirty="0">
                <a:latin typeface="Tw Cen MT Condensed Extra Bold" panose="020B0803020202020204" pitchFamily="34" charset="0"/>
              </a:rPr>
              <a:t> korban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2800" dirty="0">
                <a:latin typeface="Tw Cen MT Condensed Extra Bold" panose="020B0803020202020204" pitchFamily="34" charset="0"/>
              </a:rPr>
              <a:t> para Baal, dan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membakar</a:t>
            </a:r>
            <a:r>
              <a:rPr lang="en-ID" sz="2800" dirty="0">
                <a:latin typeface="Tw Cen MT Condensed Extra Bold" panose="020B0803020202020204" pitchFamily="34" charset="0"/>
              </a:rPr>
              <a:t> korban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patung-patung</a:t>
            </a:r>
            <a:r>
              <a:rPr lang="en-ID" sz="2800" dirty="0">
                <a:latin typeface="Tw Cen MT Condensed Extra Bold" panose="020B0803020202020204" pitchFamily="34" charset="0"/>
              </a:rPr>
              <a:t>. </a:t>
            </a:r>
            <a:r>
              <a:rPr lang="en-ID" sz="2800" dirty="0" err="1">
                <a:latin typeface="Tw Cen MT Condensed Extra Bold" panose="020B0803020202020204" pitchFamily="34" charset="0"/>
              </a:rPr>
              <a:t>Padahal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Akulah</a:t>
            </a:r>
            <a:r>
              <a:rPr lang="en-ID" sz="2800" dirty="0"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mengajar</a:t>
            </a:r>
            <a:r>
              <a:rPr lang="en-ID" sz="2800" dirty="0">
                <a:latin typeface="Tw Cen MT Condensed Extra Bold" panose="020B0803020202020204" pitchFamily="34" charset="0"/>
              </a:rPr>
              <a:t> Efraim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berjalan</a:t>
            </a:r>
            <a:r>
              <a:rPr lang="en-ID" sz="2800" dirty="0">
                <a:latin typeface="Tw Cen MT Condensed Extra Bold" panose="020B0803020202020204" pitchFamily="34" charset="0"/>
              </a:rPr>
              <a:t> dan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mengangkat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 di </a:t>
            </a:r>
            <a:r>
              <a:rPr lang="en-ID" sz="2800" dirty="0" err="1">
                <a:latin typeface="Tw Cen MT Condensed Extra Bold" panose="020B0803020202020204" pitchFamily="34" charset="0"/>
              </a:rPr>
              <a:t>tangan</a:t>
            </a:r>
            <a:r>
              <a:rPr lang="en-ID" sz="2800" dirty="0">
                <a:latin typeface="Tw Cen MT Condensed Extra Bold" panose="020B0803020202020204" pitchFamily="34" charset="0"/>
              </a:rPr>
              <a:t>-Ku, </a:t>
            </a:r>
            <a:r>
              <a:rPr lang="en-ID" sz="2800" dirty="0" err="1">
                <a:latin typeface="Tw Cen MT Condensed Extra Bold" panose="020B0803020202020204" pitchFamily="34" charset="0"/>
              </a:rPr>
              <a:t>tetapi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mau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insaf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2800" dirty="0">
                <a:latin typeface="Tw Cen MT Condensed Extra Bold" panose="020B0803020202020204" pitchFamily="34" charset="0"/>
              </a:rPr>
              <a:t> Aku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menyembuhkan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.”    </a:t>
            </a:r>
          </a:p>
        </p:txBody>
      </p:sp>
    </p:spTree>
    <p:extLst>
      <p:ext uri="{BB962C8B-B14F-4D97-AF65-F5344CB8AC3E}">
        <p14:creationId xmlns:p14="http://schemas.microsoft.com/office/powerpoint/2010/main" val="1461108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8E154E-3D46-D563-EEF2-012EBEB07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8C2E51-DB5F-EC37-0723-2814EDFE40CF}"/>
              </a:ext>
            </a:extLst>
          </p:cNvPr>
          <p:cNvSpPr txBox="1"/>
          <p:nvPr/>
        </p:nvSpPr>
        <p:spPr>
          <a:xfrm>
            <a:off x="1460050" y="502335"/>
            <a:ext cx="725424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>
                <a:latin typeface="Impact" panose="020B0806030902050204" pitchFamily="34" charset="0"/>
              </a:rPr>
              <a:t>Hosea 11:8</a:t>
            </a:r>
            <a:r>
              <a:rPr lang="en-ID" sz="2800" dirty="0">
                <a:latin typeface="Tw Cen MT Condensed Extra Bold" panose="020B0803020202020204" pitchFamily="34" charset="0"/>
              </a:rPr>
              <a:t> "........Hati-Ku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berbalik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diri</a:t>
            </a:r>
            <a:r>
              <a:rPr lang="en-ID" sz="2800" dirty="0">
                <a:latin typeface="Tw Cen MT Condensed Extra Bold" panose="020B0803020202020204" pitchFamily="34" charset="0"/>
              </a:rPr>
              <a:t>-Ku,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belas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kasihan</a:t>
            </a:r>
            <a:r>
              <a:rPr lang="en-ID" sz="2800" dirty="0">
                <a:latin typeface="Tw Cen MT Condensed Extra Bold" panose="020B0803020202020204" pitchFamily="34" charset="0"/>
              </a:rPr>
              <a:t>-Ku </a:t>
            </a:r>
            <a:r>
              <a:rPr lang="en-ID" sz="2800" dirty="0" err="1">
                <a:latin typeface="Tw Cen MT Condensed Extra Bold" panose="020B0803020202020204" pitchFamily="34" charset="0"/>
              </a:rPr>
              <a:t>bangkit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serentak</a:t>
            </a:r>
            <a:r>
              <a:rPr lang="en-ID" sz="2800" dirty="0">
                <a:latin typeface="Tw Cen MT Condensed Extra Bold" panose="020B0803020202020204" pitchFamily="34" charset="0"/>
              </a:rPr>
              <a:t>". </a:t>
            </a:r>
          </a:p>
          <a:p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Ini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adalah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gambaran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kedalaman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emosi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Allah yang sangat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mengasihi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umat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-Nya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bahasa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idiomatis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dari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emosi</a:t>
            </a:r>
            <a:r>
              <a:rPr lang="en-ID" sz="2800" dirty="0"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mendalam</a:t>
            </a:r>
            <a:r>
              <a:rPr lang="en-ID" sz="2800" dirty="0">
                <a:latin typeface="Tw Cen MT Condensed Extra Bold" panose="020B0803020202020204" pitchFamily="34" charset="0"/>
              </a:rPr>
              <a:t>,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digunakan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baik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2800" dirty="0">
                <a:latin typeface="Tw Cen MT Condensed Extra Bold" panose="020B0803020202020204" pitchFamily="34" charset="0"/>
              </a:rPr>
              <a:t> Allah </a:t>
            </a:r>
            <a:r>
              <a:rPr lang="en-ID" sz="2800" dirty="0" err="1">
                <a:latin typeface="Tw Cen MT Condensed Extra Bold" panose="020B0803020202020204" pitchFamily="34" charset="0"/>
              </a:rPr>
              <a:t>maupun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manusia</a:t>
            </a:r>
            <a:r>
              <a:rPr lang="en-ID" sz="2800" dirty="0">
                <a:latin typeface="Tw Cen MT Condensed Extra Bold" panose="020B0803020202020204" pitchFamily="34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023156-43FB-D957-D10F-83C01603938A}"/>
              </a:ext>
            </a:extLst>
          </p:cNvPr>
          <p:cNvSpPr txBox="1"/>
          <p:nvPr/>
        </p:nvSpPr>
        <p:spPr>
          <a:xfrm>
            <a:off x="1460050" y="3575744"/>
            <a:ext cx="725424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Meskipun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Allah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itu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penyayang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,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namun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Ia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tidak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pernah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mengesampingkan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keadilan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ketika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umat</a:t>
            </a:r>
            <a:r>
              <a:rPr lang="en-ID" sz="2800" dirty="0">
                <a:latin typeface="Tw Cen MT Condensed Extra Bold" panose="020B0803020202020204" pitchFamily="34" charset="0"/>
              </a:rPr>
              <a:t>-Nya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menjauhi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Tuhan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membawa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hukuman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atas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diri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sendiri</a:t>
            </a:r>
            <a:r>
              <a:rPr lang="en-ID" sz="2800" dirty="0">
                <a:latin typeface="Tw Cen MT Condensed Extra Bold" panose="020B0803020202020204" pitchFamily="34" charset="0"/>
              </a:rPr>
              <a:t>. </a:t>
            </a:r>
          </a:p>
          <a:p>
            <a:r>
              <a:rPr lang="en-ID" sz="2800" dirty="0">
                <a:latin typeface="Impact" panose="020B0806030902050204" pitchFamily="34" charset="0"/>
              </a:rPr>
              <a:t>Hosea 11:5</a:t>
            </a:r>
            <a:r>
              <a:rPr lang="en-ID" sz="2800" dirty="0">
                <a:latin typeface="Tw Cen MT Condensed Extra Bold" panose="020B0803020202020204" pitchFamily="34" charset="0"/>
              </a:rPr>
              <a:t> “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harus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kembali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tanah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Mesir</a:t>
            </a:r>
            <a:r>
              <a:rPr lang="en-ID" sz="2800" dirty="0">
                <a:latin typeface="Tw Cen MT Condensed Extra Bold" panose="020B0803020202020204" pitchFamily="34" charset="0"/>
              </a:rPr>
              <a:t>, dan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Asyur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akan</a:t>
            </a:r>
            <a:r>
              <a:rPr lang="en-ID" sz="2800" dirty="0">
                <a:latin typeface="Tw Cen MT Condensed Extra Bold" panose="020B0803020202020204" pitchFamily="34" charset="0"/>
              </a:rPr>
              <a:t> menjadi raja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sebab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menolak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bertobat</a:t>
            </a:r>
            <a:r>
              <a:rPr lang="en-ID" sz="2800" dirty="0">
                <a:latin typeface="Tw Cen MT Condensed Extra Bold" panose="020B0803020202020204" pitchFamily="34" charset="0"/>
              </a:rPr>
              <a:t>.”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06167D-BF7B-4D82-94A4-F9F3514E5358}"/>
              </a:ext>
            </a:extLst>
          </p:cNvPr>
          <p:cNvSpPr/>
          <p:nvPr/>
        </p:nvSpPr>
        <p:spPr>
          <a:xfrm>
            <a:off x="369715" y="3997521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DA4BB9-CECE-C413-2C8D-B6DA058C206D}"/>
              </a:ext>
            </a:extLst>
          </p:cNvPr>
          <p:cNvSpPr/>
          <p:nvPr/>
        </p:nvSpPr>
        <p:spPr>
          <a:xfrm>
            <a:off x="369715" y="921488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90660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149</TotalTime>
  <Words>1438</Words>
  <Application>Microsoft Office PowerPoint</Application>
  <PresentationFormat>On-screen Show (4:3)</PresentationFormat>
  <Paragraphs>78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Meiryo</vt:lpstr>
      <vt:lpstr>Aharoni</vt:lpstr>
      <vt:lpstr>Aptos</vt:lpstr>
      <vt:lpstr>Aptos Display</vt:lpstr>
      <vt:lpstr>Arial</vt:lpstr>
      <vt:lpstr>Berlin Sans FB</vt:lpstr>
      <vt:lpstr>Calibri</vt:lpstr>
      <vt:lpstr>Eras Bold ITC</vt:lpstr>
      <vt:lpstr>Franklin Gothic Demi Cond</vt:lpstr>
      <vt:lpstr>Franklin Gothic Heavy</vt:lpstr>
      <vt:lpstr>Gill Sans Nova Cond Ultra Bold</vt:lpstr>
      <vt:lpstr>Gill Sans Nova Cond XBd</vt:lpstr>
      <vt:lpstr>Gill Sans Ultra Bold Condensed</vt:lpstr>
      <vt:lpstr>Impact</vt:lpstr>
      <vt:lpstr>Tw Cen MT Condensed Extra Bold</vt:lpstr>
      <vt:lpstr>Wingdings</vt:lpstr>
      <vt:lpstr>Office Theme</vt:lpstr>
      <vt:lpstr>ALLAH PENGASIH DAN PENYAYANG</vt:lpstr>
      <vt:lpstr>YESAYA 49 : 15</vt:lpstr>
      <vt:lpstr>Allah tergerak secara jasmani/emosi dengan belas kasihan yang mendalam terhadap umat-Nya.</vt:lpstr>
      <vt:lpstr>LEBIH DARI KASIH SEORANG IBU Minggu, 19 Januari 2025</vt:lpstr>
      <vt:lpstr>Sifat dan kedalaman kasih sayang Allah digambarkan sebagai berikut : </vt:lpstr>
      <vt:lpstr>PowerPoint Presentation</vt:lpstr>
      <vt:lpstr>KASIH YANG MENYAYAT HATI Senin, 20 Januari 2025</vt:lpstr>
      <vt:lpstr>Hosea 11 menggambarkan hubungan Allah dengan umat-Nya, namun dengan metafora seorang ayah yang penuh kasih kepada anak-Nya.  Namun, bagaimana respon umat-Nya? </vt:lpstr>
      <vt:lpstr>PowerPoint Presentation</vt:lpstr>
      <vt:lpstr>KASIH SAYANG YESUS Selasa, 21 Januari 2025</vt:lpstr>
      <vt:lpstr>PowerPoint Presentation</vt:lpstr>
      <vt:lpstr>PowerPoint Presentation</vt:lpstr>
      <vt:lpstr>PowerPoint Presentation</vt:lpstr>
      <vt:lpstr>ALLAH YANG CEMBURU?  Rabu, 22 Januari 2025</vt:lpstr>
      <vt:lpstr>PowerPoint Presentation</vt:lpstr>
      <vt:lpstr>PowerPoint Presentation</vt:lpstr>
      <vt:lpstr>PowerPoint Presentation</vt:lpstr>
      <vt:lpstr>PENYAYANG DAN BERHASRAT Kamis, 23 Januari 2025</vt:lpstr>
      <vt:lpstr>PowerPoint Presentation</vt:lpstr>
      <vt:lpstr>PowerPoint Presentation</vt:lpstr>
      <vt:lpstr>Cara praktis apa kita dapat merespons, dan menantikan, kasih Allah yang sangat emosional, namun selalu benar dan rasional?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Office365</dc:creator>
  <cp:lastModifiedBy>Office365</cp:lastModifiedBy>
  <cp:revision>12</cp:revision>
  <dcterms:created xsi:type="dcterms:W3CDTF">2025-01-21T00:57:52Z</dcterms:created>
  <dcterms:modified xsi:type="dcterms:W3CDTF">2025-01-23T10:18:41Z</dcterms:modified>
</cp:coreProperties>
</file>