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71" r:id="rId16"/>
    <p:sldId id="268" r:id="rId17"/>
    <p:sldId id="273" r:id="rId18"/>
    <p:sldId id="274" r:id="rId19"/>
    <p:sldId id="275" r:id="rId20"/>
    <p:sldId id="269" r:id="rId21"/>
    <p:sldId id="276" r:id="rId22"/>
    <p:sldId id="277" r:id="rId23"/>
    <p:sldId id="278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4805-F3BF-453E-9A2A-45A5F589B2F1}" type="datetimeFigureOut">
              <a:rPr lang="en-ID" smtClean="0"/>
              <a:t>17/01/2025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259F-3078-4A10-98F1-B155DDD7C46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5987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4805-F3BF-453E-9A2A-45A5F589B2F1}" type="datetimeFigureOut">
              <a:rPr lang="en-ID" smtClean="0"/>
              <a:t>17/01/2025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259F-3078-4A10-98F1-B155DDD7C46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7763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4805-F3BF-453E-9A2A-45A5F589B2F1}" type="datetimeFigureOut">
              <a:rPr lang="en-ID" smtClean="0"/>
              <a:t>17/01/2025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259F-3078-4A10-98F1-B155DDD7C46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2691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4805-F3BF-453E-9A2A-45A5F589B2F1}" type="datetimeFigureOut">
              <a:rPr lang="en-ID" smtClean="0"/>
              <a:t>17/01/2025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259F-3078-4A10-98F1-B155DDD7C46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994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4805-F3BF-453E-9A2A-45A5F589B2F1}" type="datetimeFigureOut">
              <a:rPr lang="en-ID" smtClean="0"/>
              <a:t>17/01/2025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259F-3078-4A10-98F1-B155DDD7C46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24963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4805-F3BF-453E-9A2A-45A5F589B2F1}" type="datetimeFigureOut">
              <a:rPr lang="en-ID" smtClean="0"/>
              <a:t>17/01/2025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259F-3078-4A10-98F1-B155DDD7C46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8975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4805-F3BF-453E-9A2A-45A5F589B2F1}" type="datetimeFigureOut">
              <a:rPr lang="en-ID" smtClean="0"/>
              <a:t>17/01/2025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259F-3078-4A10-98F1-B155DDD7C46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3762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4805-F3BF-453E-9A2A-45A5F589B2F1}" type="datetimeFigureOut">
              <a:rPr lang="en-ID" smtClean="0"/>
              <a:t>17/01/2025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259F-3078-4A10-98F1-B155DDD7C46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824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4805-F3BF-453E-9A2A-45A5F589B2F1}" type="datetimeFigureOut">
              <a:rPr lang="en-ID" smtClean="0"/>
              <a:t>17/01/2025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259F-3078-4A10-98F1-B155DDD7C46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318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4805-F3BF-453E-9A2A-45A5F589B2F1}" type="datetimeFigureOut">
              <a:rPr lang="en-ID" smtClean="0"/>
              <a:t>17/01/2025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259F-3078-4A10-98F1-B155DDD7C46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6422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4805-F3BF-453E-9A2A-45A5F589B2F1}" type="datetimeFigureOut">
              <a:rPr lang="en-ID" smtClean="0"/>
              <a:t>17/01/2025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259F-3078-4A10-98F1-B155DDD7C46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75690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934805-F3BF-453E-9A2A-45A5F589B2F1}" type="datetimeFigureOut">
              <a:rPr lang="en-ID" smtClean="0"/>
              <a:t>17/01/2025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94259F-3078-4A10-98F1-B155DDD7C46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0095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nting of two people standing on stairs&#10;&#10;Description automatically generated">
            <a:extLst>
              <a:ext uri="{FF2B5EF4-FFF2-40B4-BE49-F238E27FC236}">
                <a16:creationId xmlns:a16="http://schemas.microsoft.com/office/drawing/2014/main" id="{61966E21-4536-C7FE-93F8-FA650576F9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r="4841"/>
          <a:stretch/>
        </p:blipFill>
        <p:spPr>
          <a:xfrm>
            <a:off x="20" y="10"/>
            <a:ext cx="9141693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F500EE-EF15-82A4-DB6A-534255573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490" y="1226097"/>
            <a:ext cx="5382733" cy="306324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BERKENAN KEPADA ALLAH</a:t>
            </a:r>
            <a:endParaRPr lang="en-ID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BA8C62-AB49-FA99-6C2B-42E2F23E9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5286" y="4599432"/>
            <a:ext cx="6858000" cy="12275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ke-3, Triwulan I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 2025</a:t>
            </a:r>
            <a:endParaRPr lang="en-ID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917044" y="253972"/>
                  <a:pt x="7878280" y="382927"/>
                  <a:pt x="7886700" y="622851"/>
                </a:cubicBezTo>
                <a:cubicBezTo>
                  <a:pt x="7895120" y="862775"/>
                  <a:pt x="7898095" y="881954"/>
                  <a:pt x="7886700" y="1137380"/>
                </a:cubicBezTo>
                <a:cubicBezTo>
                  <a:pt x="7875305" y="1392806"/>
                  <a:pt x="7859449" y="1500954"/>
                  <a:pt x="7886700" y="1814391"/>
                </a:cubicBezTo>
                <a:cubicBezTo>
                  <a:pt x="7913951" y="2127828"/>
                  <a:pt x="7899710" y="2276490"/>
                  <a:pt x="7886700" y="2491403"/>
                </a:cubicBezTo>
                <a:cubicBezTo>
                  <a:pt x="7873690" y="2706316"/>
                  <a:pt x="7899048" y="2943627"/>
                  <a:pt x="7886700" y="3168415"/>
                </a:cubicBezTo>
                <a:cubicBezTo>
                  <a:pt x="7874352" y="3393203"/>
                  <a:pt x="7895759" y="3539359"/>
                  <a:pt x="7886700" y="3899588"/>
                </a:cubicBezTo>
                <a:cubicBezTo>
                  <a:pt x="7877641" y="4259817"/>
                  <a:pt x="7907485" y="4437980"/>
                  <a:pt x="7886700" y="4630760"/>
                </a:cubicBezTo>
                <a:cubicBezTo>
                  <a:pt x="7865915" y="4823540"/>
                  <a:pt x="7871525" y="5198637"/>
                  <a:pt x="7886700" y="5416094"/>
                </a:cubicBezTo>
                <a:cubicBezTo>
                  <a:pt x="7691680" y="5431844"/>
                  <a:pt x="7601555" y="5415681"/>
                  <a:pt x="7466076" y="5416094"/>
                </a:cubicBezTo>
                <a:cubicBezTo>
                  <a:pt x="7330597" y="5416507"/>
                  <a:pt x="6831360" y="5424066"/>
                  <a:pt x="6651117" y="5416094"/>
                </a:cubicBezTo>
                <a:cubicBezTo>
                  <a:pt x="6470874" y="5408122"/>
                  <a:pt x="6162822" y="5448218"/>
                  <a:pt x="5993892" y="5416094"/>
                </a:cubicBezTo>
                <a:cubicBezTo>
                  <a:pt x="5824963" y="5383970"/>
                  <a:pt x="5688089" y="5423575"/>
                  <a:pt x="5494401" y="5416094"/>
                </a:cubicBezTo>
                <a:cubicBezTo>
                  <a:pt x="5300713" y="5408613"/>
                  <a:pt x="5038344" y="5439836"/>
                  <a:pt x="4837176" y="5416094"/>
                </a:cubicBezTo>
                <a:cubicBezTo>
                  <a:pt x="4636008" y="5392352"/>
                  <a:pt x="4547230" y="5414191"/>
                  <a:pt x="4416552" y="5416094"/>
                </a:cubicBezTo>
                <a:cubicBezTo>
                  <a:pt x="4285874" y="5417997"/>
                  <a:pt x="4197467" y="5397786"/>
                  <a:pt x="3995928" y="5416094"/>
                </a:cubicBezTo>
                <a:cubicBezTo>
                  <a:pt x="3794389" y="5434402"/>
                  <a:pt x="3512175" y="5385012"/>
                  <a:pt x="3338703" y="5416094"/>
                </a:cubicBezTo>
                <a:cubicBezTo>
                  <a:pt x="3165232" y="5447176"/>
                  <a:pt x="2961841" y="5402137"/>
                  <a:pt x="2839212" y="5416094"/>
                </a:cubicBezTo>
                <a:cubicBezTo>
                  <a:pt x="2716583" y="5430051"/>
                  <a:pt x="2260631" y="5391454"/>
                  <a:pt x="2103120" y="5416094"/>
                </a:cubicBezTo>
                <a:cubicBezTo>
                  <a:pt x="1945609" y="5440734"/>
                  <a:pt x="1802870" y="5413244"/>
                  <a:pt x="1603629" y="5416094"/>
                </a:cubicBezTo>
                <a:cubicBezTo>
                  <a:pt x="1404388" y="5418944"/>
                  <a:pt x="1036615" y="5428037"/>
                  <a:pt x="867537" y="5416094"/>
                </a:cubicBezTo>
                <a:cubicBezTo>
                  <a:pt x="698459" y="5404151"/>
                  <a:pt x="196765" y="5387017"/>
                  <a:pt x="0" y="5416094"/>
                </a:cubicBezTo>
                <a:cubicBezTo>
                  <a:pt x="-7913" y="5158982"/>
                  <a:pt x="-32352" y="4972281"/>
                  <a:pt x="0" y="4684921"/>
                </a:cubicBezTo>
                <a:cubicBezTo>
                  <a:pt x="32352" y="4397561"/>
                  <a:pt x="-36146" y="4109983"/>
                  <a:pt x="0" y="3953749"/>
                </a:cubicBezTo>
                <a:cubicBezTo>
                  <a:pt x="36146" y="3797515"/>
                  <a:pt x="38942" y="3433311"/>
                  <a:pt x="0" y="3168415"/>
                </a:cubicBezTo>
                <a:cubicBezTo>
                  <a:pt x="-38942" y="2903519"/>
                  <a:pt x="-264" y="2810505"/>
                  <a:pt x="0" y="2545564"/>
                </a:cubicBezTo>
                <a:cubicBezTo>
                  <a:pt x="264" y="2280623"/>
                  <a:pt x="20689" y="1994225"/>
                  <a:pt x="0" y="1760231"/>
                </a:cubicBezTo>
                <a:cubicBezTo>
                  <a:pt x="-20689" y="1526237"/>
                  <a:pt x="16073" y="1386976"/>
                  <a:pt x="0" y="1191541"/>
                </a:cubicBezTo>
                <a:cubicBezTo>
                  <a:pt x="-16073" y="996106"/>
                  <a:pt x="-16965" y="844858"/>
                  <a:pt x="0" y="677012"/>
                </a:cubicBezTo>
                <a:cubicBezTo>
                  <a:pt x="16965" y="509166"/>
                  <a:pt x="85" y="277162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4" y="4419423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73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6B785-3A21-FA35-7843-A92F87BEE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0DCAF-7955-3E3F-B970-9E8150C6F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337" y="616329"/>
            <a:ext cx="7204021" cy="6079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Yesaya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62:4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Engkau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disebut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lagi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"yang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ditinggalkan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suami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",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negerimu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disebut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lagi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"yang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sunyi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",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engkau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dinamai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"yang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berkenan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-Ku"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negerimu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"yang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bersuami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",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sebab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TUHAN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berkenan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kepadamu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negerimu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bersuami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Nabi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Yesaya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menggunakan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analogi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pernikahan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Ayat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mengatakan</a:t>
            </a:r>
            <a:r>
              <a:rPr lang="en-ID" dirty="0">
                <a:latin typeface="Tw Cen MT Condensed Extra Bold" panose="020B0803020202020204" pitchFamily="34" charset="0"/>
              </a:rPr>
              <a:t>, "TUHAN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berkenan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kepadamu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negerimu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bersuami</a:t>
            </a:r>
            <a:r>
              <a:rPr lang="en-ID" dirty="0">
                <a:latin typeface="Tw Cen MT Condensed Extra Bold" panose="020B0803020202020204" pitchFamily="34" charset="0"/>
              </a:rPr>
              <a:t>." </a:t>
            </a:r>
          </a:p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Puncak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sukacita</a:t>
            </a:r>
            <a:r>
              <a:rPr lang="en-ID" dirty="0">
                <a:latin typeface="Tw Cen MT Condensed Extra Bold" panose="020B0803020202020204" pitchFamily="34" charset="0"/>
              </a:rPr>
              <a:t> Allah </a:t>
            </a:r>
            <a:r>
              <a:rPr lang="en-ID" dirty="0" err="1">
                <a:latin typeface="Tw Cen MT Condensed Extra Bold" panose="020B0803020202020204" pitchFamily="34" charset="0"/>
              </a:rPr>
              <a:t>disimpan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pemulihan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ketika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>
                <a:latin typeface="Gill Sans Ultra Bold Condensed" panose="020B0A06020104020203" pitchFamily="34" charset="0"/>
              </a:rPr>
              <a:t>Dia </a:t>
            </a:r>
            <a:r>
              <a:rPr lang="en-ID" dirty="0" err="1">
                <a:latin typeface="Gill Sans Ultra Bold Condensed" panose="020B0A06020104020203" pitchFamily="34" charset="0"/>
              </a:rPr>
              <a:t>akan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menerima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umat</a:t>
            </a:r>
            <a:r>
              <a:rPr lang="en-ID" dirty="0">
                <a:latin typeface="Gill Sans Ultra Bold Condensed" panose="020B0A06020104020203" pitchFamily="34" charset="0"/>
              </a:rPr>
              <a:t>-Nya dan </a:t>
            </a:r>
            <a:r>
              <a:rPr lang="en-ID" dirty="0" err="1">
                <a:latin typeface="Gill Sans Ultra Bold Condensed" panose="020B0A06020104020203" pitchFamily="34" charset="0"/>
              </a:rPr>
              <a:t>bersukacita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atas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sama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seorang</a:t>
            </a:r>
            <a:r>
              <a:rPr lang="en-ID" dirty="0">
                <a:latin typeface="Tw Cen MT Condensed Extra Bold" panose="020B0803020202020204" pitchFamily="34" charset="0"/>
              </a:rPr>
              <a:t> ayah </a:t>
            </a:r>
            <a:r>
              <a:rPr lang="en-ID" dirty="0" err="1">
                <a:latin typeface="Tw Cen MT Condensed Extra Bold" panose="020B0803020202020204" pitchFamily="34" charset="0"/>
              </a:rPr>
              <a:t>bersukacita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atas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kembalinya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anak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laki-lakinya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hilang</a:t>
            </a:r>
            <a:r>
              <a:rPr lang="en-ID" dirty="0"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BF33FF-DF39-A4B9-E52D-7D4760686162}"/>
              </a:ext>
            </a:extLst>
          </p:cNvPr>
          <p:cNvSpPr/>
          <p:nvPr/>
        </p:nvSpPr>
        <p:spPr>
          <a:xfrm>
            <a:off x="335810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68181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8B6C68-ADAE-21FE-4B6B-FF365C7E9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642A9-0833-03BE-6AC2-77F6DCD8D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065" y="823968"/>
            <a:ext cx="6745071" cy="56640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5:25-28, Ayat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menasihati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para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suami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mengasihi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istri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"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sama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seperti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mengasihi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jemaat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menyerahkan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diri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-Nya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baginya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," dan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mengasihi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istri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"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seperti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tubuh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sendiri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Ayat-</a:t>
            </a:r>
            <a:r>
              <a:rPr lang="en-ID" sz="3000" dirty="0" err="1">
                <a:latin typeface="Tw Cen MT Condensed Extra Bold" panose="020B0803020202020204" pitchFamily="34" charset="0"/>
              </a:rPr>
              <a:t>ayat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menyoroti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mementingkan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diri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penuh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pengorbanan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dimiliki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seorang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suami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istrinya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000" dirty="0">
                <a:latin typeface="Tw Cen MT Condensed Extra Bold" panose="020B0803020202020204" pitchFamily="34" charset="0"/>
              </a:rPr>
              <a:t> juga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menunjukkan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Kristus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sendiri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mengasihi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umat</a:t>
            </a:r>
            <a:r>
              <a:rPr lang="en-ID" sz="3000" dirty="0">
                <a:latin typeface="Gill Sans Ultra Bold Condensed" panose="020B0A06020104020203" pitchFamily="34" charset="0"/>
              </a:rPr>
              <a:t>-Nya [</a:t>
            </a:r>
            <a:r>
              <a:rPr lang="en-ID" sz="3000" dirty="0" err="1">
                <a:latin typeface="Gill Sans Ultra Bold Condensed" panose="020B0A06020104020203" pitchFamily="34" charset="0"/>
              </a:rPr>
              <a:t>gereja</a:t>
            </a:r>
            <a:r>
              <a:rPr lang="en-ID" sz="3000" dirty="0">
                <a:latin typeface="Gill Sans Ultra Bold Condensed" panose="020B0A06020104020203" pitchFamily="34" charset="0"/>
              </a:rPr>
              <a:t>]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sebagai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bagian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dari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diri</a:t>
            </a:r>
            <a:r>
              <a:rPr lang="en-ID" sz="3000" dirty="0">
                <a:latin typeface="Gill Sans Ultra Bold Condensed" panose="020B0A06020104020203" pitchFamily="34" charset="0"/>
              </a:rPr>
              <a:t>-Nya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sendiri</a:t>
            </a:r>
            <a:r>
              <a:rPr lang="en-ID" sz="3000" dirty="0">
                <a:latin typeface="Gill Sans Ultra Bold Condensed" panose="020B0A06020104020203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12B85D-AC71-2D23-2C86-3B5B69BC7A32}"/>
              </a:ext>
            </a:extLst>
          </p:cNvPr>
          <p:cNvSpPr/>
          <p:nvPr/>
        </p:nvSpPr>
        <p:spPr>
          <a:xfrm>
            <a:off x="390674" y="256457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10541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22D07-ED58-D2AA-CC42-82C23B9F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MENYENANGKAN ALLAH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31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14 </a:t>
            </a:r>
            <a:r>
              <a:rPr lang="en-ID" sz="31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Januari</a:t>
            </a: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D0403-5C9E-B812-E4F4-067CCC4BA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9383" y="2116954"/>
            <a:ext cx="4780107" cy="4221523"/>
          </a:xfrm>
        </p:spPr>
        <p:txBody>
          <a:bodyPr anchor="ctr">
            <a:noAutofit/>
          </a:bodyPr>
          <a:lstStyle/>
          <a:p>
            <a:r>
              <a:rPr lang="en-ID" sz="3200" dirty="0" err="1">
                <a:latin typeface="Impact" panose="020B0806030902050204" pitchFamily="34" charset="0"/>
              </a:rPr>
              <a:t>Yesaya</a:t>
            </a:r>
            <a:r>
              <a:rPr lang="en-ID" sz="3200" dirty="0">
                <a:latin typeface="Impact" panose="020B0806030902050204" pitchFamily="34" charset="0"/>
              </a:rPr>
              <a:t> 43:4</a:t>
            </a:r>
            <a:r>
              <a:rPr lang="en-ID" sz="3200" dirty="0">
                <a:latin typeface="Tw Cen MT Condensed Extra Bold" panose="020B0803020202020204" pitchFamily="34" charset="0"/>
              </a:rPr>
              <a:t> "Oleh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berharga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>
                <a:latin typeface="Tw Cen MT Condensed Extra Bold" panose="020B0803020202020204" pitchFamily="34" charset="0"/>
              </a:rPr>
              <a:t>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mata</a:t>
            </a:r>
            <a:r>
              <a:rPr lang="en-ID" sz="3200" dirty="0">
                <a:latin typeface="Tw Cen MT Condensed Extra Bold" panose="020B0803020202020204" pitchFamily="34" charset="0"/>
              </a:rPr>
              <a:t>-Ku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mulia</a:t>
            </a:r>
            <a:r>
              <a:rPr lang="en-ID" sz="3200" dirty="0">
                <a:latin typeface="Tw Cen MT Condensed Extra Bold" panose="020B0803020202020204" pitchFamily="34" charset="0"/>
              </a:rPr>
              <a:t>, dan Aku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mengasihi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3200" dirty="0">
                <a:latin typeface="Tw Cen MT Condensed Extra Bold" panose="020B0803020202020204" pitchFamily="34" charset="0"/>
              </a:rPr>
              <a:t>,... “</a:t>
            </a:r>
          </a:p>
          <a:p>
            <a:r>
              <a:rPr lang="en-ID" sz="3200" dirty="0" err="1">
                <a:latin typeface="Impact" panose="020B0806030902050204" pitchFamily="34" charset="0"/>
              </a:rPr>
              <a:t>Mazmur</a:t>
            </a:r>
            <a:r>
              <a:rPr lang="en-ID" sz="3200" dirty="0">
                <a:latin typeface="Impact" panose="020B0806030902050204" pitchFamily="34" charset="0"/>
              </a:rPr>
              <a:t> 149:4</a:t>
            </a:r>
            <a:r>
              <a:rPr lang="en-ID" sz="3200" dirty="0">
                <a:latin typeface="Tw Cen MT Condensed Extra Bold" panose="020B0803020202020204" pitchFamily="34" charset="0"/>
              </a:rPr>
              <a:t> "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Sebab</a:t>
            </a:r>
            <a:r>
              <a:rPr lang="en-ID" sz="3200" dirty="0">
                <a:latin typeface="Tw Cen MT Condensed Extra Bold" panose="020B0803020202020204" pitchFamily="34" charset="0"/>
              </a:rPr>
              <a:t> TUHAN </a:t>
            </a:r>
            <a:r>
              <a:rPr lang="en-ID" sz="3200" dirty="0" err="1">
                <a:latin typeface="Gill Sans Nova Cond Ultra Bold" panose="020B0B04020104020203" pitchFamily="34" charset="0"/>
              </a:rPr>
              <a:t>berkenan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umat</a:t>
            </a:r>
            <a:r>
              <a:rPr lang="en-ID" sz="3200" dirty="0">
                <a:latin typeface="Tw Cen MT Condensed Extra Bold" panose="020B0803020202020204" pitchFamily="34" charset="0"/>
              </a:rPr>
              <a:t>-Nya,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memahkotai</a:t>
            </a:r>
            <a:r>
              <a:rPr lang="en-ID" sz="3200" dirty="0">
                <a:latin typeface="Tw Cen MT Condensed Extra Bold" panose="020B0803020202020204" pitchFamily="34" charset="0"/>
              </a:rPr>
              <a:t> orang-orang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rendah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keselamatan</a:t>
            </a:r>
            <a:r>
              <a:rPr lang="en-ID" sz="3200" dirty="0">
                <a:latin typeface="Tw Cen MT Condensed Extra Bold" panose="020B08030202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20BF2-FD80-568E-2777-6C9BDF73F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7" y="2698746"/>
            <a:ext cx="3787346" cy="302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73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C925FE-91B3-85CB-DC6F-E737557B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83" t="-1" r="2329" b="-1"/>
          <a:stretch/>
        </p:blipFill>
        <p:spPr>
          <a:xfrm>
            <a:off x="0" y="10"/>
            <a:ext cx="63378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85DCF-6783-3148-C3BF-4E37F2D62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3926" y="1775636"/>
            <a:ext cx="5197195" cy="372139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Allah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bisa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disenangkan</a:t>
            </a:r>
            <a:r>
              <a:rPr lang="en-ID" sz="3200" dirty="0">
                <a:latin typeface="Tw Cen MT Condensed Extra Bold" panose="020B0803020202020204" pitchFamily="34" charset="0"/>
              </a:rPr>
              <a:t> oleh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latin typeface="Gill Sans Ultra Bold Condensed" panose="020B0A06020104020203" pitchFamily="34" charset="0"/>
              </a:rPr>
              <a:t>Allah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mengasihi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manusia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mempertimbangkan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kepentingan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terbaik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halnya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siapa</a:t>
            </a:r>
            <a:r>
              <a:rPr lang="en-ID" sz="3200" dirty="0">
                <a:latin typeface="Tw Cen MT Condensed Extra Bold" panose="020B0803020202020204" pitchFamily="34" charset="0"/>
              </a:rPr>
              <a:t> pun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mengasihi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peduli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3200" dirty="0">
                <a:latin typeface="Tw Cen MT Condensed Extra Bold" panose="020B0803020202020204" pitchFamily="34" charset="0"/>
              </a:rPr>
              <a:t> orang lain.   </a:t>
            </a:r>
          </a:p>
        </p:txBody>
      </p:sp>
    </p:spTree>
    <p:extLst>
      <p:ext uri="{BB962C8B-B14F-4D97-AF65-F5344CB8AC3E}">
        <p14:creationId xmlns:p14="http://schemas.microsoft.com/office/powerpoint/2010/main" val="116621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5DD6F-110D-FD82-1C4A-729B332E2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680" y="1024695"/>
            <a:ext cx="4805898" cy="52059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Allah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dibuat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senang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oleh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umat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-Nya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ketika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berbuat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jahat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endParaRPr lang="en-ID" sz="3200" dirty="0">
              <a:solidFill>
                <a:srgbClr val="C00000"/>
              </a:solidFill>
              <a:latin typeface="Impact" panose="020B0806030902050204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Amsal</a:t>
            </a:r>
            <a:r>
              <a:rPr lang="en-ID" sz="3200" dirty="0">
                <a:latin typeface="Impact" panose="020B0806030902050204" pitchFamily="34" charset="0"/>
              </a:rPr>
              <a:t> 15:8,9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mengatakan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"korban" dan "</a:t>
            </a:r>
            <a:r>
              <a:rPr lang="en-ID" sz="3200" dirty="0" err="1">
                <a:latin typeface="Franklin Gothic Demi Cond" panose="020B0706030402020204" pitchFamily="34" charset="0"/>
              </a:rPr>
              <a:t>jalan</a:t>
            </a:r>
            <a:r>
              <a:rPr lang="en-ID" sz="3200" dirty="0">
                <a:latin typeface="Franklin Gothic Demi Cond" panose="020B0706030402020204" pitchFamily="34" charset="0"/>
              </a:rPr>
              <a:t>" orang </a:t>
            </a:r>
            <a:r>
              <a:rPr lang="en-ID" sz="3200" dirty="0" err="1">
                <a:latin typeface="Franklin Gothic Demi Cond" panose="020B0706030402020204" pitchFamily="34" charset="0"/>
              </a:rPr>
              <a:t>fasik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"</a:t>
            </a:r>
            <a:r>
              <a:rPr lang="en-ID" sz="3200" dirty="0" err="1">
                <a:latin typeface="Franklin Gothic Demi Cond" panose="020B0706030402020204" pitchFamily="34" charset="0"/>
              </a:rPr>
              <a:t>kekejian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bagi</a:t>
            </a:r>
            <a:r>
              <a:rPr lang="en-ID" sz="3200" dirty="0">
                <a:latin typeface="Franklin Gothic Demi Cond" panose="020B0706030402020204" pitchFamily="34" charset="0"/>
              </a:rPr>
              <a:t> TUHAN", "</a:t>
            </a:r>
            <a:r>
              <a:rPr lang="en-ID" sz="3200" dirty="0" err="1">
                <a:latin typeface="Franklin Gothic Demi Cond" panose="020B0706030402020204" pitchFamily="34" charset="0"/>
              </a:rPr>
              <a:t>doa</a:t>
            </a:r>
            <a:r>
              <a:rPr lang="en-ID" sz="3200" dirty="0">
                <a:latin typeface="Franklin Gothic Demi Cond" panose="020B0706030402020204" pitchFamily="34" charset="0"/>
              </a:rPr>
              <a:t> orang </a:t>
            </a:r>
            <a:r>
              <a:rPr lang="en-ID" sz="3200" dirty="0" err="1">
                <a:latin typeface="Franklin Gothic Demi Cond" panose="020B0706030402020204" pitchFamily="34" charset="0"/>
              </a:rPr>
              <a:t>jujur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dikenan</a:t>
            </a:r>
            <a:r>
              <a:rPr lang="en-ID" sz="3200" dirty="0">
                <a:latin typeface="Franklin Gothic Demi Cond" panose="020B0706030402020204" pitchFamily="34" charset="0"/>
              </a:rPr>
              <a:t>-Nya" dan "orang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mengejar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kebenaran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dikasihi</a:t>
            </a:r>
            <a:r>
              <a:rPr lang="en-ID" sz="3200" dirty="0">
                <a:latin typeface="Franklin Gothic Demi Cond" panose="020B0706030402020204" pitchFamily="34" charset="0"/>
              </a:rPr>
              <a:t>-Nya".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A28C7-3E0A-9F69-5DFE-D2FA78097B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830"/>
          <a:stretch/>
        </p:blipFill>
        <p:spPr>
          <a:xfrm>
            <a:off x="5107864" y="10"/>
            <a:ext cx="40361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3864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5531A4-64DF-7628-47A4-7271D7E2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96" r="6606"/>
          <a:stretch/>
        </p:blipFill>
        <p:spPr>
          <a:xfrm>
            <a:off x="0" y="1587"/>
            <a:ext cx="4008476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78DAA-E63C-EFF5-4AAE-6C6CD1324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228" y="744278"/>
            <a:ext cx="4857236" cy="5888169"/>
          </a:xfrm>
        </p:spPr>
        <p:txBody>
          <a:bodyPr>
            <a:noAutofit/>
          </a:bodyPr>
          <a:lstStyle/>
          <a:p>
            <a:r>
              <a:rPr lang="en-ID" sz="3000" dirty="0">
                <a:latin typeface="Franklin Gothic Demi Cond" panose="020B0706030402020204" pitchFamily="34" charset="0"/>
              </a:rPr>
              <a:t>Allah </a:t>
            </a:r>
            <a:r>
              <a:rPr lang="en-ID" sz="3000" dirty="0" err="1">
                <a:latin typeface="Franklin Gothic Demi Cond" panose="020B0706030402020204" pitchFamily="34" charset="0"/>
              </a:rPr>
              <a:t>memang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mengasihi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semua</a:t>
            </a:r>
            <a:r>
              <a:rPr lang="en-ID" sz="3000" dirty="0">
                <a:latin typeface="Franklin Gothic Demi Cond" panose="020B0706030402020204" pitchFamily="34" charset="0"/>
              </a:rPr>
              <a:t> orang. </a:t>
            </a:r>
            <a:r>
              <a:rPr lang="en-ID" sz="3000" dirty="0" err="1">
                <a:latin typeface="Franklin Gothic Demi Cond" panose="020B0706030402020204" pitchFamily="34" charset="0"/>
              </a:rPr>
              <a:t>Namun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secara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khusus</a:t>
            </a:r>
            <a:r>
              <a:rPr lang="en-ID" sz="3000" dirty="0">
                <a:latin typeface="Franklin Gothic Demi Cond" panose="020B0706030402020204" pitchFamily="34" charset="0"/>
              </a:rPr>
              <a:t> Allah </a:t>
            </a:r>
            <a:r>
              <a:rPr lang="en-ID" sz="3000" dirty="0" err="1">
                <a:latin typeface="Franklin Gothic Demi Cond" panose="020B0706030402020204" pitchFamily="34" charset="0"/>
              </a:rPr>
              <a:t>mengasihi</a:t>
            </a:r>
            <a:r>
              <a:rPr lang="en-ID" sz="3000" dirty="0">
                <a:latin typeface="Franklin Gothic Demi Cond" panose="020B0706030402020204" pitchFamily="34" charset="0"/>
              </a:rPr>
              <a:t> orang yang "</a:t>
            </a:r>
            <a:r>
              <a:rPr lang="en-ID" sz="3000" dirty="0" err="1">
                <a:latin typeface="Franklin Gothic Demi Cond" panose="020B0706030402020204" pitchFamily="34" charset="0"/>
              </a:rPr>
              <a:t>benar</a:t>
            </a:r>
            <a:r>
              <a:rPr lang="en-ID" sz="3000" dirty="0">
                <a:latin typeface="Franklin Gothic Demi Cond" panose="020B0706030402020204" pitchFamily="34" charset="0"/>
              </a:rPr>
              <a:t>" [</a:t>
            </a:r>
            <a:r>
              <a:rPr lang="en-ID" sz="3000" dirty="0" err="1">
                <a:latin typeface="Franklin Gothic Demi Cond" panose="020B0706030402020204" pitchFamily="34" charset="0"/>
              </a:rPr>
              <a:t>Mazmur</a:t>
            </a:r>
            <a:r>
              <a:rPr lang="en-ID" sz="3000" dirty="0">
                <a:latin typeface="Franklin Gothic Demi Cond" panose="020B0706030402020204" pitchFamily="34" charset="0"/>
              </a:rPr>
              <a:t> 146:8] dan "yang </a:t>
            </a:r>
            <a:r>
              <a:rPr lang="en-ID" sz="3000" dirty="0" err="1">
                <a:latin typeface="Franklin Gothic Demi Cond" panose="020B0706030402020204" pitchFamily="34" charset="0"/>
              </a:rPr>
              <a:t>memberi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sukacita</a:t>
            </a:r>
            <a:r>
              <a:rPr lang="en-ID" sz="3000" dirty="0">
                <a:latin typeface="Franklin Gothic Demi Cond" panose="020B0706030402020204" pitchFamily="34" charset="0"/>
              </a:rPr>
              <a:t>" [2 </a:t>
            </a:r>
            <a:r>
              <a:rPr lang="en-ID" sz="3000" dirty="0" err="1">
                <a:latin typeface="Franklin Gothic Demi Cond" panose="020B0706030402020204" pitchFamily="34" charset="0"/>
              </a:rPr>
              <a:t>Korintus</a:t>
            </a:r>
            <a:r>
              <a:rPr lang="en-ID" sz="3000" dirty="0">
                <a:latin typeface="Franklin Gothic Demi Cond" panose="020B0706030402020204" pitchFamily="34" charset="0"/>
              </a:rPr>
              <a:t> 9:7].</a:t>
            </a:r>
          </a:p>
          <a:p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Allah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senang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kejahatan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tapi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Dia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menyukai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kebaikan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 </a:t>
            </a:r>
          </a:p>
          <a:p>
            <a:r>
              <a:rPr lang="en-ID" sz="3000" dirty="0" err="1">
                <a:latin typeface="Impact" panose="020B0806030902050204" pitchFamily="34" charset="0"/>
              </a:rPr>
              <a:t>Kesenangan</a:t>
            </a:r>
            <a:r>
              <a:rPr lang="en-ID" sz="3000" dirty="0">
                <a:latin typeface="Impact" panose="020B0806030902050204" pitchFamily="34" charset="0"/>
              </a:rPr>
              <a:t> Allah menjadi </a:t>
            </a:r>
            <a:r>
              <a:rPr lang="en-ID" sz="3000" dirty="0" err="1">
                <a:latin typeface="Impact" panose="020B0806030902050204" pitchFamily="34" charset="0"/>
              </a:rPr>
              <a:t>alasan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bagi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pujian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kegembiraan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manusia</a:t>
            </a:r>
            <a:r>
              <a:rPr lang="en-ID" sz="3000" dirty="0">
                <a:latin typeface="Impact" panose="020B0806030902050204" pitchFamily="34" charset="0"/>
              </a:rPr>
              <a:t>.</a:t>
            </a:r>
          </a:p>
          <a:p>
            <a:endParaRPr lang="en-ID" sz="30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159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3C1E6-59F0-99CB-ADBB-670D2AF3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BATU YANG HIDUP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Rabu, 15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Januari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F9BE8-6CA8-85BB-3D21-FBD895CA5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3747" y="1858041"/>
            <a:ext cx="6106032" cy="499995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700" dirty="0" err="1">
                <a:latin typeface="Eras Bold ITC" panose="020B0907030504020204" pitchFamily="34" charset="0"/>
              </a:rPr>
              <a:t>Sebelum</a:t>
            </a:r>
            <a:r>
              <a:rPr lang="en-ID" sz="2700" dirty="0"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latin typeface="Eras Bold ITC" panose="020B0907030504020204" pitchFamily="34" charset="0"/>
              </a:rPr>
              <a:t>kita</a:t>
            </a:r>
            <a:r>
              <a:rPr lang="en-ID" sz="2700" dirty="0"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latin typeface="Eras Bold ITC" panose="020B0907030504020204" pitchFamily="34" charset="0"/>
              </a:rPr>
              <a:t>berkata</a:t>
            </a:r>
            <a:r>
              <a:rPr lang="en-ID" sz="2700" dirty="0"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latin typeface="Eras Bold ITC" panose="020B0907030504020204" pitchFamily="34" charset="0"/>
              </a:rPr>
              <a:t>atau</a:t>
            </a:r>
            <a:r>
              <a:rPr lang="en-ID" sz="2700" dirty="0"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latin typeface="Eras Bold ITC" panose="020B0907030504020204" pitchFamily="34" charset="0"/>
              </a:rPr>
              <a:t>melakukan</a:t>
            </a:r>
            <a:r>
              <a:rPr lang="en-ID" sz="2700" dirty="0"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latin typeface="Eras Bold ITC" panose="020B0907030504020204" pitchFamily="34" charset="0"/>
              </a:rPr>
              <a:t>apa</a:t>
            </a:r>
            <a:r>
              <a:rPr lang="en-ID" sz="2700" dirty="0">
                <a:latin typeface="Eras Bold ITC" panose="020B0907030504020204" pitchFamily="34" charset="0"/>
              </a:rPr>
              <a:t> pun, Allah </a:t>
            </a:r>
            <a:r>
              <a:rPr lang="en-ID" sz="2700" dirty="0" err="1">
                <a:latin typeface="Eras Bold ITC" panose="020B0907030504020204" pitchFamily="34" charset="0"/>
              </a:rPr>
              <a:t>menjangkau</a:t>
            </a:r>
            <a:r>
              <a:rPr lang="en-ID" sz="2700" dirty="0">
                <a:latin typeface="Eras Bold ITC" panose="020B0907030504020204" pitchFamily="34" charset="0"/>
              </a:rPr>
              <a:t> dan </a:t>
            </a:r>
            <a:r>
              <a:rPr lang="en-ID" sz="2700" dirty="0" err="1">
                <a:latin typeface="Eras Bold ITC" panose="020B0907030504020204" pitchFamily="34" charset="0"/>
              </a:rPr>
              <a:t>memberikan</a:t>
            </a:r>
            <a:r>
              <a:rPr lang="en-ID" sz="2700" dirty="0"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latin typeface="Eras Bold ITC" panose="020B0907030504020204" pitchFamily="34" charset="0"/>
              </a:rPr>
              <a:t>kesempatan</a:t>
            </a:r>
            <a:r>
              <a:rPr lang="en-ID" sz="2700" dirty="0"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latin typeface="Eras Bold ITC" panose="020B0907030504020204" pitchFamily="34" charset="0"/>
              </a:rPr>
              <a:t>kita</a:t>
            </a:r>
            <a:r>
              <a:rPr lang="en-ID" sz="2700" dirty="0"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latin typeface="Eras Bold ITC" panose="020B0907030504020204" pitchFamily="34" charset="0"/>
              </a:rPr>
              <a:t>untuk</a:t>
            </a:r>
            <a:r>
              <a:rPr lang="en-ID" sz="2700" dirty="0"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latin typeface="Eras Bold ITC" panose="020B0907030504020204" pitchFamily="34" charset="0"/>
              </a:rPr>
              <a:t>menerima</a:t>
            </a:r>
            <a:r>
              <a:rPr lang="en-ID" sz="2700" dirty="0"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latin typeface="Eras Bold ITC" panose="020B0907030504020204" pitchFamily="34" charset="0"/>
              </a:rPr>
              <a:t>atau</a:t>
            </a:r>
            <a:r>
              <a:rPr lang="en-ID" sz="2700" dirty="0"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latin typeface="Eras Bold ITC" panose="020B0907030504020204" pitchFamily="34" charset="0"/>
              </a:rPr>
              <a:t>menolak</a:t>
            </a:r>
            <a:r>
              <a:rPr lang="en-ID" sz="2700" dirty="0"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latin typeface="Eras Bold ITC" panose="020B0907030504020204" pitchFamily="34" charset="0"/>
              </a:rPr>
              <a:t>kasih</a:t>
            </a:r>
            <a:r>
              <a:rPr lang="en-ID" sz="2700" dirty="0">
                <a:latin typeface="Eras Bold ITC" panose="020B0907030504020204" pitchFamily="34" charset="0"/>
              </a:rPr>
              <a:t>-Nya.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Sebagaimana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dinyatakan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dalam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>
                <a:latin typeface="Impact" panose="020B0806030902050204" pitchFamily="34" charset="0"/>
              </a:rPr>
              <a:t>Roma 5:8,</a:t>
            </a:r>
            <a:r>
              <a:rPr lang="en-ID" sz="2700" dirty="0">
                <a:latin typeface="Franklin Gothic Demi Cond" panose="020B0706030402020204" pitchFamily="34" charset="0"/>
              </a:rPr>
              <a:t> "Allah </a:t>
            </a:r>
            <a:r>
              <a:rPr lang="en-ID" sz="2700" dirty="0" err="1">
                <a:latin typeface="Franklin Gothic Demi Cond" panose="020B0706030402020204" pitchFamily="34" charset="0"/>
              </a:rPr>
              <a:t>menunjukkan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kasih</a:t>
            </a:r>
            <a:r>
              <a:rPr lang="en-ID" sz="2700" dirty="0">
                <a:latin typeface="Franklin Gothic Demi Cond" panose="020B0706030402020204" pitchFamily="34" charset="0"/>
              </a:rPr>
              <a:t>-Nya </a:t>
            </a:r>
            <a:r>
              <a:rPr lang="en-ID" sz="2700" dirty="0" err="1">
                <a:latin typeface="Franklin Gothic Demi Cond" panose="020B0706030402020204" pitchFamily="34" charset="0"/>
              </a:rPr>
              <a:t>kepada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kita</a:t>
            </a:r>
            <a:r>
              <a:rPr lang="en-ID" sz="2700" dirty="0">
                <a:latin typeface="Franklin Gothic Demi Cond" panose="020B0706030402020204" pitchFamily="34" charset="0"/>
              </a:rPr>
              <a:t>, oleh </a:t>
            </a:r>
            <a:r>
              <a:rPr lang="en-ID" sz="2700" dirty="0" err="1">
                <a:latin typeface="Franklin Gothic Demi Cond" panose="020B0706030402020204" pitchFamily="34" charset="0"/>
              </a:rPr>
              <a:t>karena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Kristus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telah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mati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untuk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kita</a:t>
            </a:r>
            <a:r>
              <a:rPr lang="en-ID" sz="2700" dirty="0">
                <a:latin typeface="Franklin Gothic Demi Cond" panose="020B0706030402020204" pitchFamily="34" charset="0"/>
              </a:rPr>
              <a:t>, </a:t>
            </a:r>
            <a:r>
              <a:rPr lang="en-ID" sz="2700" dirty="0" err="1">
                <a:latin typeface="Franklin Gothic Demi Cond" panose="020B0706030402020204" pitchFamily="34" charset="0"/>
              </a:rPr>
              <a:t>ketika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kita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masih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berdosa</a:t>
            </a:r>
            <a:r>
              <a:rPr lang="en-ID" sz="2700" dirty="0">
                <a:latin typeface="Franklin Gothic Demi Cond" panose="020B07060304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sz="2700" dirty="0">
                <a:highlight>
                  <a:srgbClr val="00FFFF"/>
                </a:highlight>
                <a:latin typeface="Impact" panose="020B0806030902050204" pitchFamily="34" charset="0"/>
              </a:rPr>
              <a:t>Allah </a:t>
            </a:r>
            <a:r>
              <a:rPr lang="en-ID" sz="2700" dirty="0" err="1">
                <a:highlight>
                  <a:srgbClr val="00FFFF"/>
                </a:highlight>
                <a:latin typeface="Impact" panose="020B0806030902050204" pitchFamily="34" charset="0"/>
              </a:rPr>
              <a:t>menganugerahkan</a:t>
            </a:r>
            <a:r>
              <a:rPr lang="en-ID" sz="27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700" dirty="0" err="1">
                <a:highlight>
                  <a:srgbClr val="00FFFF"/>
                </a:highlight>
                <a:latin typeface="Impact" panose="020B0806030902050204" pitchFamily="34" charset="0"/>
              </a:rPr>
              <a:t>kasih</a:t>
            </a:r>
            <a:r>
              <a:rPr lang="en-ID" sz="27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700" dirty="0" err="1">
                <a:highlight>
                  <a:srgbClr val="00FFFF"/>
                </a:highlight>
                <a:latin typeface="Impact" panose="020B0806030902050204" pitchFamily="34" charset="0"/>
              </a:rPr>
              <a:t>karunia</a:t>
            </a:r>
            <a:r>
              <a:rPr lang="en-ID" sz="27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700" dirty="0" err="1">
                <a:highlight>
                  <a:srgbClr val="00FFFF"/>
                </a:highlight>
                <a:latin typeface="Impact" panose="020B0806030902050204" pitchFamily="34" charset="0"/>
              </a:rPr>
              <a:t>kepada</a:t>
            </a:r>
            <a:r>
              <a:rPr lang="en-ID" sz="27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700" dirty="0" err="1">
                <a:highlight>
                  <a:srgbClr val="00FFFF"/>
                </a:highlight>
                <a:latin typeface="Impact" panose="020B0806030902050204" pitchFamily="34" charset="0"/>
              </a:rPr>
              <a:t>manusia</a:t>
            </a:r>
            <a:r>
              <a:rPr lang="en-ID" sz="27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700" dirty="0" err="1">
                <a:highlight>
                  <a:srgbClr val="00FFFF"/>
                </a:highlight>
                <a:latin typeface="Impact" panose="020B0806030902050204" pitchFamily="34" charset="0"/>
              </a:rPr>
              <a:t>sebelum</a:t>
            </a:r>
            <a:r>
              <a:rPr lang="en-ID" sz="27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700" dirty="0" err="1">
                <a:highlight>
                  <a:srgbClr val="00FFFF"/>
                </a:highlight>
                <a:latin typeface="Impact" panose="020B0806030902050204" pitchFamily="34" charset="0"/>
              </a:rPr>
              <a:t>manusia</a:t>
            </a:r>
            <a:r>
              <a:rPr lang="en-ID" sz="27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700" dirty="0" err="1">
                <a:highlight>
                  <a:srgbClr val="00FFFF"/>
                </a:highlight>
                <a:latin typeface="Impact" panose="020B0806030902050204" pitchFamily="34" charset="0"/>
              </a:rPr>
              <a:t>memberikan</a:t>
            </a:r>
            <a:r>
              <a:rPr lang="en-ID" sz="27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700" dirty="0" err="1">
                <a:highlight>
                  <a:srgbClr val="00FFFF"/>
                </a:highlight>
                <a:latin typeface="Impact" panose="020B0806030902050204" pitchFamily="34" charset="0"/>
              </a:rPr>
              <a:t>tanggapan</a:t>
            </a:r>
            <a:r>
              <a:rPr lang="en-ID" sz="27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700" dirty="0" err="1">
                <a:highlight>
                  <a:srgbClr val="00FFFF"/>
                </a:highlight>
                <a:latin typeface="Impact" panose="020B0806030902050204" pitchFamily="34" charset="0"/>
              </a:rPr>
              <a:t>apa</a:t>
            </a:r>
            <a:r>
              <a:rPr lang="en-ID" sz="2700" dirty="0">
                <a:highlight>
                  <a:srgbClr val="00FFFF"/>
                </a:highlight>
                <a:latin typeface="Impact" panose="020B0806030902050204" pitchFamily="34" charset="0"/>
              </a:rPr>
              <a:t> pun.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E55AE-CA99-E4F2-8A01-086F0F87F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98" y="2417267"/>
            <a:ext cx="2638028" cy="26380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575011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B899B3-D76E-07E5-78EC-A7D9AF7E9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812"/>
            <a:ext cx="9152141" cy="68818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6BD2BC-DF0F-7A6C-A2CF-545875A59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524000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Bagaimana</a:t>
            </a:r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dapat</a:t>
            </a:r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hidup</a:t>
            </a:r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berkenan</a:t>
            </a:r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2624D-9AE9-1626-E9AA-1476EB33E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4832" y="2015331"/>
            <a:ext cx="65160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Allah,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kasih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karunia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kemurahan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-Nya,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telah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membuka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jalan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melalui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karya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Khususnya</a:t>
            </a:r>
            <a:r>
              <a:rPr lang="en-ID" sz="3200" dirty="0">
                <a:latin typeface="Berlin Sans FB" panose="020E0602020502020306" pitchFamily="34" charset="0"/>
              </a:rPr>
              <a:t>, "</a:t>
            </a:r>
            <a:r>
              <a:rPr lang="en-ID" sz="3200" dirty="0" err="1">
                <a:latin typeface="Berlin Sans FB" panose="020E0602020502020306" pitchFamily="34" charset="0"/>
              </a:rPr>
              <a:t>melalui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Yesus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Kristus</a:t>
            </a:r>
            <a:r>
              <a:rPr lang="en-ID" sz="3200" dirty="0">
                <a:latin typeface="Berlin Sans FB" panose="020E0602020502020306" pitchFamily="34" charset="0"/>
              </a:rPr>
              <a:t>"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dapat</a:t>
            </a:r>
            <a:r>
              <a:rPr lang="en-ID" sz="3200" dirty="0">
                <a:latin typeface="Berlin Sans FB" panose="020E0602020502020306" pitchFamily="34" charset="0"/>
              </a:rPr>
              <a:t> "</a:t>
            </a:r>
            <a:r>
              <a:rPr lang="en-ID" sz="3200" dirty="0" err="1">
                <a:latin typeface="Berlin Sans FB" panose="020E0602020502020306" pitchFamily="34" charset="0"/>
              </a:rPr>
              <a:t>mempersembahkan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persembahan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rohani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karena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Yesus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Kristus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berkenan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latin typeface="Berlin Sans FB" panose="020E0602020502020306" pitchFamily="34" charset="0"/>
              </a:rPr>
              <a:t> Allah" </a:t>
            </a:r>
            <a:r>
              <a:rPr lang="en-ID" sz="3200" dirty="0">
                <a:latin typeface="Impact" panose="020B0806030902050204" pitchFamily="34" charset="0"/>
              </a:rPr>
              <a:t>[1 Petrus 2:5]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922874-6139-0C56-CB0B-066FC01672B2}"/>
              </a:ext>
            </a:extLst>
          </p:cNvPr>
          <p:cNvSpPr/>
          <p:nvPr/>
        </p:nvSpPr>
        <p:spPr>
          <a:xfrm>
            <a:off x="543074" y="2979102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59013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00A0AE-D8B4-5DFD-CF0B-1C9B03A92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" y="0"/>
            <a:ext cx="9117677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FCDDA-83F7-ED78-C4DB-B273325C0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655" y="1091034"/>
            <a:ext cx="6638863" cy="53219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"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Tanpa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iman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mustahil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orang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berkenan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Allah" </a:t>
            </a:r>
            <a:r>
              <a:rPr lang="en-ID" sz="3200" dirty="0">
                <a:latin typeface="Impact" panose="020B0806030902050204" pitchFamily="34" charset="0"/>
              </a:rPr>
              <a:t>[</a:t>
            </a:r>
            <a:r>
              <a:rPr lang="en-ID" sz="3200" dirty="0" err="1">
                <a:latin typeface="Impact" panose="020B0806030902050204" pitchFamily="34" charset="0"/>
              </a:rPr>
              <a:t>Ibrani</a:t>
            </a:r>
            <a:r>
              <a:rPr lang="en-ID" sz="3200" dirty="0">
                <a:latin typeface="Impact" panose="020B0806030902050204" pitchFamily="34" charset="0"/>
              </a:rPr>
              <a:t> 11:6],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melalui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usaha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pengantaraan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Kristus</a:t>
            </a:r>
            <a:r>
              <a:rPr lang="en-ID" sz="3200" dirty="0">
                <a:latin typeface="Berlin Sans FB" panose="020E0602020502020306" pitchFamily="34" charset="0"/>
              </a:rPr>
              <a:t>, Allah </a:t>
            </a:r>
            <a:r>
              <a:rPr lang="en-ID" sz="3200" dirty="0" err="1">
                <a:latin typeface="Berlin Sans FB" panose="020E0602020502020306" pitchFamily="34" charset="0"/>
              </a:rPr>
              <a:t>akan</a:t>
            </a:r>
            <a:r>
              <a:rPr lang="en-ID" sz="3200" dirty="0">
                <a:latin typeface="Berlin Sans FB" panose="020E0602020502020306" pitchFamily="34" charset="0"/>
              </a:rPr>
              <a:t> "</a:t>
            </a:r>
            <a:r>
              <a:rPr lang="en-ID" sz="3200" dirty="0" err="1">
                <a:latin typeface="Berlin Sans FB" panose="020E0602020502020306" pitchFamily="34" charset="0"/>
              </a:rPr>
              <a:t>menjadikan</a:t>
            </a:r>
            <a:r>
              <a:rPr lang="en-ID" sz="3200" dirty="0">
                <a:latin typeface="Berlin Sans FB" panose="020E0602020502020306" pitchFamily="34" charset="0"/>
              </a:rPr>
              <a:t>" orang-orang </a:t>
            </a:r>
            <a:r>
              <a:rPr lang="en-ID" sz="3200" dirty="0" err="1">
                <a:latin typeface="Berlin Sans FB" panose="020E0602020502020306" pitchFamily="34" charset="0"/>
              </a:rPr>
              <a:t>percaya</a:t>
            </a:r>
            <a:r>
              <a:rPr lang="en-ID" sz="3200" dirty="0">
                <a:latin typeface="Berlin Sans FB" panose="020E0602020502020306" pitchFamily="34" charset="0"/>
              </a:rPr>
              <a:t> "</a:t>
            </a:r>
            <a:r>
              <a:rPr lang="en-ID" sz="3200" dirty="0" err="1">
                <a:latin typeface="Berlin Sans FB" panose="020E0602020502020306" pitchFamily="34" charset="0"/>
              </a:rPr>
              <a:t>diperlengkapi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dalam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setiap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pekerjaan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baik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untuk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melakukan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kehendak</a:t>
            </a:r>
            <a:r>
              <a:rPr lang="en-ID" sz="3200" dirty="0">
                <a:latin typeface="Berlin Sans FB" panose="020E0602020502020306" pitchFamily="34" charset="0"/>
              </a:rPr>
              <a:t>-Nya, </a:t>
            </a:r>
            <a:r>
              <a:rPr lang="en-ID" sz="3200" dirty="0" err="1">
                <a:latin typeface="Berlin Sans FB" panose="020E0602020502020306" pitchFamily="34" charset="0"/>
              </a:rPr>
              <a:t>mengerjakan</a:t>
            </a:r>
            <a:r>
              <a:rPr lang="en-ID" sz="3200" dirty="0">
                <a:latin typeface="Berlin Sans FB" panose="020E0602020502020306" pitchFamily="34" charset="0"/>
              </a:rPr>
              <a:t> di </a:t>
            </a:r>
            <a:r>
              <a:rPr lang="en-ID" sz="3200" dirty="0" err="1">
                <a:latin typeface="Berlin Sans FB" panose="020E0602020502020306" pitchFamily="34" charset="0"/>
              </a:rPr>
              <a:t>dalam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apa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berkenan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latin typeface="Berlin Sans FB" panose="020E0602020502020306" pitchFamily="34" charset="0"/>
              </a:rPr>
              <a:t>-Nya, </a:t>
            </a:r>
            <a:r>
              <a:rPr lang="en-ID" sz="3200" dirty="0" err="1">
                <a:latin typeface="Berlin Sans FB" panose="020E0602020502020306" pitchFamily="34" charset="0"/>
              </a:rPr>
              <a:t>melaluli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Yesus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Kristus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bagi-Nyalah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kemuliaan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selama-lamanya</a:t>
            </a:r>
            <a:r>
              <a:rPr lang="en-ID" sz="3200" dirty="0">
                <a:latin typeface="Berlin Sans FB" panose="020E0602020502020306" pitchFamily="34" charset="0"/>
              </a:rPr>
              <a:t>. Amin"[</a:t>
            </a:r>
            <a:r>
              <a:rPr lang="en-ID" sz="3200" dirty="0" err="1">
                <a:latin typeface="Berlin Sans FB" panose="020E0602020502020306" pitchFamily="34" charset="0"/>
              </a:rPr>
              <a:t>Ibrani</a:t>
            </a:r>
            <a:r>
              <a:rPr lang="en-ID" sz="3200" dirty="0">
                <a:latin typeface="Berlin Sans FB" panose="020E0602020502020306" pitchFamily="34" charset="0"/>
              </a:rPr>
              <a:t> 13:21].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1F4CD7-C847-4796-DE13-2E1A22622AF6}"/>
              </a:ext>
            </a:extLst>
          </p:cNvPr>
          <p:cNvSpPr/>
          <p:nvPr/>
        </p:nvSpPr>
        <p:spPr>
          <a:xfrm>
            <a:off x="583482" y="2552382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01865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C08563-1884-27C5-B7FD-5F78CB749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" y="0"/>
            <a:ext cx="9117677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A08A4-5113-B152-1549-5CB7D9FA7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736" y="574159"/>
            <a:ext cx="6865174" cy="60286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menyambut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Allah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iman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dianggap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benar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di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hadapan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-Nya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melalui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pengantaraan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, yang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kebenaran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-Nya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sajalah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dapat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diterima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Dan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menyambut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tawaran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kasih</a:t>
            </a:r>
            <a:r>
              <a:rPr lang="en-ID" sz="3200" dirty="0">
                <a:latin typeface="Berlin Sans FB" panose="020E0602020502020306" pitchFamily="34" charset="0"/>
              </a:rPr>
              <a:t> Allah </a:t>
            </a:r>
            <a:r>
              <a:rPr lang="en-ID" sz="3200" dirty="0" err="1">
                <a:latin typeface="Berlin Sans FB" panose="020E0602020502020306" pitchFamily="34" charset="0"/>
              </a:rPr>
              <a:t>dianggap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layak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melalui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pengantaraan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Kristus</a:t>
            </a:r>
            <a:r>
              <a:rPr lang="en-ID" sz="3200" dirty="0">
                <a:latin typeface="Berlin Sans FB" panose="020E0602020502020306" pitchFamily="34" charset="0"/>
              </a:rPr>
              <a:t> [Lukas 20:35], dan Dia </a:t>
            </a:r>
            <a:r>
              <a:rPr lang="en-ID" sz="3200" dirty="0" err="1">
                <a:latin typeface="Berlin Sans FB" panose="020E0602020502020306" pitchFamily="34" charset="0"/>
              </a:rPr>
              <a:t>mengubah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 menjadi </a:t>
            </a:r>
            <a:r>
              <a:rPr lang="en-ID" sz="3200" dirty="0" err="1">
                <a:latin typeface="Berlin Sans FB" panose="020E0602020502020306" pitchFamily="34" charset="0"/>
              </a:rPr>
              <a:t>serupa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latin typeface="Berlin Sans FB" panose="020E0602020502020306" pitchFamily="34" charset="0"/>
              </a:rPr>
              <a:t> Dia </a:t>
            </a:r>
            <a:r>
              <a:rPr lang="en-ID" sz="3200" dirty="0">
                <a:latin typeface="Impact" panose="020B0806030902050204" pitchFamily="34" charset="0"/>
              </a:rPr>
              <a:t>[1 </a:t>
            </a:r>
            <a:r>
              <a:rPr lang="en-ID" sz="3200" dirty="0" err="1">
                <a:latin typeface="Impact" panose="020B0806030902050204" pitchFamily="34" charset="0"/>
              </a:rPr>
              <a:t>Korintus</a:t>
            </a:r>
            <a:r>
              <a:rPr lang="en-ID" sz="3200" dirty="0">
                <a:latin typeface="Impact" panose="020B0806030902050204" pitchFamily="34" charset="0"/>
              </a:rPr>
              <a:t> 15:51-57; 1 </a:t>
            </a:r>
            <a:r>
              <a:rPr lang="en-ID" sz="3200" dirty="0" err="1">
                <a:latin typeface="Impact" panose="020B0806030902050204" pitchFamily="34" charset="0"/>
              </a:rPr>
              <a:t>Yohanes</a:t>
            </a:r>
            <a:r>
              <a:rPr lang="en-ID" sz="3200" dirty="0">
                <a:latin typeface="Impact" panose="020B0806030902050204" pitchFamily="34" charset="0"/>
              </a:rPr>
              <a:t> 3:2].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562014-A0F5-0E4A-F913-E1A2CB08AB18}"/>
              </a:ext>
            </a:extLst>
          </p:cNvPr>
          <p:cNvSpPr/>
          <p:nvPr/>
        </p:nvSpPr>
        <p:spPr>
          <a:xfrm>
            <a:off x="497090" y="2601150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9974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7F3F8-9C60-3C04-CB38-B2A317D02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7" y="3224022"/>
            <a:ext cx="8421287" cy="1057656"/>
          </a:xfrm>
        </p:spPr>
        <p:txBody>
          <a:bodyPr anchor="ctr">
            <a:noAutofit/>
          </a:bodyPr>
          <a:lstStyle/>
          <a:p>
            <a:pPr algn="ctr"/>
            <a:r>
              <a:rPr lang="en-US" sz="4800" dirty="0">
                <a:latin typeface="Impact" panose="020B0806030902050204" pitchFamily="34" charset="0"/>
                <a:cs typeface="Aharoni" panose="02010803020104030203" pitchFamily="2" charset="-79"/>
              </a:rPr>
              <a:t>ZEFANYA 3 : 17</a:t>
            </a:r>
            <a:endParaRPr lang="en-ID" sz="4800" dirty="0"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EB40D-E804-E571-F359-709CB50614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103" b="22104"/>
          <a:stretch/>
        </p:blipFill>
        <p:spPr>
          <a:xfrm>
            <a:off x="20" y="10"/>
            <a:ext cx="9143980" cy="322401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885E7-EE8D-F6F5-DF32-74FD170F7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491" y="3983534"/>
            <a:ext cx="8049820" cy="287446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Franklin Gothic Demi Cond" panose="020B0706030402020204" pitchFamily="34" charset="0"/>
              </a:rPr>
              <a:t>“TUHAN Allahmu </a:t>
            </a:r>
            <a:r>
              <a:rPr lang="en-US" sz="3200" dirty="0" err="1">
                <a:latin typeface="Franklin Gothic Demi Cond" panose="020B0706030402020204" pitchFamily="34" charset="0"/>
              </a:rPr>
              <a:t>ada</a:t>
            </a:r>
            <a:r>
              <a:rPr lang="en-US" sz="3200" dirty="0">
                <a:latin typeface="Franklin Gothic Demi Cond" panose="020B0706030402020204" pitchFamily="34" charset="0"/>
              </a:rPr>
              <a:t> di </a:t>
            </a:r>
            <a:r>
              <a:rPr lang="en-US" sz="3200" dirty="0" err="1">
                <a:latin typeface="Franklin Gothic Demi Cond" panose="020B0706030402020204" pitchFamily="34" charset="0"/>
              </a:rPr>
              <a:t>antaramu</a:t>
            </a:r>
            <a:r>
              <a:rPr lang="en-US" sz="3200" dirty="0">
                <a:latin typeface="Franklin Gothic Demi Cond" panose="020B0706030402020204" pitchFamily="34" charset="0"/>
              </a:rPr>
              <a:t> sebagai </a:t>
            </a:r>
            <a:r>
              <a:rPr lang="en-US" sz="3200" dirty="0" err="1">
                <a:latin typeface="Franklin Gothic Demi Cond" panose="020B0706030402020204" pitchFamily="34" charset="0"/>
              </a:rPr>
              <a:t>pahlawan</a:t>
            </a:r>
            <a:r>
              <a:rPr lang="en-US" sz="3200" dirty="0">
                <a:latin typeface="Franklin Gothic Demi Cond" panose="020B0706030402020204" pitchFamily="34" charset="0"/>
              </a:rPr>
              <a:t> yang memberi kemenangan. </a:t>
            </a:r>
            <a:r>
              <a:rPr lang="en-US" sz="3200" dirty="0" err="1">
                <a:latin typeface="Franklin Gothic Demi Cond" panose="020B0706030402020204" pitchFamily="34" charset="0"/>
              </a:rPr>
              <a:t>Ia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bergirang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karena</a:t>
            </a:r>
            <a:r>
              <a:rPr lang="en-US" sz="3200" dirty="0">
                <a:latin typeface="Franklin Gothic Demi Cond" panose="020B0706030402020204" pitchFamily="34" charset="0"/>
              </a:rPr>
              <a:t> engkau dengan </a:t>
            </a:r>
            <a:r>
              <a:rPr lang="en-US" sz="3200" dirty="0" err="1">
                <a:latin typeface="Franklin Gothic Demi Cond" panose="020B0706030402020204" pitchFamily="34" charset="0"/>
              </a:rPr>
              <a:t>sukacita</a:t>
            </a:r>
            <a:r>
              <a:rPr lang="en-US" sz="3200" dirty="0">
                <a:latin typeface="Franklin Gothic Demi Cond" panose="020B0706030402020204" pitchFamily="34" charset="0"/>
              </a:rPr>
              <a:t>, </a:t>
            </a:r>
            <a:r>
              <a:rPr lang="en-US" sz="3200" dirty="0" err="1">
                <a:latin typeface="Franklin Gothic Demi Cond" panose="020B0706030402020204" pitchFamily="34" charset="0"/>
              </a:rPr>
              <a:t>Ia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membaharui</a:t>
            </a:r>
            <a:r>
              <a:rPr lang="en-US" sz="3200" dirty="0">
                <a:latin typeface="Franklin Gothic Demi Cond" panose="020B0706030402020204" pitchFamily="34" charset="0"/>
              </a:rPr>
              <a:t> engkau </a:t>
            </a:r>
            <a:r>
              <a:rPr lang="en-US" sz="3200" dirty="0" err="1">
                <a:latin typeface="Franklin Gothic Demi Cond" panose="020B0706030402020204" pitchFamily="34" charset="0"/>
              </a:rPr>
              <a:t>dalam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kasih</a:t>
            </a:r>
            <a:r>
              <a:rPr lang="en-US" sz="3200" dirty="0">
                <a:latin typeface="Franklin Gothic Demi Cond" panose="020B0706030402020204" pitchFamily="34" charset="0"/>
              </a:rPr>
              <a:t>-Nya, </a:t>
            </a:r>
            <a:r>
              <a:rPr lang="en-US" sz="3200" dirty="0" err="1">
                <a:latin typeface="Franklin Gothic Demi Cond" panose="020B0706030402020204" pitchFamily="34" charset="0"/>
              </a:rPr>
              <a:t>Ia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bersorak-sorak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karena</a:t>
            </a:r>
            <a:r>
              <a:rPr lang="en-US" sz="3200" dirty="0">
                <a:latin typeface="Franklin Gothic Demi Cond" panose="020B0706030402020204" pitchFamily="34" charset="0"/>
              </a:rPr>
              <a:t> engkau dengan </a:t>
            </a:r>
            <a:r>
              <a:rPr lang="en-US" sz="3200" dirty="0" err="1">
                <a:latin typeface="Franklin Gothic Demi Cond" panose="020B0706030402020204" pitchFamily="34" charset="0"/>
              </a:rPr>
              <a:t>sorak-sorai</a:t>
            </a:r>
            <a:r>
              <a:rPr lang="en-US" sz="3200" dirty="0">
                <a:latin typeface="Franklin Gothic Demi Cond" panose="020B070603040202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8735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4FF00-DDEF-6ECB-519F-E2A76187B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latin typeface="Impact" panose="020B0806030902050204" pitchFamily="34" charset="0"/>
              </a:rPr>
              <a:t>SUATU TUJUAN YANG PANTAS</a:t>
            </a:r>
            <a:br>
              <a:rPr lang="fi-FI" dirty="0">
                <a:solidFill>
                  <a:srgbClr val="FFFFFF"/>
                </a:solidFill>
              </a:rPr>
            </a:br>
            <a:r>
              <a:rPr lang="fi-FI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16 Januari 2025</a:t>
            </a:r>
            <a:endParaRPr lang="en-ID" sz="31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308D1-BE6D-A508-AA2C-AE5EE2C33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04" y="1981552"/>
            <a:ext cx="5374245" cy="447894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Ultra Bold Condensed" panose="020B0A06020104020203" pitchFamily="34" charset="0"/>
              </a:rPr>
              <a:t>Melalui</a:t>
            </a:r>
            <a:r>
              <a:rPr lang="en-ID" dirty="0">
                <a:latin typeface="Gill Sans Ultra Bold Condensed" panose="020B0A06020104020203" pitchFamily="34" charset="0"/>
              </a:rPr>
              <a:t> Dia yang </a:t>
            </a:r>
            <a:r>
              <a:rPr lang="en-ID" dirty="0" err="1">
                <a:latin typeface="Gill Sans Ultra Bold Condensed" panose="020B0A06020104020203" pitchFamily="34" charset="0"/>
              </a:rPr>
              <a:t>satu-satunya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layak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dikasihi</a:t>
            </a:r>
            <a:r>
              <a:rPr lang="en-ID" dirty="0"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latin typeface="Gill Sans Ultra Bold Condensed" panose="020B0A06020104020203" pitchFamily="34" charset="0"/>
              </a:rPr>
              <a:t>Diri</a:t>
            </a:r>
            <a:r>
              <a:rPr lang="en-ID" dirty="0">
                <a:latin typeface="Gill Sans Ultra Bold Condensed" panose="020B0A06020104020203" pitchFamily="34" charset="0"/>
              </a:rPr>
              <a:t>-Nya </a:t>
            </a:r>
            <a:r>
              <a:rPr lang="en-ID" dirty="0" err="1">
                <a:latin typeface="Gill Sans Ultra Bold Condensed" panose="020B0A06020104020203" pitchFamily="34" charset="0"/>
              </a:rPr>
              <a:t>sendiri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secara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sempurna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benar</a:t>
            </a:r>
            <a:r>
              <a:rPr lang="en-ID" dirty="0"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latin typeface="Gill Sans Ultra Bold Condensed" panose="020B0A06020104020203" pitchFamily="34" charset="0"/>
              </a:rPr>
              <a:t> masing-masing </a:t>
            </a:r>
            <a:r>
              <a:rPr lang="en-ID" dirty="0" err="1">
                <a:latin typeface="Gill Sans Ultra Bold Condensed" panose="020B0A06020104020203" pitchFamily="34" charset="0"/>
              </a:rPr>
              <a:t>dapat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diperhitungkan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benar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>
                <a:latin typeface="Franklin Gothic Demi Cond" panose="020B0706030402020204" pitchFamily="34" charset="0"/>
              </a:rPr>
              <a:t>dan </a:t>
            </a:r>
            <a:r>
              <a:rPr lang="en-ID" dirty="0" err="1">
                <a:latin typeface="Franklin Gothic Demi Cond" panose="020B0706030402020204" pitchFamily="34" charset="0"/>
              </a:rPr>
              <a:t>terhitung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antara</a:t>
            </a:r>
            <a:r>
              <a:rPr lang="en-ID" dirty="0">
                <a:latin typeface="Franklin Gothic Demi Cond" panose="020B0706030402020204" pitchFamily="34" charset="0"/>
              </a:rPr>
              <a:t> orang-orang yang </a:t>
            </a:r>
            <a:r>
              <a:rPr lang="en-ID" dirty="0" err="1">
                <a:latin typeface="Franklin Gothic Demi Cond" panose="020B0706030402020204" pitchFamily="34" charset="0"/>
              </a:rPr>
              <a:t>dikasihi</a:t>
            </a:r>
            <a:r>
              <a:rPr lang="en-ID" dirty="0">
                <a:latin typeface="Franklin Gothic Demi Cond" panose="020B0706030402020204" pitchFamily="34" charset="0"/>
              </a:rPr>
              <a:t> Allah yang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hidup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bersama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kasih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sempurna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selama-lamanya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Inilah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pengharapan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penebusan</a:t>
            </a:r>
            <a:r>
              <a:rPr lang="en-ID" dirty="0">
                <a:latin typeface="Franklin Gothic Demi Cond" panose="020B0706030402020204" pitchFamily="34" charset="0"/>
              </a:rPr>
              <a:t>, yang </a:t>
            </a:r>
            <a:r>
              <a:rPr lang="en-ID" dirty="0" err="1">
                <a:latin typeface="Franklin Gothic Demi Cond" panose="020B0706030402020204" pitchFamily="34" charset="0"/>
              </a:rPr>
              <a:t>menyangkut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pekerjaan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surga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0B44C-59C2-42D7-F5EB-B5F6CE4D58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95"/>
          <a:stretch/>
        </p:blipFill>
        <p:spPr>
          <a:xfrm>
            <a:off x="5583936" y="2471301"/>
            <a:ext cx="2926503" cy="32099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993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4F642D-64B2-076A-B676-FD04D6276B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340" b="29755"/>
          <a:stretch/>
        </p:blipFill>
        <p:spPr>
          <a:xfrm>
            <a:off x="20" y="11"/>
            <a:ext cx="9143980" cy="288949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C71E7-03FA-F039-0799-0E7D9F26E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528" y="2889505"/>
            <a:ext cx="8510016" cy="392582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Bagaimana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Yesus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merespon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permohonan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seorang</a:t>
            </a:r>
            <a:r>
              <a:rPr lang="en-ID" sz="2600" dirty="0">
                <a:latin typeface="Impact" panose="020B0806030902050204" pitchFamily="34" charset="0"/>
              </a:rPr>
              <a:t> ayah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kesembuhan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anaknya</a:t>
            </a:r>
            <a:r>
              <a:rPr lang="en-ID" sz="2600" dirty="0">
                <a:latin typeface="Impact" panose="020B0806030902050204" pitchFamily="34" charset="0"/>
              </a:rPr>
              <a:t>? </a:t>
            </a:r>
          </a:p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Markus 9:23-24</a:t>
            </a:r>
            <a:r>
              <a:rPr lang="en-ID" sz="2600" dirty="0">
                <a:latin typeface="Franklin Gothic Demi Cond" panose="020B0706030402020204" pitchFamily="34" charset="0"/>
              </a:rPr>
              <a:t> Jawab </a:t>
            </a:r>
            <a:r>
              <a:rPr lang="en-ID" sz="2600" dirty="0" err="1"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latin typeface="Franklin Gothic Demi Cond" panose="020B0706030402020204" pitchFamily="34" charset="0"/>
              </a:rPr>
              <a:t>: "</a:t>
            </a:r>
            <a:r>
              <a:rPr lang="en-ID" sz="2600" dirty="0" err="1">
                <a:latin typeface="Franklin Gothic Demi Cond" panose="020B0706030402020204" pitchFamily="34" charset="0"/>
              </a:rPr>
              <a:t>Katamu</a:t>
            </a:r>
            <a:r>
              <a:rPr lang="en-ID" sz="2600" dirty="0">
                <a:latin typeface="Franklin Gothic Demi Cond" panose="020B0706030402020204" pitchFamily="34" charset="0"/>
              </a:rPr>
              <a:t>: </a:t>
            </a:r>
            <a:r>
              <a:rPr lang="en-ID" sz="2600" dirty="0" err="1">
                <a:latin typeface="Franklin Gothic Demi Cond" panose="020B0706030402020204" pitchFamily="34" charset="0"/>
              </a:rPr>
              <a:t>jika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Engkau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dapat</a:t>
            </a:r>
            <a:r>
              <a:rPr lang="en-ID" sz="2600" dirty="0">
                <a:latin typeface="Franklin Gothic Demi Cond" panose="020B0706030402020204" pitchFamily="34" charset="0"/>
              </a:rPr>
              <a:t>? </a:t>
            </a:r>
            <a:r>
              <a:rPr lang="en-ID" sz="2600" dirty="0" err="1"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ada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mustahil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bagi</a:t>
            </a:r>
            <a:r>
              <a:rPr lang="en-ID" sz="2600" dirty="0">
                <a:latin typeface="Franklin Gothic Demi Cond" panose="020B0706030402020204" pitchFamily="34" charset="0"/>
              </a:rPr>
              <a:t> orang yang </a:t>
            </a:r>
            <a:r>
              <a:rPr lang="en-ID" sz="2600" dirty="0" err="1">
                <a:latin typeface="Franklin Gothic Demi Cond" panose="020B0706030402020204" pitchFamily="34" charset="0"/>
              </a:rPr>
              <a:t>percaya</a:t>
            </a:r>
            <a:r>
              <a:rPr lang="en-ID" sz="2600" dirty="0">
                <a:latin typeface="Franklin Gothic Demi Cond" panose="020B0706030402020204" pitchFamily="34" charset="0"/>
              </a:rPr>
              <a:t>!" </a:t>
            </a:r>
            <a:r>
              <a:rPr lang="en-ID" sz="2600" dirty="0" err="1">
                <a:latin typeface="Franklin Gothic Demi Cond" panose="020B0706030402020204" pitchFamily="34" charset="0"/>
              </a:rPr>
              <a:t>Segera</a:t>
            </a:r>
            <a:r>
              <a:rPr lang="en-ID" sz="2600" dirty="0">
                <a:latin typeface="Franklin Gothic Demi Cond" panose="020B0706030402020204" pitchFamily="34" charset="0"/>
              </a:rPr>
              <a:t> ayah </a:t>
            </a:r>
            <a:r>
              <a:rPr lang="en-ID" sz="2600" dirty="0" err="1">
                <a:latin typeface="Franklin Gothic Demi Cond" panose="020B0706030402020204" pitchFamily="34" charset="0"/>
              </a:rPr>
              <a:t>anak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berteriak</a:t>
            </a:r>
            <a:r>
              <a:rPr lang="en-ID" sz="2600" dirty="0">
                <a:latin typeface="Franklin Gothic Demi Cond" panose="020B0706030402020204" pitchFamily="34" charset="0"/>
              </a:rPr>
              <a:t>: "Aku </a:t>
            </a:r>
            <a:r>
              <a:rPr lang="en-ID" sz="2600" dirty="0" err="1">
                <a:latin typeface="Franklin Gothic Demi Cond" panose="020B0706030402020204" pitchFamily="34" charset="0"/>
              </a:rPr>
              <a:t>percaya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Franklin Gothic Demi Cond" panose="020B0706030402020204" pitchFamily="34" charset="0"/>
              </a:rPr>
              <a:t>Tolonglah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aku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percaya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ini</a:t>
            </a:r>
            <a:r>
              <a:rPr lang="en-ID" sz="2600" dirty="0">
                <a:latin typeface="Franklin Gothic Demi Cond" panose="020B0706030402020204" pitchFamily="34" charset="0"/>
              </a:rPr>
              <a:t>!“</a:t>
            </a:r>
          </a:p>
          <a:p>
            <a:pPr marL="0" indent="0">
              <a:buNone/>
            </a:pPr>
            <a:r>
              <a:rPr lang="en-ID" sz="2600" dirty="0" err="1"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berkata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latin typeface="Gill Sans Nova Cond XBd" panose="020B0A06020104020203" pitchFamily="34" charset="0"/>
              </a:rPr>
              <a:t> orang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“</a:t>
            </a:r>
            <a:r>
              <a:rPr lang="en-ID" sz="2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kembalilah</a:t>
            </a:r>
            <a:r>
              <a:rPr lang="en-ID" sz="2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kepadaku</a:t>
            </a:r>
            <a:r>
              <a:rPr lang="en-ID" sz="2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ketika</a:t>
            </a:r>
            <a:r>
              <a:rPr lang="en-ID" sz="2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kamu</a:t>
            </a:r>
            <a:r>
              <a:rPr lang="en-ID" sz="2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sudah</a:t>
            </a:r>
            <a:r>
              <a:rPr lang="en-ID" sz="2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lebih</a:t>
            </a:r>
            <a:r>
              <a:rPr lang="en-ID" sz="2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beriman</a:t>
            </a:r>
            <a:r>
              <a:rPr lang="en-ID" sz="2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.”</a:t>
            </a:r>
          </a:p>
          <a:p>
            <a:pPr marL="0" indent="0">
              <a:buNone/>
            </a:pPr>
            <a:r>
              <a:rPr lang="en-ID" sz="2600" dirty="0" err="1">
                <a:latin typeface="Gill Sans Nova Cond XBd" panose="020B0A06020104020203" pitchFamily="34" charset="0"/>
              </a:rPr>
              <a:t>Bagi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seruan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“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Tolonglah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aku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percaya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ini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”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sudah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cukup</a:t>
            </a:r>
            <a:r>
              <a:rPr lang="en-ID" sz="26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9646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E9D2E-63E4-A3E0-089E-2F08D962F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416" y="552894"/>
            <a:ext cx="5108448" cy="59166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Yesus</a:t>
            </a:r>
            <a:r>
              <a:rPr lang="en-ID" sz="30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menerima</a:t>
            </a:r>
            <a:r>
              <a:rPr lang="en-ID" sz="30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iman</a:t>
            </a:r>
            <a:r>
              <a:rPr lang="en-ID" sz="30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terkecil</a:t>
            </a:r>
            <a:r>
              <a:rPr lang="en-ID" sz="30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sekalipun</a:t>
            </a:r>
            <a:r>
              <a:rPr lang="en-ID" sz="30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, dan </a:t>
            </a:r>
            <a:r>
              <a:rPr lang="en-ID" sz="30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dengan</a:t>
            </a:r>
            <a:r>
              <a:rPr lang="en-ID" sz="30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iman</a:t>
            </a:r>
            <a:r>
              <a:rPr lang="en-ID" sz="30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[</a:t>
            </a:r>
            <a:r>
              <a:rPr lang="en-ID" sz="30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melalui</a:t>
            </a:r>
            <a:r>
              <a:rPr lang="en-ID" sz="30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pengantaraan</a:t>
            </a:r>
            <a:r>
              <a:rPr lang="en-ID" sz="30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Kristus</a:t>
            </a:r>
            <a:r>
              <a:rPr lang="en-ID" sz="30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], </a:t>
            </a:r>
            <a:r>
              <a:rPr lang="en-ID" sz="30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kita</a:t>
            </a:r>
            <a:r>
              <a:rPr lang="en-ID" sz="30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dapat</a:t>
            </a:r>
            <a:r>
              <a:rPr lang="en-ID" sz="30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menyenangkan</a:t>
            </a:r>
            <a:r>
              <a:rPr lang="en-ID" sz="30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Dia. </a:t>
            </a:r>
          </a:p>
          <a:p>
            <a:pPr marL="0" indent="0">
              <a:buNone/>
            </a:pPr>
            <a:endParaRPr lang="en-ID" sz="3000" dirty="0">
              <a:highlight>
                <a:srgbClr val="FFFF00"/>
              </a:highlight>
              <a:latin typeface="Gill Sans Ultra Bold Condensed" panose="020B0A06020104020203" pitchFamily="34" charset="0"/>
            </a:endParaRP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Melalui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iman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karena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usaha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Kristus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kepentingan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menyambut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cara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menyenangkan</a:t>
            </a:r>
            <a:r>
              <a:rPr lang="en-ID" sz="3000" dirty="0">
                <a:latin typeface="Franklin Gothic Demi Cond" panose="020B0706030402020204" pitchFamily="34" charset="0"/>
              </a:rPr>
              <a:t> Allah, </a:t>
            </a:r>
            <a:r>
              <a:rPr lang="en-ID" sz="3000" dirty="0" err="1">
                <a:latin typeface="Franklin Gothic Demi Cond" panose="020B0706030402020204" pitchFamily="34" charset="0"/>
              </a:rPr>
              <a:t>serupa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perasaan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senang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ayah </a:t>
            </a:r>
            <a:r>
              <a:rPr lang="en-ID" sz="3000" dirty="0" err="1">
                <a:latin typeface="Franklin Gothic Demi Cond" panose="020B0706030402020204" pitchFamily="34" charset="0"/>
              </a:rPr>
              <a:t>manusia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ketika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anak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memberinya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hadiah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sebenarnya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berharga</a:t>
            </a:r>
            <a:r>
              <a:rPr lang="en-ID" sz="3000" dirty="0">
                <a:latin typeface="Franklin Gothic Demi Cond" panose="020B0706030402020204" pitchFamily="34" charset="0"/>
              </a:rPr>
              <a:t>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10363-4C3C-D67B-4BAD-0C4C92CABD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98" r="38277"/>
          <a:stretch/>
        </p:blipFill>
        <p:spPr>
          <a:xfrm>
            <a:off x="5273749" y="10"/>
            <a:ext cx="387025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6014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664EB-6398-0109-2771-EAA1D9CCBD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79" r="21253" b="-2"/>
          <a:stretch/>
        </p:blipFill>
        <p:spPr>
          <a:xfrm>
            <a:off x="20" y="3105151"/>
            <a:ext cx="4836298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4D22B-16C1-B0D8-7666-7704F0C93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20" y="287079"/>
            <a:ext cx="7991164" cy="2333877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Impact" panose="020B0806030902050204" pitchFamily="34" charset="0"/>
              </a:rPr>
              <a:t>Kita </a:t>
            </a:r>
            <a:r>
              <a:rPr lang="en-ID" sz="3200" dirty="0" err="1">
                <a:latin typeface="Impact" panose="020B0806030902050204" pitchFamily="34" charset="0"/>
              </a:rPr>
              <a:t>harus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memohon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Allah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mengubah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kepentingan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agar </a:t>
            </a:r>
            <a:r>
              <a:rPr lang="en-ID" sz="3200" dirty="0" err="1">
                <a:latin typeface="Impact" panose="020B0806030902050204" pitchFamily="34" charset="0"/>
              </a:rPr>
              <a:t>mencakup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kepentingan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terbaik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bagi</a:t>
            </a:r>
            <a:r>
              <a:rPr lang="en-ID" sz="3200" dirty="0">
                <a:latin typeface="Impact" panose="020B0806030902050204" pitchFamily="34" charset="0"/>
              </a:rPr>
              <a:t> orang-orang yang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kasihi</a:t>
            </a:r>
            <a:r>
              <a:rPr lang="en-ID" sz="3200" dirty="0">
                <a:latin typeface="Impact" panose="020B0806030902050204" pitchFamily="34" charset="0"/>
              </a:rPr>
              <a:t>, dan </a:t>
            </a:r>
            <a:r>
              <a:rPr lang="en-ID" sz="3200" dirty="0" err="1">
                <a:latin typeface="Impact" panose="020B0806030902050204" pitchFamily="34" charset="0"/>
              </a:rPr>
              <a:t>memperluas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kasih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sehingga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menjangkau</a:t>
            </a:r>
            <a:r>
              <a:rPr lang="en-ID" sz="3200" dirty="0">
                <a:latin typeface="Impact" panose="020B0806030902050204" pitchFamily="34" charset="0"/>
              </a:rPr>
              <a:t> orang lain.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BDA77-5F43-9C6C-7D6C-BA932EA86863}"/>
              </a:ext>
            </a:extLst>
          </p:cNvPr>
          <p:cNvSpPr txBox="1"/>
          <p:nvPr/>
        </p:nvSpPr>
        <p:spPr>
          <a:xfrm>
            <a:off x="4836318" y="3105151"/>
            <a:ext cx="43118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Hendaklah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kamu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saling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mengasihi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sebagai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saudara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saling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mendahului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memberi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hormat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" 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[Roma 12:10].</a:t>
            </a:r>
          </a:p>
        </p:txBody>
      </p:sp>
    </p:spTree>
    <p:extLst>
      <p:ext uri="{BB962C8B-B14F-4D97-AF65-F5344CB8AC3E}">
        <p14:creationId xmlns:p14="http://schemas.microsoft.com/office/powerpoint/2010/main" val="3748109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68BF6F-6979-1F73-4379-08E902F022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762"/>
          <a:stretch/>
        </p:blipFill>
        <p:spPr>
          <a:xfrm flipH="1">
            <a:off x="6835431" y="6054181"/>
            <a:ext cx="2316718" cy="8038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16E8DED-9BE9-C1EA-BAEC-605B2639D8CA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4602569" cy="800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Impact" panose="020B0806030902050204" pitchFamily="34" charset="0"/>
              </a:rPr>
              <a:t>KESIMPULAN</a:t>
            </a:r>
            <a:endParaRPr lang="en-ID" dirty="0">
              <a:latin typeface="Impact" panose="020B080603090205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2D06B-8FE6-F99B-E27F-09D1777FF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884" y="0"/>
            <a:ext cx="2985265" cy="1077463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C838003-BC25-1E00-7CEC-52A1FA4708E8}"/>
              </a:ext>
            </a:extLst>
          </p:cNvPr>
          <p:cNvSpPr/>
          <p:nvPr/>
        </p:nvSpPr>
        <p:spPr>
          <a:xfrm flipV="1">
            <a:off x="-14620" y="0"/>
            <a:ext cx="1014080" cy="365126"/>
          </a:xfrm>
          <a:custGeom>
            <a:avLst/>
            <a:gdLst>
              <a:gd name="connsiteX0" fmla="*/ 916501 w 1833002"/>
              <a:gd name="connsiteY0" fmla="*/ 0 h 916501"/>
              <a:gd name="connsiteX1" fmla="*/ 1833002 w 1833002"/>
              <a:gd name="connsiteY1" fmla="*/ 916501 h 916501"/>
              <a:gd name="connsiteX2" fmla="*/ 1532041 w 1833002"/>
              <a:gd name="connsiteY2" fmla="*/ 916501 h 916501"/>
              <a:gd name="connsiteX3" fmla="*/ 916501 w 1833002"/>
              <a:gd name="connsiteY3" fmla="*/ 300961 h 916501"/>
              <a:gd name="connsiteX4" fmla="*/ 300961 w 1833002"/>
              <a:gd name="connsiteY4" fmla="*/ 916501 h 916501"/>
              <a:gd name="connsiteX5" fmla="*/ 0 w 1833002"/>
              <a:gd name="connsiteY5" fmla="*/ 916501 h 916501"/>
              <a:gd name="connsiteX6" fmla="*/ 916501 w 1833002"/>
              <a:gd name="connsiteY6" fmla="*/ 0 h 9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3002" h="916501">
                <a:moveTo>
                  <a:pt x="916501" y="0"/>
                </a:moveTo>
                <a:cubicBezTo>
                  <a:pt x="1422671" y="0"/>
                  <a:pt x="1833002" y="410331"/>
                  <a:pt x="1833002" y="916501"/>
                </a:cubicBezTo>
                <a:lnTo>
                  <a:pt x="1532041" y="916501"/>
                </a:lnTo>
                <a:cubicBezTo>
                  <a:pt x="1532041" y="576548"/>
                  <a:pt x="1256454" y="300961"/>
                  <a:pt x="916501" y="300961"/>
                </a:cubicBezTo>
                <a:cubicBezTo>
                  <a:pt x="576548" y="300961"/>
                  <a:pt x="300961" y="576548"/>
                  <a:pt x="300961" y="916501"/>
                </a:cubicBezTo>
                <a:lnTo>
                  <a:pt x="0" y="916501"/>
                </a:lnTo>
                <a:cubicBezTo>
                  <a:pt x="0" y="410331"/>
                  <a:pt x="410331" y="0"/>
                  <a:pt x="916501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09DD05-85AD-AD12-378C-F4CB83F4FB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2266"/>
          <a:stretch/>
        </p:blipFill>
        <p:spPr>
          <a:xfrm>
            <a:off x="0" y="6182753"/>
            <a:ext cx="2339162" cy="6752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AE76F9-823F-2CFD-AB17-541B556E08DC}"/>
              </a:ext>
            </a:extLst>
          </p:cNvPr>
          <p:cNvSpPr/>
          <p:nvPr/>
        </p:nvSpPr>
        <p:spPr>
          <a:xfrm>
            <a:off x="56487" y="1107259"/>
            <a:ext cx="551754" cy="124649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0F4259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A2A640-C05A-50E5-0D19-931162944B93}"/>
              </a:ext>
            </a:extLst>
          </p:cNvPr>
          <p:cNvSpPr/>
          <p:nvPr/>
        </p:nvSpPr>
        <p:spPr>
          <a:xfrm>
            <a:off x="-78416" y="2193640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004221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D26303-9EBB-3AA7-D39C-A4903F1BFEE2}"/>
              </a:ext>
            </a:extLst>
          </p:cNvPr>
          <p:cNvSpPr/>
          <p:nvPr/>
        </p:nvSpPr>
        <p:spPr>
          <a:xfrm>
            <a:off x="-80124" y="3266113"/>
            <a:ext cx="89252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3989D5-BC14-772B-876A-4F2DDC5374FC}"/>
              </a:ext>
            </a:extLst>
          </p:cNvPr>
          <p:cNvSpPr/>
          <p:nvPr/>
        </p:nvSpPr>
        <p:spPr>
          <a:xfrm>
            <a:off x="-85417" y="4342161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5C005C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6C761A-A321-2FCF-12AA-2EB2656041B6}"/>
              </a:ext>
            </a:extLst>
          </p:cNvPr>
          <p:cNvSpPr/>
          <p:nvPr/>
        </p:nvSpPr>
        <p:spPr>
          <a:xfrm>
            <a:off x="-74788" y="5497718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6834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2982E7-CA2F-1077-6898-DC6E2F91E1B4}"/>
              </a:ext>
            </a:extLst>
          </p:cNvPr>
          <p:cNvSpPr txBox="1"/>
          <p:nvPr/>
        </p:nvSpPr>
        <p:spPr>
          <a:xfrm>
            <a:off x="812396" y="1276371"/>
            <a:ext cx="7906302" cy="954107"/>
          </a:xfrm>
          <a:prstGeom prst="rect">
            <a:avLst/>
          </a:prstGeom>
          <a:solidFill>
            <a:srgbClr val="006666"/>
          </a:solidFill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Perumpamaan tentang anak yang hilang menjelaskan tentang belas kasihan dan kasih Allah.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C65DAD-6648-E329-8664-4C9CAEFA6CFA}"/>
              </a:ext>
            </a:extLst>
          </p:cNvPr>
          <p:cNvSpPr txBox="1"/>
          <p:nvPr/>
        </p:nvSpPr>
        <p:spPr>
          <a:xfrm>
            <a:off x="823028" y="2376758"/>
            <a:ext cx="7895669" cy="9541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Kristus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sendiri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mengasihi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umat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 [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gereja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]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sebagai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bagian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diri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sendiri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  <a:r>
              <a:rPr lang="sv-S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2C0BFF-28EC-D41E-3591-1456007B1F86}"/>
              </a:ext>
            </a:extLst>
          </p:cNvPr>
          <p:cNvSpPr txBox="1"/>
          <p:nvPr/>
        </p:nvSpPr>
        <p:spPr>
          <a:xfrm>
            <a:off x="823028" y="3436091"/>
            <a:ext cx="7895668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Kesenangan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menjadi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alasan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pujian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kegembiraan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manusia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DBAA5A-36EA-0284-85E7-FEC6ECB6884A}"/>
              </a:ext>
            </a:extLst>
          </p:cNvPr>
          <p:cNvSpPr txBox="1"/>
          <p:nvPr/>
        </p:nvSpPr>
        <p:spPr>
          <a:xfrm>
            <a:off x="823027" y="4567910"/>
            <a:ext cx="7895667" cy="830997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Allah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menganugerahkan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karunia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manusia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sebelum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manusia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memberikan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tanggapan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pun.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45B12-A9F4-EA3C-DF43-FB1A4EEDE918}"/>
              </a:ext>
            </a:extLst>
          </p:cNvPr>
          <p:cNvSpPr txBox="1"/>
          <p:nvPr/>
        </p:nvSpPr>
        <p:spPr>
          <a:xfrm>
            <a:off x="837286" y="5601067"/>
            <a:ext cx="7881408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memohon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mengubah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kepentingan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agar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mencakup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kepentingan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terbaik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orang-orang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memperluas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sehingga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menjangkau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 lain. </a:t>
            </a:r>
          </a:p>
        </p:txBody>
      </p:sp>
    </p:spTree>
    <p:extLst>
      <p:ext uri="{BB962C8B-B14F-4D97-AF65-F5344CB8AC3E}">
        <p14:creationId xmlns:p14="http://schemas.microsoft.com/office/powerpoint/2010/main" val="356321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4BEA0-B11A-E440-A152-4EAFFB951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01" y="398615"/>
            <a:ext cx="4720192" cy="2697051"/>
          </a:xfrm>
        </p:spPr>
        <p:txBody>
          <a:bodyPr>
            <a:normAutofit/>
          </a:bodyPr>
          <a:lstStyle/>
          <a:p>
            <a:r>
              <a:rPr lang="en-ID" sz="3600" dirty="0">
                <a:latin typeface="Impact" panose="020B0806030902050204" pitchFamily="34" charset="0"/>
              </a:rPr>
              <a:t>Allah </a:t>
            </a:r>
            <a:r>
              <a:rPr lang="en-ID" sz="3600" dirty="0" err="1">
                <a:latin typeface="Impact" panose="020B0806030902050204" pitchFamily="34" charset="0"/>
              </a:rPr>
              <a:t>kita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pengasih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bersukacita</a:t>
            </a:r>
            <a:r>
              <a:rPr lang="en-ID" sz="3600" dirty="0">
                <a:latin typeface="Impact" panose="020B0806030902050204" pitchFamily="34" charset="0"/>
              </a:rPr>
              <a:t> dan </a:t>
            </a:r>
            <a:r>
              <a:rPr lang="en-ID" sz="3600" dirty="0" err="1">
                <a:latin typeface="Impact" panose="020B0806030902050204" pitchFamily="34" charset="0"/>
              </a:rPr>
              <a:t>senang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memiliki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hubungan</a:t>
            </a:r>
            <a:r>
              <a:rPr lang="en-ID" sz="3600" dirty="0"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latin typeface="Impact" panose="020B0806030902050204" pitchFamily="34" charset="0"/>
              </a:rPr>
              <a:t>penuh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kasih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dengan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ciptaan</a:t>
            </a:r>
            <a:r>
              <a:rPr lang="en-ID" sz="3600" dirty="0">
                <a:latin typeface="Impact" panose="020B0806030902050204" pitchFamily="34" charset="0"/>
              </a:rPr>
              <a:t>-Nya.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8AF34-F029-FFDD-D7E5-05D070D13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255" y="3681114"/>
            <a:ext cx="5433238" cy="28968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Kesenangan</a:t>
            </a:r>
            <a:r>
              <a:rPr lang="en-ID" dirty="0"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latin typeface="Gill Sans Nova Cond XBd" panose="020B0A06020104020203" pitchFamily="34" charset="0"/>
              </a:rPr>
              <a:t>terhadap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ciptaan</a:t>
            </a:r>
            <a:r>
              <a:rPr lang="en-ID" dirty="0">
                <a:latin typeface="Gill Sans Nova Cond XBd" panose="020B0A06020104020203" pitchFamily="34" charset="0"/>
              </a:rPr>
              <a:t>-Nya </a:t>
            </a:r>
            <a:r>
              <a:rPr lang="en-ID" dirty="0" err="1">
                <a:latin typeface="Gill Sans Nova Cond XBd" panose="020B0A06020104020203" pitchFamily="34" charset="0"/>
              </a:rPr>
              <a:t>menunjukkan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betapa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berharganya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mata</a:t>
            </a:r>
            <a:r>
              <a:rPr lang="en-ID" dirty="0">
                <a:latin typeface="Gill Sans Nova Cond XBd" panose="020B0A06020104020203" pitchFamily="34" charset="0"/>
              </a:rPr>
              <a:t>-Nya dan </a:t>
            </a:r>
            <a:r>
              <a:rPr lang="en-ID" dirty="0" err="1">
                <a:latin typeface="Gill Sans Nova Cond XBd" panose="020B0A06020104020203" pitchFamily="34" charset="0"/>
              </a:rPr>
              <a:t>betapa</a:t>
            </a:r>
            <a:r>
              <a:rPr lang="en-ID" dirty="0">
                <a:latin typeface="Gill Sans Nova Cond XBd" panose="020B0A06020104020203" pitchFamily="34" charset="0"/>
              </a:rPr>
              <a:t> Dia sangat </a:t>
            </a:r>
            <a:r>
              <a:rPr lang="en-ID" dirty="0" err="1">
                <a:latin typeface="Gill Sans Nova Cond XBd" panose="020B0A06020104020203" pitchFamily="34" charset="0"/>
              </a:rPr>
              <a:t>menghargai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ciptaan</a:t>
            </a:r>
            <a:r>
              <a:rPr lang="en-ID" dirty="0">
                <a:latin typeface="Gill Sans Nova Cond XBd" panose="020B0A06020104020203" pitchFamily="34" charset="0"/>
              </a:rPr>
              <a:t>-Nya.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Bagaimanakah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bisa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menghargai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nilai</a:t>
            </a:r>
            <a:r>
              <a:rPr lang="en-ID" dirty="0">
                <a:latin typeface="Gill Sans Nova Cond XBd" panose="020B0A06020104020203" pitchFamily="34" charset="0"/>
              </a:rPr>
              <a:t> </a:t>
            </a:r>
            <a:r>
              <a:rPr lang="en-ID" dirty="0" err="1">
                <a:latin typeface="Gill Sans Nova Cond XBd" panose="020B0A06020104020203" pitchFamily="34" charset="0"/>
              </a:rPr>
              <a:t>setiap</a:t>
            </a:r>
            <a:r>
              <a:rPr lang="en-ID" dirty="0">
                <a:latin typeface="Gill Sans Nova Cond XBd" panose="020B0A06020104020203" pitchFamily="34" charset="0"/>
              </a:rPr>
              <a:t> orang?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9BFFDA-E5A7-2320-3000-696351C75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215" y="495898"/>
            <a:ext cx="4048278" cy="2300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420566-7AEC-B04B-A340-4FE1EFE55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32" y="3323292"/>
            <a:ext cx="2791815" cy="352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90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77990-1EEC-9FD1-16AE-49AB425B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9729"/>
            <a:ext cx="9143996" cy="1481012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LEBIH BERHARGA DARI PADA </a:t>
            </a:r>
            <a:b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YANG DAPAT ANDA BAYANGKAN</a:t>
            </a:r>
            <a:b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12 </a:t>
            </a:r>
            <a:r>
              <a:rPr lang="en-ID" sz="3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Januari</a:t>
            </a:r>
            <a:r>
              <a:rPr lang="en-ID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80AA6-DF2C-D04B-FEBF-71B670643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7" y="4888990"/>
            <a:ext cx="7810501" cy="18592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SE" sz="3600" dirty="0">
                <a:latin typeface="Berlin Sans FB" panose="020E0602020502020306" pitchFamily="34" charset="0"/>
              </a:rPr>
              <a:t>Perumpamaan tentang anak yang hilang [Lukas 15:11-33] menjelaskan tentang </a:t>
            </a:r>
            <a:r>
              <a:rPr lang="sv-SE" sz="3600" dirty="0">
                <a:solidFill>
                  <a:srgbClr val="C00000"/>
                </a:solidFill>
                <a:latin typeface="Impact" panose="020B0806030902050204" pitchFamily="34" charset="0"/>
              </a:rPr>
              <a:t>belas kasihan dan kasih Allah</a:t>
            </a:r>
            <a:r>
              <a:rPr lang="sv-SE" sz="3600" dirty="0">
                <a:latin typeface="Berlin Sans FB" panose="020E0602020502020306" pitchFamily="34" charset="0"/>
              </a:rPr>
              <a:t>. </a:t>
            </a:r>
            <a:endParaRPr lang="en-ID" sz="3600" dirty="0">
              <a:latin typeface="Berlin Sans FB" panose="020E0602020502020306" pitchFamily="34" charset="0"/>
            </a:endParaRPr>
          </a:p>
        </p:txBody>
      </p:sp>
      <p:pic>
        <p:nvPicPr>
          <p:cNvPr id="1026" name="Picture 2" descr="3 Rahasia Pengampunan dalam Perumpamaan Anak yang Hilang - GKDI - Gereja  Kristus di Indonesia - Gereja GKDI">
            <a:extLst>
              <a:ext uri="{FF2B5EF4-FFF2-40B4-BE49-F238E27FC236}">
                <a16:creationId xmlns:a16="http://schemas.microsoft.com/office/drawing/2014/main" id="{4E76F009-4B0E-70B9-593D-2D69709C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91" y="1955701"/>
            <a:ext cx="5157216" cy="29465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049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995109-1707-0763-74F6-79A09088D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CAD279-2E79-E74C-952D-46F1904B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6590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Sikap</a:t>
            </a:r>
            <a:r>
              <a:rPr lang="en-ID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Anak Yang </a:t>
            </a:r>
            <a:r>
              <a:rPr lang="en-ID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Hilang</a:t>
            </a:r>
            <a:r>
              <a:rPr lang="en-ID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C234C-D13D-5FA3-D4E5-CACE5202F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26" y="1536192"/>
            <a:ext cx="8003286" cy="5169408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ID" sz="3200" dirty="0" err="1">
                <a:latin typeface="Berlin Sans FB" panose="020E0602020502020306" pitchFamily="34" charset="0"/>
              </a:rPr>
              <a:t>Ia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meminta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warisannya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sejak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dini</a:t>
            </a:r>
            <a:r>
              <a:rPr lang="en-ID" sz="3200" dirty="0">
                <a:latin typeface="Berlin Sans FB" panose="020E0602020502020306" pitchFamily="34" charset="0"/>
              </a:rPr>
              <a:t>, yang </a:t>
            </a:r>
            <a:r>
              <a:rPr lang="en-ID" sz="3200" dirty="0" err="1">
                <a:latin typeface="Berlin Sans FB" panose="020E0602020502020306" pitchFamily="34" charset="0"/>
              </a:rPr>
              <a:t>berarti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menolak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ayahnya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>
                <a:latin typeface="Berlin Sans FB" panose="020E0602020502020306" pitchFamily="34" charset="0"/>
              </a:rPr>
              <a:t>dan </a:t>
            </a:r>
            <a:r>
              <a:rPr lang="en-ID" sz="3200" dirty="0" err="1">
                <a:latin typeface="Berlin Sans FB" panose="020E0602020502020306" pitchFamily="34" charset="0"/>
              </a:rPr>
              <a:t>rumah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tangga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ayahnya</a:t>
            </a:r>
            <a:r>
              <a:rPr lang="en-ID" sz="3200" dirty="0">
                <a:latin typeface="Berlin Sans FB" panose="020E0602020502020306" pitchFamily="34" charset="0"/>
              </a:rPr>
              <a:t>.    </a:t>
            </a:r>
          </a:p>
          <a:p>
            <a:pPr marL="514350" indent="-514350">
              <a:buAutoNum type="arabicPeriod"/>
            </a:pPr>
            <a:r>
              <a:rPr lang="en-ID" sz="3200" dirty="0" err="1">
                <a:latin typeface="Berlin Sans FB" panose="020E0602020502020306" pitchFamily="34" charset="0"/>
              </a:rPr>
              <a:t>Ia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kemudian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menyia-nyiakan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warisannya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>
                <a:latin typeface="Berlin Sans FB" panose="020E0602020502020306" pitchFamily="34" charset="0"/>
              </a:rPr>
              <a:t>dan </a:t>
            </a:r>
            <a:r>
              <a:rPr lang="en-ID" sz="3200" dirty="0" err="1">
                <a:latin typeface="Berlin Sans FB" panose="020E0602020502020306" pitchFamily="34" charset="0"/>
              </a:rPr>
              <a:t>jatuh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dalam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kemiskinan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kelaparan</a:t>
            </a:r>
            <a:r>
              <a:rPr lang="en-ID" sz="3200" dirty="0">
                <a:latin typeface="Berlin Sans FB" panose="020E0602020502020306" pitchFamily="34" charset="0"/>
              </a:rPr>
              <a:t>.    </a:t>
            </a:r>
          </a:p>
          <a:p>
            <a:pPr marL="514350" indent="-514350">
              <a:buAutoNum type="arabicPeriod"/>
            </a:pPr>
            <a:r>
              <a:rPr lang="en-ID" sz="3200" dirty="0" err="1">
                <a:latin typeface="Berlin Sans FB" panose="020E0602020502020306" pitchFamily="34" charset="0"/>
              </a:rPr>
              <a:t>Ia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menyadari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bahwa</a:t>
            </a:r>
            <a:r>
              <a:rPr lang="en-ID" sz="3200" dirty="0">
                <a:latin typeface="Berlin Sans FB" panose="020E0602020502020306" pitchFamily="34" charset="0"/>
              </a:rPr>
              <a:t> hamba-hamba di </a:t>
            </a:r>
            <a:r>
              <a:rPr lang="en-ID" sz="3200" dirty="0" err="1">
                <a:latin typeface="Berlin Sans FB" panose="020E0602020502020306" pitchFamily="34" charset="0"/>
              </a:rPr>
              <a:t>rumah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ayahnya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memiliki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makanan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lebih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cukup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Gill Sans Ultra Bold Condensed" panose="020B0A06020104020203" pitchFamily="34" charset="0"/>
              </a:rPr>
              <a:t>ia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memutuskan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pulang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ke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rumah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harapan</a:t>
            </a:r>
            <a:r>
              <a:rPr lang="en-ID" sz="3200" dirty="0">
                <a:latin typeface="Gill Sans Ultra Bold Condensed" panose="020B0A06020104020203" pitchFamily="34" charset="0"/>
              </a:rPr>
              <a:t> menjadi </a:t>
            </a:r>
            <a:r>
              <a:rPr lang="en-ID" sz="3200" dirty="0" err="1">
                <a:latin typeface="Gill Sans Ultra Bold Condensed" panose="020B0A06020104020203" pitchFamily="34" charset="0"/>
              </a:rPr>
              <a:t>seorang</a:t>
            </a:r>
            <a:r>
              <a:rPr lang="en-ID" sz="3200" dirty="0">
                <a:latin typeface="Gill Sans Ultra Bold Condensed" panose="020B0A06020104020203" pitchFamily="34" charset="0"/>
              </a:rPr>
              <a:t> hamba</a:t>
            </a:r>
            <a:r>
              <a:rPr lang="en-ID" sz="3200" dirty="0"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7955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C67AA2-E944-E6E0-D7BE-CA055C6295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33" r="42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24F0DF-7CD2-C16A-4183-5830E32A5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962" y="774287"/>
            <a:ext cx="6784086" cy="1325563"/>
          </a:xfrm>
        </p:spPr>
        <p:txBody>
          <a:bodyPr/>
          <a:lstStyle/>
          <a:p>
            <a:r>
              <a:rPr lang="en-ID" dirty="0" err="1">
                <a:latin typeface="Impact" panose="020B0806030902050204" pitchFamily="34" charset="0"/>
              </a:rPr>
              <a:t>Konsep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Keadilan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CE5BD-97FF-C303-C7A1-7FA446C25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84703"/>
            <a:ext cx="7886700" cy="39092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3200" dirty="0">
                <a:latin typeface="Eras Bold ITC" panose="020B0907030504020204" pitchFamily="34" charset="0"/>
              </a:rPr>
              <a:t>Kamu </a:t>
            </a:r>
            <a:r>
              <a:rPr lang="en-ID" sz="3200" dirty="0" err="1">
                <a:latin typeface="Eras Bold ITC" panose="020B0907030504020204" pitchFamily="34" charset="0"/>
              </a:rPr>
              <a:t>telah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mengambil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warisanku</a:t>
            </a:r>
            <a:r>
              <a:rPr lang="en-ID" sz="3200" dirty="0">
                <a:latin typeface="Eras Bold ITC" panose="020B0907030504020204" pitchFamily="34" charset="0"/>
              </a:rPr>
              <a:t> dan </a:t>
            </a:r>
            <a:r>
              <a:rPr lang="en-ID" sz="3200" dirty="0" err="1">
                <a:latin typeface="Eras Bold ITC" panose="020B0907030504020204" pitchFamily="34" charset="0"/>
              </a:rPr>
              <a:t>memisahkan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diri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dari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rumahku</a:t>
            </a:r>
            <a:r>
              <a:rPr lang="en-ID" sz="3200" dirty="0">
                <a:latin typeface="Eras Bold ITC" panose="020B0907030504020204" pitchFamily="34" charset="0"/>
              </a:rPr>
              <a:t>.  </a:t>
            </a:r>
            <a:r>
              <a:rPr lang="en-ID" sz="3200" dirty="0">
                <a:latin typeface="Franklin Gothic Demi Cond" panose="020B0706030402020204" pitchFamily="34" charset="0"/>
              </a:rPr>
              <a:t>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dirty="0">
                <a:latin typeface="Impact" panose="020B0806030902050204" pitchFamily="34" charset="0"/>
              </a:rPr>
              <a:t>Kamu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punya </a:t>
            </a:r>
            <a:r>
              <a:rPr lang="en-ID" sz="3200" dirty="0" err="1">
                <a:latin typeface="Impact" panose="020B0806030902050204" pitchFamily="34" charset="0"/>
              </a:rPr>
              <a:t>lagi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tempat</a:t>
            </a:r>
            <a:r>
              <a:rPr lang="en-ID" sz="3200" dirty="0">
                <a:latin typeface="Impact" panose="020B0806030902050204" pitchFamily="34" charset="0"/>
              </a:rPr>
              <a:t> di </a:t>
            </a:r>
            <a:r>
              <a:rPr lang="en-ID" sz="3200" dirty="0" err="1">
                <a:latin typeface="Impact" panose="020B0806030902050204" pitchFamily="34" charset="0"/>
              </a:rPr>
              <a:t>sini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merupakan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sikap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logis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bahkan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masuk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akal</a:t>
            </a:r>
            <a:r>
              <a:rPr lang="en-ID" sz="3200" dirty="0">
                <a:latin typeface="Franklin Gothic Demi Cond" panose="020B07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dirty="0">
                <a:latin typeface="Franklin Gothic Demi Cond" panose="020B0706030402020204" pitchFamily="34" charset="0"/>
              </a:rPr>
              <a:t>Anak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bertindak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keterlaluan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sehingga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dapat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diterima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kembali</a:t>
            </a:r>
            <a:r>
              <a:rPr lang="en-ID" sz="3200" dirty="0">
                <a:latin typeface="Impact" panose="020B0806030902050204" pitchFamily="34" charset="0"/>
              </a:rPr>
              <a:t> di </a:t>
            </a:r>
            <a:r>
              <a:rPr lang="en-ID" sz="3200" dirty="0" err="1">
                <a:latin typeface="Impact" panose="020B0806030902050204" pitchFamily="34" charset="0"/>
              </a:rPr>
              <a:t>rumah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terutama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status </a:t>
            </a:r>
            <a:r>
              <a:rPr lang="en-ID" sz="3200" dirty="0" err="1">
                <a:latin typeface="Franklin Gothic Demi Cond" panose="020B0706030402020204" pitchFamily="34" charset="0"/>
              </a:rPr>
              <a:t>sebagai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anak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laki-laki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7096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0978F3-3AD3-673B-BB72-DD6E8644B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288046-AD52-547B-CDDF-5A1BAD0E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3405"/>
            <a:ext cx="9144000" cy="1012006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pPr algn="ctr"/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Sikap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Sang Ayah: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0B140-E2A5-E60C-FBE4-441ADAF45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876" y="1711842"/>
            <a:ext cx="8372475" cy="511463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Gill Sans Nova Cond Ultra Bold" panose="020B0B04020104020203" pitchFamily="34" charset="0"/>
              </a:rPr>
              <a:t>Sang ayah [yang </a:t>
            </a:r>
            <a:r>
              <a:rPr lang="en-ID" dirty="0" err="1">
                <a:latin typeface="Gill Sans Nova Cond Ultra Bold" panose="020B0B04020104020203" pitchFamily="34" charset="0"/>
              </a:rPr>
              <a:t>melambangkan</a:t>
            </a:r>
            <a:r>
              <a:rPr lang="en-ID" dirty="0">
                <a:latin typeface="Gill Sans Nova Cond Ultra Bold" panose="020B0B04020104020203" pitchFamily="34" charset="0"/>
              </a:rPr>
              <a:t> Allah </a:t>
            </a:r>
            <a:r>
              <a:rPr lang="en-ID" dirty="0" err="1">
                <a:latin typeface="Gill Sans Nova Cond Ultra Bold" panose="020B0B04020104020203" pitchFamily="34" charset="0"/>
              </a:rPr>
              <a:t>sendiri</a:t>
            </a:r>
            <a:r>
              <a:rPr lang="en-ID" dirty="0">
                <a:latin typeface="Gill Sans Nova Cond Ultra Bold" panose="020B0B04020104020203" pitchFamily="34" charset="0"/>
              </a:rPr>
              <a:t>] </a:t>
            </a:r>
            <a:r>
              <a:rPr lang="en-ID" dirty="0" err="1">
                <a:latin typeface="Gill Sans Nova Cond Ultra Bold" panose="020B0B04020104020203" pitchFamily="34" charset="0"/>
              </a:rPr>
              <a:t>tidak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merespons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dengan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cara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seperti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apa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manusia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anggap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adil</a:t>
            </a:r>
            <a:r>
              <a:rPr lang="en-ID" dirty="0">
                <a:latin typeface="Gill Sans Nova Cond Ultra Bold" panose="020B0B04020104020203" pitchFamily="34" charset="0"/>
              </a:rPr>
              <a:t>.</a:t>
            </a:r>
            <a:r>
              <a:rPr lang="en-ID" dirty="0">
                <a:latin typeface="Franklin Gothic Demi Cond" panose="020B0706030402020204" pitchFamily="34" charset="0"/>
              </a:rPr>
              <a:t> Ketika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latin typeface="Franklin Gothic Demi Cond" panose="020B0706030402020204" pitchFamily="34" charset="0"/>
              </a:rPr>
              <a:t>anak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durhaka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] </a:t>
            </a:r>
            <a:r>
              <a:rPr lang="en-ID" dirty="0" err="1">
                <a:latin typeface="Franklin Gothic Demi Cond" panose="020B0706030402020204" pitchFamily="34" charset="0"/>
              </a:rPr>
              <a:t>masih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jauh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ayahnya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melihatnya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lalu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tergeraklah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hatinya</a:t>
            </a:r>
            <a:r>
              <a:rPr lang="en-ID" dirty="0">
                <a:latin typeface="Impact" panose="020B0806030902050204" pitchFamily="34" charset="0"/>
              </a:rPr>
              <a:t> oleh </a:t>
            </a:r>
            <a:r>
              <a:rPr lang="en-ID" dirty="0" err="1">
                <a:latin typeface="Impact" panose="020B0806030902050204" pitchFamily="34" charset="0"/>
              </a:rPr>
              <a:t>belas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kasihan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Ayahnya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berlari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mendapatkan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lalu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merangkul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mencium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" [Lukas 15:20].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Gill Sans Nova Cond Ultra Bold" panose="020B0B04020104020203" pitchFamily="34" charset="0"/>
              </a:rPr>
              <a:t>Sang ayah </a:t>
            </a:r>
            <a:r>
              <a:rPr lang="en-ID" dirty="0" err="1">
                <a:latin typeface="Gill Sans Nova Cond Ultra Bold" panose="020B0B04020104020203" pitchFamily="34" charset="0"/>
              </a:rPr>
              <a:t>mengembalikannya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sebagai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bagian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rumah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tangganya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seperti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semula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  <a:r>
              <a:rPr lang="en-ID" dirty="0">
                <a:latin typeface="Franklin Gothic Demi Cond" panose="020B0706030402020204" pitchFamily="34" charset="0"/>
              </a:rPr>
              <a:t>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Franklin Gothic Demi Cond" panose="020B0706030402020204" pitchFamily="34" charset="0"/>
              </a:rPr>
              <a:t>Sang ayah </a:t>
            </a:r>
            <a:r>
              <a:rPr lang="en-ID" dirty="0" err="1">
                <a:latin typeface="Franklin Gothic Demi Cond" panose="020B0706030402020204" pitchFamily="34" charset="0"/>
              </a:rPr>
              <a:t>mengadakan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sebuah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perayaan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menandakan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sayang</a:t>
            </a:r>
            <a:r>
              <a:rPr lang="en-ID" dirty="0">
                <a:latin typeface="Impact" panose="020B0806030902050204" pitchFamily="34" charset="0"/>
              </a:rPr>
              <a:t> Allah yang </a:t>
            </a:r>
            <a:r>
              <a:rPr lang="en-ID" dirty="0" err="1">
                <a:latin typeface="Impact" panose="020B0806030902050204" pitchFamily="34" charset="0"/>
              </a:rPr>
              <a:t>besar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terhadap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setiap</a:t>
            </a:r>
            <a:r>
              <a:rPr lang="en-ID" dirty="0">
                <a:latin typeface="Franklin Gothic Demi Cond" panose="020B0706030402020204" pitchFamily="34" charset="0"/>
              </a:rPr>
              <a:t> orang yang </a:t>
            </a:r>
            <a:r>
              <a:rPr lang="en-ID" dirty="0" err="1">
                <a:latin typeface="Franklin Gothic Demi Cond" panose="020B0706030402020204" pitchFamily="34" charset="0"/>
              </a:rPr>
              <a:t>tersesat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serta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kegembiraan</a:t>
            </a:r>
            <a:r>
              <a:rPr lang="en-ID" dirty="0">
                <a:latin typeface="Franklin Gothic Demi Cond" panose="020B0706030402020204" pitchFamily="34" charset="0"/>
              </a:rPr>
              <a:t> yang Dia </a:t>
            </a:r>
            <a:r>
              <a:rPr lang="en-ID" dirty="0" err="1">
                <a:latin typeface="Franklin Gothic Demi Cond" panose="020B0706030402020204" pitchFamily="34" charset="0"/>
              </a:rPr>
              <a:t>rasakan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sekalipun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satu</a:t>
            </a:r>
            <a:r>
              <a:rPr lang="en-ID" dirty="0">
                <a:latin typeface="Franklin Gothic Demi Cond" panose="020B0706030402020204" pitchFamily="34" charset="0"/>
              </a:rPr>
              <a:t> orang yang </a:t>
            </a:r>
            <a:r>
              <a:rPr lang="en-ID" dirty="0" err="1">
                <a:latin typeface="Franklin Gothic Demi Cond" panose="020B0706030402020204" pitchFamily="34" charset="0"/>
              </a:rPr>
              <a:t>kembali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7331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83E63A-BB62-29C6-7887-1D6414471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BERGEMBIRA DENGAN SUKACITA</a:t>
            </a:r>
            <a:br>
              <a:rPr lang="sv-SE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Senin, 13 Januari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B71D5B-CDAB-E979-6E23-AAE56A290B7F}"/>
              </a:ext>
            </a:extLst>
          </p:cNvPr>
          <p:cNvSpPr txBox="1"/>
          <p:nvPr/>
        </p:nvSpPr>
        <p:spPr>
          <a:xfrm>
            <a:off x="711748" y="2329390"/>
            <a:ext cx="38602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Ekspresi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kasih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sukacita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Allah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atas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keselamatan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orang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berdosa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digambarkan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beberapa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ayat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berikut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1AE7C-8452-3A8B-25E8-592A7EF81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790" y="1885279"/>
            <a:ext cx="3860250" cy="4091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65485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9699BF-3473-FE62-7A1C-2F53BEBD7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B3304-4162-BB5A-2A42-082E0E67F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337" y="727667"/>
            <a:ext cx="7480277" cy="58566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Zefanya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3:17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“TUHAN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Allahmu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antaramu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pahlawan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memberi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kemenangan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bergirang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engkau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sukacita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membaharui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engkau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kasih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-Nya,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bersorak-sorak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engkau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sorak-sorai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.”</a:t>
            </a:r>
          </a:p>
          <a:p>
            <a:pPr marL="0" indent="0">
              <a:buNone/>
            </a:pP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Ayat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tegas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menunjukkan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sukacita</a:t>
            </a:r>
            <a:r>
              <a:rPr lang="en-ID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Allah </a:t>
            </a:r>
            <a:r>
              <a:rPr lang="en-ID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terhadap</a:t>
            </a:r>
            <a:r>
              <a:rPr lang="en-ID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umat</a:t>
            </a:r>
            <a:r>
              <a:rPr lang="en-ID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tebusan</a:t>
            </a:r>
            <a:r>
              <a:rPr lang="en-ID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-Nya. </a:t>
            </a:r>
          </a:p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Hampir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setiap</a:t>
            </a:r>
            <a:r>
              <a:rPr lang="en-ID" dirty="0">
                <a:latin typeface="Tw Cen MT Condensed Extra Bold" panose="020B0803020202020204" pitchFamily="34" charset="0"/>
              </a:rPr>
              <a:t> kata </a:t>
            </a:r>
            <a:r>
              <a:rPr lang="en-ID" dirty="0" err="1">
                <a:latin typeface="Tw Cen MT Condensed Extra Bold" panose="020B0803020202020204" pitchFamily="34" charset="0"/>
              </a:rPr>
              <a:t>gembira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sukacita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bahasa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Ibrani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dikemas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ayat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>
                <a:latin typeface="Eras Bold ITC" panose="020B0907030504020204" pitchFamily="34" charset="0"/>
              </a:rPr>
              <a:t>yang </a:t>
            </a:r>
            <a:r>
              <a:rPr lang="en-ID" dirty="0" err="1">
                <a:latin typeface="Eras Bold ITC" panose="020B0907030504020204" pitchFamily="34" charset="0"/>
              </a:rPr>
              <a:t>menggambarkan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kegembiraan</a:t>
            </a:r>
            <a:r>
              <a:rPr lang="en-ID" dirty="0">
                <a:latin typeface="Eras Bold ITC" panose="020B0907030504020204" pitchFamily="34" charset="0"/>
              </a:rPr>
              <a:t> Allah </a:t>
            </a:r>
            <a:r>
              <a:rPr lang="en-ID" dirty="0" err="1">
                <a:latin typeface="Eras Bold ITC" panose="020B0907030504020204" pitchFamily="34" charset="0"/>
              </a:rPr>
              <a:t>atas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umat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tebusan</a:t>
            </a:r>
            <a:r>
              <a:rPr lang="en-ID" dirty="0">
                <a:latin typeface="Eras Bold ITC" panose="020B0907030504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Seolah-olah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satu</a:t>
            </a:r>
            <a:r>
              <a:rPr lang="en-ID" dirty="0">
                <a:latin typeface="Gill Sans Nova Cond XBd" panose="020B0A06020104020203" pitchFamily="34" charset="0"/>
              </a:rPr>
              <a:t> pun </a:t>
            </a:r>
            <a:r>
              <a:rPr lang="en-ID" dirty="0" err="1">
                <a:latin typeface="Gill Sans Nova Cond XBd" panose="020B0A06020104020203" pitchFamily="34" charset="0"/>
              </a:rPr>
              <a:t>istilah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cukup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menggambarkan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besarnya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sukacita</a:t>
            </a:r>
            <a:r>
              <a:rPr lang="en-ID" dirty="0">
                <a:latin typeface="Gill Sans Nova Cond XBd" panose="020B0A06020104020203" pitchFamily="34" charset="0"/>
              </a:rPr>
              <a:t> Allah pada </a:t>
            </a:r>
            <a:r>
              <a:rPr lang="en-ID" dirty="0" err="1">
                <a:latin typeface="Gill Sans Nova Cond XBd" panose="020B0A06020104020203" pitchFamily="34" charset="0"/>
              </a:rPr>
              <a:t>hari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5FD796-8759-8416-0A7C-90694BEED03F}"/>
              </a:ext>
            </a:extLst>
          </p:cNvPr>
          <p:cNvSpPr/>
          <p:nvPr/>
        </p:nvSpPr>
        <p:spPr>
          <a:xfrm>
            <a:off x="335810" y="268649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78685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</TotalTime>
  <Words>1340</Words>
  <Application>Microsoft Office PowerPoint</Application>
  <PresentationFormat>On-screen Show (4:3)</PresentationFormat>
  <Paragraphs>81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Aharoni</vt:lpstr>
      <vt:lpstr>Aptos</vt:lpstr>
      <vt:lpstr>Aptos Display</vt:lpstr>
      <vt:lpstr>Arial</vt:lpstr>
      <vt:lpstr>Berlin Sans FB</vt:lpstr>
      <vt:lpstr>Eras Bold ITC</vt:lpstr>
      <vt:lpstr>Franklin Gothic Demi Cond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Wingdings</vt:lpstr>
      <vt:lpstr>Office Theme</vt:lpstr>
      <vt:lpstr>BERKENAN KEPADA ALLAH</vt:lpstr>
      <vt:lpstr>ZEFANYA 3 : 17</vt:lpstr>
      <vt:lpstr>Allah kita pengasih bersukacita dan senang memiliki hubungan yang penuh kasih dengan ciptaan-Nya. </vt:lpstr>
      <vt:lpstr>LEBIH BERHARGA DARI PADA  YANG DAPAT ANDA BAYANGKAN Minggu, 12 Januari 2025</vt:lpstr>
      <vt:lpstr>Sikap Anak Yang Hilang :</vt:lpstr>
      <vt:lpstr>Konsep Keadilan Manusia :</vt:lpstr>
      <vt:lpstr>Sikap Sang Ayah:</vt:lpstr>
      <vt:lpstr>BERGEMBIRA DENGAN SUKACITA Senin, 13 Januari 2025</vt:lpstr>
      <vt:lpstr>PowerPoint Presentation</vt:lpstr>
      <vt:lpstr>PowerPoint Presentation</vt:lpstr>
      <vt:lpstr>PowerPoint Presentation</vt:lpstr>
      <vt:lpstr>MENYENANGKAN ALLAH Selasa, 14 Januari 2025</vt:lpstr>
      <vt:lpstr>PowerPoint Presentation</vt:lpstr>
      <vt:lpstr>PowerPoint Presentation</vt:lpstr>
      <vt:lpstr>PowerPoint Presentation</vt:lpstr>
      <vt:lpstr>BATU YANG HIDUP Rabu, 15 Januari 2025</vt:lpstr>
      <vt:lpstr>Bagaimana kita dapat hidup berkenan kepada Allah ?</vt:lpstr>
      <vt:lpstr>PowerPoint Presentation</vt:lpstr>
      <vt:lpstr>PowerPoint Presentation</vt:lpstr>
      <vt:lpstr>SUATU TUJUAN YANG PANTAS Kamis, 16 Januari 2025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11</cp:revision>
  <dcterms:created xsi:type="dcterms:W3CDTF">2025-01-14T00:29:07Z</dcterms:created>
  <dcterms:modified xsi:type="dcterms:W3CDTF">2025-01-16T22:50:05Z</dcterms:modified>
</cp:coreProperties>
</file>