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4" r:id="rId4"/>
    <p:sldId id="258" r:id="rId5"/>
    <p:sldId id="259" r:id="rId6"/>
    <p:sldId id="260" r:id="rId7"/>
    <p:sldId id="261" r:id="rId8"/>
    <p:sldId id="266" r:id="rId9"/>
    <p:sldId id="262" r:id="rId10"/>
    <p:sldId id="263" r:id="rId11"/>
    <p:sldId id="264" r:id="rId12"/>
    <p:sldId id="265" r:id="rId13"/>
    <p:sldId id="267" r:id="rId14"/>
    <p:sldId id="271" r:id="rId15"/>
    <p:sldId id="272" r:id="rId16"/>
    <p:sldId id="273" r:id="rId17"/>
    <p:sldId id="268" r:id="rId18"/>
    <p:sldId id="274" r:id="rId19"/>
    <p:sldId id="275" r:id="rId20"/>
    <p:sldId id="282" r:id="rId21"/>
    <p:sldId id="276" r:id="rId22"/>
    <p:sldId id="277" r:id="rId23"/>
    <p:sldId id="269" r:id="rId24"/>
    <p:sldId id="278" r:id="rId25"/>
    <p:sldId id="279" r:id="rId26"/>
    <p:sldId id="280" r:id="rId27"/>
    <p:sldId id="281" r:id="rId28"/>
    <p:sldId id="283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5628"/>
    <a:srgbClr val="2329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673AB-0D02-44CD-82B8-6A72F9F31011}" type="datetimeFigureOut">
              <a:rPr lang="en-ID" smtClean="0"/>
              <a:t>26/12/2024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98FB7-454B-4E7A-8056-8428524382C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2988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673AB-0D02-44CD-82B8-6A72F9F31011}" type="datetimeFigureOut">
              <a:rPr lang="en-ID" smtClean="0"/>
              <a:t>26/12/2024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98FB7-454B-4E7A-8056-8428524382C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35020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673AB-0D02-44CD-82B8-6A72F9F31011}" type="datetimeFigureOut">
              <a:rPr lang="en-ID" smtClean="0"/>
              <a:t>26/12/2024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98FB7-454B-4E7A-8056-8428524382C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6315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673AB-0D02-44CD-82B8-6A72F9F31011}" type="datetimeFigureOut">
              <a:rPr lang="en-ID" smtClean="0"/>
              <a:t>26/12/2024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98FB7-454B-4E7A-8056-8428524382C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07246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673AB-0D02-44CD-82B8-6A72F9F31011}" type="datetimeFigureOut">
              <a:rPr lang="en-ID" smtClean="0"/>
              <a:t>26/12/2024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98FB7-454B-4E7A-8056-8428524382C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75829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673AB-0D02-44CD-82B8-6A72F9F31011}" type="datetimeFigureOut">
              <a:rPr lang="en-ID" smtClean="0"/>
              <a:t>26/12/2024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98FB7-454B-4E7A-8056-8428524382C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32745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673AB-0D02-44CD-82B8-6A72F9F31011}" type="datetimeFigureOut">
              <a:rPr lang="en-ID" smtClean="0"/>
              <a:t>26/12/2024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98FB7-454B-4E7A-8056-8428524382C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43318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673AB-0D02-44CD-82B8-6A72F9F31011}" type="datetimeFigureOut">
              <a:rPr lang="en-ID" smtClean="0"/>
              <a:t>26/12/2024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98FB7-454B-4E7A-8056-8428524382C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0133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673AB-0D02-44CD-82B8-6A72F9F31011}" type="datetimeFigureOut">
              <a:rPr lang="en-ID" smtClean="0"/>
              <a:t>26/12/2024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98FB7-454B-4E7A-8056-8428524382C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97968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673AB-0D02-44CD-82B8-6A72F9F31011}" type="datetimeFigureOut">
              <a:rPr lang="en-ID" smtClean="0"/>
              <a:t>26/12/2024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98FB7-454B-4E7A-8056-8428524382C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39806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673AB-0D02-44CD-82B8-6A72F9F31011}" type="datetimeFigureOut">
              <a:rPr lang="en-ID" smtClean="0"/>
              <a:t>26/12/2024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98FB7-454B-4E7A-8056-8428524382C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69612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3673AB-0D02-44CD-82B8-6A72F9F31011}" type="datetimeFigureOut">
              <a:rPr lang="en-ID" smtClean="0"/>
              <a:t>26/12/2024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F98FB7-454B-4E7A-8056-8428524382C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05951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09FF9A-4FCE-468E-A86A-C9AB525EA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1E12D4-3A88-428D-8E5E-AF1AFD923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FAB5B5-9E68-D8E2-1790-3BC0C5A119D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l="21043" r="18290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7A6C21-3501-6EDE-A1A3-8F268928ED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50" y="914402"/>
            <a:ext cx="7886700" cy="2985923"/>
          </a:xfrm>
        </p:spPr>
        <p:txBody>
          <a:bodyPr>
            <a:normAutofit/>
          </a:bodyPr>
          <a:lstStyle/>
          <a:p>
            <a:r>
              <a:rPr lang="en-US" sz="4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PENUTUPAN : MENGENAL YESUS DAN FIRMAN-NYA</a:t>
            </a:r>
            <a:endParaRPr lang="en-ID" sz="45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C1B3DF-3BE4-24B3-52A4-E5F2E94EB0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4072040"/>
            <a:ext cx="7886700" cy="13843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Pelajaran ke-13, Triwulan IV</a:t>
            </a:r>
          </a:p>
          <a:p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Tahun 2024</a:t>
            </a:r>
            <a:endParaRPr lang="en-ID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786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501D70-C0FA-575A-D0C9-FDF43A568F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47"/>
          <a:stretch/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C81CC-ADB3-E3B5-C5E3-22C9C83A1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2668" y="641727"/>
            <a:ext cx="4011723" cy="58807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baru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saja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menubuatkan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tentang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cara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kematian</a:t>
            </a:r>
            <a:r>
              <a:rPr lang="en-ID" sz="3200" dirty="0">
                <a:latin typeface="Franklin Gothic Demi Cond" panose="020B0706030402020204" pitchFamily="34" charset="0"/>
              </a:rPr>
              <a:t> Petrus </a:t>
            </a:r>
            <a:r>
              <a:rPr lang="en-ID" sz="3200" dirty="0">
                <a:latin typeface="Impact" panose="020B0806030902050204" pitchFamily="34" charset="0"/>
              </a:rPr>
              <a:t>[Yohanes21:18]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tampaknya</a:t>
            </a:r>
            <a:r>
              <a:rPr lang="en-ID" sz="3200" dirty="0">
                <a:latin typeface="Franklin Gothic Demi Cond" panose="020B0706030402020204" pitchFamily="34" charset="0"/>
              </a:rPr>
              <a:t> Petrus juga </a:t>
            </a:r>
            <a:r>
              <a:rPr lang="en-ID" sz="3200" dirty="0" err="1">
                <a:latin typeface="Franklin Gothic Demi Cond" panose="020B0706030402020204" pitchFamily="34" charset="0"/>
              </a:rPr>
              <a:t>ingin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tahu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tentang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kematian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Yohanes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sehingga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ketika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melihat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Yohanes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mengikuti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ia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bertanya</a:t>
            </a:r>
            <a:r>
              <a:rPr lang="en-ID" sz="3200" dirty="0">
                <a:latin typeface="Franklin Gothic Demi Cond" panose="020B0706030402020204" pitchFamily="34" charset="0"/>
              </a:rPr>
              <a:t>: "</a:t>
            </a:r>
            <a:r>
              <a:rPr lang="en-ID" sz="3200" dirty="0" err="1">
                <a:latin typeface="Franklin Gothic Demi Cond" panose="020B0706030402020204" pitchFamily="34" charset="0"/>
              </a:rPr>
              <a:t>Tuhan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apakah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terjadi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ini</a:t>
            </a:r>
            <a:r>
              <a:rPr lang="en-ID" sz="3200" dirty="0">
                <a:latin typeface="Franklin Gothic Demi Cond" panose="020B0706030402020204" pitchFamily="34" charset="0"/>
              </a:rPr>
              <a:t>?"</a:t>
            </a:r>
          </a:p>
        </p:txBody>
      </p:sp>
    </p:spTree>
    <p:extLst>
      <p:ext uri="{BB962C8B-B14F-4D97-AF65-F5344CB8AC3E}">
        <p14:creationId xmlns:p14="http://schemas.microsoft.com/office/powerpoint/2010/main" val="1613299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2A6123-231C-4154-2A77-0AB384E67F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9033"/>
          <a:stretch/>
        </p:blipFill>
        <p:spPr>
          <a:xfrm>
            <a:off x="20" y="10"/>
            <a:ext cx="9143980" cy="2787435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3E26D-0D4A-3462-8B7C-6F80424FE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477" y="2787455"/>
            <a:ext cx="8731045" cy="407054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Banyak orang salah </a:t>
            </a:r>
            <a:r>
              <a:rPr lang="en-ID" dirty="0" err="1">
                <a:latin typeface="Franklin Gothic Demi Cond" panose="020B0706030402020204" pitchFamily="34" charset="0"/>
              </a:rPr>
              <a:t>mengerti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apa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maksudkan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ketika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berkata</a:t>
            </a:r>
            <a:r>
              <a:rPr lang="en-ID" dirty="0">
                <a:latin typeface="Franklin Gothic Demi Cond" panose="020B0706030402020204" pitchFamily="34" charset="0"/>
              </a:rPr>
              <a:t>, "</a:t>
            </a:r>
            <a:r>
              <a:rPr lang="en-ID" dirty="0" err="1">
                <a:latin typeface="Franklin Gothic Demi Cond" panose="020B0706030402020204" pitchFamily="34" charset="0"/>
              </a:rPr>
              <a:t>Jikalau</a:t>
            </a:r>
            <a:r>
              <a:rPr lang="en-ID" dirty="0">
                <a:latin typeface="Franklin Gothic Demi Cond" panose="020B0706030402020204" pitchFamily="34" charset="0"/>
              </a:rPr>
              <a:t> Aku </a:t>
            </a:r>
            <a:r>
              <a:rPr lang="en-ID" dirty="0" err="1">
                <a:latin typeface="Franklin Gothic Demi Cond" panose="020B0706030402020204" pitchFamily="34" charset="0"/>
              </a:rPr>
              <a:t>menghendaki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supaya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tinggal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hidup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sampai</a:t>
            </a:r>
            <a:r>
              <a:rPr lang="en-ID" dirty="0">
                <a:latin typeface="Franklin Gothic Demi Cond" panose="020B0706030402020204" pitchFamily="34" charset="0"/>
              </a:rPr>
              <a:t> Aku </a:t>
            </a:r>
            <a:r>
              <a:rPr lang="en-ID" dirty="0" err="1">
                <a:latin typeface="Franklin Gothic Demi Cond" panose="020B0706030402020204" pitchFamily="34" charset="0"/>
              </a:rPr>
              <a:t>datang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bukan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urusanmu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latin typeface="Franklin Gothic Demi Cond" panose="020B0706030402020204" pitchFamily="34" charset="0"/>
              </a:rPr>
              <a:t>Tetapi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engkau</a:t>
            </a:r>
            <a:r>
              <a:rPr lang="en-ID" dirty="0">
                <a:latin typeface="Franklin Gothic Demi Cond" panose="020B0706030402020204" pitchFamily="34" charset="0"/>
              </a:rPr>
              <a:t>: </a:t>
            </a:r>
            <a:r>
              <a:rPr lang="en-ID" dirty="0" err="1">
                <a:latin typeface="Franklin Gothic Demi Cond" panose="020B0706030402020204" pitchFamily="34" charset="0"/>
              </a:rPr>
              <a:t>ikutlah</a:t>
            </a:r>
            <a:r>
              <a:rPr lang="en-ID" dirty="0">
                <a:latin typeface="Franklin Gothic Demi Cond" panose="020B0706030402020204" pitchFamily="34" charset="0"/>
              </a:rPr>
              <a:t> Aku" </a:t>
            </a:r>
            <a:r>
              <a:rPr lang="en-ID" dirty="0">
                <a:latin typeface="Impact" panose="020B0806030902050204" pitchFamily="34" charset="0"/>
              </a:rPr>
              <a:t>[</a:t>
            </a:r>
            <a:r>
              <a:rPr lang="en-ID" dirty="0" err="1">
                <a:latin typeface="Impact" panose="020B0806030902050204" pitchFamily="34" charset="0"/>
              </a:rPr>
              <a:t>Yohanes</a:t>
            </a:r>
            <a:r>
              <a:rPr lang="en-ID" dirty="0">
                <a:latin typeface="Impact" panose="020B0806030902050204" pitchFamily="34" charset="0"/>
              </a:rPr>
              <a:t> 21:22].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mengira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berarti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datang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kembali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sebelum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Yohanes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meninggal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Fokus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Yesus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adalah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pada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kebutuhan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Petrus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mengikut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Dia,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bukan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pada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apa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akan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terjadi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pada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Yohanes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. </a:t>
            </a:r>
            <a:r>
              <a:rPr lang="en-ID" dirty="0" err="1">
                <a:latin typeface="Franklin Gothic Demi Cond" panose="020B0706030402020204" pitchFamily="34" charset="0"/>
              </a:rPr>
              <a:t>Tentang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kehendak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bukan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nubuatan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tentang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apa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terjadi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42215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14325B-F33B-8683-BE2F-08DEA40718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54" b="35326"/>
          <a:stretch/>
        </p:blipFill>
        <p:spPr>
          <a:xfrm>
            <a:off x="1" y="10"/>
            <a:ext cx="9143999" cy="2888545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99E23-3B5F-E060-1B6E-CB936C698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226" y="3154025"/>
            <a:ext cx="8686800" cy="343850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Prioritas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untuk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mengikut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Yesus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tidak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bergantung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pada orang lain yang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melakukan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atau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pada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keadaan-keadaan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apa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mungkin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timbul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Ketika orang </a:t>
            </a:r>
            <a:r>
              <a:rPr lang="en-ID" sz="3200" dirty="0" err="1">
                <a:latin typeface="Franklin Gothic Demi Cond" panose="020B0706030402020204" pitchFamily="34" charset="0"/>
              </a:rPr>
              <a:t>cenderung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mengikuti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keinginan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atau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opini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publik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sebagai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pengikut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Kristus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setia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harus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mengikut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karena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keyakinan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pribadi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kepada</a:t>
            </a:r>
            <a:r>
              <a:rPr lang="en-ID" sz="3200" dirty="0">
                <a:latin typeface="Franklin Gothic Demi Cond" panose="020B0706030402020204" pitchFamily="34" charset="0"/>
              </a:rPr>
              <a:t>-Nya </a:t>
            </a:r>
            <a:r>
              <a:rPr lang="en-ID" sz="3200" dirty="0" err="1">
                <a:latin typeface="Franklin Gothic Demi Cond" panose="020B0706030402020204" pitchFamily="34" charset="0"/>
              </a:rPr>
              <a:t>sebagai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Juruselamat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karena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keselamatan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adalah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perkara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antara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latin typeface="Franklin Gothic Demi Cond" panose="020B0706030402020204" pitchFamily="34" charset="0"/>
              </a:rPr>
              <a:t> dan Allah.</a:t>
            </a:r>
          </a:p>
        </p:txBody>
      </p:sp>
    </p:spTree>
    <p:extLst>
      <p:ext uri="{BB962C8B-B14F-4D97-AF65-F5344CB8AC3E}">
        <p14:creationId xmlns:p14="http://schemas.microsoft.com/office/powerpoint/2010/main" val="4089483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C65408-F76E-A7AF-FC59-BE6ED11AA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7" y="234948"/>
            <a:ext cx="9141713" cy="132556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TERANG DAN GELAP</a:t>
            </a:r>
            <a:br>
              <a:rPr lang="en-ID" sz="4700" dirty="0"/>
            </a:br>
            <a:r>
              <a:rPr lang="en-ID" sz="28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Selasa</a:t>
            </a: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24 </a:t>
            </a:r>
            <a:r>
              <a:rPr lang="en-ID" sz="28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Desember</a:t>
            </a: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2024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624E2-09B5-E65A-6E99-42955CFEA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29384"/>
            <a:ext cx="5137969" cy="4693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600" dirty="0" err="1">
                <a:latin typeface="Impact" panose="020B0806030902050204" pitchFamily="34" charset="0"/>
              </a:rPr>
              <a:t>Yohanes</a:t>
            </a:r>
            <a:r>
              <a:rPr lang="en-ID" sz="3600" dirty="0">
                <a:latin typeface="Impact" panose="020B0806030902050204" pitchFamily="34" charset="0"/>
              </a:rPr>
              <a:t> 8:12 </a:t>
            </a:r>
          </a:p>
          <a:p>
            <a:pPr marL="0" indent="0">
              <a:buNone/>
            </a:pPr>
            <a:r>
              <a:rPr lang="en-ID" sz="3200" dirty="0">
                <a:latin typeface="Berlin Sans FB" panose="020E0602020502020306" pitchFamily="34" charset="0"/>
              </a:rPr>
              <a:t>Maka </a:t>
            </a:r>
            <a:r>
              <a:rPr lang="en-ID" sz="3200" dirty="0" err="1">
                <a:latin typeface="Berlin Sans FB" panose="020E0602020502020306" pitchFamily="34" charset="0"/>
              </a:rPr>
              <a:t>Yesus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berkata</a:t>
            </a:r>
            <a:r>
              <a:rPr lang="en-ID" sz="3200" dirty="0">
                <a:latin typeface="Berlin Sans FB" panose="020E0602020502020306" pitchFamily="34" charset="0"/>
              </a:rPr>
              <a:t> pula </a:t>
            </a:r>
            <a:r>
              <a:rPr lang="en-ID" sz="3200" dirty="0" err="1">
                <a:latin typeface="Berlin Sans FB" panose="020E0602020502020306" pitchFamily="34" charset="0"/>
              </a:rPr>
              <a:t>kepada</a:t>
            </a:r>
            <a:r>
              <a:rPr lang="en-ID" sz="3200" dirty="0">
                <a:latin typeface="Berlin Sans FB" panose="020E0602020502020306" pitchFamily="34" charset="0"/>
              </a:rPr>
              <a:t> orang </a:t>
            </a:r>
            <a:r>
              <a:rPr lang="en-ID" sz="3200" dirty="0" err="1">
                <a:latin typeface="Berlin Sans FB" panose="020E0602020502020306" pitchFamily="34" charset="0"/>
              </a:rPr>
              <a:t>banyak</a:t>
            </a:r>
            <a:r>
              <a:rPr lang="en-ID" sz="3200" dirty="0">
                <a:latin typeface="Berlin Sans FB" panose="020E0602020502020306" pitchFamily="34" charset="0"/>
              </a:rPr>
              <a:t>, kata-Nya: "</a:t>
            </a:r>
            <a:r>
              <a:rPr lang="en-ID" sz="3200" dirty="0" err="1">
                <a:latin typeface="Berlin Sans FB" panose="020E0602020502020306" pitchFamily="34" charset="0"/>
              </a:rPr>
              <a:t>Akulah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terang</a:t>
            </a:r>
            <a:r>
              <a:rPr lang="en-ID" sz="3200" dirty="0">
                <a:latin typeface="Berlin Sans FB" panose="020E0602020502020306" pitchFamily="34" charset="0"/>
              </a:rPr>
              <a:t> dunia; </a:t>
            </a:r>
            <a:r>
              <a:rPr lang="en-ID" sz="3200" dirty="0" err="1">
                <a:latin typeface="Berlin Sans FB" panose="020E0602020502020306" pitchFamily="34" charset="0"/>
              </a:rPr>
              <a:t>barangsiapa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mengikut</a:t>
            </a:r>
            <a:r>
              <a:rPr lang="en-ID" sz="3200" dirty="0">
                <a:latin typeface="Berlin Sans FB" panose="020E0602020502020306" pitchFamily="34" charset="0"/>
              </a:rPr>
              <a:t> Aku, </a:t>
            </a:r>
            <a:r>
              <a:rPr lang="en-ID" sz="3200" dirty="0" err="1">
                <a:latin typeface="Berlin Sans FB" panose="020E0602020502020306" pitchFamily="34" charset="0"/>
              </a:rPr>
              <a:t>ia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tidak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akan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berjalan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dalam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kegelapan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latin typeface="Berlin Sans FB" panose="020E0602020502020306" pitchFamily="34" charset="0"/>
              </a:rPr>
              <a:t>melainkan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ia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akan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mempunyai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terang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hidup</a:t>
            </a:r>
            <a:r>
              <a:rPr lang="en-ID" sz="3200" dirty="0">
                <a:latin typeface="Berlin Sans FB" panose="020E0602020502020306" pitchFamily="34" charset="0"/>
              </a:rPr>
              <a:t>."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40F017-E7F3-7851-B230-16C990788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821" y="2525514"/>
            <a:ext cx="3095811" cy="24734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22375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6096" y="871146"/>
            <a:ext cx="552704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73CDA-E0EC-F3D5-F100-B78F778DE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096" y="3259395"/>
            <a:ext cx="8159665" cy="32877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Dunia </a:t>
            </a:r>
            <a:r>
              <a:rPr lang="en-ID" sz="3000" dirty="0" err="1">
                <a:latin typeface="Franklin Gothic Demi Cond" panose="020B0706030402020204" pitchFamily="34" charset="0"/>
              </a:rPr>
              <a:t>berada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kegelapan</a:t>
            </a:r>
            <a:r>
              <a:rPr lang="en-ID" sz="3000" dirty="0">
                <a:latin typeface="Franklin Gothic Demi Cond" panose="020B0706030402020204" pitchFamily="34" charset="0"/>
              </a:rPr>
              <a:t>; dunia </a:t>
            </a:r>
            <a:r>
              <a:rPr lang="en-ID" sz="3000" dirty="0" err="1">
                <a:latin typeface="Franklin Gothic Demi Cond" panose="020B0706030402020204" pitchFamily="34" charset="0"/>
              </a:rPr>
              <a:t>menjauhi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terang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dapat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sendirinya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menemukan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jalan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menuju</a:t>
            </a:r>
            <a:r>
              <a:rPr lang="en-ID" sz="3000" dirty="0">
                <a:latin typeface="Franklin Gothic Demi Cond" panose="020B0706030402020204" pitchFamily="34" charset="0"/>
              </a:rPr>
              <a:t> Allah yang </a:t>
            </a:r>
            <a:r>
              <a:rPr lang="en-ID" sz="3000" dirty="0" err="1">
                <a:latin typeface="Franklin Gothic Demi Cond" panose="020B0706030402020204" pitchFamily="34" charset="0"/>
              </a:rPr>
              <a:t>sejati</a:t>
            </a:r>
            <a:r>
              <a:rPr lang="en-ID" sz="3000" dirty="0">
                <a:latin typeface="Franklin Gothic Demi Cond" panose="020B0706030402020204" pitchFamily="34" charset="0"/>
              </a:rPr>
              <a:t>, Allah yang </a:t>
            </a:r>
            <a:r>
              <a:rPr lang="en-ID" sz="3000" dirty="0" err="1">
                <a:latin typeface="Franklin Gothic Demi Cond" panose="020B0706030402020204" pitchFamily="34" charset="0"/>
              </a:rPr>
              <a:t>pribadi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dari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Penciptaan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Penyataan</a:t>
            </a:r>
            <a:r>
              <a:rPr lang="en-ID" sz="3000" dirty="0">
                <a:latin typeface="Franklin Gothic Demi Cond" panose="020B0706030402020204" pitchFamily="34" charset="0"/>
              </a:rPr>
              <a:t>, dan </a:t>
            </a:r>
            <a:r>
              <a:rPr lang="en-ID" sz="3000" dirty="0" err="1">
                <a:latin typeface="Franklin Gothic Demi Cond" panose="020B0706030402020204" pitchFamily="34" charset="0"/>
              </a:rPr>
              <a:t>Penebusan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>
                <a:latin typeface="Gill Sans Ultra Bold Condensed" panose="020B0A06020104020203" pitchFamily="34" charset="0"/>
              </a:rPr>
              <a:t>Hanya </a:t>
            </a:r>
            <a:r>
              <a:rPr lang="en-ID" sz="3000" dirty="0" err="1">
                <a:latin typeface="Gill Sans Ultra Bold Condensed" panose="020B0A06020104020203" pitchFamily="34" charset="0"/>
              </a:rPr>
              <a:t>melalui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Yesus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kita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dapat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benar-benar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mengenal</a:t>
            </a:r>
            <a:r>
              <a:rPr lang="en-ID" sz="3000" dirty="0">
                <a:latin typeface="Gill Sans Ultra Bold Condensed" panose="020B0A06020104020203" pitchFamily="34" charset="0"/>
              </a:rPr>
              <a:t> Allah dan </a:t>
            </a:r>
            <a:r>
              <a:rPr lang="en-ID" sz="3000" dirty="0" err="1">
                <a:latin typeface="Gill Sans Ultra Bold Condensed" panose="020B0A06020104020203" pitchFamily="34" charset="0"/>
              </a:rPr>
              <a:t>menemukan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jalan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menuju</a:t>
            </a:r>
            <a:r>
              <a:rPr lang="en-ID" sz="3000" dirty="0">
                <a:latin typeface="Gill Sans Ultra Bold Condensed" panose="020B0A06020104020203" pitchFamily="34" charset="0"/>
              </a:rPr>
              <a:t> Allah [Yohanes1:18].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65DD26-4813-7CCA-B338-B5BFD2414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622" y="57907"/>
            <a:ext cx="5532062" cy="309795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90139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92B17C-6C2B-18B3-17EB-1F51B8BCA0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379" r="7032" b="-1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664F6-8F8E-191F-293A-84830A836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246" y="854720"/>
            <a:ext cx="4704734" cy="54274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Gill Sans Nova Cond Ultra Bold" panose="020B0B04020104020203" pitchFamily="34" charset="0"/>
              </a:rPr>
              <a:t>Mereka</a:t>
            </a:r>
            <a:r>
              <a:rPr lang="en-ID" sz="3200" dirty="0">
                <a:latin typeface="Gill Sans Nova Cond Ultra Bold" panose="020B0B04020104020203" pitchFamily="34" charset="0"/>
              </a:rPr>
              <a:t> yang </a:t>
            </a:r>
            <a:r>
              <a:rPr lang="en-ID" sz="3200" dirty="0" err="1">
                <a:latin typeface="Gill Sans Nova Cond Ultra Bold" panose="020B0B04020104020203" pitchFamily="34" charset="0"/>
              </a:rPr>
              <a:t>tidak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berdiri</a:t>
            </a:r>
            <a:r>
              <a:rPr lang="en-ID" sz="3200" dirty="0">
                <a:latin typeface="Gill Sans Nova Cond Ultra Bold" panose="020B0B04020104020203" pitchFamily="34" charset="0"/>
              </a:rPr>
              <a:t> di </a:t>
            </a:r>
            <a:r>
              <a:rPr lang="en-ID" sz="3200" dirty="0" err="1">
                <a:latin typeface="Gill Sans Nova Cond Ultra Bold" panose="020B0B04020104020203" pitchFamily="34" charset="0"/>
              </a:rPr>
              <a:t>dalam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kebenaran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berbicara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dari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sumber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daya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mereka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sendiri</a:t>
            </a:r>
            <a:r>
              <a:rPr lang="en-ID" sz="3200" dirty="0">
                <a:latin typeface="Gill Sans Nova Cond Ultra Bold" panose="020B0B04020104020203" pitchFamily="34" charset="0"/>
              </a:rPr>
              <a:t>.</a:t>
            </a:r>
          </a:p>
          <a:p>
            <a:pPr marL="0" indent="0">
              <a:buNone/>
            </a:pPr>
            <a:r>
              <a:rPr lang="en-ID" sz="3200" dirty="0" err="1">
                <a:latin typeface="Berlin Sans FB" panose="020E0602020502020306" pitchFamily="34" charset="0"/>
              </a:rPr>
              <a:t>Mereka</a:t>
            </a:r>
            <a:r>
              <a:rPr lang="en-ID" sz="3200" dirty="0">
                <a:latin typeface="Berlin Sans FB" panose="020E0602020502020306" pitchFamily="34" charset="0"/>
              </a:rPr>
              <a:t> "</a:t>
            </a:r>
            <a:r>
              <a:rPr lang="en-ID" sz="3200" dirty="0" err="1">
                <a:latin typeface="Berlin Sans FB" panose="020E0602020502020306" pitchFamily="34" charset="0"/>
              </a:rPr>
              <a:t>melihat</a:t>
            </a:r>
            <a:r>
              <a:rPr lang="en-ID" sz="3200" dirty="0">
                <a:latin typeface="Berlin Sans FB" panose="020E0602020502020306" pitchFamily="34" charset="0"/>
              </a:rPr>
              <a:t>" </a:t>
            </a:r>
            <a:r>
              <a:rPr lang="en-ID" sz="3200" dirty="0" err="1">
                <a:latin typeface="Berlin Sans FB" panose="020E0602020502020306" pitchFamily="34" charset="0"/>
              </a:rPr>
              <a:t>makna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sebuah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ayat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hanya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dari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sudut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pandang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manusia</a:t>
            </a:r>
            <a:r>
              <a:rPr lang="en-ID" sz="3200" dirty="0">
                <a:latin typeface="Berlin Sans FB" panose="020E0602020502020306" pitchFamily="34" charset="0"/>
              </a:rPr>
              <a:t>.</a:t>
            </a:r>
          </a:p>
          <a:p>
            <a:pPr marL="0" indent="0">
              <a:buNone/>
            </a:pPr>
            <a:r>
              <a:rPr lang="en-ID" sz="3200" dirty="0" err="1">
                <a:latin typeface="Impact" panose="020B0806030902050204" pitchFamily="34" charset="0"/>
              </a:rPr>
              <a:t>Sebaliknya</a:t>
            </a:r>
            <a:r>
              <a:rPr lang="en-ID" sz="3200" dirty="0">
                <a:latin typeface="Impact" panose="020B0806030902050204" pitchFamily="34" charset="0"/>
              </a:rPr>
              <a:t>, </a:t>
            </a:r>
            <a:r>
              <a:rPr lang="en-ID" sz="3200" dirty="0" err="1">
                <a:latin typeface="Impact" panose="020B0806030902050204" pitchFamily="34" charset="0"/>
              </a:rPr>
              <a:t>kita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harus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menerima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bahwa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Kristus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sebagai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terang</a:t>
            </a:r>
            <a:r>
              <a:rPr lang="en-ID" sz="3200" dirty="0">
                <a:latin typeface="Impact" panose="020B0806030902050204" pitchFamily="34" charset="0"/>
              </a:rPr>
              <a:t> dunia dan </a:t>
            </a:r>
            <a:r>
              <a:rPr lang="en-ID" sz="3200" dirty="0" err="1">
                <a:latin typeface="Impact" panose="020B0806030902050204" pitchFamily="34" charset="0"/>
              </a:rPr>
              <a:t>mengikuti</a:t>
            </a:r>
            <a:r>
              <a:rPr lang="en-ID" sz="3200" dirty="0">
                <a:latin typeface="Impact" panose="020B0806030902050204" pitchFamily="34" charset="0"/>
              </a:rPr>
              <a:t>-Nya </a:t>
            </a:r>
            <a:r>
              <a:rPr lang="en-ID" sz="3200" dirty="0" err="1">
                <a:latin typeface="Impact" panose="020B0806030902050204" pitchFamily="34" charset="0"/>
              </a:rPr>
              <a:t>dalam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menafsirkan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Firman</a:t>
            </a:r>
            <a:r>
              <a:rPr lang="en-ID" sz="3200" dirty="0">
                <a:latin typeface="Impact" panose="020B0806030902050204" pitchFamily="34" charset="0"/>
              </a:rPr>
              <a:t>-Nya. </a:t>
            </a:r>
          </a:p>
        </p:txBody>
      </p:sp>
    </p:spTree>
    <p:extLst>
      <p:ext uri="{BB962C8B-B14F-4D97-AF65-F5344CB8AC3E}">
        <p14:creationId xmlns:p14="http://schemas.microsoft.com/office/powerpoint/2010/main" val="383767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595B01-FF9C-4419-C94C-6E4DB3B540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284" b="27923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306F9-A4CE-625D-CEC7-63E9D4BFE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226" y="3752850"/>
            <a:ext cx="8701548" cy="281018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Iblis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berbicara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dari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"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sumbernya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sendiri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" [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Yohanes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8: 44]. </a:t>
            </a:r>
          </a:p>
          <a:p>
            <a:pPr marL="0" indent="0">
              <a:buNone/>
            </a:pP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Jika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kita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berhati-hati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berserah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dalam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iman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penurutan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kepada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Allah,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kita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berada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dalam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bahaya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melakukan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hal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sama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: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membaca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ayat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Kitab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Suci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hanya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berdasarkan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keinginan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kehendak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dan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perspektif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kita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sendiri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yang mana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hal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ini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jauh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lebih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mudah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dilakukan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daripada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kita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sadari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maka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kita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akan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berada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dalam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kegelapan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rohani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1245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A3F463-BFB6-3A0D-A3B8-F50396FA2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rgbClr val="C00000"/>
                </a:solidFill>
                <a:latin typeface="Impact" panose="020B0806030902050204" pitchFamily="34" charset="0"/>
              </a:rPr>
              <a:t>TEOLOGI DARI "ATAS" ATAU TEOLOGI DARI "BAWAH"</a:t>
            </a:r>
            <a:br>
              <a:rPr lang="it-IT" sz="3200" dirty="0">
                <a:solidFill>
                  <a:srgbClr val="C00000"/>
                </a:solidFill>
                <a:latin typeface="Impact" panose="020B0806030902050204" pitchFamily="34" charset="0"/>
              </a:rPr>
            </a:br>
            <a:r>
              <a:rPr lang="it-IT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Rabu, 25 Desember 2024</a:t>
            </a:r>
            <a:endParaRPr lang="en-ID" sz="28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A3A2C-A37D-CFA8-1811-146100FB0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465" y="2055813"/>
            <a:ext cx="8013573" cy="45634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600" dirty="0" err="1">
                <a:latin typeface="Impact" panose="020B0806030902050204" pitchFamily="34" charset="0"/>
              </a:rPr>
              <a:t>Yohanes</a:t>
            </a:r>
            <a:r>
              <a:rPr lang="en-ID" sz="3600" dirty="0">
                <a:latin typeface="Impact" panose="020B0806030902050204" pitchFamily="34" charset="0"/>
              </a:rPr>
              <a:t> 4:46-48</a:t>
            </a:r>
          </a:p>
          <a:p>
            <a:pPr marL="0" indent="0">
              <a:buNone/>
            </a:pPr>
            <a:r>
              <a:rPr lang="en-ID" sz="3000" dirty="0">
                <a:latin typeface="Tw Cen MT Condensed Extra Bold" panose="020B0803020202020204" pitchFamily="34" charset="0"/>
              </a:rPr>
              <a:t>Maka </a:t>
            </a:r>
            <a:r>
              <a:rPr lang="en-ID" sz="30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kembali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lagi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</a:t>
            </a:r>
            <a:r>
              <a:rPr lang="en-ID" sz="3000" dirty="0">
                <a:latin typeface="Tw Cen MT Condensed Extra Bold" panose="020B0803020202020204" pitchFamily="34" charset="0"/>
              </a:rPr>
              <a:t> Kana di Galilea, di mana </a:t>
            </a:r>
            <a:r>
              <a:rPr lang="en-ID" sz="3000" dirty="0" err="1">
                <a:latin typeface="Tw Cen MT Condensed Extra Bold" panose="020B0803020202020204" pitchFamily="34" charset="0"/>
              </a:rPr>
              <a:t>Ia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membuat</a:t>
            </a:r>
            <a:r>
              <a:rPr lang="en-ID" sz="3000" dirty="0">
                <a:latin typeface="Tw Cen MT Condensed Extra Bold" panose="020B0803020202020204" pitchFamily="34" charset="0"/>
              </a:rPr>
              <a:t> air menjadi </a:t>
            </a:r>
            <a:r>
              <a:rPr lang="en-ID" sz="3000" dirty="0" err="1">
                <a:latin typeface="Tw Cen MT Condensed Extra Bold" panose="020B0803020202020204" pitchFamily="34" charset="0"/>
              </a:rPr>
              <a:t>anggur</a:t>
            </a:r>
            <a:r>
              <a:rPr lang="en-ID" sz="3000" dirty="0">
                <a:latin typeface="Tw Cen MT Condensed Extra Bold" panose="020B0803020202020204" pitchFamily="34" charset="0"/>
              </a:rPr>
              <a:t>. Dan di </a:t>
            </a:r>
            <a:r>
              <a:rPr lang="en-ID" sz="3000" dirty="0" err="1">
                <a:latin typeface="Tw Cen MT Condensed Extra Bold" panose="020B0803020202020204" pitchFamily="34" charset="0"/>
              </a:rPr>
              <a:t>Kapernaum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ada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seorang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pegawai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istana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anaknya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sedang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sakit</a:t>
            </a:r>
            <a:r>
              <a:rPr lang="en-ID" sz="3000" dirty="0">
                <a:latin typeface="Tw Cen MT Condensed Extra Bold" panose="020B0803020202020204" pitchFamily="34" charset="0"/>
              </a:rPr>
              <a:t>. Ketika </a:t>
            </a:r>
            <a:r>
              <a:rPr lang="en-ID" sz="3000" dirty="0" err="1">
                <a:latin typeface="Tw Cen MT Condensed Extra Bold" panose="020B0803020202020204" pitchFamily="34" charset="0"/>
              </a:rPr>
              <a:t>ia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mendengar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datang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Yudea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</a:t>
            </a:r>
            <a:r>
              <a:rPr lang="en-ID" sz="3000" dirty="0">
                <a:latin typeface="Tw Cen MT Condensed Extra Bold" panose="020B0803020202020204" pitchFamily="34" charset="0"/>
              </a:rPr>
              <a:t> Galilea,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pergilah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000" dirty="0">
                <a:latin typeface="Tw Cen MT Condensed Extra Bold" panose="020B0803020202020204" pitchFamily="34" charset="0"/>
              </a:rPr>
              <a:t>-Nya </a:t>
            </a:r>
            <a:r>
              <a:rPr lang="en-ID" sz="3000" dirty="0" err="1">
                <a:latin typeface="Tw Cen MT Condensed Extra Bold" panose="020B0803020202020204" pitchFamily="34" charset="0"/>
              </a:rPr>
              <a:t>lalu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meminta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supaya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datang</a:t>
            </a:r>
            <a:r>
              <a:rPr lang="en-ID" sz="3000" dirty="0"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menyembuhkan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anaknya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sebab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anaknya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itu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hampir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mati</a:t>
            </a:r>
            <a:r>
              <a:rPr lang="en-ID" sz="3000" dirty="0">
                <a:latin typeface="Tw Cen MT Condensed Extra Bold" panose="020B0803020202020204" pitchFamily="34" charset="0"/>
              </a:rPr>
              <a:t>. Maka kata </a:t>
            </a:r>
            <a:r>
              <a:rPr lang="en-ID" sz="30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kepadanya</a:t>
            </a:r>
            <a:r>
              <a:rPr lang="en-ID" sz="3000" dirty="0">
                <a:latin typeface="Tw Cen MT Condensed Extra Bold" panose="020B0803020202020204" pitchFamily="34" charset="0"/>
              </a:rPr>
              <a:t>: "Jika </a:t>
            </a:r>
            <a:r>
              <a:rPr lang="en-ID" sz="3000" dirty="0" err="1">
                <a:latin typeface="Tw Cen MT Condensed Extra Bold" panose="020B0803020202020204" pitchFamily="34" charset="0"/>
              </a:rPr>
              <a:t>kamu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melihat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tanda</a:t>
            </a:r>
            <a:r>
              <a:rPr lang="en-ID" sz="3000" dirty="0"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mujizat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kamu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percaya</a:t>
            </a:r>
            <a:r>
              <a:rPr lang="en-ID" sz="3000" dirty="0">
                <a:latin typeface="Tw Cen MT Condensed Extra Bold" panose="020B0803020202020204" pitchFamily="34" charset="0"/>
              </a:rPr>
              <a:t>.“</a:t>
            </a:r>
          </a:p>
        </p:txBody>
      </p:sp>
    </p:spTree>
    <p:extLst>
      <p:ext uri="{BB962C8B-B14F-4D97-AF65-F5344CB8AC3E}">
        <p14:creationId xmlns:p14="http://schemas.microsoft.com/office/powerpoint/2010/main" val="1285303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9805DCC-CBDE-BF8A-FF94-DC3BBC697C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889" r="1" b="6892"/>
          <a:stretch/>
        </p:blipFill>
        <p:spPr>
          <a:xfrm>
            <a:off x="469942" y="317578"/>
            <a:ext cx="8138333" cy="3508437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CEE66-C3C8-E95A-5862-54C191EE6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700" y="4183428"/>
            <a:ext cx="8004134" cy="2465203"/>
          </a:xfrm>
          <a:noFill/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Pegawai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istana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ini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telah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memutuskan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untuk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percaya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kepada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Yesus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jika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anaknya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disembuhkan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600" dirty="0" err="1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Kepercayaan</a:t>
            </a:r>
            <a:r>
              <a:rPr lang="en-ID" sz="3600" dirty="0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seperti</a:t>
            </a:r>
            <a:r>
              <a:rPr lang="en-ID" sz="3600" dirty="0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ini</a:t>
            </a:r>
            <a:r>
              <a:rPr lang="en-ID" sz="3600" dirty="0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kita</a:t>
            </a:r>
            <a:r>
              <a:rPr lang="en-ID" sz="3600" dirty="0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sebut</a:t>
            </a:r>
            <a:r>
              <a:rPr lang="en-ID" sz="3600" dirty="0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sebagai</a:t>
            </a:r>
            <a:r>
              <a:rPr lang="en-ID" sz="3600" dirty="0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600" dirty="0">
                <a:solidFill>
                  <a:schemeClr val="bg1"/>
                </a:solidFill>
                <a:highlight>
                  <a:srgbClr val="000080"/>
                </a:highlight>
                <a:latin typeface="Impact" panose="020B0806030902050204" pitchFamily="34" charset="0"/>
              </a:rPr>
              <a:t>"</a:t>
            </a:r>
            <a:r>
              <a:rPr lang="en-ID" sz="3600" dirty="0" err="1">
                <a:solidFill>
                  <a:schemeClr val="bg1"/>
                </a:solidFill>
                <a:highlight>
                  <a:srgbClr val="000080"/>
                </a:highlight>
                <a:latin typeface="Impact" panose="020B0806030902050204" pitchFamily="34" charset="0"/>
              </a:rPr>
              <a:t>teologi</a:t>
            </a:r>
            <a:r>
              <a:rPr lang="en-ID" sz="3600" dirty="0">
                <a:solidFill>
                  <a:schemeClr val="bg1"/>
                </a:solidFill>
                <a:highlight>
                  <a:srgbClr val="000080"/>
                </a:highligh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highlight>
                  <a:srgbClr val="000080"/>
                </a:highlight>
                <a:latin typeface="Impact" panose="020B0806030902050204" pitchFamily="34" charset="0"/>
              </a:rPr>
              <a:t>dari</a:t>
            </a:r>
            <a:r>
              <a:rPr lang="en-ID" sz="3600" dirty="0">
                <a:solidFill>
                  <a:schemeClr val="bg1"/>
                </a:solidFill>
                <a:highlight>
                  <a:srgbClr val="000080"/>
                </a:highligh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highlight>
                  <a:srgbClr val="000080"/>
                </a:highlight>
                <a:latin typeface="Impact" panose="020B0806030902050204" pitchFamily="34" charset="0"/>
              </a:rPr>
              <a:t>bawah</a:t>
            </a:r>
            <a:r>
              <a:rPr lang="en-ID" sz="3600" dirty="0">
                <a:solidFill>
                  <a:schemeClr val="bg1"/>
                </a:solidFill>
                <a:highlight>
                  <a:srgbClr val="000080"/>
                </a:highlight>
                <a:latin typeface="Impact" panose="020B0806030902050204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3633574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7B54D-AA22-21C7-75C9-C27AF82A4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675" y="1194619"/>
            <a:ext cx="4666021" cy="52625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rgbClr val="C00000"/>
                </a:solidFill>
                <a:highlight>
                  <a:srgbClr val="FFFF00"/>
                </a:highlight>
                <a:latin typeface="Gill Sans Ultra Bold Condensed" panose="020B0A06020104020203" pitchFamily="34" charset="0"/>
              </a:rPr>
              <a:t>Teologi</a:t>
            </a:r>
            <a:r>
              <a:rPr lang="en-ID" sz="3200" dirty="0">
                <a:solidFill>
                  <a:srgbClr val="C00000"/>
                </a:solidFill>
                <a:highlight>
                  <a:srgbClr val="FF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highlight>
                  <a:srgbClr val="FFFF00"/>
                </a:highlight>
                <a:latin typeface="Gill Sans Ultra Bold Condensed" panose="020B0A06020104020203" pitchFamily="34" charset="0"/>
              </a:rPr>
              <a:t>dari</a:t>
            </a:r>
            <a:r>
              <a:rPr lang="en-ID" sz="3200" dirty="0">
                <a:solidFill>
                  <a:srgbClr val="C00000"/>
                </a:solidFill>
                <a:highlight>
                  <a:srgbClr val="FF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highlight>
                  <a:srgbClr val="FFFF00"/>
                </a:highlight>
                <a:latin typeface="Gill Sans Ultra Bold Condensed" panose="020B0A06020104020203" pitchFamily="34" charset="0"/>
              </a:rPr>
              <a:t>bawah</a:t>
            </a:r>
            <a:r>
              <a:rPr lang="en-ID" sz="3200" dirty="0">
                <a:solidFill>
                  <a:srgbClr val="C00000"/>
                </a:solidFill>
                <a:highlight>
                  <a:srgbClr val="FF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menetapkan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aturan-aturan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standar-standar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bagi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Allah dan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Firman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-Nya. </a:t>
            </a:r>
          </a:p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Ide-ide </a:t>
            </a:r>
            <a:r>
              <a:rPr lang="en-ID" sz="3200" dirty="0" err="1">
                <a:latin typeface="Tw Cen MT Condensed Extra Bold" panose="020B0803020202020204" pitchFamily="34" charset="0"/>
              </a:rPr>
              <a:t>manusia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betapa</a:t>
            </a:r>
            <a:r>
              <a:rPr lang="en-ID" sz="3200" dirty="0">
                <a:latin typeface="Tw Cen MT Condensed Extra Bold" panose="020B0803020202020204" pitchFamily="34" charset="0"/>
              </a:rPr>
              <a:t> pun </a:t>
            </a:r>
            <a:r>
              <a:rPr lang="en-ID" sz="3200" dirty="0" err="1">
                <a:latin typeface="Tw Cen MT Condensed Extra Bold" panose="020B0803020202020204" pitchFamily="34" charset="0"/>
              </a:rPr>
              <a:t>cacat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terbatasnya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serta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betapa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subjektifnya</a:t>
            </a:r>
            <a:r>
              <a:rPr lang="en-ID" sz="3200" dirty="0">
                <a:latin typeface="Tw Cen MT Condensed Extra Bold" panose="020B0803020202020204" pitchFamily="34" charset="0"/>
              </a:rPr>
              <a:t> ide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tersebut</a:t>
            </a:r>
            <a:r>
              <a:rPr lang="en-ID" sz="3200" dirty="0">
                <a:latin typeface="Tw Cen MT Condensed Extra Bold" panose="020B0803020202020204" pitchFamily="34" charset="0"/>
              </a:rPr>
              <a:t>, menjadi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otoritas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terakhir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tentang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bagaimana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manusia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menafsirkan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Firman</a:t>
            </a:r>
            <a:r>
              <a:rPr lang="en-ID" sz="3200" dirty="0">
                <a:latin typeface="Tw Cen MT Condensed Extra Bold" panose="020B0803020202020204" pitchFamily="34" charset="0"/>
              </a:rPr>
              <a:t> Allah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5C417D-8055-E8C5-984E-E30A3FE1BF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067" r="25971" b="2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62945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25F4A-1FC0-BB42-DC41-089EDC57B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9" y="3752849"/>
            <a:ext cx="8281796" cy="833899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>
                <a:latin typeface="Impact" panose="020B0806030902050204" pitchFamily="34" charset="0"/>
              </a:rPr>
              <a:t>YOHANES 5 : 39</a:t>
            </a:r>
            <a:endParaRPr lang="en-ID" sz="4000" dirty="0">
              <a:latin typeface="Impact" panose="020B080603090205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564593-4FB3-1B84-FF5C-7D811537FF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515" b="22580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8A77D-9BDD-E1AC-8CE5-10AF0D4C5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759" y="4628984"/>
            <a:ext cx="8421287" cy="194879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3200" dirty="0">
                <a:latin typeface="Franklin Gothic Demi Cond" panose="020B0706030402020204" pitchFamily="34" charset="0"/>
              </a:rPr>
              <a:t>“Kamu </a:t>
            </a:r>
            <a:r>
              <a:rPr lang="en-US" sz="3200" dirty="0" err="1">
                <a:latin typeface="Franklin Gothic Demi Cond" panose="020B0706030402020204" pitchFamily="34" charset="0"/>
              </a:rPr>
              <a:t>menyelidiki</a:t>
            </a:r>
            <a:r>
              <a:rPr lang="en-US" sz="3200" dirty="0">
                <a:latin typeface="Franklin Gothic Demi Cond" panose="020B0706030402020204" pitchFamily="34" charset="0"/>
              </a:rPr>
              <a:t> Kitab-kitab Suci, sebab kamu </a:t>
            </a:r>
            <a:r>
              <a:rPr lang="en-US" sz="3200" dirty="0" err="1">
                <a:latin typeface="Franklin Gothic Demi Cond" panose="020B0706030402020204" pitchFamily="34" charset="0"/>
              </a:rPr>
              <a:t>menyangka</a:t>
            </a:r>
            <a:r>
              <a:rPr lang="en-US" sz="3200" dirty="0"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latin typeface="Franklin Gothic Demi Cond" panose="020B0706030402020204" pitchFamily="34" charset="0"/>
              </a:rPr>
              <a:t>bahwa</a:t>
            </a:r>
            <a:r>
              <a:rPr lang="en-US" sz="3200" dirty="0">
                <a:latin typeface="Franklin Gothic Demi Cond" panose="020B0706030402020204" pitchFamily="34" charset="0"/>
              </a:rPr>
              <a:t> oleh-Nya kamu mempunyai hidup yang </a:t>
            </a:r>
            <a:r>
              <a:rPr lang="en-US" sz="3200" dirty="0" err="1">
                <a:latin typeface="Franklin Gothic Demi Cond" panose="020B0706030402020204" pitchFamily="34" charset="0"/>
              </a:rPr>
              <a:t>kekal</a:t>
            </a:r>
            <a:r>
              <a:rPr lang="en-US" sz="3200" dirty="0">
                <a:latin typeface="Franklin Gothic Demi Cond" panose="020B0706030402020204" pitchFamily="34" charset="0"/>
              </a:rPr>
              <a:t>, tetapi </a:t>
            </a:r>
            <a:r>
              <a:rPr lang="en-US" sz="3200" dirty="0" err="1">
                <a:latin typeface="Franklin Gothic Demi Cond" panose="020B0706030402020204" pitchFamily="34" charset="0"/>
              </a:rPr>
              <a:t>walaupun</a:t>
            </a:r>
            <a:r>
              <a:rPr lang="en-US" sz="3200" dirty="0">
                <a:latin typeface="Franklin Gothic Demi Cond" panose="020B0706030402020204" pitchFamily="34" charset="0"/>
              </a:rPr>
              <a:t> Kitab-kitab Suci itu memberi </a:t>
            </a:r>
            <a:r>
              <a:rPr lang="en-US" sz="3200" dirty="0" err="1">
                <a:latin typeface="Franklin Gothic Demi Cond" panose="020B0706030402020204" pitchFamily="34" charset="0"/>
              </a:rPr>
              <a:t>kesaksian</a:t>
            </a:r>
            <a:r>
              <a:rPr lang="en-US" sz="3200" dirty="0">
                <a:latin typeface="Franklin Gothic Demi Cond" panose="020B0706030402020204" pitchFamily="34" charset="0"/>
              </a:rPr>
              <a:t> tentang Aku.”</a:t>
            </a:r>
            <a:endParaRPr lang="en-ID" sz="3200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056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8E753B-45AC-6A81-0C14-4D66840FFF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3950"/>
          <a:stretch/>
        </p:blipFill>
        <p:spPr>
          <a:xfrm>
            <a:off x="20" y="11"/>
            <a:ext cx="9143980" cy="2883924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416B5-4CEA-D83F-3156-87EC9790A5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06" y="2883935"/>
            <a:ext cx="8383840" cy="397405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 err="1">
                <a:solidFill>
                  <a:srgbClr val="C00000"/>
                </a:solidFill>
                <a:highlight>
                  <a:srgbClr val="FFFF00"/>
                </a:highlight>
                <a:latin typeface="Gill Sans Ultra Bold Condensed" panose="020B0A06020104020203" pitchFamily="34" charset="0"/>
              </a:rPr>
              <a:t>Teologi</a:t>
            </a:r>
            <a:r>
              <a:rPr lang="en-ID" sz="3000" dirty="0">
                <a:solidFill>
                  <a:srgbClr val="C00000"/>
                </a:solidFill>
                <a:highlight>
                  <a:srgbClr val="FF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highlight>
                  <a:srgbClr val="FFFF00"/>
                </a:highlight>
                <a:latin typeface="Gill Sans Ultra Bold Condensed" panose="020B0A06020104020203" pitchFamily="34" charset="0"/>
              </a:rPr>
              <a:t>dari</a:t>
            </a:r>
            <a:r>
              <a:rPr lang="en-ID" sz="3000" dirty="0">
                <a:solidFill>
                  <a:srgbClr val="C00000"/>
                </a:solidFill>
                <a:highlight>
                  <a:srgbClr val="FF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highlight>
                  <a:srgbClr val="FFFF00"/>
                </a:highlight>
                <a:latin typeface="Gill Sans Ultra Bold Condensed" panose="020B0A06020104020203" pitchFamily="34" charset="0"/>
              </a:rPr>
              <a:t>atas</a:t>
            </a:r>
            <a:r>
              <a:rPr lang="en-ID" sz="3000" dirty="0">
                <a:solidFill>
                  <a:srgbClr val="C00000"/>
                </a:solidFill>
                <a:highlight>
                  <a:srgbClr val="FF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merespons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iman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mengutamakan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kepercayaan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kepada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Allah dan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Firman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-Nya [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Yohanes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4:48;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Yohanes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6:14, 15; 2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Timotius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3:16].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3000" dirty="0">
                <a:latin typeface="Impact" panose="020B0806030902050204" pitchFamily="34" charset="0"/>
              </a:rPr>
              <a:t>Ketika Kitab </a:t>
            </a:r>
            <a:r>
              <a:rPr lang="en-ID" sz="3000" dirty="0" err="1">
                <a:latin typeface="Impact" panose="020B0806030902050204" pitchFamily="34" charset="0"/>
              </a:rPr>
              <a:t>Suci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diterima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dengan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iman</a:t>
            </a:r>
            <a:r>
              <a:rPr lang="en-ID" sz="3000" dirty="0">
                <a:latin typeface="Impact" panose="020B0806030902050204" pitchFamily="34" charset="0"/>
              </a:rPr>
              <a:t>, </a:t>
            </a:r>
            <a:r>
              <a:rPr lang="en-ID" sz="3000" dirty="0" err="1">
                <a:latin typeface="Impact" panose="020B0806030902050204" pitchFamily="34" charset="0"/>
              </a:rPr>
              <a:t>maka</a:t>
            </a:r>
            <a:r>
              <a:rPr lang="en-ID" sz="3000" dirty="0">
                <a:latin typeface="Impact" panose="020B0806030902050204" pitchFamily="34" charset="0"/>
              </a:rPr>
              <a:t> Kitab </a:t>
            </a:r>
            <a:r>
              <a:rPr lang="en-ID" sz="3000" dirty="0" err="1">
                <a:latin typeface="Impact" panose="020B0806030902050204" pitchFamily="34" charset="0"/>
              </a:rPr>
              <a:t>Suci</a:t>
            </a:r>
            <a:r>
              <a:rPr lang="en-ID" sz="3000" dirty="0">
                <a:latin typeface="Impact" panose="020B0806030902050204" pitchFamily="34" charset="0"/>
              </a:rPr>
              <a:t> menjadi </a:t>
            </a:r>
            <a:r>
              <a:rPr lang="en-ID" sz="3000" dirty="0" err="1">
                <a:latin typeface="Impact" panose="020B0806030902050204" pitchFamily="34" charset="0"/>
              </a:rPr>
              <a:t>penafsirnya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sendiri</a:t>
            </a:r>
            <a:r>
              <a:rPr lang="en-ID" sz="3000" dirty="0">
                <a:latin typeface="Impact" panose="020B0806030902050204" pitchFamily="34" charset="0"/>
              </a:rPr>
              <a:t>. </a:t>
            </a:r>
            <a:r>
              <a:rPr lang="en-ID" sz="3000" dirty="0">
                <a:latin typeface="Franklin Gothic Demi Cond" panose="020B0706030402020204" pitchFamily="34" charset="0"/>
              </a:rPr>
              <a:t>Cara </a:t>
            </a:r>
            <a:r>
              <a:rPr lang="en-ID" sz="3000" dirty="0" err="1">
                <a:latin typeface="Franklin Gothic Demi Cond" panose="020B0706030402020204" pitchFamily="34" charset="0"/>
              </a:rPr>
              <a:t>pandangan</a:t>
            </a:r>
            <a:r>
              <a:rPr lang="en-ID" sz="3000" dirty="0">
                <a:latin typeface="Franklin Gothic Demi Cond" panose="020B0706030402020204" pitchFamily="34" charset="0"/>
              </a:rPr>
              <a:t> Kitab </a:t>
            </a:r>
            <a:r>
              <a:rPr lang="en-ID" sz="3000" dirty="0" err="1">
                <a:latin typeface="Franklin Gothic Demi Cond" panose="020B0706030402020204" pitchFamily="34" charset="0"/>
              </a:rPr>
              <a:t>Suci</a:t>
            </a:r>
            <a:r>
              <a:rPr lang="en-ID" sz="3000" dirty="0">
                <a:latin typeface="Franklin Gothic Demi Cond" panose="020B0706030402020204" pitchFamily="34" charset="0"/>
              </a:rPr>
              <a:t>, dan </a:t>
            </a:r>
            <a:r>
              <a:rPr lang="en-ID" sz="3000" dirty="0" err="1">
                <a:latin typeface="Franklin Gothic Demi Cond" panose="020B0706030402020204" pitchFamily="34" charset="0"/>
              </a:rPr>
              <a:t>bukan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filsafat</a:t>
            </a:r>
            <a:r>
              <a:rPr lang="en-ID" sz="3000" dirty="0">
                <a:latin typeface="Franklin Gothic Demi Cond" panose="020B0706030402020204" pitchFamily="34" charset="0"/>
              </a:rPr>
              <a:t>, menjadi </a:t>
            </a:r>
            <a:r>
              <a:rPr lang="en-ID" sz="3000" dirty="0" err="1">
                <a:latin typeface="Franklin Gothic Demi Cond" panose="020B0706030402020204" pitchFamily="34" charset="0"/>
              </a:rPr>
              <a:t>panduan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memahami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menafsirkan</a:t>
            </a:r>
            <a:r>
              <a:rPr lang="en-ID" sz="3000" dirty="0">
                <a:latin typeface="Franklin Gothic Demi Cond" panose="020B0706030402020204" pitchFamily="34" charset="0"/>
              </a:rPr>
              <a:t> Kitab </a:t>
            </a:r>
            <a:r>
              <a:rPr lang="en-ID" sz="3000" dirty="0" err="1">
                <a:latin typeface="Franklin Gothic Demi Cond" panose="020B0706030402020204" pitchFamily="34" charset="0"/>
              </a:rPr>
              <a:t>Suci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Pandangan</a:t>
            </a:r>
            <a:r>
              <a:rPr lang="en-ID" sz="30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manusia</a:t>
            </a:r>
            <a:r>
              <a:rPr lang="en-ID" sz="30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harus</a:t>
            </a:r>
            <a:r>
              <a:rPr lang="en-ID" sz="30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tunduk</a:t>
            </a:r>
            <a:r>
              <a:rPr lang="en-ID" sz="30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dan </a:t>
            </a:r>
            <a:r>
              <a:rPr lang="en-ID" sz="30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patuh</a:t>
            </a:r>
            <a:r>
              <a:rPr lang="en-ID" sz="30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kepada</a:t>
            </a:r>
            <a:r>
              <a:rPr lang="en-ID" sz="30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Firman</a:t>
            </a:r>
            <a:r>
              <a:rPr lang="en-ID" sz="30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Allah, dan </a:t>
            </a:r>
            <a:r>
              <a:rPr lang="en-ID" sz="30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bukan</a:t>
            </a:r>
            <a:r>
              <a:rPr lang="en-ID" sz="30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sebaliknya</a:t>
            </a:r>
            <a:r>
              <a:rPr lang="en-ID" sz="30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63035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479896-F62A-6909-0FBC-AE8F28963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223F7-6619-A7C9-4A33-B411249FD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551" y="1120878"/>
            <a:ext cx="8072898" cy="535366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sz="3200" dirty="0">
                <a:latin typeface="Franklin Gothic Demi Cond" panose="020B0706030402020204" pitchFamily="34" charset="0"/>
              </a:rPr>
              <a:t>Kita </a:t>
            </a:r>
            <a:r>
              <a:rPr lang="en-ID" sz="3200" b="1" dirty="0" err="1">
                <a:latin typeface="Franklin Gothic Demi Cond" panose="020B0706030402020204" pitchFamily="34" charset="0"/>
              </a:rPr>
              <a:t>harus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percaya</a:t>
            </a:r>
            <a:r>
              <a:rPr lang="en-ID" sz="3200" dirty="0">
                <a:latin typeface="Franklin Gothic Demi Cond" panose="020B0706030402020204" pitchFamily="34" charset="0"/>
              </a:rPr>
              <a:t> pada kata-kata Kitab </a:t>
            </a:r>
            <a:r>
              <a:rPr lang="en-ID" sz="3200" dirty="0" err="1">
                <a:latin typeface="Franklin Gothic Demi Cond" panose="020B0706030402020204" pitchFamily="34" charset="0"/>
              </a:rPr>
              <a:t>Suci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jika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ingin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memercayai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perkataan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([</a:t>
            </a:r>
            <a:r>
              <a:rPr lang="en-ID" sz="3200" dirty="0" err="1">
                <a:latin typeface="Franklin Gothic Demi Cond" panose="020B0706030402020204" pitchFamily="34" charset="0"/>
              </a:rPr>
              <a:t>Yohanes</a:t>
            </a:r>
            <a:r>
              <a:rPr lang="en-ID" sz="3200" dirty="0">
                <a:latin typeface="Franklin Gothic Demi Cond" panose="020B0706030402020204" pitchFamily="34" charset="0"/>
              </a:rPr>
              <a:t> 5:46, 47].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3200" dirty="0">
                <a:latin typeface="Franklin Gothic Demi Cond" panose="020B0706030402020204" pitchFamily="34" charset="0"/>
              </a:rPr>
              <a:t>Jika </a:t>
            </a:r>
            <a:r>
              <a:rPr lang="en-ID" sz="3200" dirty="0" err="1"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meragukan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Firman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Tuhan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Firman</a:t>
            </a:r>
            <a:r>
              <a:rPr lang="en-ID" sz="3200" dirty="0">
                <a:latin typeface="Franklin Gothic Demi Cond" panose="020B0706030402020204" pitchFamily="34" charset="0"/>
              </a:rPr>
              <a:t>-Nya </a:t>
            </a:r>
            <a:r>
              <a:rPr lang="en-ID" sz="3200" dirty="0" err="1"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dapat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tinggal</a:t>
            </a:r>
            <a:r>
              <a:rPr lang="en-ID" sz="3200" dirty="0">
                <a:latin typeface="Franklin Gothic Demi Cond" panose="020B0706030402020204" pitchFamily="34" charset="0"/>
              </a:rPr>
              <a:t> di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latin typeface="Franklin Gothic Demi Cond" panose="020B0706030402020204" pitchFamily="34" charset="0"/>
              </a:rPr>
              <a:t> [</a:t>
            </a:r>
            <a:r>
              <a:rPr lang="en-ID" sz="3200" dirty="0" err="1">
                <a:latin typeface="Franklin Gothic Demi Cond" panose="020B0706030402020204" pitchFamily="34" charset="0"/>
              </a:rPr>
              <a:t>Yohanes</a:t>
            </a:r>
            <a:r>
              <a:rPr lang="en-ID" sz="3200" dirty="0">
                <a:latin typeface="Franklin Gothic Demi Cond" panose="020B0706030402020204" pitchFamily="34" charset="0"/>
              </a:rPr>
              <a:t> 5:38].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3200" dirty="0" err="1">
                <a:latin typeface="Franklin Gothic Demi Cond" panose="020B0706030402020204" pitchFamily="34" charset="0"/>
              </a:rPr>
              <a:t>Mendengar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Firman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Tuhan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lebih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sekadar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menerima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informasi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secara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pasif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  <a:r>
              <a:rPr lang="en-ID" sz="3200" dirty="0" err="1">
                <a:latin typeface="Franklin Gothic Demi Cond" panose="020B0706030402020204" pitchFamily="34" charset="0"/>
              </a:rPr>
              <a:t>Ini</a:t>
            </a:r>
            <a:r>
              <a:rPr lang="en-ID" sz="3200" dirty="0">
                <a:latin typeface="Franklin Gothic Demi Cond" panose="020B0706030402020204" pitchFamily="34" charset="0"/>
              </a:rPr>
              <a:t> juga </a:t>
            </a:r>
            <a:r>
              <a:rPr lang="en-ID" sz="3200" dirty="0" err="1">
                <a:latin typeface="Franklin Gothic Demi Cond" panose="020B0706030402020204" pitchFamily="34" charset="0"/>
              </a:rPr>
              <a:t>berarti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melakukan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kehendak</a:t>
            </a:r>
            <a:r>
              <a:rPr lang="en-ID" sz="3200" dirty="0">
                <a:latin typeface="Franklin Gothic Demi Cond" panose="020B0706030402020204" pitchFamily="34" charset="0"/>
              </a:rPr>
              <a:t> Allah. Dan </a:t>
            </a:r>
            <a:r>
              <a:rPr lang="en-ID" sz="3200" dirty="0" err="1">
                <a:latin typeface="Franklin Gothic Demi Cond" panose="020B0706030402020204" pitchFamily="34" charset="0"/>
              </a:rPr>
              <a:t>ini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adalah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respons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aktif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mendengarkan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Firman</a:t>
            </a:r>
            <a:r>
              <a:rPr lang="en-ID" sz="3200" dirty="0">
                <a:latin typeface="Franklin Gothic Demi Cond" panose="020B0706030402020204" pitchFamily="34" charset="0"/>
              </a:rPr>
              <a:t> [</a:t>
            </a:r>
            <a:r>
              <a:rPr lang="en-ID" sz="3200" dirty="0" err="1">
                <a:latin typeface="Franklin Gothic Demi Cond" panose="020B0706030402020204" pitchFamily="34" charset="0"/>
              </a:rPr>
              <a:t>Yohanes</a:t>
            </a:r>
            <a:r>
              <a:rPr lang="en-ID" sz="3200" dirty="0">
                <a:latin typeface="Franklin Gothic Demi Cond" panose="020B0706030402020204" pitchFamily="34" charset="0"/>
              </a:rPr>
              <a:t> 7:17].</a:t>
            </a:r>
          </a:p>
        </p:txBody>
      </p:sp>
    </p:spTree>
    <p:extLst>
      <p:ext uri="{BB962C8B-B14F-4D97-AF65-F5344CB8AC3E}">
        <p14:creationId xmlns:p14="http://schemas.microsoft.com/office/powerpoint/2010/main" val="350164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447815-83B2-8DBD-88C9-68026F2DC0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45" b="25613"/>
          <a:stretch/>
        </p:blipFill>
        <p:spPr>
          <a:xfrm>
            <a:off x="21285" y="0"/>
            <a:ext cx="9143980" cy="3530009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AF19E-F23C-66E3-40A1-6542E5F3E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712" y="3636335"/>
            <a:ext cx="8516575" cy="305154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Mendengarkan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dan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melakukan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Firman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Tuhan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adalah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ungkapan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kasih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kepada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-Nya. </a:t>
            </a:r>
          </a:p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"</a:t>
            </a:r>
            <a:r>
              <a:rPr lang="en-ID" sz="3200" dirty="0" err="1">
                <a:latin typeface="Franklin Gothic Demi Cond" panose="020B0706030402020204" pitchFamily="34" charset="0"/>
              </a:rPr>
              <a:t>Jikalau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seorang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mengasihi</a:t>
            </a:r>
            <a:r>
              <a:rPr lang="en-ID" sz="3200" dirty="0">
                <a:latin typeface="Franklin Gothic Demi Cond" panose="020B0706030402020204" pitchFamily="34" charset="0"/>
              </a:rPr>
              <a:t> Aku, </a:t>
            </a:r>
            <a:r>
              <a:rPr lang="en-ID" sz="3200" dirty="0" err="1">
                <a:latin typeface="Franklin Gothic Demi Cond" panose="020B0706030402020204" pitchFamily="34" charset="0"/>
              </a:rPr>
              <a:t>ia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menuruti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firman</a:t>
            </a:r>
            <a:r>
              <a:rPr lang="en-ID" sz="3200" dirty="0">
                <a:latin typeface="Franklin Gothic Demi Cond" panose="020B0706030402020204" pitchFamily="34" charset="0"/>
              </a:rPr>
              <a:t>-Ku dan Bapa-Ku </a:t>
            </a:r>
            <a:r>
              <a:rPr lang="en-ID" sz="3200" dirty="0" err="1">
                <a:latin typeface="Franklin Gothic Demi Cond" panose="020B0706030402020204" pitchFamily="34" charset="0"/>
              </a:rPr>
              <a:t>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mengasihi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dia</a:t>
            </a:r>
            <a:r>
              <a:rPr lang="en-ID" sz="3200" dirty="0">
                <a:latin typeface="Franklin Gothic Demi Cond" panose="020B0706030402020204" pitchFamily="34" charset="0"/>
              </a:rPr>
              <a:t> dan Kami </a:t>
            </a:r>
            <a:r>
              <a:rPr lang="en-ID" sz="3200" dirty="0" err="1">
                <a:latin typeface="Franklin Gothic Demi Cond" panose="020B0706030402020204" pitchFamily="34" charset="0"/>
              </a:rPr>
              <a:t>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datang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kepadanya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diam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bersama-sama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dia</a:t>
            </a:r>
            <a:r>
              <a:rPr lang="en-ID" sz="3200" dirty="0">
                <a:latin typeface="Franklin Gothic Demi Cond" panose="020B0706030402020204" pitchFamily="34" charset="0"/>
              </a:rPr>
              <a:t>" </a:t>
            </a:r>
            <a:r>
              <a:rPr lang="en-ID" sz="3200" dirty="0">
                <a:latin typeface="Impact" panose="020B0806030902050204" pitchFamily="34" charset="0"/>
              </a:rPr>
              <a:t>[</a:t>
            </a:r>
            <a:r>
              <a:rPr lang="en-ID" sz="3200" dirty="0" err="1">
                <a:latin typeface="Impact" panose="020B0806030902050204" pitchFamily="34" charset="0"/>
              </a:rPr>
              <a:t>Yohanes</a:t>
            </a:r>
            <a:r>
              <a:rPr lang="en-ID" sz="3200" dirty="0">
                <a:latin typeface="Impact" panose="020B0806030902050204" pitchFamily="34" charset="0"/>
              </a:rPr>
              <a:t> 14:23].</a:t>
            </a:r>
          </a:p>
        </p:txBody>
      </p:sp>
    </p:spTree>
    <p:extLst>
      <p:ext uri="{BB962C8B-B14F-4D97-AF65-F5344CB8AC3E}">
        <p14:creationId xmlns:p14="http://schemas.microsoft.com/office/powerpoint/2010/main" val="2967271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0172A-7902-8AA0-1CFB-02A03171D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nb-NO" sz="4000" dirty="0">
                <a:solidFill>
                  <a:srgbClr val="C00000"/>
                </a:solidFill>
                <a:latin typeface="Impact" panose="020B0806030902050204" pitchFamily="34" charset="0"/>
              </a:rPr>
              <a:t>TINGGAL DI DALAM YESUS</a:t>
            </a:r>
            <a:br>
              <a:rPr lang="nb-NO" sz="4700" dirty="0"/>
            </a:br>
            <a:r>
              <a:rPr lang="nb-NO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Kamis, 26 Desember 2024</a:t>
            </a:r>
            <a:endParaRPr lang="en-ID" sz="28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62927-4C2F-2485-F0ED-28ACE1811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2331175"/>
            <a:ext cx="4843002" cy="43534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4000" dirty="0" err="1">
                <a:latin typeface="Impact" panose="020B0806030902050204" pitchFamily="34" charset="0"/>
                <a:cs typeface="Aharoni" panose="02010803020104030203" pitchFamily="2" charset="-79"/>
              </a:rPr>
              <a:t>Yohanes</a:t>
            </a:r>
            <a:r>
              <a:rPr lang="en-ID" sz="4000" dirty="0">
                <a:latin typeface="Impact" panose="020B0806030902050204" pitchFamily="34" charset="0"/>
                <a:cs typeface="Aharoni" panose="02010803020104030203" pitchFamily="2" charset="-79"/>
              </a:rPr>
              <a:t> 12:32 </a:t>
            </a:r>
          </a:p>
          <a:p>
            <a:pPr marL="0" indent="0">
              <a:buNone/>
            </a:pPr>
            <a:r>
              <a:rPr lang="en-ID" sz="4000" dirty="0">
                <a:latin typeface="Berlin Sans FB" panose="020E0602020502020306" pitchFamily="34" charset="0"/>
              </a:rPr>
              <a:t>“dan Aku, </a:t>
            </a:r>
            <a:r>
              <a:rPr lang="en-ID" sz="4000" dirty="0" err="1">
                <a:latin typeface="Berlin Sans FB" panose="020E0602020502020306" pitchFamily="34" charset="0"/>
              </a:rPr>
              <a:t>apabila</a:t>
            </a:r>
            <a:r>
              <a:rPr lang="en-ID" sz="4000" dirty="0">
                <a:latin typeface="Berlin Sans FB" panose="020E0602020502020306" pitchFamily="34" charset="0"/>
              </a:rPr>
              <a:t> Aku </a:t>
            </a:r>
            <a:r>
              <a:rPr lang="en-ID" sz="4000" dirty="0" err="1">
                <a:latin typeface="Berlin Sans FB" panose="020E0602020502020306" pitchFamily="34" charset="0"/>
              </a:rPr>
              <a:t>ditinggikan</a:t>
            </a:r>
            <a:r>
              <a:rPr lang="en-ID" sz="4000" dirty="0">
                <a:latin typeface="Berlin Sans FB" panose="020E0602020502020306" pitchFamily="34" charset="0"/>
              </a:rPr>
              <a:t> </a:t>
            </a:r>
            <a:r>
              <a:rPr lang="en-ID" sz="4000" dirty="0" err="1">
                <a:latin typeface="Berlin Sans FB" panose="020E0602020502020306" pitchFamily="34" charset="0"/>
              </a:rPr>
              <a:t>dari</a:t>
            </a:r>
            <a:r>
              <a:rPr lang="en-ID" sz="4000" dirty="0">
                <a:latin typeface="Berlin Sans FB" panose="020E0602020502020306" pitchFamily="34" charset="0"/>
              </a:rPr>
              <a:t> </a:t>
            </a:r>
            <a:r>
              <a:rPr lang="en-ID" sz="4000" dirty="0" err="1">
                <a:latin typeface="Berlin Sans FB" panose="020E0602020502020306" pitchFamily="34" charset="0"/>
              </a:rPr>
              <a:t>bumi</a:t>
            </a:r>
            <a:r>
              <a:rPr lang="en-ID" sz="4000" dirty="0">
                <a:latin typeface="Berlin Sans FB" panose="020E0602020502020306" pitchFamily="34" charset="0"/>
              </a:rPr>
              <a:t>, Aku </a:t>
            </a:r>
            <a:r>
              <a:rPr lang="en-ID" sz="4000" dirty="0" err="1">
                <a:latin typeface="Berlin Sans FB" panose="020E0602020502020306" pitchFamily="34" charset="0"/>
              </a:rPr>
              <a:t>akan</a:t>
            </a:r>
            <a:r>
              <a:rPr lang="en-ID" sz="4000" dirty="0">
                <a:latin typeface="Berlin Sans FB" panose="020E0602020502020306" pitchFamily="34" charset="0"/>
              </a:rPr>
              <a:t> </a:t>
            </a:r>
            <a:r>
              <a:rPr lang="en-ID" sz="4000" dirty="0" err="1">
                <a:latin typeface="Berlin Sans FB" panose="020E0602020502020306" pitchFamily="34" charset="0"/>
              </a:rPr>
              <a:t>menarik</a:t>
            </a:r>
            <a:r>
              <a:rPr lang="en-ID" sz="4000" dirty="0">
                <a:latin typeface="Berlin Sans FB" panose="020E0602020502020306" pitchFamily="34" charset="0"/>
              </a:rPr>
              <a:t> </a:t>
            </a:r>
            <a:r>
              <a:rPr lang="en-ID" sz="4000" dirty="0" err="1">
                <a:latin typeface="Berlin Sans FB" panose="020E0602020502020306" pitchFamily="34" charset="0"/>
              </a:rPr>
              <a:t>semua</a:t>
            </a:r>
            <a:r>
              <a:rPr lang="en-ID" sz="4000" dirty="0">
                <a:latin typeface="Berlin Sans FB" panose="020E0602020502020306" pitchFamily="34" charset="0"/>
              </a:rPr>
              <a:t> orang </a:t>
            </a:r>
            <a:r>
              <a:rPr lang="en-ID" sz="4000" dirty="0" err="1">
                <a:latin typeface="Berlin Sans FB" panose="020E0602020502020306" pitchFamily="34" charset="0"/>
              </a:rPr>
              <a:t>datang</a:t>
            </a:r>
            <a:r>
              <a:rPr lang="en-ID" sz="4000" dirty="0">
                <a:latin typeface="Berlin Sans FB" panose="020E0602020502020306" pitchFamily="34" charset="0"/>
              </a:rPr>
              <a:t> </a:t>
            </a:r>
            <a:r>
              <a:rPr lang="en-ID" sz="4000" dirty="0" err="1">
                <a:latin typeface="Berlin Sans FB" panose="020E0602020502020306" pitchFamily="34" charset="0"/>
              </a:rPr>
              <a:t>kepada</a:t>
            </a:r>
            <a:r>
              <a:rPr lang="en-ID" sz="4000" dirty="0">
                <a:latin typeface="Berlin Sans FB" panose="020E0602020502020306" pitchFamily="34" charset="0"/>
              </a:rPr>
              <a:t>-Ku.”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5F57CE-59F7-D7D0-FEAC-52AF46C1CE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036" r="30000"/>
          <a:stretch/>
        </p:blipFill>
        <p:spPr>
          <a:xfrm>
            <a:off x="5182869" y="2326202"/>
            <a:ext cx="3612699" cy="38553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600403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186CFB-BD25-C644-8C42-AC0C2264E3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01" r="41748" b="-1"/>
          <a:stretch/>
        </p:blipFill>
        <p:spPr>
          <a:xfrm>
            <a:off x="20" y="10"/>
            <a:ext cx="458740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98E36-D22B-3D7A-4546-57656D2B8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9980" y="691115"/>
            <a:ext cx="4587405" cy="58359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600" dirty="0" err="1">
                <a:latin typeface="Tw Cen MT Condensed Extra Bold" panose="020B0803020202020204" pitchFamily="34" charset="0"/>
              </a:rPr>
              <a:t>Ditarik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hanyalah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langkah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awal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hubungan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keselamatan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600" dirty="0">
                <a:latin typeface="Tw Cen MT Condensed Extra Bold" panose="020B0803020202020204" pitchFamily="34" charset="0"/>
              </a:rPr>
              <a:t>, </a:t>
            </a:r>
            <a:r>
              <a:rPr lang="en-ID" sz="3600" dirty="0" err="1">
                <a:latin typeface="Tw Cen MT Condensed Extra Bold" panose="020B0803020202020204" pitchFamily="34" charset="0"/>
              </a:rPr>
              <a:t>karena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kita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harus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terus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berjalan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bersama</a:t>
            </a:r>
            <a:r>
              <a:rPr lang="en-ID" sz="3600" dirty="0">
                <a:latin typeface="Gill Sans Ultra Bold Condensed" panose="020B0A06020104020203" pitchFamily="34" charset="0"/>
              </a:rPr>
              <a:t>-Nya dan </a:t>
            </a:r>
            <a:r>
              <a:rPr lang="en-ID" sz="3600" dirty="0" err="1">
                <a:latin typeface="Gill Sans Ultra Bold Condensed" panose="020B0A06020104020203" pitchFamily="34" charset="0"/>
              </a:rPr>
              <a:t>tinggal</a:t>
            </a:r>
            <a:r>
              <a:rPr lang="en-ID" sz="3600" dirty="0">
                <a:latin typeface="Gill Sans Ultra Bold Condensed" panose="020B0A06020104020203" pitchFamily="34" charset="0"/>
              </a:rPr>
              <a:t> di </a:t>
            </a:r>
            <a:r>
              <a:rPr lang="en-ID" sz="3600" dirty="0" err="1">
                <a:latin typeface="Gill Sans Ultra Bold Condensed" panose="020B0A06020104020203" pitchFamily="34" charset="0"/>
              </a:rPr>
              <a:t>dalam</a:t>
            </a:r>
            <a:r>
              <a:rPr lang="en-ID" sz="3600" dirty="0">
                <a:latin typeface="Gill Sans Ultra Bold Condensed" panose="020B0A06020104020203" pitchFamily="34" charset="0"/>
              </a:rPr>
              <a:t> Dia</a:t>
            </a:r>
            <a:r>
              <a:rPr lang="en-ID" sz="3600" dirty="0">
                <a:latin typeface="Tw Cen MT Condensed Extra Bold" panose="020B0803020202020204" pitchFamily="34" charset="0"/>
              </a:rPr>
              <a:t>, </a:t>
            </a:r>
            <a:r>
              <a:rPr lang="en-ID" sz="3600" dirty="0" err="1">
                <a:latin typeface="Tw Cen MT Condensed Extra Bold" panose="020B0803020202020204" pitchFamily="34" charset="0"/>
              </a:rPr>
              <a:t>ini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membutuhkan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tekad</a:t>
            </a:r>
            <a:r>
              <a:rPr lang="en-ID" sz="3600" dirty="0">
                <a:latin typeface="Tw Cen MT Condensed Extra Bold" panose="020B0803020202020204" pitchFamily="34" charset="0"/>
              </a:rPr>
              <a:t> dan </a:t>
            </a:r>
            <a:r>
              <a:rPr lang="en-ID" sz="3600" dirty="0" err="1">
                <a:latin typeface="Tw Cen MT Condensed Extra Bold" panose="020B0803020202020204" pitchFamily="34" charset="0"/>
              </a:rPr>
              <a:t>kemantapan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perjalanan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rohani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600" dirty="0">
                <a:latin typeface="Tw Cen MT Condensed Extra Bold" panose="020B0803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217870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B7AF2-63F1-21CE-27D7-F5B89ACC4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823" y="693173"/>
            <a:ext cx="4569165" cy="5943599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Rahasia</a:t>
            </a:r>
            <a:r>
              <a:rPr lang="en-ID" sz="32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pertumbuhan</a:t>
            </a:r>
            <a:r>
              <a:rPr lang="en-ID" sz="32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dan </a:t>
            </a:r>
            <a:r>
              <a:rPr lang="en-ID" sz="32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kesehatan</a:t>
            </a:r>
            <a:r>
              <a:rPr lang="en-ID" sz="32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rohani</a:t>
            </a:r>
            <a:r>
              <a:rPr lang="en-ID" sz="32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kita</a:t>
            </a:r>
            <a:r>
              <a:rPr lang="en-ID" sz="32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adalah</a:t>
            </a:r>
            <a:r>
              <a:rPr lang="en-ID" sz="32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tetap</a:t>
            </a:r>
            <a:r>
              <a:rPr lang="en-ID" sz="32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terhubung</a:t>
            </a:r>
            <a:r>
              <a:rPr lang="en-ID" sz="32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dengan</a:t>
            </a:r>
            <a:r>
              <a:rPr lang="en-ID" sz="32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Yesus</a:t>
            </a:r>
            <a:r>
              <a:rPr lang="en-ID" sz="32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[</a:t>
            </a:r>
            <a:r>
              <a:rPr lang="en-ID" sz="32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tinggal</a:t>
            </a:r>
            <a:r>
              <a:rPr lang="en-ID" sz="32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di </a:t>
            </a:r>
            <a:r>
              <a:rPr lang="en-ID" sz="32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dalam</a:t>
            </a:r>
            <a:r>
              <a:rPr lang="en-ID" sz="32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Dia].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Sebab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adalah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Firman</a:t>
            </a:r>
            <a:r>
              <a:rPr lang="en-ID" sz="3200" dirty="0">
                <a:latin typeface="Franklin Gothic Demi Cond" panose="020B0706030402020204" pitchFamily="34" charset="0"/>
              </a:rPr>
              <a:t> Allah, Roti </a:t>
            </a:r>
            <a:r>
              <a:rPr lang="en-ID" sz="3200" dirty="0" err="1">
                <a:latin typeface="Franklin Gothic Demi Cond" panose="020B0706030402020204" pitchFamily="34" charset="0"/>
              </a:rPr>
              <a:t>Hidup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Terang</a:t>
            </a:r>
            <a:r>
              <a:rPr lang="en-ID" sz="3200" dirty="0">
                <a:latin typeface="Franklin Gothic Demi Cond" panose="020B0706030402020204" pitchFamily="34" charset="0"/>
              </a:rPr>
              <a:t> dunia, </a:t>
            </a:r>
            <a:r>
              <a:rPr lang="en-ID" sz="3200" dirty="0" err="1">
                <a:latin typeface="Franklin Gothic Demi Cond" panose="020B0706030402020204" pitchFamily="34" charset="0"/>
              </a:rPr>
              <a:t>Pintu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bagi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domba-domba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Gembala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baik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Kebangkitan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Hidup</a:t>
            </a:r>
            <a:r>
              <a:rPr lang="en-ID" sz="3200" dirty="0">
                <a:latin typeface="Franklin Gothic Demi Cond" panose="020B0706030402020204" pitchFamily="34" charset="0"/>
              </a:rPr>
              <a:t>, Jalan, </a:t>
            </a:r>
            <a:r>
              <a:rPr lang="en-ID" sz="3200" dirty="0" err="1">
                <a:latin typeface="Franklin Gothic Demi Cond" panose="020B0706030402020204" pitchFamily="34" charset="0"/>
              </a:rPr>
              <a:t>Kebenaran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Hidup</a:t>
            </a:r>
            <a:r>
              <a:rPr lang="en-ID" sz="3200" dirty="0">
                <a:latin typeface="Franklin Gothic Demi Cond" panose="020B0706030402020204" pitchFamily="34" charset="0"/>
              </a:rPr>
              <a:t>, dan </a:t>
            </a:r>
            <a:r>
              <a:rPr lang="en-ID" sz="3200" dirty="0" err="1">
                <a:latin typeface="Franklin Gothic Demi Cond" panose="020B0706030402020204" pitchFamily="34" charset="0"/>
              </a:rPr>
              <a:t>Pokok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Anggur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benar</a:t>
            </a:r>
            <a:r>
              <a:rPr lang="en-ID" sz="3200" dirty="0">
                <a:latin typeface="Franklin Gothic Demi Cond" panose="020B0706030402020204" pitchFamily="34" charset="0"/>
              </a:rPr>
              <a:t>.</a:t>
            </a:r>
          </a:p>
        </p:txBody>
      </p:sp>
      <p:sp>
        <p:nvSpPr>
          <p:cNvPr id="14" name="Freeform 49">
            <a:extLst>
              <a:ext uri="{FF2B5EF4-FFF2-40B4-BE49-F238E27FC236}">
                <a16:creationId xmlns:a16="http://schemas.microsoft.com/office/drawing/2014/main" id="{EF9B8DF2-C3F5-49A2-94D2-F7B65A0F1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035436" y="2150369"/>
            <a:ext cx="4108564" cy="470763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5F110E-3DCA-2245-08B4-0DE2674AB1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522" r="28597" b="1"/>
          <a:stretch/>
        </p:blipFill>
        <p:spPr>
          <a:xfrm>
            <a:off x="5169988" y="2284920"/>
            <a:ext cx="3974012" cy="4573079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381790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F02BC-DFB8-422E-A186-29BE5E3F9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542" y="1093439"/>
            <a:ext cx="4144315" cy="49112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menyoroti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pentingnya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tinggal</a:t>
            </a:r>
            <a:r>
              <a:rPr lang="en-ID" sz="3200" dirty="0">
                <a:latin typeface="Tw Cen MT Condensed Extra Bold" panose="020B0803020202020204" pitchFamily="34" charset="0"/>
              </a:rPr>
              <a:t> 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Dia, </a:t>
            </a:r>
            <a:r>
              <a:rPr lang="en-ID" sz="32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menyebutkannya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tujuh</a:t>
            </a:r>
            <a:r>
              <a:rPr lang="en-ID" sz="3200" dirty="0">
                <a:latin typeface="Tw Cen MT Condensed Extra Bold" panose="020B0803020202020204" pitchFamily="34" charset="0"/>
              </a:rPr>
              <a:t> kali </a:t>
            </a:r>
            <a:r>
              <a:rPr lang="en-ID" sz="3200" dirty="0" err="1">
                <a:latin typeface="Tw Cen MT Condensed Extra Bold" panose="020B0803020202020204" pitchFamily="34" charset="0"/>
              </a:rPr>
              <a:t>hanya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4 </a:t>
            </a:r>
            <a:r>
              <a:rPr lang="en-ID" sz="3200" dirty="0" err="1">
                <a:latin typeface="Tw Cen MT Condensed Extra Bold" panose="020B0803020202020204" pitchFamily="34" charset="0"/>
              </a:rPr>
              <a:t>ayat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Yohanes</a:t>
            </a:r>
            <a:r>
              <a:rPr lang="en-ID" sz="3200" dirty="0">
                <a:latin typeface="Impact" panose="020B0806030902050204" pitchFamily="34" charset="0"/>
              </a:rPr>
              <a:t> 15:4-7. </a:t>
            </a:r>
          </a:p>
          <a:p>
            <a:pPr marL="0" indent="0">
              <a:buNone/>
            </a:pP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Tanpa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tinggal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di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dalam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Kristus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,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kita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"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tidak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dapat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berbuat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apa-apa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" </a:t>
            </a:r>
            <a:r>
              <a:rPr lang="en-ID" sz="3200" dirty="0">
                <a:latin typeface="Tw Cen MT Condensed Extra Bold" panose="020B0803020202020204" pitchFamily="34" charset="0"/>
              </a:rPr>
              <a:t>[Yohanes15:5].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313E99-029E-1629-4F51-AFCA331571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72" r="2459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921084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1EE51-A17F-2942-17BA-13D8AB32F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5436" y="725048"/>
            <a:ext cx="3753063" cy="1415845"/>
          </a:xfrm>
        </p:spPr>
        <p:txBody>
          <a:bodyPr>
            <a:noAutofit/>
          </a:bodyPr>
          <a:lstStyle/>
          <a:p>
            <a:pPr algn="r"/>
            <a:r>
              <a:rPr lang="en-ID" sz="3200" dirty="0">
                <a:latin typeface="Impact" panose="020B0806030902050204" pitchFamily="34" charset="0"/>
              </a:rPr>
              <a:t>Ellen G. White, </a:t>
            </a:r>
            <a:br>
              <a:rPr lang="en-ID" sz="3200" dirty="0">
                <a:latin typeface="Impact" panose="020B0806030902050204" pitchFamily="34" charset="0"/>
              </a:rPr>
            </a:br>
            <a:r>
              <a:rPr lang="en-ID" sz="3200" dirty="0">
                <a:latin typeface="Impact" panose="020B0806030902050204" pitchFamily="34" charset="0"/>
              </a:rPr>
              <a:t>Sons and </a:t>
            </a:r>
            <a:r>
              <a:rPr lang="en-ID" sz="3200" dirty="0" err="1">
                <a:latin typeface="Impact" panose="020B0806030902050204" pitchFamily="34" charset="0"/>
              </a:rPr>
              <a:t>Doughters</a:t>
            </a:r>
            <a:r>
              <a:rPr lang="en-ID" sz="3200" dirty="0">
                <a:latin typeface="Impact" panose="020B0806030902050204" pitchFamily="34" charset="0"/>
              </a:rPr>
              <a:t>, </a:t>
            </a:r>
            <a:r>
              <a:rPr lang="en-ID" sz="3200" dirty="0" err="1">
                <a:latin typeface="Impact" panose="020B0806030902050204" pitchFamily="34" charset="0"/>
              </a:rPr>
              <a:t>hal</a:t>
            </a:r>
            <a:r>
              <a:rPr lang="en-ID" sz="3200" dirty="0">
                <a:latin typeface="Impact" panose="020B0806030902050204" pitchFamily="34" charset="0"/>
              </a:rPr>
              <a:t>. 291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663B4-013C-5958-4797-91090325C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219" y="715571"/>
            <a:ext cx="4946387" cy="595070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"</a:t>
            </a:r>
            <a:r>
              <a:rPr lang="en-ID" dirty="0" err="1">
                <a:latin typeface="Franklin Gothic Demi Cond" panose="020B0706030402020204" pitchFamily="34" charset="0"/>
              </a:rPr>
              <a:t>Seperti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cangkok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menerima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kehidupan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ketika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dipersatukan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pokok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anggur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demikian</a:t>
            </a:r>
            <a:r>
              <a:rPr lang="en-ID" dirty="0">
                <a:latin typeface="Franklin Gothic Demi Cond" panose="020B0706030402020204" pitchFamily="34" charset="0"/>
              </a:rPr>
              <a:t> juga orang </a:t>
            </a:r>
            <a:r>
              <a:rPr lang="en-ID" dirty="0" err="1">
                <a:latin typeface="Franklin Gothic Demi Cond" panose="020B0706030402020204" pitchFamily="34" charset="0"/>
              </a:rPr>
              <a:t>berdosa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mengambil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bagian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kodrat</a:t>
            </a:r>
            <a:r>
              <a:rPr lang="en-ID" dirty="0">
                <a:latin typeface="Franklin Gothic Demi Cond" panose="020B0706030402020204" pitchFamily="34" charset="0"/>
              </a:rPr>
              <a:t> Ilahi </a:t>
            </a:r>
            <a:r>
              <a:rPr lang="en-ID" dirty="0" err="1">
                <a:latin typeface="Franklin Gothic Demi Cond" panose="020B0706030402020204" pitchFamily="34" charset="0"/>
              </a:rPr>
              <a:t>ketika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terhubung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Kristus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latin typeface="Franklin Gothic Demi Cond" panose="020B0706030402020204" pitchFamily="34" charset="0"/>
              </a:rPr>
              <a:t>Manusia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terbatas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dipersatukan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Allah yang </a:t>
            </a:r>
            <a:r>
              <a:rPr lang="en-ID" dirty="0" err="1">
                <a:latin typeface="Franklin Gothic Demi Cond" panose="020B0706030402020204" pitchFamily="34" charset="0"/>
              </a:rPr>
              <a:t>tak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terbatas</a:t>
            </a:r>
            <a:r>
              <a:rPr lang="en-ID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Ketika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dipersatukan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demikian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,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firman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Kristus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tinggal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di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dalam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kita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, dan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kita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tidak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digerakkan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oleh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perasaan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yang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berubah-ubah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,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tetapi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prinsip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yang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hidup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dan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tetap</a:t>
            </a:r>
            <a:r>
              <a:rPr lang="en-ID" dirty="0">
                <a:latin typeface="Franklin Gothic Demi Cond" panose="020B0706030402020204" pitchFamily="34" charset="0"/>
              </a:rPr>
              <a:t>".</a:t>
            </a:r>
          </a:p>
        </p:txBody>
      </p:sp>
      <p:sp>
        <p:nvSpPr>
          <p:cNvPr id="9" name="Freeform 49">
            <a:extLst>
              <a:ext uri="{FF2B5EF4-FFF2-40B4-BE49-F238E27FC236}">
                <a16:creationId xmlns:a16="http://schemas.microsoft.com/office/drawing/2014/main" id="{EF9B8DF2-C3F5-49A2-94D2-F7B65A0F1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035436" y="2150369"/>
            <a:ext cx="4108564" cy="470763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5F6825-846C-C1F5-3B95-782F2F7D11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3188"/>
          <a:stretch/>
        </p:blipFill>
        <p:spPr>
          <a:xfrm>
            <a:off x="5169988" y="2284920"/>
            <a:ext cx="3974012" cy="4573079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151454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5B5A153-1C35-3643-4227-19E37CBEEC1F}"/>
              </a:ext>
            </a:extLst>
          </p:cNvPr>
          <p:cNvSpPr txBox="1">
            <a:spLocks/>
          </p:cNvSpPr>
          <p:nvPr/>
        </p:nvSpPr>
        <p:spPr>
          <a:xfrm>
            <a:off x="0" y="-17586"/>
            <a:ext cx="9144000" cy="1015663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chemeClr val="bg1"/>
                </a:solidFill>
                <a:latin typeface="Eras Bold ITC" panose="020B0907030504020204" pitchFamily="34" charset="0"/>
              </a:rPr>
              <a:t>KESIMPULAN</a:t>
            </a:r>
            <a:endParaRPr lang="en-ID" sz="48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A51AA7-BEC0-F16A-C1AC-74F2C966E593}"/>
              </a:ext>
            </a:extLst>
          </p:cNvPr>
          <p:cNvSpPr/>
          <p:nvPr/>
        </p:nvSpPr>
        <p:spPr>
          <a:xfrm>
            <a:off x="264042" y="935688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8F0F08-20D4-50F3-ECC5-4D3A39B7428D}"/>
              </a:ext>
            </a:extLst>
          </p:cNvPr>
          <p:cNvSpPr/>
          <p:nvPr/>
        </p:nvSpPr>
        <p:spPr>
          <a:xfrm>
            <a:off x="308638" y="2083853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  <a:endParaRPr lang="en-US" sz="8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2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C0CC1F-5B10-F530-23B6-69FBE1144DDD}"/>
              </a:ext>
            </a:extLst>
          </p:cNvPr>
          <p:cNvSpPr/>
          <p:nvPr/>
        </p:nvSpPr>
        <p:spPr>
          <a:xfrm>
            <a:off x="289438" y="3278281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666633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  <a:endParaRPr lang="en-US" sz="8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666633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91AAAC-B198-03F4-A9F8-20F71F56648F}"/>
              </a:ext>
            </a:extLst>
          </p:cNvPr>
          <p:cNvSpPr/>
          <p:nvPr/>
        </p:nvSpPr>
        <p:spPr>
          <a:xfrm>
            <a:off x="295938" y="4391512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4</a:t>
            </a:r>
            <a:endParaRPr lang="en-US" sz="8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0C4A83-8EE5-CDB3-266A-B8B07D3DE4C7}"/>
              </a:ext>
            </a:extLst>
          </p:cNvPr>
          <p:cNvSpPr/>
          <p:nvPr/>
        </p:nvSpPr>
        <p:spPr>
          <a:xfrm>
            <a:off x="301256" y="5459559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3614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5</a:t>
            </a:r>
            <a:endParaRPr lang="en-US" sz="8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136141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33778F-F1F6-9B49-5916-54B3FA0E1AB7}"/>
              </a:ext>
            </a:extLst>
          </p:cNvPr>
          <p:cNvSpPr txBox="1"/>
          <p:nvPr/>
        </p:nvSpPr>
        <p:spPr>
          <a:xfrm>
            <a:off x="1140629" y="1181789"/>
            <a:ext cx="7599333" cy="1015663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Kerendahan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hati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adalah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salah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satu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kualifikasi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terbesar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untuk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pelayanan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karena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fokusnya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adalah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Yesus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Kristus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dan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bukan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diri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sendiri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0DFC49-8B78-3B30-16B5-FD4C28F3AC84}"/>
              </a:ext>
            </a:extLst>
          </p:cNvPr>
          <p:cNvSpPr txBox="1"/>
          <p:nvPr/>
        </p:nvSpPr>
        <p:spPr>
          <a:xfrm>
            <a:off x="1140629" y="2472640"/>
            <a:ext cx="7599332" cy="707886"/>
          </a:xfrm>
          <a:prstGeom prst="rect">
            <a:avLst/>
          </a:prstGeom>
          <a:solidFill>
            <a:srgbClr val="232941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Prioritas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untuk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mengikut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Yesus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tidak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bergantung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pada orang lain yang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melakukan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atau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pada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keadaan-keadaan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apa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mungkin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timbul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193D77-CF50-7495-6A12-1852D2D416A4}"/>
              </a:ext>
            </a:extLst>
          </p:cNvPr>
          <p:cNvSpPr txBox="1"/>
          <p:nvPr/>
        </p:nvSpPr>
        <p:spPr>
          <a:xfrm>
            <a:off x="1140628" y="3442318"/>
            <a:ext cx="7599331" cy="1015663"/>
          </a:xfrm>
          <a:prstGeom prst="rect">
            <a:avLst/>
          </a:prstGeom>
          <a:solidFill>
            <a:srgbClr val="445628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Apabila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membaca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ayat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Kitab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Suci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hanya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berdasarkan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keinginan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kehendak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dan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perspektif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sendiri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maka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akan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berada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dalam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kegelapan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rohani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21C2A2-FAA4-6916-DD44-198E293F68A2}"/>
              </a:ext>
            </a:extLst>
          </p:cNvPr>
          <p:cNvSpPr txBox="1"/>
          <p:nvPr/>
        </p:nvSpPr>
        <p:spPr>
          <a:xfrm>
            <a:off x="1140628" y="4610068"/>
            <a:ext cx="7599330" cy="101566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Ketika Kitab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Suci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diterima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dengan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iman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maka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Kitab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Suci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menjadi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penafsirnya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sendiri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karena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pandangan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manusia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harus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tunduk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dan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patuh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kepada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Firman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Allah.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08073A-0BE0-E44C-7162-9EE9E5ECABFC}"/>
              </a:ext>
            </a:extLst>
          </p:cNvPr>
          <p:cNvSpPr txBox="1"/>
          <p:nvPr/>
        </p:nvSpPr>
        <p:spPr>
          <a:xfrm>
            <a:off x="1140628" y="5769029"/>
            <a:ext cx="7599330" cy="83099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Rahasia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pertumbuhan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dan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kesehatan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rohani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adalah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tetap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terhubung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dengan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Yesus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[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tinggal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di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dalam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Dia].</a:t>
            </a:r>
          </a:p>
        </p:txBody>
      </p:sp>
    </p:spTree>
    <p:extLst>
      <p:ext uri="{BB962C8B-B14F-4D97-AF65-F5344CB8AC3E}">
        <p14:creationId xmlns:p14="http://schemas.microsoft.com/office/powerpoint/2010/main" val="1041510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06A28-FFDC-F783-8AFF-441DD1466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D" sz="3600" dirty="0" err="1">
                <a:latin typeface="Gill Sans Nova Cond Ultra Bold" panose="020B0B04020104020203" pitchFamily="34" charset="0"/>
              </a:rPr>
              <a:t>Injil</a:t>
            </a:r>
            <a:r>
              <a:rPr lang="en-ID" sz="3600" dirty="0">
                <a:latin typeface="Gill Sans Nova Cond Ultra Bold" panose="020B0B04020104020203" pitchFamily="34" charset="0"/>
              </a:rPr>
              <a:t> </a:t>
            </a:r>
            <a:r>
              <a:rPr lang="en-ID" sz="3600" dirty="0" err="1">
                <a:latin typeface="Gill Sans Nova Cond Ultra Bold" panose="020B0B04020104020203" pitchFamily="34" charset="0"/>
              </a:rPr>
              <a:t>Yohanes</a:t>
            </a:r>
            <a:r>
              <a:rPr lang="en-ID" sz="3600" dirty="0">
                <a:latin typeface="Gill Sans Nova Cond Ultra Bold" panose="020B0B04020104020203" pitchFamily="34" charset="0"/>
              </a:rPr>
              <a:t>, </a:t>
            </a:r>
            <a:r>
              <a:rPr lang="en-ID" sz="3600" dirty="0" err="1">
                <a:latin typeface="Gill Sans Nova Cond Ultra Bold" panose="020B0B04020104020203" pitchFamily="34" charset="0"/>
              </a:rPr>
              <a:t>seperti</a:t>
            </a:r>
            <a:r>
              <a:rPr lang="en-ID" sz="3600" dirty="0">
                <a:latin typeface="Gill Sans Nova Cond Ultra Bold" panose="020B0B04020104020203" pitchFamily="34" charset="0"/>
              </a:rPr>
              <a:t> </a:t>
            </a:r>
            <a:r>
              <a:rPr lang="en-ID" sz="3600" dirty="0" err="1">
                <a:latin typeface="Gill Sans Nova Cond Ultra Bold" panose="020B0B04020104020203" pitchFamily="34" charset="0"/>
              </a:rPr>
              <a:t>Injil</a:t>
            </a:r>
            <a:r>
              <a:rPr lang="en-ID" sz="3600" dirty="0">
                <a:latin typeface="Gill Sans Nova Cond Ultra Bold" panose="020B0B04020104020203" pitchFamily="34" charset="0"/>
              </a:rPr>
              <a:t> Markus, </a:t>
            </a:r>
            <a:r>
              <a:rPr lang="en-ID" sz="3600" dirty="0" err="1">
                <a:latin typeface="Gill Sans Nova Cond Ultra Bold" panose="020B0B04020104020203" pitchFamily="34" charset="0"/>
              </a:rPr>
              <a:t>diakhiri</a:t>
            </a:r>
            <a:r>
              <a:rPr lang="en-ID" sz="3600" dirty="0">
                <a:latin typeface="Gill Sans Nova Cond Ultra Bold" panose="020B0B04020104020203" pitchFamily="34" charset="0"/>
              </a:rPr>
              <a:t> </a:t>
            </a:r>
            <a:r>
              <a:rPr lang="en-ID" sz="3600" dirty="0" err="1">
                <a:latin typeface="Gill Sans Nova Cond Ultra Bold" panose="020B0B04020104020203" pitchFamily="34" charset="0"/>
              </a:rPr>
              <a:t>dengan</a:t>
            </a:r>
            <a:r>
              <a:rPr lang="en-ID" sz="3600" dirty="0">
                <a:latin typeface="Gill Sans Nova Cond Ultra Bold" panose="020B0B04020104020203" pitchFamily="34" charset="0"/>
              </a:rPr>
              <a:t> </a:t>
            </a:r>
            <a:r>
              <a:rPr lang="en-ID" sz="3600" dirty="0" err="1">
                <a:latin typeface="Gill Sans Nova Cond Ultra Bold" panose="020B0B04020104020203" pitchFamily="34" charset="0"/>
              </a:rPr>
              <a:t>pertemuan</a:t>
            </a:r>
            <a:r>
              <a:rPr lang="en-ID" sz="3600" dirty="0">
                <a:latin typeface="Gill Sans Nova Cond Ultra Bold" panose="020B0B04020104020203" pitchFamily="34" charset="0"/>
              </a:rPr>
              <a:t> di Galilea.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69A9E-4125-6A68-17D8-8AC6F1113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2660" y="2222205"/>
            <a:ext cx="5061098" cy="4270669"/>
          </a:xfrm>
        </p:spPr>
        <p:txBody>
          <a:bodyPr>
            <a:normAutofit fontScale="92500" lnSpcReduction="20000"/>
          </a:bodyPr>
          <a:lstStyle/>
          <a:p>
            <a:r>
              <a:rPr lang="en-ID" dirty="0"/>
              <a:t>Pelajaran </a:t>
            </a:r>
            <a:r>
              <a:rPr lang="en-ID" dirty="0" err="1"/>
              <a:t>terakhir</a:t>
            </a:r>
            <a:r>
              <a:rPr lang="en-ID" dirty="0"/>
              <a:t> </a:t>
            </a:r>
            <a:r>
              <a:rPr lang="en-ID" dirty="0" err="1"/>
              <a:t>tentang</a:t>
            </a:r>
            <a:r>
              <a:rPr lang="en-ID" dirty="0"/>
              <a:t> </a:t>
            </a:r>
            <a:r>
              <a:rPr lang="en-ID" dirty="0" err="1"/>
              <a:t>Yohanes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membahas</a:t>
            </a:r>
            <a:r>
              <a:rPr lang="en-ID" dirty="0"/>
              <a:t> </a:t>
            </a:r>
            <a:r>
              <a:rPr lang="en-ID" dirty="0" err="1"/>
              <a:t>tentang</a:t>
            </a:r>
            <a:r>
              <a:rPr lang="en-ID" dirty="0"/>
              <a:t> </a:t>
            </a:r>
            <a:r>
              <a:rPr lang="en-ID" dirty="0" err="1"/>
              <a:t>bagaimana</a:t>
            </a:r>
            <a:r>
              <a:rPr lang="en-ID" dirty="0"/>
              <a:t> </a:t>
            </a:r>
            <a:r>
              <a:rPr lang="en-ID" dirty="0" err="1"/>
              <a:t>kita</a:t>
            </a:r>
            <a:r>
              <a:rPr lang="en-ID" dirty="0"/>
              <a:t> </a:t>
            </a:r>
            <a:r>
              <a:rPr lang="en-ID" dirty="0" err="1"/>
              <a:t>mengenal</a:t>
            </a:r>
            <a:r>
              <a:rPr lang="en-ID" dirty="0"/>
              <a:t> </a:t>
            </a:r>
            <a:r>
              <a:rPr lang="en-ID" dirty="0" err="1"/>
              <a:t>Yesus</a:t>
            </a:r>
            <a:r>
              <a:rPr lang="en-ID" dirty="0"/>
              <a:t> dan </a:t>
            </a:r>
            <a:r>
              <a:rPr lang="en-ID" dirty="0" err="1"/>
              <a:t>Firman</a:t>
            </a:r>
            <a:r>
              <a:rPr lang="en-ID" dirty="0"/>
              <a:t> Allah </a:t>
            </a:r>
            <a:r>
              <a:rPr lang="en-ID" dirty="0" err="1"/>
              <a:t>sebuah</a:t>
            </a:r>
            <a:r>
              <a:rPr lang="en-ID" dirty="0"/>
              <a:t> </a:t>
            </a:r>
            <a:r>
              <a:rPr lang="en-ID" dirty="0" err="1"/>
              <a:t>konsep</a:t>
            </a:r>
            <a:r>
              <a:rPr lang="en-ID" dirty="0"/>
              <a:t> yang </a:t>
            </a:r>
            <a:r>
              <a:rPr lang="en-ID" dirty="0" err="1"/>
              <a:t>mengalir</a:t>
            </a:r>
            <a:r>
              <a:rPr lang="en-ID" dirty="0"/>
              <a:t> di </a:t>
            </a:r>
            <a:r>
              <a:rPr lang="en-ID" dirty="0" err="1"/>
              <a:t>sepanjang</a:t>
            </a:r>
            <a:r>
              <a:rPr lang="en-ID" dirty="0"/>
              <a:t> </a:t>
            </a:r>
            <a:r>
              <a:rPr lang="en-ID" dirty="0" err="1"/>
              <a:t>Injil</a:t>
            </a:r>
            <a:r>
              <a:rPr lang="en-ID" dirty="0"/>
              <a:t> </a:t>
            </a:r>
            <a:r>
              <a:rPr lang="en-ID" dirty="0" err="1"/>
              <a:t>keempat</a:t>
            </a:r>
            <a:r>
              <a:rPr lang="en-ID" dirty="0"/>
              <a:t>.</a:t>
            </a:r>
          </a:p>
          <a:p>
            <a:r>
              <a:rPr lang="en-ID" dirty="0" err="1"/>
              <a:t>Poin</a:t>
            </a:r>
            <a:r>
              <a:rPr lang="en-ID" dirty="0"/>
              <a:t> </a:t>
            </a:r>
            <a:r>
              <a:rPr lang="en-ID" dirty="0" err="1"/>
              <a:t>penting</a:t>
            </a:r>
            <a:r>
              <a:rPr lang="en-ID" dirty="0"/>
              <a:t> yang </a:t>
            </a:r>
            <a:r>
              <a:rPr lang="en-ID" dirty="0" err="1"/>
              <a:t>kita</a:t>
            </a:r>
            <a:r>
              <a:rPr lang="en-ID" dirty="0"/>
              <a:t> </a:t>
            </a:r>
            <a:r>
              <a:rPr lang="en-ID" dirty="0" err="1"/>
              <a:t>peroleh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menolong</a:t>
            </a:r>
            <a:r>
              <a:rPr lang="en-ID" dirty="0"/>
              <a:t> </a:t>
            </a:r>
            <a:r>
              <a:rPr lang="en-ID" dirty="0" err="1"/>
              <a:t>kita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bergerak</a:t>
            </a:r>
            <a:r>
              <a:rPr lang="en-ID" dirty="0"/>
              <a:t>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sekadar</a:t>
            </a:r>
            <a:r>
              <a:rPr lang="en-ID" dirty="0"/>
              <a:t> </a:t>
            </a:r>
            <a:r>
              <a:rPr lang="en-ID" dirty="0" err="1"/>
              <a:t>mengenal</a:t>
            </a:r>
            <a:r>
              <a:rPr lang="en-ID" dirty="0"/>
              <a:t> </a:t>
            </a:r>
            <a:r>
              <a:rPr lang="en-ID" dirty="0" err="1"/>
              <a:t>Yesus</a:t>
            </a:r>
            <a:r>
              <a:rPr lang="en-ID" dirty="0"/>
              <a:t>, </a:t>
            </a:r>
            <a:r>
              <a:rPr lang="en-ID" dirty="0" err="1"/>
              <a:t>tetapi</a:t>
            </a:r>
            <a:r>
              <a:rPr lang="en-ID" dirty="0"/>
              <a:t> juga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mengenal</a:t>
            </a:r>
            <a:r>
              <a:rPr lang="en-ID" dirty="0"/>
              <a:t>-Nya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baik</a:t>
            </a:r>
            <a:r>
              <a:rPr lang="en-ID" dirty="0"/>
              <a:t> dan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dekat</a:t>
            </a:r>
            <a:r>
              <a:rPr lang="en-ID" dirty="0"/>
              <a:t> </a:t>
            </a:r>
            <a:r>
              <a:rPr lang="en-ID" dirty="0" err="1"/>
              <a:t>lagi</a:t>
            </a:r>
            <a:r>
              <a:rPr lang="en-ID" dirty="0"/>
              <a:t> </a:t>
            </a:r>
            <a:r>
              <a:rPr lang="en-ID" dirty="0" err="1"/>
              <a:t>tinggal</a:t>
            </a:r>
            <a:r>
              <a:rPr lang="en-ID" dirty="0"/>
              <a:t> di </a:t>
            </a:r>
            <a:r>
              <a:rPr lang="en-ID" dirty="0" err="1"/>
              <a:t>dalam</a:t>
            </a:r>
            <a:r>
              <a:rPr lang="en-ID" dirty="0"/>
              <a:t> Dia dan di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Firman</a:t>
            </a:r>
            <a:r>
              <a:rPr lang="en-ID" dirty="0"/>
              <a:t>-Nya.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88A2FE-80E8-6C88-1704-228D9927F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50" y="1991279"/>
            <a:ext cx="3284421" cy="20065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ECAB3E-53F1-637E-3C69-917973C68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50" y="4310848"/>
            <a:ext cx="3284421" cy="21820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97767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AD9953-4AFD-C692-76EB-4C0C57969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1714" cy="1325563"/>
          </a:xfrm>
        </p:spPr>
        <p:txBody>
          <a:bodyPr>
            <a:normAutofit/>
          </a:bodyPr>
          <a:lstStyle/>
          <a:p>
            <a:pPr algn="ctr"/>
            <a:r>
              <a:rPr lang="it-IT" sz="4300" dirty="0">
                <a:solidFill>
                  <a:srgbClr val="C00000"/>
                </a:solidFill>
                <a:latin typeface="Impact" panose="020B0806030902050204" pitchFamily="34" charset="0"/>
              </a:rPr>
              <a:t>PERTEMUAN DI GALILEA</a:t>
            </a:r>
            <a:br>
              <a:rPr lang="it-IT" sz="4300" dirty="0"/>
            </a:br>
            <a:r>
              <a:rPr lang="it-IT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Minggu, 22 Desember 2024</a:t>
            </a:r>
            <a:endParaRPr lang="en-ID" sz="28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9A6D7-C3F4-B368-2B2C-73FF44AE9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7298" y="3796348"/>
            <a:ext cx="5294671" cy="29884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Tetapi</a:t>
            </a:r>
            <a:r>
              <a:rPr lang="en-ID" sz="3000" dirty="0">
                <a:latin typeface="Franklin Gothic Demi Cond" panose="020B0706030402020204" pitchFamily="34" charset="0"/>
              </a:rPr>
              <a:t> pada </a:t>
            </a:r>
            <a:r>
              <a:rPr lang="en-ID" sz="3000" dirty="0" err="1">
                <a:latin typeface="Franklin Gothic Demi Cond" panose="020B0706030402020204" pitchFamily="34" charset="0"/>
              </a:rPr>
              <a:t>pagi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menampakkan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diri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lagi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kepada</a:t>
            </a:r>
            <a:r>
              <a:rPr lang="en-ID" sz="3000" dirty="0">
                <a:latin typeface="Franklin Gothic Demi Cond" panose="020B0706030402020204" pitchFamily="34" charset="0"/>
              </a:rPr>
              <a:t> murid-murid-Nya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membuat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mujizat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menangkap</a:t>
            </a:r>
            <a:r>
              <a:rPr lang="en-ID" sz="3000" dirty="0">
                <a:latin typeface="Franklin Gothic Demi Cond" panose="020B0706030402020204" pitchFamily="34" charset="0"/>
              </a:rPr>
              <a:t> ikan </a:t>
            </a:r>
            <a:r>
              <a:rPr lang="en-ID" sz="3000" dirty="0" err="1"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jumlah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besar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kemudian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memberi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sarapan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kepada</a:t>
            </a:r>
            <a:r>
              <a:rPr lang="en-ID" sz="3000" dirty="0">
                <a:latin typeface="Franklin Gothic Demi Cond" panose="020B0706030402020204" pitchFamily="34" charset="0"/>
              </a:rPr>
              <a:t> murid-murid-Nya.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C00A03-EC86-40D1-DB1D-E215466B2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401" y="3968111"/>
            <a:ext cx="3342968" cy="25072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A4447F6-4152-7049-3AB1-8B4F61EC9897}"/>
              </a:ext>
            </a:extLst>
          </p:cNvPr>
          <p:cNvSpPr txBox="1"/>
          <p:nvPr/>
        </p:nvSpPr>
        <p:spPr>
          <a:xfrm>
            <a:off x="367401" y="1842681"/>
            <a:ext cx="8524568" cy="181588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Beberapa</a:t>
            </a:r>
            <a:r>
              <a:rPr lang="en-ID" sz="28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kali </a:t>
            </a:r>
            <a:r>
              <a:rPr lang="en-ID" sz="28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setelah</a:t>
            </a:r>
            <a:r>
              <a:rPr lang="en-ID" sz="28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Yesus</a:t>
            </a:r>
            <a:r>
              <a:rPr lang="en-ID" sz="28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menampakkan</a:t>
            </a:r>
            <a:r>
              <a:rPr lang="en-ID" sz="28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diri</a:t>
            </a:r>
            <a:r>
              <a:rPr lang="en-ID" sz="28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kepada</a:t>
            </a:r>
            <a:r>
              <a:rPr lang="en-ID" sz="28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para murid </a:t>
            </a:r>
            <a:r>
              <a:rPr lang="en-ID" sz="28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pasca</a:t>
            </a:r>
            <a:r>
              <a:rPr lang="en-ID" sz="28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kebangkitan</a:t>
            </a:r>
            <a:r>
              <a:rPr lang="en-ID" sz="28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, Petrus </a:t>
            </a:r>
            <a:r>
              <a:rPr lang="en-ID" sz="28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mengajak</a:t>
            </a:r>
            <a:r>
              <a:rPr lang="en-ID" sz="28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beberapa</a:t>
            </a:r>
            <a:r>
              <a:rPr lang="en-ID" sz="28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temannya</a:t>
            </a:r>
            <a:r>
              <a:rPr lang="en-ID" sz="28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kembali</a:t>
            </a:r>
            <a:r>
              <a:rPr lang="en-ID" sz="28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untuk</a:t>
            </a:r>
            <a:r>
              <a:rPr lang="en-ID" sz="28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menangkap</a:t>
            </a:r>
            <a:r>
              <a:rPr lang="en-ID" sz="28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ikan </a:t>
            </a:r>
            <a:r>
              <a:rPr lang="en-ID" sz="28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namun</a:t>
            </a:r>
            <a:r>
              <a:rPr lang="en-ID" sz="28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sepanjang</a:t>
            </a:r>
            <a:r>
              <a:rPr lang="en-ID" sz="28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malam</a:t>
            </a:r>
            <a:r>
              <a:rPr lang="en-ID" sz="28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mereka</a:t>
            </a:r>
            <a:r>
              <a:rPr lang="en-ID" sz="28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sz="28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menangkap</a:t>
            </a:r>
            <a:r>
              <a:rPr lang="en-ID" sz="28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apa-apa</a:t>
            </a:r>
            <a:r>
              <a:rPr lang="en-ID" sz="28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[</a:t>
            </a:r>
            <a:r>
              <a:rPr lang="en-ID" sz="28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Yohanes</a:t>
            </a:r>
            <a:r>
              <a:rPr lang="en-ID" sz="28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21:2-3].</a:t>
            </a:r>
          </a:p>
        </p:txBody>
      </p:sp>
    </p:spTree>
    <p:extLst>
      <p:ext uri="{BB962C8B-B14F-4D97-AF65-F5344CB8AC3E}">
        <p14:creationId xmlns:p14="http://schemas.microsoft.com/office/powerpoint/2010/main" val="2329208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AD1650-990C-89AD-E154-1A125F83C6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135" b="41523"/>
          <a:stretch/>
        </p:blipFill>
        <p:spPr>
          <a:xfrm>
            <a:off x="0" y="0"/>
            <a:ext cx="9143980" cy="2972415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83D8C-CEC7-95B0-3438-6BA56C9B4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225" y="2972415"/>
            <a:ext cx="8815529" cy="375285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Kemudian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Yesus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mengajukan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tiga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pertanyaan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kepada</a:t>
            </a:r>
            <a:r>
              <a:rPr lang="en-ID" dirty="0">
                <a:latin typeface="Impact" panose="020B0806030902050204" pitchFamily="34" charset="0"/>
              </a:rPr>
              <a:t> Petrus, </a:t>
            </a:r>
            <a:r>
              <a:rPr lang="en-ID" dirty="0" err="1">
                <a:latin typeface="Impact" panose="020B0806030902050204" pitchFamily="34" charset="0"/>
              </a:rPr>
              <a:t>semuanya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tentang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kasih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kepada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Gurunya</a:t>
            </a:r>
            <a:r>
              <a:rPr lang="en-ID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Impact" panose="020B0806030902050204" pitchFamily="34" charset="0"/>
              </a:rPr>
              <a:t>Yohanes</a:t>
            </a:r>
            <a:r>
              <a:rPr lang="en-ID" sz="3200" dirty="0">
                <a:latin typeface="Impact" panose="020B0806030902050204" pitchFamily="34" charset="0"/>
              </a:rPr>
              <a:t> 21:15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Sesudah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sarapan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berkata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kepada</a:t>
            </a:r>
            <a:r>
              <a:rPr lang="en-ID" sz="3200" dirty="0">
                <a:latin typeface="Franklin Gothic Demi Cond" panose="020B0706030402020204" pitchFamily="34" charset="0"/>
              </a:rPr>
              <a:t> Simon Petrus: "Simon, </a:t>
            </a:r>
            <a:r>
              <a:rPr lang="en-ID" sz="3200" dirty="0" err="1">
                <a:latin typeface="Franklin Gothic Demi Cond" panose="020B0706030402020204" pitchFamily="34" charset="0"/>
              </a:rPr>
              <a:t>anak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Yohanes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apakah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engkau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mengasihi</a:t>
            </a:r>
            <a:r>
              <a:rPr lang="en-ID" sz="3200" dirty="0">
                <a:latin typeface="Franklin Gothic Demi Cond" panose="020B0706030402020204" pitchFamily="34" charset="0"/>
              </a:rPr>
              <a:t> Aku </a:t>
            </a:r>
            <a:r>
              <a:rPr lang="en-ID" sz="3200" dirty="0" err="1">
                <a:latin typeface="Franklin Gothic Demi Cond" panose="020B0706030402020204" pitchFamily="34" charset="0"/>
              </a:rPr>
              <a:t>lebih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dari</a:t>
            </a:r>
            <a:r>
              <a:rPr lang="en-ID" sz="3200" dirty="0">
                <a:latin typeface="Franklin Gothic Demi Cond" panose="020B0706030402020204" pitchFamily="34" charset="0"/>
              </a:rPr>
              <a:t> pada </a:t>
            </a:r>
            <a:r>
              <a:rPr lang="en-ID" sz="3200" dirty="0" err="1"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ini</a:t>
            </a:r>
            <a:r>
              <a:rPr lang="en-ID" sz="3200" dirty="0">
                <a:latin typeface="Franklin Gothic Demi Cond" panose="020B0706030402020204" pitchFamily="34" charset="0"/>
              </a:rPr>
              <a:t>?" Jawab Petrus </a:t>
            </a:r>
            <a:r>
              <a:rPr lang="en-ID" sz="3200" dirty="0" err="1">
                <a:latin typeface="Franklin Gothic Demi Cond" panose="020B0706030402020204" pitchFamily="34" charset="0"/>
              </a:rPr>
              <a:t>kepada</a:t>
            </a:r>
            <a:r>
              <a:rPr lang="en-ID" sz="3200" dirty="0">
                <a:latin typeface="Franklin Gothic Demi Cond" panose="020B0706030402020204" pitchFamily="34" charset="0"/>
              </a:rPr>
              <a:t>-Nya: "</a:t>
            </a:r>
            <a:r>
              <a:rPr lang="en-ID" sz="3200" dirty="0" err="1">
                <a:latin typeface="Franklin Gothic Demi Cond" panose="020B0706030402020204" pitchFamily="34" charset="0"/>
              </a:rPr>
              <a:t>Benar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Tuhan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Engkau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tahu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bahwa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aku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mengasihi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Engkau</a:t>
            </a:r>
            <a:r>
              <a:rPr lang="en-ID" sz="3200" dirty="0">
                <a:latin typeface="Franklin Gothic Demi Cond" panose="020B0706030402020204" pitchFamily="34" charset="0"/>
              </a:rPr>
              <a:t>." Kata 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kepadanya</a:t>
            </a:r>
            <a:r>
              <a:rPr lang="en-ID" sz="3200" dirty="0">
                <a:latin typeface="Franklin Gothic Demi Cond" panose="020B0706030402020204" pitchFamily="34" charset="0"/>
              </a:rPr>
              <a:t>: "</a:t>
            </a:r>
            <a:r>
              <a:rPr lang="en-ID" sz="3200" dirty="0" err="1">
                <a:latin typeface="Franklin Gothic Demi Cond" panose="020B0706030402020204" pitchFamily="34" charset="0"/>
              </a:rPr>
              <a:t>Gembalakanlah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domba</a:t>
            </a:r>
            <a:r>
              <a:rPr lang="en-ID" sz="3200" dirty="0">
                <a:latin typeface="Franklin Gothic Demi Cond" panose="020B0706030402020204" pitchFamily="34" charset="0"/>
              </a:rPr>
              <a:t>-</a:t>
            </a:r>
            <a:r>
              <a:rPr lang="en-ID" sz="3200" dirty="0" err="1">
                <a:latin typeface="Franklin Gothic Demi Cond" panose="020B0706030402020204" pitchFamily="34" charset="0"/>
              </a:rPr>
              <a:t>domba</a:t>
            </a:r>
            <a:r>
              <a:rPr lang="en-ID" sz="3200" dirty="0">
                <a:latin typeface="Franklin Gothic Demi Cond" panose="020B0706030402020204" pitchFamily="34" charset="0"/>
              </a:rPr>
              <a:t>-Ku."</a:t>
            </a:r>
          </a:p>
        </p:txBody>
      </p:sp>
    </p:spTree>
    <p:extLst>
      <p:ext uri="{BB962C8B-B14F-4D97-AF65-F5344CB8AC3E}">
        <p14:creationId xmlns:p14="http://schemas.microsoft.com/office/powerpoint/2010/main" val="3964444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E03DF-28C7-3AD7-9DF8-71BE8FFF0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938" y="643324"/>
            <a:ext cx="4960989" cy="55601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Beberapa</a:t>
            </a:r>
            <a:r>
              <a:rPr lang="en-ID" sz="3200" dirty="0">
                <a:latin typeface="Franklin Gothic Demi Cond" panose="020B0706030402020204" pitchFamily="34" charset="0"/>
              </a:rPr>
              <a:t> orang </a:t>
            </a:r>
            <a:r>
              <a:rPr lang="en-ID" sz="3200" dirty="0" err="1">
                <a:latin typeface="Franklin Gothic Demi Cond" panose="020B0706030402020204" pitchFamily="34" charset="0"/>
              </a:rPr>
              <a:t>mencatat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bahwa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menggunakan</a:t>
            </a:r>
            <a:r>
              <a:rPr lang="en-ID" sz="3200" dirty="0">
                <a:latin typeface="Franklin Gothic Demi Cond" panose="020B0706030402020204" pitchFamily="34" charset="0"/>
              </a:rPr>
              <a:t> kata </a:t>
            </a:r>
            <a:r>
              <a:rPr lang="en-ID" sz="3200" dirty="0" err="1">
                <a:latin typeface="Franklin Gothic Demi Cond" panose="020B0706030402020204" pitchFamily="34" charset="0"/>
              </a:rPr>
              <a:t>kerja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i="1" dirty="0" err="1">
                <a:latin typeface="Franklin Gothic Demi Cond" panose="020B0706030402020204" pitchFamily="34" charset="0"/>
              </a:rPr>
              <a:t>agapaō</a:t>
            </a:r>
            <a:r>
              <a:rPr lang="en-ID" sz="3200" dirty="0">
                <a:latin typeface="Franklin Gothic Demi Cond" panose="020B0706030402020204" pitchFamily="34" charset="0"/>
              </a:rPr>
              <a:t>, yang </a:t>
            </a:r>
            <a:r>
              <a:rPr lang="en-ID" sz="3200" dirty="0" err="1">
                <a:latin typeface="Franklin Gothic Demi Cond" panose="020B0706030402020204" pitchFamily="34" charset="0"/>
              </a:rPr>
              <a:t>berarti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mengasihi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menanyai</a:t>
            </a:r>
            <a:r>
              <a:rPr lang="en-ID" sz="3200" dirty="0">
                <a:latin typeface="Franklin Gothic Demi Cond" panose="020B0706030402020204" pitchFamily="34" charset="0"/>
              </a:rPr>
              <a:t> Petrus [</a:t>
            </a:r>
            <a:r>
              <a:rPr lang="en-ID" sz="3200" dirty="0" err="1">
                <a:latin typeface="Franklin Gothic Demi Cond" panose="020B0706030402020204" pitchFamily="34" charset="0"/>
              </a:rPr>
              <a:t>kecuali</a:t>
            </a:r>
            <a:r>
              <a:rPr lang="en-ID" sz="3200" dirty="0">
                <a:latin typeface="Franklin Gothic Demi Cond" panose="020B0706030402020204" pitchFamily="34" charset="0"/>
              </a:rPr>
              <a:t> pada </a:t>
            </a:r>
            <a:r>
              <a:rPr lang="en-ID" sz="3200" dirty="0" err="1">
                <a:latin typeface="Franklin Gothic Demi Cond" panose="020B0706030402020204" pitchFamily="34" charset="0"/>
              </a:rPr>
              <a:t>saat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terakhir</a:t>
            </a:r>
            <a:r>
              <a:rPr lang="en-ID" sz="3200" dirty="0">
                <a:latin typeface="Franklin Gothic Demi Cond" panose="020B0706030402020204" pitchFamily="34" charset="0"/>
              </a:rPr>
              <a:t>], dan Petrus </a:t>
            </a:r>
            <a:r>
              <a:rPr lang="en-ID" sz="3200" dirty="0" err="1">
                <a:latin typeface="Franklin Gothic Demi Cond" panose="020B0706030402020204" pitchFamily="34" charset="0"/>
              </a:rPr>
              <a:t>selalu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menjawab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i="1" dirty="0" err="1">
                <a:latin typeface="Franklin Gothic Demi Cond" panose="020B0706030402020204" pitchFamily="34" charset="0"/>
              </a:rPr>
              <a:t>phileō</a:t>
            </a:r>
            <a:r>
              <a:rPr lang="en-ID" sz="3200" dirty="0">
                <a:latin typeface="Franklin Gothic Demi Cond" panose="020B0706030402020204" pitchFamily="34" charset="0"/>
              </a:rPr>
              <a:t>, yang </a:t>
            </a:r>
            <a:r>
              <a:rPr lang="en-ID" sz="3200" dirty="0" err="1">
                <a:latin typeface="Franklin Gothic Demi Cond" panose="020B0706030402020204" pitchFamily="34" charset="0"/>
              </a:rPr>
              <a:t>berarti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mengasihi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tetapi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hanya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sebagai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teman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Implikasinya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adalah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bahwa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>
                <a:latin typeface="Impact" panose="020B0806030902050204" pitchFamily="34" charset="0"/>
              </a:rPr>
              <a:t>Petrus </a:t>
            </a:r>
            <a:r>
              <a:rPr lang="en-ID" sz="3200" dirty="0" err="1">
                <a:latin typeface="Impact" panose="020B0806030902050204" pitchFamily="34" charset="0"/>
              </a:rPr>
              <a:t>belum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mencapai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jenis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kasih</a:t>
            </a:r>
            <a:r>
              <a:rPr lang="en-ID" sz="3200" dirty="0"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latin typeface="Impact" panose="020B0806030902050204" pitchFamily="34" charset="0"/>
              </a:rPr>
              <a:t>lebih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tinggi</a:t>
            </a:r>
            <a:r>
              <a:rPr lang="en-ID" sz="3200" dirty="0">
                <a:latin typeface="Impact" panose="020B080603090205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CB1D02-0F70-D1F6-195D-604C60AC67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932" r="7068"/>
          <a:stretch/>
        </p:blipFill>
        <p:spPr>
          <a:xfrm>
            <a:off x="5460088" y="1371599"/>
            <a:ext cx="3406974" cy="4542633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2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4696411" y="687822"/>
            <a:ext cx="4103360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6420" y="921125"/>
            <a:ext cx="593266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606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6C72D-E5B5-EDA2-C23D-5CCE1D929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120878"/>
            <a:ext cx="4763728" cy="52197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Gill Sans Nova Cond Ultra Bold" panose="020B0B04020104020203" pitchFamily="34" charset="0"/>
              </a:rPr>
              <a:t>Sebenarnya</a:t>
            </a:r>
            <a:r>
              <a:rPr lang="en-ID" sz="3200" dirty="0">
                <a:latin typeface="Gill Sans Nova Cond Ultra Bold" panose="020B0B04020104020203" pitchFamily="34" charset="0"/>
              </a:rPr>
              <a:t>, </a:t>
            </a:r>
            <a:r>
              <a:rPr lang="en-ID" sz="3200" dirty="0" err="1">
                <a:latin typeface="Gill Sans Nova Cond Ultra Bold" panose="020B0B04020104020203" pitchFamily="34" charset="0"/>
              </a:rPr>
              <a:t>tanggapan</a:t>
            </a:r>
            <a:r>
              <a:rPr lang="en-ID" sz="3200" dirty="0">
                <a:latin typeface="Gill Sans Nova Cond Ultra Bold" panose="020B0B04020104020203" pitchFamily="34" charset="0"/>
              </a:rPr>
              <a:t> Petrus </a:t>
            </a:r>
            <a:r>
              <a:rPr lang="en-ID" sz="3200" dirty="0" err="1">
                <a:latin typeface="Gill Sans Nova Cond Ultra Bold" panose="020B0B04020104020203" pitchFamily="34" charset="0"/>
              </a:rPr>
              <a:t>terfokus</a:t>
            </a:r>
            <a:r>
              <a:rPr lang="en-ID" sz="3200" dirty="0">
                <a:latin typeface="Gill Sans Nova Cond Ultra Bold" panose="020B0B04020104020203" pitchFamily="34" charset="0"/>
              </a:rPr>
              <a:t> pada </a:t>
            </a:r>
            <a:r>
              <a:rPr lang="en-ID" sz="3200" dirty="0" err="1">
                <a:latin typeface="Gill Sans Nova Cond Ultra Bold" panose="020B0B04020104020203" pitchFamily="34" charset="0"/>
              </a:rPr>
              <a:t>kerendahan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hati</a:t>
            </a:r>
            <a:r>
              <a:rPr lang="en-ID" sz="3200" dirty="0">
                <a:latin typeface="Gill Sans Nova Cond Ultra Bold" panose="020B0B04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kegagalan</a:t>
            </a:r>
            <a:r>
              <a:rPr lang="en-ID" sz="3200" dirty="0">
                <a:latin typeface="Franklin Gothic Demi Cond" panose="020B0706030402020204" pitchFamily="34" charset="0"/>
              </a:rPr>
              <a:t> Petrus yang </a:t>
            </a:r>
            <a:r>
              <a:rPr lang="en-ID" sz="3200" dirty="0" err="1">
                <a:latin typeface="Franklin Gothic Demi Cond" panose="020B0706030402020204" pitchFamily="34" charset="0"/>
              </a:rPr>
              <a:t>pernah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alami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sebelumnya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kemungkinan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besar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rendah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hati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menggunakan</a:t>
            </a:r>
            <a:r>
              <a:rPr lang="en-ID" sz="3200" dirty="0">
                <a:latin typeface="Franklin Gothic Demi Cond" panose="020B0706030402020204" pitchFamily="34" charset="0"/>
              </a:rPr>
              <a:t> "</a:t>
            </a:r>
            <a:r>
              <a:rPr lang="en-ID" sz="3200" dirty="0" err="1">
                <a:latin typeface="Eras Demi ITC" panose="020B0805030504020804" pitchFamily="34" charset="0"/>
              </a:rPr>
              <a:t>istilah</a:t>
            </a:r>
            <a:r>
              <a:rPr lang="en-ID" sz="3200" dirty="0">
                <a:latin typeface="Eras Demi ITC" panose="020B0805030504020804" pitchFamily="34" charset="0"/>
              </a:rPr>
              <a:t> yang </a:t>
            </a:r>
            <a:r>
              <a:rPr lang="en-ID" sz="3200" dirty="0" err="1">
                <a:latin typeface="Eras Demi ITC" panose="020B0805030504020804" pitchFamily="34" charset="0"/>
              </a:rPr>
              <a:t>lebih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rendah</a:t>
            </a:r>
            <a:r>
              <a:rPr lang="en-ID" sz="3200" dirty="0">
                <a:latin typeface="Franklin Gothic Demi Cond" panose="020B0706030402020204" pitchFamily="34" charset="0"/>
              </a:rPr>
              <a:t>", </a:t>
            </a:r>
            <a:r>
              <a:rPr lang="en-ID" sz="3200" dirty="0" err="1"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berani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menuntut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terlalu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banyak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dirinya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sendiri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AD0366-E99C-A4FE-34C7-B1F53FA081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3637"/>
          <a:stretch/>
        </p:blipFill>
        <p:spPr>
          <a:xfrm>
            <a:off x="5399580" y="10"/>
            <a:ext cx="374442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81882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CC750-526B-0BE4-49CE-5290DCEC3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77" y="804645"/>
            <a:ext cx="4807974" cy="54542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Dan </a:t>
            </a:r>
            <a:r>
              <a:rPr lang="en-ID" sz="3200" dirty="0" err="1">
                <a:latin typeface="Franklin Gothic Demi Cond" panose="020B0706030402020204" pitchFamily="34" charset="0"/>
              </a:rPr>
              <a:t>kerendahan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hati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inilah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ditegaskan</a:t>
            </a:r>
            <a:r>
              <a:rPr lang="en-ID" sz="3200" dirty="0">
                <a:latin typeface="Franklin Gothic Demi Cond" panose="020B0706030402020204" pitchFamily="34" charset="0"/>
              </a:rPr>
              <a:t> oleh 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yang menjadi sangat </a:t>
            </a:r>
            <a:r>
              <a:rPr lang="en-ID" sz="3200" dirty="0" err="1">
                <a:latin typeface="Franklin Gothic Demi Cond" panose="020B0706030402020204" pitchFamily="34" charset="0"/>
              </a:rPr>
              <a:t>penting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mengembalikan</a:t>
            </a:r>
            <a:r>
              <a:rPr lang="en-ID" sz="3200" dirty="0">
                <a:latin typeface="Franklin Gothic Demi Cond" panose="020B0706030402020204" pitchFamily="34" charset="0"/>
              </a:rPr>
              <a:t> Petrus </a:t>
            </a:r>
            <a:r>
              <a:rPr lang="en-ID" sz="3200" dirty="0" err="1">
                <a:latin typeface="Franklin Gothic Demi Cond" panose="020B0706030402020204" pitchFamily="34" charset="0"/>
              </a:rPr>
              <a:t>ke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pelayanan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Tidak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diragukan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lagi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kerendahan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hati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adalah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salah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satu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kualifikasi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terbesar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untuk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pelayanan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karena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fokusnya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adalah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Yesus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Kristus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, dan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bukan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diri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sendiri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8BAAD1-7F15-3478-ACFC-B5014860E7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895" r="24895"/>
          <a:stretch/>
        </p:blipFill>
        <p:spPr>
          <a:xfrm>
            <a:off x="4807974" y="10"/>
            <a:ext cx="4336026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2197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5F92D5-1911-BCBA-B294-8699A8250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TETAP MEMANDANG KEPADA YESUS</a:t>
            </a:r>
            <a:br>
              <a:rPr lang="en-ID" sz="4300" dirty="0"/>
            </a:br>
            <a:r>
              <a:rPr lang="en-ID" sz="28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Senin</a:t>
            </a: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23 </a:t>
            </a:r>
            <a:r>
              <a:rPr lang="en-ID" sz="28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Desember</a:t>
            </a: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2024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C40D8-FBF3-D27A-5B58-DE7D8CE89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777" y="1941168"/>
            <a:ext cx="5624665" cy="492861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600" dirty="0" err="1">
                <a:latin typeface="Impact" panose="020B0806030902050204" pitchFamily="34" charset="0"/>
              </a:rPr>
              <a:t>Yohanes</a:t>
            </a:r>
            <a:r>
              <a:rPr lang="en-ID" sz="3600" dirty="0">
                <a:latin typeface="Impact" panose="020B0806030902050204" pitchFamily="34" charset="0"/>
              </a:rPr>
              <a:t> 21:20-22 </a:t>
            </a:r>
          </a:p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Ketika Petrus </a:t>
            </a:r>
            <a:r>
              <a:rPr lang="en-ID" dirty="0" err="1">
                <a:latin typeface="Franklin Gothic Demi Cond" panose="020B0706030402020204" pitchFamily="34" charset="0"/>
              </a:rPr>
              <a:t>berpaling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ia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melihat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bahwa</a:t>
            </a:r>
            <a:r>
              <a:rPr lang="en-ID" dirty="0">
                <a:latin typeface="Franklin Gothic Demi Cond" panose="020B0706030402020204" pitchFamily="34" charset="0"/>
              </a:rPr>
              <a:t> murid yang </a:t>
            </a:r>
            <a:r>
              <a:rPr lang="en-ID" dirty="0" err="1">
                <a:latin typeface="Franklin Gothic Demi Cond" panose="020B0706030402020204" pitchFamily="34" charset="0"/>
              </a:rPr>
              <a:t>dikasihi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sedang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mengikuti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, ......... </a:t>
            </a:r>
          </a:p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Ketika Petrus </a:t>
            </a:r>
            <a:r>
              <a:rPr lang="en-ID" dirty="0" err="1">
                <a:latin typeface="Franklin Gothic Demi Cond" panose="020B0706030402020204" pitchFamily="34" charset="0"/>
              </a:rPr>
              <a:t>melihat</a:t>
            </a:r>
            <a:r>
              <a:rPr lang="en-ID" dirty="0">
                <a:latin typeface="Franklin Gothic Demi Cond" panose="020B0706030402020204" pitchFamily="34" charset="0"/>
              </a:rPr>
              <a:t> murid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ia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berkata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: "</a:t>
            </a:r>
            <a:r>
              <a:rPr lang="en-ID" dirty="0" err="1">
                <a:latin typeface="Franklin Gothic Demi Cond" panose="020B0706030402020204" pitchFamily="34" charset="0"/>
              </a:rPr>
              <a:t>Tuhan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apakah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terjadi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?" Jawab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: "</a:t>
            </a:r>
            <a:r>
              <a:rPr lang="en-ID" dirty="0" err="1">
                <a:latin typeface="Franklin Gothic Demi Cond" panose="020B0706030402020204" pitchFamily="34" charset="0"/>
              </a:rPr>
              <a:t>Jikalau</a:t>
            </a:r>
            <a:r>
              <a:rPr lang="en-ID" dirty="0">
                <a:latin typeface="Franklin Gothic Demi Cond" panose="020B0706030402020204" pitchFamily="34" charset="0"/>
              </a:rPr>
              <a:t> Aku </a:t>
            </a:r>
            <a:r>
              <a:rPr lang="en-ID" dirty="0" err="1">
                <a:latin typeface="Franklin Gothic Demi Cond" panose="020B0706030402020204" pitchFamily="34" charset="0"/>
              </a:rPr>
              <a:t>menghendaki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supaya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tinggal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hidup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sampai</a:t>
            </a:r>
            <a:r>
              <a:rPr lang="en-ID" dirty="0">
                <a:latin typeface="Franklin Gothic Demi Cond" panose="020B0706030402020204" pitchFamily="34" charset="0"/>
              </a:rPr>
              <a:t> Aku </a:t>
            </a:r>
            <a:r>
              <a:rPr lang="en-ID" dirty="0" err="1">
                <a:latin typeface="Franklin Gothic Demi Cond" panose="020B0706030402020204" pitchFamily="34" charset="0"/>
              </a:rPr>
              <a:t>datang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bukan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urusanmu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latin typeface="Franklin Gothic Demi Cond" panose="020B0706030402020204" pitchFamily="34" charset="0"/>
              </a:rPr>
              <a:t>Tetapi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engkau</a:t>
            </a:r>
            <a:r>
              <a:rPr lang="en-ID" dirty="0">
                <a:latin typeface="Franklin Gothic Demi Cond" panose="020B0706030402020204" pitchFamily="34" charset="0"/>
              </a:rPr>
              <a:t>: </a:t>
            </a:r>
            <a:r>
              <a:rPr lang="en-ID" dirty="0" err="1">
                <a:latin typeface="Franklin Gothic Demi Cond" panose="020B0706030402020204" pitchFamily="34" charset="0"/>
              </a:rPr>
              <a:t>ikutlah</a:t>
            </a:r>
            <a:r>
              <a:rPr lang="en-ID" dirty="0">
                <a:latin typeface="Franklin Gothic Demi Cond" panose="020B0706030402020204" pitchFamily="34" charset="0"/>
              </a:rPr>
              <a:t> Aku."</a:t>
            </a:r>
          </a:p>
        </p:txBody>
      </p:sp>
      <p:pic>
        <p:nvPicPr>
          <p:cNvPr id="5" name="Picture 4" descr="A black book with gold writing&#10;&#10;Description automatically generated">
            <a:extLst>
              <a:ext uri="{FF2B5EF4-FFF2-40B4-BE49-F238E27FC236}">
                <a16:creationId xmlns:a16="http://schemas.microsoft.com/office/drawing/2014/main" id="{70DE81E9-3558-1953-4EB5-1F759E1BD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869" y="2850435"/>
            <a:ext cx="2842845" cy="28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897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152</TotalTime>
  <Words>1520</Words>
  <Application>Microsoft Office PowerPoint</Application>
  <PresentationFormat>On-screen Show (4:3)</PresentationFormat>
  <Paragraphs>74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Aharoni</vt:lpstr>
      <vt:lpstr>Aptos</vt:lpstr>
      <vt:lpstr>Aptos Display</vt:lpstr>
      <vt:lpstr>Arial</vt:lpstr>
      <vt:lpstr>Berlin Sans FB</vt:lpstr>
      <vt:lpstr>Calibri</vt:lpstr>
      <vt:lpstr>Eras Bold ITC</vt:lpstr>
      <vt:lpstr>Eras Demi ITC</vt:lpstr>
      <vt:lpstr>Franklin Gothic Demi Cond</vt:lpstr>
      <vt:lpstr>Gill Sans Nova Cond Ultra Bold</vt:lpstr>
      <vt:lpstr>Gill Sans Ultra Bold Condensed</vt:lpstr>
      <vt:lpstr>Impact</vt:lpstr>
      <vt:lpstr>Tw Cen MT Condensed Extra Bold</vt:lpstr>
      <vt:lpstr>Wingdings</vt:lpstr>
      <vt:lpstr>Office Theme</vt:lpstr>
      <vt:lpstr>PENUTUPAN : MENGENAL YESUS DAN FIRMAN-NYA</vt:lpstr>
      <vt:lpstr>YOHANES 5 : 39</vt:lpstr>
      <vt:lpstr>Injil Yohanes, seperti Injil Markus, diakhiri dengan pertemuan di Galilea. </vt:lpstr>
      <vt:lpstr>PERTEMUAN DI GALILEA Minggu, 22 Desember 2024</vt:lpstr>
      <vt:lpstr>PowerPoint Presentation</vt:lpstr>
      <vt:lpstr>PowerPoint Presentation</vt:lpstr>
      <vt:lpstr>PowerPoint Presentation</vt:lpstr>
      <vt:lpstr>PowerPoint Presentation</vt:lpstr>
      <vt:lpstr>TETAP MEMANDANG KEPADA YESUS Senin, 23 Desember 2024</vt:lpstr>
      <vt:lpstr>PowerPoint Presentation</vt:lpstr>
      <vt:lpstr>PowerPoint Presentation</vt:lpstr>
      <vt:lpstr>PowerPoint Presentation</vt:lpstr>
      <vt:lpstr>TERANG DAN GELAP Selasa, 24 Desember 2024</vt:lpstr>
      <vt:lpstr>PowerPoint Presentation</vt:lpstr>
      <vt:lpstr>PowerPoint Presentation</vt:lpstr>
      <vt:lpstr>PowerPoint Presentation</vt:lpstr>
      <vt:lpstr>TEOLOGI DARI "ATAS" ATAU TEOLOGI DARI "BAWAH" Rabu, 25 Desember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TINGGAL DI DALAM YESUS Kamis, 26 Desember 2024</vt:lpstr>
      <vt:lpstr>PowerPoint Presentation</vt:lpstr>
      <vt:lpstr>PowerPoint Presentation</vt:lpstr>
      <vt:lpstr>PowerPoint Presentation</vt:lpstr>
      <vt:lpstr>Ellen G. White,  Sons and Doughters, hal. 291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Office365</dc:creator>
  <cp:lastModifiedBy>Office365</cp:lastModifiedBy>
  <cp:revision>6</cp:revision>
  <dcterms:created xsi:type="dcterms:W3CDTF">2024-12-23T07:07:52Z</dcterms:created>
  <dcterms:modified xsi:type="dcterms:W3CDTF">2024-12-26T09:33:36Z</dcterms:modified>
</cp:coreProperties>
</file>