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71" r:id="rId6"/>
    <p:sldId id="259" r:id="rId7"/>
    <p:sldId id="260" r:id="rId8"/>
    <p:sldId id="261" r:id="rId9"/>
    <p:sldId id="262" r:id="rId10"/>
    <p:sldId id="272" r:id="rId11"/>
    <p:sldId id="263" r:id="rId12"/>
    <p:sldId id="264" r:id="rId13"/>
    <p:sldId id="265" r:id="rId14"/>
    <p:sldId id="266" r:id="rId15"/>
    <p:sldId id="273" r:id="rId16"/>
    <p:sldId id="267" r:id="rId17"/>
    <p:sldId id="268" r:id="rId18"/>
    <p:sldId id="274" r:id="rId19"/>
    <p:sldId id="275" r:id="rId20"/>
    <p:sldId id="269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141"/>
    <a:srgbClr val="666633"/>
    <a:srgbClr val="072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161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876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745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893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042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97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20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848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83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745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783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5F0C59-5BCC-4AD9-AF8E-CB6E14F7E069}" type="datetimeFigureOut">
              <a:rPr lang="en-ID" smtClean="0"/>
              <a:t>04/10/2024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F85B5-C59D-4296-964B-D51950CC43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861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7B071-FD60-027E-3B14-56FC16AC18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38692" r="3234" b="1"/>
          <a:stretch/>
        </p:blipFill>
        <p:spPr>
          <a:xfrm>
            <a:off x="96438" y="115194"/>
            <a:ext cx="8951113" cy="6627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7C654-A2AC-0EFA-03C1-83A5DF588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97" y="1422400"/>
            <a:ext cx="4129087" cy="232026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TANDA-TANDA YANG MENUNJUK KEPADA JALAN</a:t>
            </a:r>
            <a:endParaRPr lang="en-ID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288F0-9A90-F522-2024-713A0667C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497" y="4051005"/>
            <a:ext cx="4129087" cy="150683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ke-1, Triwulan IV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20B7-D6DF-23CF-EB62-82C0D2DA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81" r="12854"/>
          <a:stretch/>
        </p:blipFill>
        <p:spPr>
          <a:xfrm>
            <a:off x="6655982" y="800759"/>
            <a:ext cx="2020186" cy="291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4CDC5-6A16-8FDB-4A94-F58AC1D7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246" y="4037055"/>
            <a:ext cx="2020186" cy="2020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1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E1D3-DE93-E023-29B7-A1D9C674D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6" y="159488"/>
            <a:ext cx="4907866" cy="6698512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4:48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kata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  <a:r>
              <a:rPr lang="en-ID" sz="3000" dirty="0">
                <a:latin typeface="Eras Demi ITC" panose="020B0805030504020804" pitchFamily="34" charset="0"/>
              </a:rPr>
              <a:t>"Jika </a:t>
            </a:r>
            <a:r>
              <a:rPr lang="en-ID" sz="3000" dirty="0" err="1">
                <a:latin typeface="Eras Demi ITC" panose="020B0805030504020804" pitchFamily="34" charset="0"/>
              </a:rPr>
              <a:t>kamu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tidak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melihat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tanda</a:t>
            </a:r>
            <a:r>
              <a:rPr lang="en-ID" sz="3000" dirty="0"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latin typeface="Eras Demi ITC" panose="020B0805030504020804" pitchFamily="34" charset="0"/>
              </a:rPr>
              <a:t>mujizat</a:t>
            </a:r>
            <a:r>
              <a:rPr lang="en-ID" sz="3000" dirty="0">
                <a:latin typeface="Eras Demi ITC" panose="020B0805030504020804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kamu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tidak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percaya</a:t>
            </a:r>
            <a:r>
              <a:rPr lang="en-ID" sz="3000" dirty="0">
                <a:latin typeface="Eras Demi ITC" panose="020B0805030504020804" pitchFamily="34" charset="0"/>
              </a:rPr>
              <a:t>." </a:t>
            </a:r>
          </a:p>
          <a:p>
            <a:r>
              <a:rPr lang="en-ID" sz="3000" dirty="0" err="1">
                <a:latin typeface="Tw Cen MT Condensed Extra Bold" panose="020B0803020202020204" pitchFamily="34" charset="0"/>
              </a:rPr>
              <a:t>Bagaikan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disambar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petir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pria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tiba-tiba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menyadari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kemiskinan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rohaninya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merenggut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nyawa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anaknya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pun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Anaknya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sembuh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tepat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saat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mengatakan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: "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Pergilah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anakmu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hidup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" [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4:50]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099E7-CA12-03AC-978B-162ADF04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15" r="11386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3507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E86D7-AA45-7C76-E530-51A670C6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8933" b="1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9D8F-9B73-9B98-A29B-3CACE51BD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0" y="3429000"/>
            <a:ext cx="8127629" cy="3045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Mukjizat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hanya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mengungkapkan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keberadaan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hal-hal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gaib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;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hal-hal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tersebut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selalu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berarti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Allahlah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melakukan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hal-hal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tersebut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[Iblis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dapat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melakukan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“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mukjizat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,”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jika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dimaksud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kata “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mukjizat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”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adalah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tindakan</a:t>
            </a:r>
            <a:r>
              <a:rPr lang="en-ID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Franklin Gothic Heavy" panose="020B0903020102020204" pitchFamily="34" charset="0"/>
              </a:rPr>
              <a:t> supernatural].</a:t>
            </a:r>
          </a:p>
        </p:txBody>
      </p:sp>
    </p:spTree>
    <p:extLst>
      <p:ext uri="{BB962C8B-B14F-4D97-AF65-F5344CB8AC3E}">
        <p14:creationId xmlns:p14="http://schemas.microsoft.com/office/powerpoint/2010/main" val="220187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6D4F4-B9B1-9B43-2D67-E6C001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MUJIZAT DI KOLAM BETESDA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20BA6-2C4B-DF43-FF2E-C7E01ABF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055" y="2050881"/>
            <a:ext cx="5450885" cy="455725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Tanda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selanjutnya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dicatat</a:t>
            </a:r>
            <a:r>
              <a:rPr lang="en-ID" sz="3000" dirty="0">
                <a:latin typeface="Gill Sans Nova Cond Ultra Bold" panose="020B0B04020104020203" pitchFamily="34" charset="0"/>
              </a:rPr>
              <a:t> oleh </a:t>
            </a:r>
            <a:r>
              <a:rPr lang="en-ID" sz="30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terjadi</a:t>
            </a:r>
            <a:r>
              <a:rPr lang="en-ID" sz="3000" dirty="0">
                <a:latin typeface="Gill Sans Nova Cond Ultra Bold" panose="020B0B04020104020203" pitchFamily="34" charset="0"/>
              </a:rPr>
              <a:t> di </a:t>
            </a:r>
            <a:r>
              <a:rPr lang="en-ID" sz="3000" dirty="0" err="1">
                <a:latin typeface="Gill Sans Nova Cond Ultra Bold" panose="020B0B04020104020203" pitchFamily="34" charset="0"/>
              </a:rPr>
              <a:t>kolam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Betesda</a:t>
            </a:r>
            <a:r>
              <a:rPr lang="en-ID" sz="3000" dirty="0">
                <a:latin typeface="Gill Sans Nova Cond Ultra Bold" panose="020B0B04020104020203" pitchFamily="34" charset="0"/>
              </a:rPr>
              <a:t> [</a:t>
            </a:r>
            <a:r>
              <a:rPr lang="en-ID" sz="30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3000" dirty="0">
                <a:latin typeface="Gill Sans Nova Cond Ultra Bold" panose="020B0B04020104020203" pitchFamily="34" charset="0"/>
              </a:rPr>
              <a:t> 5:1-9].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Dipercaya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menyebabkan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guncangan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air dan orang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sakit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pertama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masuk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air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disembuhkan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heran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banyak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orang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sakit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menanti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goncangan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air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itu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beranda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kolam</a:t>
            </a:r>
            <a:r>
              <a:rPr lang="en-ID" sz="3000" dirty="0">
                <a:solidFill>
                  <a:srgbClr val="002060"/>
                </a:solidFill>
                <a:latin typeface="Eras Bold ITC" panose="020B0907030504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29105-D4A9-E2B7-6C1D-37BE373C3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" y="2713703"/>
            <a:ext cx="3279378" cy="2456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2950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8176E-F09C-1F0F-FC34-2AD8A8BB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43" y="524389"/>
            <a:ext cx="4948294" cy="5809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Saat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pergi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Yerusalem</a:t>
            </a:r>
            <a:r>
              <a:rPr lang="en-ID" dirty="0">
                <a:latin typeface="Eras Bold ITC" panose="020B0907030504020204" pitchFamily="34" charset="0"/>
              </a:rPr>
              <a:t> dan, </a:t>
            </a:r>
            <a:r>
              <a:rPr lang="en-ID" dirty="0" err="1">
                <a:latin typeface="Eras Bold ITC" panose="020B0907030504020204" pitchFamily="34" charset="0"/>
              </a:rPr>
              <a:t>ketika</a:t>
            </a:r>
            <a:r>
              <a:rPr lang="en-ID" dirty="0">
                <a:latin typeface="Eras Bold ITC" panose="020B0907030504020204" pitchFamily="34" charset="0"/>
              </a:rPr>
              <a:t> Dia </a:t>
            </a:r>
            <a:r>
              <a:rPr lang="en-ID" dirty="0" err="1">
                <a:latin typeface="Eras Bold ITC" panose="020B0907030504020204" pitchFamily="34" charset="0"/>
              </a:rPr>
              <a:t>melewati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kolam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, Dia </a:t>
            </a:r>
            <a:r>
              <a:rPr lang="en-ID" dirty="0" err="1">
                <a:latin typeface="Eras Bold ITC" panose="020B0907030504020204" pitchFamily="34" charset="0"/>
              </a:rPr>
              <a:t>melihat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kerumunan</a:t>
            </a:r>
            <a:r>
              <a:rPr lang="en-ID" dirty="0">
                <a:latin typeface="Eras Bold ITC" panose="020B0907030504020204" pitchFamily="34" charset="0"/>
              </a:rPr>
              <a:t> orang yang </a:t>
            </a:r>
            <a:r>
              <a:rPr lang="en-ID" dirty="0" err="1">
                <a:latin typeface="Eras Bold ITC" panose="020B0907030504020204" pitchFamily="34" charset="0"/>
              </a:rPr>
              <a:t>sedang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menunggu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goncangan</a:t>
            </a:r>
            <a:r>
              <a:rPr lang="en-ID" dirty="0">
                <a:latin typeface="Eras Bold ITC" panose="020B0907030504020204" pitchFamily="34" charset="0"/>
              </a:rPr>
              <a:t> air.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Mata-Nya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tertuju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lumpuh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sangat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mengharapkan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kesembuhan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Orang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lumpuh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tahu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sedang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berdiri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dihadapannya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dengannya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Dialah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Tabib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Agung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sebentar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lagi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menyembuhkannya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FBB9F-46A2-6412-E11C-FD1B8862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9" r="7090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815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76DDD-B10B-BE10-D334-543AE39D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76" y="601744"/>
            <a:ext cx="5938284" cy="1338696"/>
          </a:xfrm>
        </p:spPr>
        <p:txBody>
          <a:bodyPr>
            <a:norm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latin typeface="Impact" panose="020B0806030902050204" pitchFamily="34" charset="0"/>
              </a:rPr>
              <a:t>jld</a:t>
            </a:r>
            <a:r>
              <a:rPr lang="en-ID" sz="3600" dirty="0">
                <a:latin typeface="Impact" panose="020B0806030902050204" pitchFamily="34" charset="0"/>
              </a:rPr>
              <a:t>. 5,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207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14543-9E9F-ACF7-7F66-5679A86B5F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32" r="37047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184C-FFD0-28AA-09C4-A996670BB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576" y="2299799"/>
            <a:ext cx="5679972" cy="419884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"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penderita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-Nya.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, '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Bangunlah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angkatlah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tilammu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berjalanlah</a:t>
            </a:r>
            <a:r>
              <a:rPr lang="en-ID" sz="3000" dirty="0">
                <a:latin typeface="Tw Cen MT Condensed Extra Bold" panose="020B0803020202020204" pitchFamily="34" charset="0"/>
              </a:rPr>
              <a:t>.'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Tetapi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iman</a:t>
            </a:r>
            <a:r>
              <a:rPr lang="en-ID" sz="3000" dirty="0">
                <a:latin typeface="Gill Sans Ultra Bold Condensed" panose="020B0A06020104020203" pitchFamily="34" charset="0"/>
              </a:rPr>
              <a:t> orang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ini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berpegang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teguh</a:t>
            </a:r>
            <a:r>
              <a:rPr lang="en-ID" sz="3000" dirty="0">
                <a:latin typeface="Gill Sans Ultra Bold Condensed" panose="020B0A06020104020203" pitchFamily="34" charset="0"/>
              </a:rPr>
              <a:t> pada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perkataan</a:t>
            </a:r>
            <a:r>
              <a:rPr lang="en-ID" sz="3000" dirty="0">
                <a:latin typeface="Gill Sans Ultra Bold Condensed" panose="020B0A06020104020203" pitchFamily="34" charset="0"/>
              </a:rPr>
              <a:t>-Nya </a:t>
            </a:r>
            <a:r>
              <a:rPr lang="en-ID" sz="3000" dirty="0" err="1">
                <a:latin typeface="Gill Sans Ultra Bold Condensed" panose="020B0A06020104020203" pitchFamily="34" charset="0"/>
              </a:rPr>
              <a:t>itu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urat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saraf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otot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bergetar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baru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tenaga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anggota-anggota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tubuhnya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lumpuh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663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02A11-DBFB-3AB4-4810-7528AB36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7" r="38832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F5C6E-D109-D260-319A-A0323EF2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749" y="471948"/>
            <a:ext cx="6059940" cy="623856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ragu-ragu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mengambil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keputusan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menurut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perintah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segenap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ototnya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menyambut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kemauannya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Setelah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melompat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sehat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jaminan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pertolongan</a:t>
            </a:r>
            <a:r>
              <a:rPr lang="en-ID" dirty="0">
                <a:latin typeface="Tw Cen MT Condensed Extra Bold" panose="020B0803020202020204" pitchFamily="34" charset="0"/>
              </a:rPr>
              <a:t> Ilahi. </a:t>
            </a:r>
            <a:r>
              <a:rPr lang="en-ID" dirty="0">
                <a:latin typeface="Eras Bold ITC" panose="020B0907030504020204" pitchFamily="34" charset="0"/>
              </a:rPr>
              <a:t>Jika orang </a:t>
            </a:r>
            <a:r>
              <a:rPr lang="en-ID" dirty="0" err="1">
                <a:latin typeface="Eras Bold ITC" panose="020B0907030504020204" pitchFamily="34" charset="0"/>
              </a:rPr>
              <a:t>ini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berhenti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sejenak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meragukan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perkataan</a:t>
            </a:r>
            <a:r>
              <a:rPr lang="en-ID" dirty="0">
                <a:latin typeface="Eras Bold ITC" panose="020B0907030504020204" pitchFamily="34" charset="0"/>
              </a:rPr>
              <a:t>-Nya,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kehilangan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kesempatan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sembuh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Tetapi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percaya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perkataan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, dan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berbuat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menurut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perkataan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Tuhan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menerima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kekuatan</a:t>
            </a:r>
            <a:r>
              <a:rPr lang="en-ID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96787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47E8-EE9A-931F-9CD0-1D2AD866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86" y="979910"/>
            <a:ext cx="4903718" cy="55280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Kemudian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bertemu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dengan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dalam</a:t>
            </a:r>
            <a:r>
              <a:rPr lang="en-ID" sz="3200" dirty="0">
                <a:latin typeface="Franklin Gothic Heavy" panose="020B0903020102020204" pitchFamily="34" charset="0"/>
              </a:rPr>
              <a:t> Bait Allah </a:t>
            </a:r>
            <a:r>
              <a:rPr lang="en-ID" sz="3200" dirty="0" err="1">
                <a:latin typeface="Franklin Gothic Heavy" panose="020B0903020102020204" pitchFamily="34" charset="0"/>
              </a:rPr>
              <a:t>lalu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berkata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kepadanya</a:t>
            </a:r>
            <a:r>
              <a:rPr lang="en-ID" sz="3200" dirty="0">
                <a:latin typeface="Franklin Gothic Heavy" panose="020B0903020102020204" pitchFamily="34" charset="0"/>
              </a:rPr>
              <a:t>: "</a:t>
            </a:r>
            <a:r>
              <a:rPr lang="en-ID" sz="3200" dirty="0" err="1">
                <a:latin typeface="Franklin Gothic Heavy" panose="020B0903020102020204" pitchFamily="34" charset="0"/>
              </a:rPr>
              <a:t>Engkau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sembuh</a:t>
            </a:r>
            <a:r>
              <a:rPr lang="en-ID" sz="3200" dirty="0">
                <a:latin typeface="Franklin Gothic Heavy" panose="020B0903020102020204" pitchFamily="34" charset="0"/>
              </a:rPr>
              <a:t>; </a:t>
            </a:r>
            <a:r>
              <a:rPr lang="en-ID" sz="3200" dirty="0" err="1">
                <a:latin typeface="Franklin Gothic Heavy" panose="020B0903020102020204" pitchFamily="34" charset="0"/>
              </a:rPr>
              <a:t>jangan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berbuat</a:t>
            </a:r>
            <a:r>
              <a:rPr lang="en-ID" sz="3200" dirty="0">
                <a:latin typeface="Franklin Gothic Heavy" panose="020B0903020102020204" pitchFamily="34" charset="0"/>
              </a:rPr>
              <a:t> dosa </a:t>
            </a:r>
            <a:r>
              <a:rPr lang="en-ID" sz="3200" dirty="0" err="1">
                <a:latin typeface="Franklin Gothic Heavy" panose="020B0903020102020204" pitchFamily="34" charset="0"/>
              </a:rPr>
              <a:t>lagi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supaya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padamu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jangan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terjadi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lebih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buruk</a:t>
            </a:r>
            <a:r>
              <a:rPr lang="en-ID" sz="3200" dirty="0">
                <a:latin typeface="Franklin Gothic Heavy" panose="020B0903020102020204" pitchFamily="34" charset="0"/>
              </a:rPr>
              <a:t>" </a:t>
            </a:r>
          </a:p>
          <a:p>
            <a:pPr marL="0" indent="0" algn="ctr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[</a:t>
            </a:r>
            <a:r>
              <a:rPr lang="en-ID" sz="3200" dirty="0" err="1">
                <a:latin typeface="Franklin Gothic Heavy" panose="020B0903020102020204" pitchFamily="34" charset="0"/>
              </a:rPr>
              <a:t>Yohanes</a:t>
            </a:r>
            <a:r>
              <a:rPr lang="en-ID" sz="3200" dirty="0">
                <a:latin typeface="Franklin Gothic Heavy" panose="020B0903020102020204" pitchFamily="34" charset="0"/>
              </a:rPr>
              <a:t> 5: 14].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E5070-3B40-0C1B-97DB-1A073998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09" r="22683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1890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76567-6E2D-A28E-4A84-40CD2288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HATI YANG KERAS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2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Oktober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1FE5A-9CBF-C4FC-676E-A9C5D0D3C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58" y="1597432"/>
            <a:ext cx="8056282" cy="218775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Pada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menyatakan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lumpuh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disembuhkan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tersebut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orang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tersebut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langsung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memberitahukan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para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pemuka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agama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orang yang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menyembuhkannya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58750-A36F-4779-B69F-A27E39298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70"/>
          <a:stretch/>
        </p:blipFill>
        <p:spPr>
          <a:xfrm>
            <a:off x="720999" y="4102916"/>
            <a:ext cx="2968415" cy="2315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A9741-5438-58F0-5401-41DA9F7585EC}"/>
              </a:ext>
            </a:extLst>
          </p:cNvPr>
          <p:cNvSpPr txBox="1"/>
          <p:nvPr/>
        </p:nvSpPr>
        <p:spPr>
          <a:xfrm>
            <a:off x="4225314" y="3650582"/>
            <a:ext cx="47655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Orang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mungkin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berpikir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waktu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memuji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para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pemimpin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justru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berusaha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menganiaya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berusaha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membunuh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Dia,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Ia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melakukan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hal-hal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Sabat</a:t>
            </a:r>
            <a:r>
              <a:rPr lang="en-ID" sz="2800" dirty="0">
                <a:solidFill>
                  <a:srgbClr val="C0000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[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5:16].</a:t>
            </a:r>
          </a:p>
        </p:txBody>
      </p:sp>
    </p:spTree>
    <p:extLst>
      <p:ext uri="{BB962C8B-B14F-4D97-AF65-F5344CB8AC3E}">
        <p14:creationId xmlns:p14="http://schemas.microsoft.com/office/powerpoint/2010/main" val="395637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3B13D-CDE3-37DB-BA1F-0C04FE946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1CE9E-743D-BE8A-3327-3D2B13DED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33" y="464061"/>
            <a:ext cx="8131892" cy="6223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Penyembuhan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diizinkan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Sabat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keadaan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darurat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Orang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lumpuh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selama</a:t>
            </a:r>
            <a:r>
              <a:rPr lang="en-ID" dirty="0">
                <a:latin typeface="Tw Cen MT Condensed Extra Bold" panose="020B0803020202020204" pitchFamily="34" charset="0"/>
              </a:rPr>
              <a:t> 38 </a:t>
            </a:r>
            <a:r>
              <a:rPr lang="en-ID" dirty="0" err="1">
                <a:latin typeface="Tw Cen MT Condensed Extra Bold" panose="020B0803020202020204" pitchFamily="34" charset="0"/>
              </a:rPr>
              <a:t>tahun</a:t>
            </a:r>
            <a:r>
              <a:rPr lang="en-ID" dirty="0"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penyembuhannya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bukanlah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darurat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baginya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Eras Bold ITC" panose="020B0907030504020204" pitchFamily="34" charset="0"/>
              </a:rPr>
              <a:t>Kemudian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pentingnya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memikul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tilamnya</a:t>
            </a:r>
            <a:r>
              <a:rPr lang="en-ID" dirty="0">
                <a:latin typeface="Eras Bold ITC" panose="020B0907030504020204" pitchFamily="34" charset="0"/>
              </a:rPr>
              <a:t> [</a:t>
            </a:r>
            <a:r>
              <a:rPr lang="en-ID" dirty="0" err="1">
                <a:latin typeface="Eras Bold ITC" panose="020B0907030504020204" pitchFamily="34" charset="0"/>
              </a:rPr>
              <a:t>Yohanes</a:t>
            </a:r>
            <a:r>
              <a:rPr lang="en-ID" dirty="0">
                <a:latin typeface="Eras Bold ITC" panose="020B0907030504020204" pitchFamily="34" charset="0"/>
              </a:rPr>
              <a:t> 5:10-12]?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Seseorang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saja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berpikir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seseorang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melakukan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mukjizat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pasti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apakah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diperbolehkan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memikul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tilam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rumah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Sabat</a:t>
            </a:r>
            <a:r>
              <a:rPr lang="en-ID" dirty="0">
                <a:solidFill>
                  <a:schemeClr val="bg1"/>
                </a:solidFill>
                <a:highlight>
                  <a:srgbClr val="0080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Jelas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sekali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ingin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membawa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 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, di </a:t>
            </a:r>
            <a:r>
              <a:rPr lang="en-ID" dirty="0" err="1">
                <a:latin typeface="Impact" panose="020B0806030902050204" pitchFamily="34" charset="0"/>
              </a:rPr>
              <a:t>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aturan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peraturan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beberapa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kasus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menghambat</a:t>
            </a:r>
            <a:r>
              <a:rPr lang="en-ID" sz="3400" dirty="0">
                <a:latin typeface="Impact" panose="020B0806030902050204" pitchFamily="34" charset="0"/>
              </a:rPr>
              <a:t> </a:t>
            </a:r>
            <a:r>
              <a:rPr lang="en-ID" sz="3400" dirty="0" err="1">
                <a:latin typeface="Impact" panose="020B0806030902050204" pitchFamily="34" charset="0"/>
              </a:rPr>
              <a:t>iman</a:t>
            </a:r>
            <a:r>
              <a:rPr lang="en-ID" sz="3400" dirty="0">
                <a:latin typeface="Impact" panose="020B0806030902050204" pitchFamily="34" charset="0"/>
              </a:rPr>
              <a:t> yang </a:t>
            </a:r>
            <a:r>
              <a:rPr lang="en-ID" sz="3400" dirty="0" err="1">
                <a:latin typeface="Impact" panose="020B0806030902050204" pitchFamily="34" charset="0"/>
              </a:rPr>
              <a:t>sejati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450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ED51A-727D-5ABB-64A9-43D80FDF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9697" r="27857"/>
          <a:stretch/>
        </p:blipFill>
        <p:spPr>
          <a:xfrm>
            <a:off x="4434962" y="10"/>
            <a:ext cx="4736134" cy="67729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84674" y="0"/>
            <a:ext cx="4986424" cy="6858000"/>
            <a:chOff x="5705128" y="0"/>
            <a:chExt cx="6648564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DA3F-AE1A-2E3F-1D40-9B96AA4B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08" y="217967"/>
            <a:ext cx="4565941" cy="642206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Bold ITC" panose="020B0907030504020204" pitchFamily="34" charset="0"/>
              </a:rPr>
              <a:t>Bagaimana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bisa</a:t>
            </a:r>
            <a:r>
              <a:rPr lang="en-ID" dirty="0">
                <a:latin typeface="Eras Bold ITC" panose="020B0907030504020204" pitchFamily="34" charset="0"/>
              </a:rPr>
              <a:t> para </a:t>
            </a:r>
            <a:r>
              <a:rPr lang="en-ID" dirty="0" err="1">
                <a:latin typeface="Eras Bold ITC" panose="020B0907030504020204" pitchFamily="34" charset="0"/>
              </a:rPr>
              <a:t>pemimpin</a:t>
            </a:r>
            <a:r>
              <a:rPr lang="en-ID" dirty="0">
                <a:latin typeface="Eras Bold ITC" panose="020B0907030504020204" pitchFamily="34" charset="0"/>
              </a:rPr>
              <a:t> agama </a:t>
            </a:r>
            <a:r>
              <a:rPr lang="en-ID" dirty="0" err="1">
                <a:latin typeface="Eras Bold ITC" panose="020B0907030504020204" pitchFamily="34" charset="0"/>
              </a:rPr>
              <a:t>ini</a:t>
            </a:r>
            <a:r>
              <a:rPr lang="en-ID" dirty="0">
                <a:latin typeface="Eras Bold ITC" panose="020B0907030504020204" pitchFamily="34" charset="0"/>
              </a:rPr>
              <a:t> menjadi </a:t>
            </a:r>
            <a:r>
              <a:rPr lang="en-ID" dirty="0" err="1">
                <a:latin typeface="Eras Bold ITC" panose="020B0907030504020204" pitchFamily="34" charset="0"/>
              </a:rPr>
              <a:t>sedemikian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buta</a:t>
            </a:r>
            <a:r>
              <a:rPr lang="en-ID" dirty="0">
                <a:latin typeface="Eras Bold ITC" panose="020B0907030504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Kemungkinan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jawabannya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: </a:t>
            </a:r>
          </a:p>
          <a:p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kepercayaan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salah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Mesias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membebaskan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Roma</a:t>
            </a:r>
          </a:p>
          <a:p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kecintaan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kekuasaan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kurangnya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penyerahan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15550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E765-C38C-6BDC-9BEC-F799EC42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6" y="3593362"/>
            <a:ext cx="8421287" cy="68641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latin typeface="Amasis MT Pro Black" panose="02040A04050005020304" pitchFamily="18" charset="0"/>
              </a:rPr>
              <a:t>YOHANES 20 : 30, 31</a:t>
            </a:r>
            <a:endParaRPr lang="en-ID" sz="36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FBDC9-1432-C80F-3193-72073825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73" b="2653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D503-9040-E0D3-93BA-3FEDDECE9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4" y="4481503"/>
            <a:ext cx="8060453" cy="22290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“</a:t>
            </a:r>
            <a:r>
              <a:rPr lang="en-US" dirty="0" err="1">
                <a:latin typeface="Tw Cen MT Condensed Extra Bold" panose="020B0803020202020204" pitchFamily="34" charset="0"/>
              </a:rPr>
              <a:t>Memang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masih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banyak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tanda</a:t>
            </a:r>
            <a:r>
              <a:rPr lang="en-US" dirty="0">
                <a:latin typeface="Impact" panose="020B0806030902050204" pitchFamily="34" charset="0"/>
              </a:rPr>
              <a:t> lain</a:t>
            </a:r>
            <a:r>
              <a:rPr lang="en-US" dirty="0">
                <a:latin typeface="Tw Cen MT Condensed Extra Bold" panose="020B0803020202020204" pitchFamily="34" charset="0"/>
              </a:rPr>
              <a:t> yang </a:t>
            </a:r>
            <a:r>
              <a:rPr lang="en-US" dirty="0" err="1">
                <a:latin typeface="Tw Cen MT Condensed Extra Bold" panose="020B0803020202020204" pitchFamily="34" charset="0"/>
              </a:rPr>
              <a:t>dibuat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Yesus</a:t>
            </a:r>
            <a:r>
              <a:rPr lang="en-US" dirty="0">
                <a:latin typeface="Tw Cen MT Condensed Extra Bold" panose="020B0803020202020204" pitchFamily="34" charset="0"/>
              </a:rPr>
              <a:t> di depan </a:t>
            </a:r>
            <a:r>
              <a:rPr lang="en-US" dirty="0" err="1">
                <a:latin typeface="Tw Cen MT Condensed Extra Bold" panose="020B0803020202020204" pitchFamily="34" charset="0"/>
              </a:rPr>
              <a:t>mata</a:t>
            </a:r>
            <a:r>
              <a:rPr lang="en-US" dirty="0">
                <a:latin typeface="Tw Cen MT Condensed Extra Bold" panose="020B0803020202020204" pitchFamily="34" charset="0"/>
              </a:rPr>
              <a:t> murid-murid-Nya, yang tidak </a:t>
            </a:r>
            <a:r>
              <a:rPr lang="en-US" dirty="0" err="1">
                <a:latin typeface="Tw Cen MT Condensed Extra Bold" panose="020B0803020202020204" pitchFamily="34" charset="0"/>
              </a:rPr>
              <a:t>tercatat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dalam</a:t>
            </a:r>
            <a:r>
              <a:rPr lang="en-US" dirty="0">
                <a:latin typeface="Tw Cen MT Condensed Extra Bold" panose="020B0803020202020204" pitchFamily="34" charset="0"/>
              </a:rPr>
              <a:t> kitab ini, tetapi semua yang </a:t>
            </a:r>
            <a:r>
              <a:rPr lang="en-US" dirty="0" err="1">
                <a:latin typeface="Tw Cen MT Condensed Extra Bold" panose="020B0803020202020204" pitchFamily="34" charset="0"/>
              </a:rPr>
              <a:t>tercantum</a:t>
            </a:r>
            <a:r>
              <a:rPr lang="en-US" dirty="0">
                <a:latin typeface="Tw Cen MT Condensed Extra Bold" panose="020B0803020202020204" pitchFamily="34" charset="0"/>
              </a:rPr>
              <a:t> di </a:t>
            </a:r>
            <a:r>
              <a:rPr lang="en-US" dirty="0" err="1">
                <a:latin typeface="Tw Cen MT Condensed Extra Bold" panose="020B0803020202020204" pitchFamily="34" charset="0"/>
              </a:rPr>
              <a:t>sini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telah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dicatat</a:t>
            </a:r>
            <a:r>
              <a:rPr lang="en-US" dirty="0">
                <a:latin typeface="Tw Cen MT Condensed Extra Bold" panose="020B0803020202020204" pitchFamily="34" charset="0"/>
              </a:rPr>
              <a:t>, supaya kamu </a:t>
            </a:r>
            <a:r>
              <a:rPr lang="en-US" dirty="0" err="1">
                <a:latin typeface="Tw Cen MT Condensed Extra Bold" panose="020B0803020202020204" pitchFamily="34" charset="0"/>
              </a:rPr>
              <a:t>percaya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bahwa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Yesuslah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Mesias</a:t>
            </a:r>
            <a:r>
              <a:rPr lang="en-US" dirty="0">
                <a:latin typeface="Tw Cen MT Condensed Extra Bold" panose="020B0803020202020204" pitchFamily="34" charset="0"/>
              </a:rPr>
              <a:t>, Anak Allah, dan supaya kamu oleh </a:t>
            </a:r>
            <a:r>
              <a:rPr lang="en-US" dirty="0" err="1">
                <a:latin typeface="Tw Cen MT Condensed Extra Bold" panose="020B0803020202020204" pitchFamily="34" charset="0"/>
              </a:rPr>
              <a:t>imanmu</a:t>
            </a:r>
            <a:r>
              <a:rPr lang="en-US" dirty="0">
                <a:latin typeface="Tw Cen MT Condensed Extra Bold" panose="020B0803020202020204" pitchFamily="34" charset="0"/>
              </a:rPr>
              <a:t> memperoleh hidup </a:t>
            </a:r>
            <a:r>
              <a:rPr lang="en-US" dirty="0" err="1">
                <a:latin typeface="Tw Cen MT Condensed Extra Bold" panose="020B0803020202020204" pitchFamily="34" charset="0"/>
              </a:rPr>
              <a:t>dalam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nama</a:t>
            </a:r>
            <a:r>
              <a:rPr lang="en-US" dirty="0">
                <a:latin typeface="Tw Cen MT Condensed Extra Bold" panose="020B0803020202020204" pitchFamily="34" charset="0"/>
              </a:rPr>
              <a:t>-Nya.”</a:t>
            </a:r>
          </a:p>
          <a:p>
            <a:pPr marL="0" indent="0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 </a:t>
            </a: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9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D27256-0A72-1598-9F80-D3F94801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PERNYATAAN YESUS</a:t>
            </a:r>
            <a:br>
              <a:rPr lang="nb-NO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3 Oktober 2024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A4B9-7416-A75E-9615-BF27D0BAE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71" y="1981932"/>
            <a:ext cx="8473653" cy="449156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Dua </a:t>
            </a:r>
            <a:r>
              <a:rPr lang="en-ID" sz="3200" dirty="0" err="1">
                <a:latin typeface="Impact" panose="020B0806030902050204" pitchFamily="34" charset="0"/>
              </a:rPr>
              <a:t>alasan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dipergunakan</a:t>
            </a:r>
            <a:r>
              <a:rPr lang="en-ID" sz="3200" dirty="0">
                <a:latin typeface="Impact" panose="020B0806030902050204" pitchFamily="34" charset="0"/>
              </a:rPr>
              <a:t> para </a:t>
            </a:r>
            <a:r>
              <a:rPr lang="en-ID" sz="3200" dirty="0" err="1">
                <a:latin typeface="Impact" panose="020B0806030902050204" pitchFamily="34" charset="0"/>
              </a:rPr>
              <a:t>pemimpin</a:t>
            </a:r>
            <a:r>
              <a:rPr lang="en-ID" sz="3200" dirty="0">
                <a:latin typeface="Impact" panose="020B0806030902050204" pitchFamily="34" charset="0"/>
              </a:rPr>
              <a:t> agama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menyingkirkan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:   </a:t>
            </a:r>
          </a:p>
          <a:p>
            <a:pPr marL="342900" indent="-342900">
              <a:buAutoNum type="arabicPeriod"/>
            </a:pPr>
            <a:r>
              <a:rPr lang="en-ID" sz="3000" dirty="0" err="1">
                <a:latin typeface="Berlin Sans FB" panose="020E0602020502020306" pitchFamily="34" charset="0"/>
              </a:rPr>
              <a:t>Mereka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menuduh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Yesus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melanggar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Sabat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karena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telah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menyembuhkan</a:t>
            </a:r>
            <a:r>
              <a:rPr lang="en-ID" sz="3000" dirty="0">
                <a:latin typeface="Berlin Sans FB" panose="020E0602020502020306" pitchFamily="34" charset="0"/>
              </a:rPr>
              <a:t> orang </a:t>
            </a:r>
            <a:r>
              <a:rPr lang="en-ID" sz="3000" dirty="0" err="1">
                <a:latin typeface="Berlin Sans FB" panose="020E0602020502020306" pitchFamily="34" charset="0"/>
              </a:rPr>
              <a:t>sakit</a:t>
            </a:r>
            <a:r>
              <a:rPr lang="en-ID" sz="3000" dirty="0">
                <a:latin typeface="Berlin Sans FB" panose="020E0602020502020306" pitchFamily="34" charset="0"/>
              </a:rPr>
              <a:t> pada </a:t>
            </a:r>
            <a:r>
              <a:rPr lang="en-ID" sz="3000" dirty="0" err="1">
                <a:latin typeface="Berlin Sans FB" panose="020E0602020502020306" pitchFamily="34" charset="0"/>
              </a:rPr>
              <a:t>hari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Sabat</a:t>
            </a:r>
            <a:r>
              <a:rPr lang="en-ID" sz="3000" dirty="0">
                <a:latin typeface="Berlin Sans FB" panose="020E0602020502020306" pitchFamily="34" charset="0"/>
              </a:rPr>
              <a:t> [</a:t>
            </a:r>
            <a:r>
              <a:rPr lang="en-ID" sz="3000" dirty="0" err="1">
                <a:latin typeface="Berlin Sans FB" panose="020E0602020502020306" pitchFamily="34" charset="0"/>
              </a:rPr>
              <a:t>Yohanes</a:t>
            </a:r>
            <a:r>
              <a:rPr lang="en-ID" sz="3000" dirty="0">
                <a:latin typeface="Berlin Sans FB" panose="020E0602020502020306" pitchFamily="34" charset="0"/>
              </a:rPr>
              <a:t> 5:16].    </a:t>
            </a:r>
          </a:p>
          <a:p>
            <a:pPr marL="342900" indent="-342900">
              <a:buAutoNum type="arabicPeriod"/>
            </a:pPr>
            <a:r>
              <a:rPr lang="en-ID" sz="3000" dirty="0" err="1">
                <a:latin typeface="Berlin Sans FB" panose="020E0602020502020306" pitchFamily="34" charset="0"/>
              </a:rPr>
              <a:t>Mereka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terima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ketika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Yesus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menyebut</a:t>
            </a:r>
            <a:r>
              <a:rPr lang="en-ID" sz="3000" dirty="0">
                <a:latin typeface="Berlin Sans FB" panose="020E0602020502020306" pitchFamily="34" charset="0"/>
              </a:rPr>
              <a:t> Allah </a:t>
            </a:r>
            <a:r>
              <a:rPr lang="en-ID" sz="3000" dirty="0" err="1">
                <a:latin typeface="Berlin Sans FB" panose="020E0602020502020306" pitchFamily="34" charset="0"/>
              </a:rPr>
              <a:t>sebagai</a:t>
            </a:r>
            <a:r>
              <a:rPr lang="en-ID" sz="3000" dirty="0">
                <a:latin typeface="Berlin Sans FB" panose="020E0602020502020306" pitchFamily="34" charset="0"/>
              </a:rPr>
              <a:t> Bapa-Nya, yang </a:t>
            </a:r>
            <a:r>
              <a:rPr lang="en-ID" sz="3000" dirty="0" err="1">
                <a:latin typeface="Berlin Sans FB" panose="020E0602020502020306" pitchFamily="34" charset="0"/>
              </a:rPr>
              <a:t>berarti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menyamakan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diri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latin typeface="Berlin Sans FB" panose="020E0602020502020306" pitchFamily="34" charset="0"/>
              </a:rPr>
              <a:t> Allah [</a:t>
            </a:r>
            <a:r>
              <a:rPr lang="en-ID" sz="3000" dirty="0" err="1">
                <a:latin typeface="Berlin Sans FB" panose="020E0602020502020306" pitchFamily="34" charset="0"/>
              </a:rPr>
              <a:t>Yohanes</a:t>
            </a:r>
            <a:r>
              <a:rPr lang="en-ID" sz="3000" dirty="0">
                <a:latin typeface="Berlin Sans FB" panose="020E0602020502020306" pitchFamily="34" charset="0"/>
              </a:rPr>
              <a:t> 5:17-18].</a:t>
            </a:r>
          </a:p>
        </p:txBody>
      </p:sp>
    </p:spTree>
    <p:extLst>
      <p:ext uri="{BB962C8B-B14F-4D97-AF65-F5344CB8AC3E}">
        <p14:creationId xmlns:p14="http://schemas.microsoft.com/office/powerpoint/2010/main" val="373354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155BD-96B9-ECDA-0D62-D65D9D2EC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2393F-3263-C9D5-682A-7C6BAF0F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membela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tindakannya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b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dalam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tiga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Langkah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9117B-C33C-2DCA-9FD4-781ED68D4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322" y="2521973"/>
            <a:ext cx="7032517" cy="3758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Ultra Bold" panose="020B0B04020104020203" pitchFamily="34" charset="0"/>
              </a:rPr>
              <a:t>Dia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menjelaskan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hubungan</a:t>
            </a:r>
            <a:r>
              <a:rPr lang="en-ID" sz="3200" dirty="0">
                <a:latin typeface="Gill Sans Nova Cond Ultra Bold" panose="020B0B04020104020203" pitchFamily="34" charset="0"/>
              </a:rPr>
              <a:t>-Nya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intim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Bapa [</a:t>
            </a:r>
            <a:r>
              <a:rPr lang="en-ID" sz="32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3200" dirty="0">
                <a:latin typeface="Gill Sans Nova Cond Ultra Bold" panose="020B0B04020104020203" pitchFamily="34" charset="0"/>
              </a:rPr>
              <a:t> 5:19-30).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Dia dan Bapa-Nya </a:t>
            </a:r>
            <a:r>
              <a:rPr lang="en-ID" sz="3200" dirty="0" err="1">
                <a:latin typeface="Franklin Gothic Demi Cond" panose="020B0706030402020204" pitchFamily="34" charset="0"/>
              </a:rPr>
              <a:t>bertindak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keharmonisan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titik</a:t>
            </a:r>
            <a:r>
              <a:rPr lang="en-ID" sz="3200" dirty="0">
                <a:latin typeface="Franklin Gothic Demi Cond" panose="020B0706030402020204" pitchFamily="34" charset="0"/>
              </a:rPr>
              <a:t> di mana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menghakimi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membangkitkan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mati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5:25-30].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FA466-B45D-3E54-2389-0763BA8D6006}"/>
              </a:ext>
            </a:extLst>
          </p:cNvPr>
          <p:cNvSpPr/>
          <p:nvPr/>
        </p:nvSpPr>
        <p:spPr>
          <a:xfrm>
            <a:off x="436922" y="323379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2654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D7D7A-C101-3EB9-50FD-7556594C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44A7B-EE4F-80A2-C3A7-0204FE03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019" y="1275908"/>
            <a:ext cx="6783573" cy="4869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menyebutkan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empat</a:t>
            </a:r>
            <a:r>
              <a:rPr lang="en-ID" sz="3000" dirty="0">
                <a:latin typeface="Gill Sans Nova Cond Ultra Bold" panose="020B0B04020104020203" pitchFamily="34" charset="0"/>
              </a:rPr>
              <a:t> "</a:t>
            </a:r>
            <a:r>
              <a:rPr lang="en-ID" sz="3000" dirty="0" err="1">
                <a:latin typeface="Gill Sans Nova Cond Ultra Bold" panose="020B0B04020104020203" pitchFamily="34" charset="0"/>
              </a:rPr>
              <a:t>saksi</a:t>
            </a:r>
            <a:r>
              <a:rPr lang="en-ID" sz="3000" dirty="0">
                <a:latin typeface="Gill Sans Nova Cond Ultra Bold" panose="020B0B04020104020203" pitchFamily="34" charset="0"/>
              </a:rPr>
              <a:t>"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secara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berurutan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pembelaan</a:t>
            </a:r>
            <a:r>
              <a:rPr lang="en-ID" sz="3000" dirty="0">
                <a:latin typeface="Gill Sans Nova Cond Ultra Bold" panose="020B0B04020104020203" pitchFamily="34" charset="0"/>
              </a:rPr>
              <a:t>-Nya</a:t>
            </a:r>
            <a:r>
              <a:rPr lang="en-ID" sz="3000" dirty="0">
                <a:latin typeface="Franklin Gothic Demi Cond" panose="020B0706030402020204" pitchFamily="34" charset="0"/>
              </a:rPr>
              <a:t> : </a:t>
            </a:r>
          </a:p>
          <a:p>
            <a:r>
              <a:rPr lang="en-ID" sz="3000" dirty="0" err="1">
                <a:latin typeface="Eras Bold ITC" panose="020B0907030504020204" pitchFamily="34" charset="0"/>
              </a:rPr>
              <a:t>Yohanes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Pembaptis</a:t>
            </a:r>
            <a:r>
              <a:rPr lang="en-ID" sz="3000" dirty="0"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5:31-35], </a:t>
            </a:r>
          </a:p>
          <a:p>
            <a:r>
              <a:rPr lang="en-ID" sz="3000" dirty="0" err="1">
                <a:latin typeface="Eras Bold ITC" panose="020B0907030504020204" pitchFamily="34" charset="0"/>
              </a:rPr>
              <a:t>mukjizat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Yesus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lakukan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>
                <a:latin typeface="Franklin Gothic Demi Cond" panose="020B0706030402020204" pitchFamily="34" charset="0"/>
              </a:rPr>
              <a:t>[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5:36], </a:t>
            </a:r>
          </a:p>
          <a:p>
            <a:r>
              <a:rPr lang="en-ID" sz="3000" dirty="0">
                <a:latin typeface="Eras Bold ITC" panose="020B0907030504020204" pitchFamily="34" charset="0"/>
              </a:rPr>
              <a:t>Bapa </a:t>
            </a:r>
            <a:r>
              <a:rPr lang="en-ID" sz="3000" dirty="0">
                <a:latin typeface="Franklin Gothic Demi Cond" panose="020B0706030402020204" pitchFamily="34" charset="0"/>
              </a:rPr>
              <a:t>[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5:37-38], dan </a:t>
            </a:r>
          </a:p>
          <a:p>
            <a:r>
              <a:rPr lang="en-ID" sz="3000" dirty="0">
                <a:latin typeface="Eras Bold ITC" panose="020B0907030504020204" pitchFamily="34" charset="0"/>
              </a:rPr>
              <a:t>Kitab </a:t>
            </a:r>
            <a:r>
              <a:rPr lang="en-ID" sz="3000" dirty="0" err="1">
                <a:latin typeface="Eras Bold ITC" panose="020B0907030504020204" pitchFamily="34" charset="0"/>
              </a:rPr>
              <a:t>Suci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>
                <a:latin typeface="Franklin Gothic Demi Cond" panose="020B0706030402020204" pitchFamily="34" charset="0"/>
              </a:rPr>
              <a:t>[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5:39]. </a:t>
            </a:r>
          </a:p>
          <a:p>
            <a:pPr marL="0" indent="0">
              <a:buNone/>
            </a:pPr>
            <a:r>
              <a:rPr lang="en-ID" sz="3900" dirty="0">
                <a:latin typeface="Franklin Gothic Demi Cond" panose="020B0706030402020204" pitchFamily="34" charset="0"/>
              </a:rPr>
              <a:t>Masing-masing "</a:t>
            </a:r>
            <a:r>
              <a:rPr lang="en-ID" sz="3900" dirty="0" err="1">
                <a:latin typeface="Franklin Gothic Demi Cond" panose="020B0706030402020204" pitchFamily="34" charset="0"/>
              </a:rPr>
              <a:t>saksi</a:t>
            </a:r>
            <a:r>
              <a:rPr lang="en-ID" sz="3900" dirty="0">
                <a:latin typeface="Franklin Gothic Demi Cond" panose="020B0706030402020204" pitchFamily="34" charset="0"/>
              </a:rPr>
              <a:t>" </a:t>
            </a:r>
            <a:r>
              <a:rPr lang="en-ID" sz="3900" dirty="0" err="1">
                <a:latin typeface="Franklin Gothic Demi Cond" panose="020B0706030402020204" pitchFamily="34" charset="0"/>
              </a:rPr>
              <a:t>ini</a:t>
            </a:r>
            <a:r>
              <a:rPr lang="en-ID" sz="3900" dirty="0">
                <a:latin typeface="Franklin Gothic Demi Cond" panose="020B0706030402020204" pitchFamily="34" charset="0"/>
              </a:rPr>
              <a:t> </a:t>
            </a:r>
            <a:r>
              <a:rPr lang="en-ID" sz="39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3900" dirty="0">
                <a:latin typeface="Franklin Gothic Demi Cond" panose="020B0706030402020204" pitchFamily="34" charset="0"/>
              </a:rPr>
              <a:t> </a:t>
            </a:r>
            <a:r>
              <a:rPr lang="en-ID" sz="3900" dirty="0" err="1">
                <a:latin typeface="Franklin Gothic Demi Cond" panose="020B0706030402020204" pitchFamily="34" charset="0"/>
              </a:rPr>
              <a:t>kesaksian</a:t>
            </a:r>
            <a:r>
              <a:rPr lang="en-ID" sz="3900" dirty="0">
                <a:latin typeface="Franklin Gothic Demi Cond" panose="020B0706030402020204" pitchFamily="34" charset="0"/>
              </a:rPr>
              <a:t> yang </a:t>
            </a:r>
            <a:r>
              <a:rPr lang="en-ID" sz="3900" dirty="0" err="1">
                <a:latin typeface="Franklin Gothic Demi Cond" panose="020B0706030402020204" pitchFamily="34" charset="0"/>
              </a:rPr>
              <a:t>mendukung</a:t>
            </a:r>
            <a:r>
              <a:rPr lang="en-ID" sz="3900" dirty="0">
                <a:latin typeface="Franklin Gothic Demi Cond" panose="020B0706030402020204" pitchFamily="34" charset="0"/>
              </a:rPr>
              <a:t> </a:t>
            </a:r>
            <a:r>
              <a:rPr lang="en-ID" sz="3900" dirty="0" err="1">
                <a:latin typeface="Franklin Gothic Demi Cond" panose="020B0706030402020204" pitchFamily="34" charset="0"/>
              </a:rPr>
              <a:t>Yesus</a:t>
            </a:r>
            <a:r>
              <a:rPr lang="en-ID" sz="3900" dirty="0"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latin typeface="Franklin Gothic Demi Cond" panose="020B0706030402020204" pitchFamily="34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E0E03-F728-210E-2B89-12A2540D9D8C}"/>
              </a:ext>
            </a:extLst>
          </p:cNvPr>
          <p:cNvSpPr/>
          <p:nvPr/>
        </p:nvSpPr>
        <p:spPr>
          <a:xfrm>
            <a:off x="628651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28113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4D812-9E03-117D-A763-91D27FED3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5B3F-E16E-26C4-0278-4E59A03B6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49" y="1318724"/>
            <a:ext cx="6845288" cy="4703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5:40-47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menghadapkan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para </a:t>
            </a:r>
            <a:r>
              <a:rPr lang="en-ID" sz="3200" dirty="0" err="1">
                <a:latin typeface="Franklin Gothic Demi Cond" panose="020B0706030402020204" pitchFamily="34" charset="0"/>
              </a:rPr>
              <a:t>pendakwa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penghukuman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menyatakan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perbedaan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antara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pelayanan</a:t>
            </a:r>
            <a:r>
              <a:rPr lang="en-ID" sz="3200" dirty="0">
                <a:latin typeface="Franklin Gothic Demi Cond" panose="020B0706030402020204" pitchFamily="34" charset="0"/>
              </a:rPr>
              <a:t>-Nya dan </a:t>
            </a:r>
            <a:r>
              <a:rPr lang="en-ID" sz="3200" dirty="0" err="1">
                <a:latin typeface="Franklin Gothic Demi Cond" panose="020B0706030402020204" pitchFamily="34" charset="0"/>
              </a:rPr>
              <a:t>sikap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mementingkan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Penghukuman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terhadap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katanya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Musa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5:45-47], </a:t>
            </a:r>
            <a:r>
              <a:rPr lang="en-ID" sz="3200" dirty="0" err="1">
                <a:latin typeface="Franklin Gothic Demi Cond" panose="020B0706030402020204" pitchFamily="34" charset="0"/>
              </a:rPr>
              <a:t>pribadi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BE49D4-50B9-9BD2-DD61-19E67DB464E8}"/>
              </a:ext>
            </a:extLst>
          </p:cNvPr>
          <p:cNvSpPr/>
          <p:nvPr/>
        </p:nvSpPr>
        <p:spPr>
          <a:xfrm>
            <a:off x="586870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0087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AFC8-A098-AB3A-159B-408A7B39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586"/>
            <a:ext cx="9144000" cy="10156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KESIMPULAN</a:t>
            </a:r>
            <a:endParaRPr lang="en-ID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F3EDE-C174-B72B-608E-07D1406B6255}"/>
              </a:ext>
            </a:extLst>
          </p:cNvPr>
          <p:cNvSpPr txBox="1"/>
          <p:nvPr/>
        </p:nvSpPr>
        <p:spPr>
          <a:xfrm>
            <a:off x="1315480" y="1169581"/>
            <a:ext cx="7467013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Mukjizat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 Kana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merujuk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kembali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keluarnya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bangsa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Israel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Mesir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demikian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Yohanes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menunjuk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Pembebas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Penyelamat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D3C16-EA87-E4DB-3928-A4C12D93664B}"/>
              </a:ext>
            </a:extLst>
          </p:cNvPr>
          <p:cNvSpPr txBox="1"/>
          <p:nvPr/>
        </p:nvSpPr>
        <p:spPr>
          <a:xfrm>
            <a:off x="1315480" y="2263384"/>
            <a:ext cx="7467013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Jika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mukjizat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mengungkapkan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keberadaan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hal-hal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gaib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;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selalu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berarti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Allahlah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hal-hal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tersebut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Iblis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“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mukjizat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,”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jika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dimaksud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kata “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mukjizat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”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tindakan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supernatural.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E4D24-2F6F-FBED-94CB-8CFBA4B77ED4}"/>
              </a:ext>
            </a:extLst>
          </p:cNvPr>
          <p:cNvSpPr txBox="1"/>
          <p:nvPr/>
        </p:nvSpPr>
        <p:spPr>
          <a:xfrm>
            <a:off x="1315480" y="3666134"/>
            <a:ext cx="7467013" cy="1015663"/>
          </a:xfrm>
          <a:prstGeom prst="rect">
            <a:avLst/>
          </a:prstGeom>
          <a:solidFill>
            <a:srgbClr val="666633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Ketika 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lumpuh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Betesda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percaya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perkataan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berbuat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menurut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perkataan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maka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menerima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kekuatan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024D6-03AE-B242-B9C6-D15F331B3227}"/>
              </a:ext>
            </a:extLst>
          </p:cNvPr>
          <p:cNvSpPr txBox="1"/>
          <p:nvPr/>
        </p:nvSpPr>
        <p:spPr>
          <a:xfrm>
            <a:off x="1317806" y="4804495"/>
            <a:ext cx="7487724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penyembuhan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Sabat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ingin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banyak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Kitab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4ED62-EFB0-ADC1-BDB9-000376E2C488}"/>
              </a:ext>
            </a:extLst>
          </p:cNvPr>
          <p:cNvSpPr txBox="1"/>
          <p:nvPr/>
        </p:nvSpPr>
        <p:spPr>
          <a:xfrm>
            <a:off x="1338517" y="5635076"/>
            <a:ext cx="7467013" cy="1015663"/>
          </a:xfrm>
          <a:prstGeom prst="rect">
            <a:avLst/>
          </a:prstGeom>
          <a:solidFill>
            <a:srgbClr val="136141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menyatakan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 dan Bapa-Nya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bertindak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keharmonisan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sampai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titik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mana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memiliki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kuasa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menghakimi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membangkitkan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5ECBB0-8EE5-1326-31CE-FF06D628B7E2}"/>
              </a:ext>
            </a:extLst>
          </p:cNvPr>
          <p:cNvSpPr/>
          <p:nvPr/>
        </p:nvSpPr>
        <p:spPr>
          <a:xfrm>
            <a:off x="264042" y="903789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8E1CA1-091F-8201-4A0D-5F1BDEB58D57}"/>
              </a:ext>
            </a:extLst>
          </p:cNvPr>
          <p:cNvSpPr/>
          <p:nvPr/>
        </p:nvSpPr>
        <p:spPr>
          <a:xfrm>
            <a:off x="308638" y="2083853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3D76AD-6093-9769-5B13-A07EA5391D96}"/>
              </a:ext>
            </a:extLst>
          </p:cNvPr>
          <p:cNvSpPr/>
          <p:nvPr/>
        </p:nvSpPr>
        <p:spPr>
          <a:xfrm>
            <a:off x="289438" y="3363345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66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66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E205E3-5232-0961-CCEB-70EC86336F90}"/>
              </a:ext>
            </a:extLst>
          </p:cNvPr>
          <p:cNvSpPr/>
          <p:nvPr/>
        </p:nvSpPr>
        <p:spPr>
          <a:xfrm>
            <a:off x="295938" y="442341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CE6F86-5C93-0416-0F66-4EB237FF9183}"/>
              </a:ext>
            </a:extLst>
          </p:cNvPr>
          <p:cNvSpPr/>
          <p:nvPr/>
        </p:nvSpPr>
        <p:spPr>
          <a:xfrm>
            <a:off x="301256" y="5459559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61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13614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6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9FD7-51F1-111B-53AF-AA7730E6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55060"/>
          </a:xfrm>
        </p:spPr>
        <p:txBody>
          <a:bodyPr>
            <a:noAutofit/>
          </a:bodyPr>
          <a:lstStyle/>
          <a:p>
            <a:r>
              <a:rPr lang="en-ID" sz="28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ingin</a:t>
            </a:r>
            <a:r>
              <a:rPr lang="en-ID" sz="2800" dirty="0">
                <a:latin typeface="Gill Sans Nova Cond Ultra Bold" panose="020B0B04020104020203" pitchFamily="34" charset="0"/>
              </a:rPr>
              <a:t> agar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semua</a:t>
            </a:r>
            <a:r>
              <a:rPr lang="en-ID" sz="2800" dirty="0">
                <a:latin typeface="Gill Sans Nova Cond Ultra Bold" panose="020B0B04020104020203" pitchFamily="34" charset="0"/>
              </a:rPr>
              <a:t> orang lain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membuka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hati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lebar-lebar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800" dirty="0">
                <a:latin typeface="Gill Sans Nova Cond Ultra Bold" panose="020B0B04020104020203" pitchFamily="34" charset="0"/>
              </a:rPr>
              <a:t> dan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latin typeface="Gill Sans Nova Cond Ultra Bold" panose="020B0B04020104020203" pitchFamily="34" charset="0"/>
              </a:rPr>
              <a:t>-Nya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Mesias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sejati</a:t>
            </a:r>
            <a:r>
              <a:rPr lang="en-ID" sz="2800" dirty="0">
                <a:latin typeface="Gill Sans Nova Cond Ultra Bold" panose="020B0B04020104020203" pitchFamily="34" charset="0"/>
              </a:rPr>
              <a:t> dan Anak Allah yang Ilahi.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28592-F4D3-3579-4873-FBBC91C58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336" y="2541182"/>
            <a:ext cx="5624623" cy="4040372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>
                <a:latin typeface="Trade Gothic Next Heavy" panose="020B0903040303020004" pitchFamily="34" charset="0"/>
              </a:rPr>
              <a:t>Pernahkah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kita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menyaksikan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mukjizat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otentik</a:t>
            </a:r>
            <a:r>
              <a:rPr lang="en-ID" dirty="0">
                <a:latin typeface="Trade Gothic Next Heavy" panose="020B0903040303020004" pitchFamily="34" charset="0"/>
              </a:rPr>
              <a:t> (</a:t>
            </a:r>
            <a:r>
              <a:rPr lang="en-ID" dirty="0" err="1">
                <a:latin typeface="Trade Gothic Next Heavy" panose="020B0903040303020004" pitchFamily="34" charset="0"/>
              </a:rPr>
              <a:t>terlepas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dari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apa</a:t>
            </a:r>
            <a:r>
              <a:rPr lang="en-ID" dirty="0"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latin typeface="Trade Gothic Next Heavy" panose="020B0903040303020004" pitchFamily="34" charset="0"/>
              </a:rPr>
              <a:t>disebut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mukjizat</a:t>
            </a:r>
            <a:r>
              <a:rPr lang="en-ID" dirty="0"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latin typeface="Trade Gothic Next Heavy" panose="020B0903040303020004" pitchFamily="34" charset="0"/>
              </a:rPr>
              <a:t>digambarkan</a:t>
            </a:r>
            <a:r>
              <a:rPr lang="en-ID" dirty="0">
                <a:latin typeface="Trade Gothic Next Heavy" panose="020B0903040303020004" pitchFamily="34" charset="0"/>
              </a:rPr>
              <a:t> di media </a:t>
            </a:r>
            <a:r>
              <a:rPr lang="en-ID" dirty="0" err="1">
                <a:latin typeface="Trade Gothic Next Heavy" panose="020B0903040303020004" pitchFamily="34" charset="0"/>
              </a:rPr>
              <a:t>keagamaan</a:t>
            </a:r>
            <a:r>
              <a:rPr lang="en-ID" dirty="0">
                <a:latin typeface="Trade Gothic Next Heavy" panose="020B0903040303020004" pitchFamily="34" charset="0"/>
              </a:rPr>
              <a:t>)? </a:t>
            </a:r>
          </a:p>
          <a:p>
            <a:r>
              <a:rPr lang="en-ID" dirty="0" err="1">
                <a:latin typeface="Trade Gothic Next Heavy" panose="020B0903040303020004" pitchFamily="34" charset="0"/>
              </a:rPr>
              <a:t>Mengapa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begitu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penting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bagi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Yesus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untuk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melakukan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mukjizat</a:t>
            </a:r>
            <a:r>
              <a:rPr lang="en-ID" dirty="0">
                <a:latin typeface="Trade Gothic Next Heavy" panose="020B0903040303020004" pitchFamily="34" charset="0"/>
              </a:rPr>
              <a:t>? </a:t>
            </a:r>
          </a:p>
          <a:p>
            <a:r>
              <a:rPr lang="en-ID" dirty="0" err="1">
                <a:latin typeface="Trade Gothic Next Heavy" panose="020B0903040303020004" pitchFamily="34" charset="0"/>
              </a:rPr>
              <a:t>Apakah</a:t>
            </a:r>
            <a:r>
              <a:rPr lang="en-ID" dirty="0">
                <a:latin typeface="Trade Gothic Next Heavy" panose="020B0903040303020004" pitchFamily="34" charset="0"/>
              </a:rPr>
              <a:t> Dia </a:t>
            </a:r>
            <a:r>
              <a:rPr lang="en-ID" dirty="0" err="1">
                <a:latin typeface="Trade Gothic Next Heavy" panose="020B0903040303020004" pitchFamily="34" charset="0"/>
              </a:rPr>
              <a:t>bersedia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melakukan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mukjizat-mukjizat</a:t>
            </a:r>
            <a:r>
              <a:rPr lang="en-ID" dirty="0"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latin typeface="Trade Gothic Next Heavy" panose="020B0903040303020004" pitchFamily="34" charset="0"/>
              </a:rPr>
              <a:t>begitu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besar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melalui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pelayanan</a:t>
            </a:r>
            <a:r>
              <a:rPr lang="en-ID" dirty="0">
                <a:latin typeface="Trade Gothic Next Heavy" panose="020B0903040303020004" pitchFamily="34" charset="0"/>
              </a:rPr>
              <a:t> para </a:t>
            </a:r>
            <a:r>
              <a:rPr lang="en-ID" dirty="0" err="1">
                <a:latin typeface="Trade Gothic Next Heavy" panose="020B0903040303020004" pitchFamily="34" charset="0"/>
              </a:rPr>
              <a:t>pengikut</a:t>
            </a:r>
            <a:r>
              <a:rPr lang="en-ID" dirty="0">
                <a:latin typeface="Trade Gothic Next Heavy" panose="020B0903040303020004" pitchFamily="34" charset="0"/>
              </a:rPr>
              <a:t>-Nya </a:t>
            </a:r>
            <a:r>
              <a:rPr lang="en-ID" dirty="0" err="1">
                <a:latin typeface="Trade Gothic Next Heavy" panose="020B0903040303020004" pitchFamily="34" charset="0"/>
              </a:rPr>
              <a:t>saat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ini</a:t>
            </a:r>
            <a:r>
              <a:rPr lang="en-ID" dirty="0">
                <a:latin typeface="Trade Gothic Next Heavy" panose="020B09030403030200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4D5B3-F945-6E97-9698-3D3169FE0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32" r="14216"/>
          <a:stretch/>
        </p:blipFill>
        <p:spPr>
          <a:xfrm>
            <a:off x="490427" y="2679404"/>
            <a:ext cx="2486690" cy="3475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426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A4B65-AAAA-9615-75E5-11D1D6E6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PERNIKAHAN DI KANA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29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4034-0600-C8B5-828A-02BA7333D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5" y="2031341"/>
            <a:ext cx="4498257" cy="43927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Musa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pemimpin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bangsa</a:t>
            </a:r>
            <a:r>
              <a:rPr lang="en-ID" sz="3200" dirty="0">
                <a:latin typeface="Franklin Gothic Demi Cond" panose="020B0706030402020204" pitchFamily="34" charset="0"/>
              </a:rPr>
              <a:t> Israel, dan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</a:t>
            </a:r>
            <a:r>
              <a:rPr lang="en-ID" sz="3200" dirty="0">
                <a:latin typeface="Franklin Gothic Demi Cond" panose="020B0706030402020204" pitchFamily="34" charset="0"/>
              </a:rPr>
              <a:t> Israel </a:t>
            </a:r>
            <a:r>
              <a:rPr lang="en-ID" sz="3200" dirty="0" err="1">
                <a:latin typeface="Franklin Gothic Demi Cond" panose="020B0706030402020204" pitchFamily="34" charset="0"/>
              </a:rPr>
              <a:t>keluar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Mesir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tanda-tanda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mukjizat-mukjizat</a:t>
            </a:r>
            <a:r>
              <a:rPr lang="en-ID" sz="3200" dirty="0">
                <a:latin typeface="Franklin Gothic Demi Cond" panose="020B0706030402020204" pitchFamily="34" charset="0"/>
              </a:rPr>
              <a:t>” [</a:t>
            </a:r>
            <a:r>
              <a:rPr lang="en-ID" sz="3200" dirty="0" err="1">
                <a:latin typeface="Franklin Gothic Demi Cond" panose="020B0706030402020204" pitchFamily="34" charset="0"/>
              </a:rPr>
              <a:t>Ulangan</a:t>
            </a:r>
            <a:r>
              <a:rPr lang="en-ID" sz="3200" dirty="0">
                <a:latin typeface="Franklin Gothic Demi Cond" panose="020B0706030402020204" pitchFamily="34" charset="0"/>
              </a:rPr>
              <a:t> 6:22; 26:8].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Dia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seorang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yang Allah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gunakan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membebaskan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Israel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Mesir</a:t>
            </a:r>
            <a:r>
              <a:rPr lang="en-ID" sz="32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BD460-BCFA-6DC0-CBFC-C62A1191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482" r="8956"/>
          <a:stretch/>
        </p:blipFill>
        <p:spPr>
          <a:xfrm>
            <a:off x="5383161" y="2154834"/>
            <a:ext cx="3421625" cy="40320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6599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73BEB5-EABA-C17B-578B-09BB5D57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91" r="28597" b="-2"/>
          <a:stretch/>
        </p:blipFill>
        <p:spPr>
          <a:xfrm>
            <a:off x="1" y="1587"/>
            <a:ext cx="438027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86B37-EBE5-5137-8D14-44B100C2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693" y="712381"/>
            <a:ext cx="4476306" cy="5920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Allah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bernubuat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melalui</a:t>
            </a:r>
            <a:r>
              <a:rPr lang="en-ID" sz="3000" dirty="0">
                <a:latin typeface="Gill Sans Nova Cond Ultra Bold" panose="020B0B04020104020203" pitchFamily="34" charset="0"/>
              </a:rPr>
              <a:t> Musa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seorang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nabi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seperti</a:t>
            </a:r>
            <a:r>
              <a:rPr lang="en-ID" sz="3000" dirty="0">
                <a:latin typeface="Gill Sans Nova Cond Ultra Bold" panose="020B0B04020104020203" pitchFamily="34" charset="0"/>
              </a:rPr>
              <a:t> Musa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Allah </a:t>
            </a:r>
            <a:r>
              <a:rPr lang="en-ID" sz="3000" dirty="0" err="1">
                <a:latin typeface="Franklin Gothic Demi Cond" panose="020B0706030402020204" pitchFamily="34" charset="0"/>
              </a:rPr>
              <a:t>meminta</a:t>
            </a:r>
            <a:r>
              <a:rPr lang="en-ID" sz="3000" dirty="0">
                <a:latin typeface="Franklin Gothic Demi Cond" panose="020B0706030402020204" pitchFamily="34" charset="0"/>
              </a:rPr>
              <a:t> Israel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mendengarkan</a:t>
            </a:r>
            <a:r>
              <a:rPr lang="en-ID" sz="3000" dirty="0">
                <a:latin typeface="Franklin Gothic Demi Cond" panose="020B0706030402020204" pitchFamily="34" charset="0"/>
              </a:rPr>
              <a:t> Dia [</a:t>
            </a:r>
            <a:r>
              <a:rPr lang="en-ID" sz="3000" dirty="0" err="1">
                <a:latin typeface="Franklin Gothic Demi Cond" panose="020B0706030402020204" pitchFamily="34" charset="0"/>
              </a:rPr>
              <a:t>Ulangan</a:t>
            </a:r>
            <a:r>
              <a:rPr lang="en-ID" sz="3000" dirty="0">
                <a:latin typeface="Franklin Gothic Demi Cond" panose="020B0706030402020204" pitchFamily="34" charset="0"/>
              </a:rPr>
              <a:t> 18:15; </a:t>
            </a:r>
            <a:r>
              <a:rPr lang="en-ID" sz="3000" dirty="0" err="1">
                <a:latin typeface="Franklin Gothic Demi Cond" panose="020B0706030402020204" pitchFamily="34" charset="0"/>
              </a:rPr>
              <a:t>Matius</a:t>
            </a:r>
            <a:r>
              <a:rPr lang="en-ID" sz="3000" dirty="0">
                <a:latin typeface="Franklin Gothic Demi Cond" panose="020B0706030402020204" pitchFamily="34" charset="0"/>
              </a:rPr>
              <a:t> 17:5;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Para rasul 7:37.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"Nabi"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2:1-11,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mukjizat</a:t>
            </a:r>
            <a:r>
              <a:rPr lang="en-ID" sz="3000" dirty="0">
                <a:latin typeface="Franklin Gothic Demi Cond" panose="020B0706030402020204" pitchFamily="34" charset="0"/>
              </a:rPr>
              <a:t>-Nya yang </a:t>
            </a:r>
            <a:r>
              <a:rPr lang="en-ID" sz="3000" dirty="0" err="1">
                <a:latin typeface="Franklin Gothic Demi Cond" panose="020B0706030402020204" pitchFamily="34" charset="0"/>
              </a:rPr>
              <a:t>pertama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menunjuk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pembebasan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bangsa</a:t>
            </a:r>
            <a:r>
              <a:rPr lang="en-ID" sz="3000" dirty="0">
                <a:latin typeface="Franklin Gothic Demi Cond" panose="020B0706030402020204" pitchFamily="34" charset="0"/>
              </a:rPr>
              <a:t> Israel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Mesir</a:t>
            </a:r>
            <a:r>
              <a:rPr lang="en-ID" sz="3000" dirty="0">
                <a:latin typeface="Franklin Gothic Demi Cond" panose="020B0706030402020204" pitchFamily="34" charset="0"/>
              </a:rPr>
              <a:t>.</a:t>
            </a:r>
          </a:p>
          <a:p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60869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8F5FC-BA30-D9A9-8B9D-F90052EB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3FBA2-2952-920A-2B5A-DBA2F36C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4" y="3689883"/>
            <a:ext cx="8849032" cy="29911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Ultra Bold" panose="020B0B04020104020203" pitchFamily="34" charset="0"/>
              </a:rPr>
              <a:t>Salah </a:t>
            </a:r>
            <a:r>
              <a:rPr lang="en-ID" dirty="0" err="1">
                <a:latin typeface="Gill Sans Nova Cond Ultra Bold" panose="020B0B04020104020203" pitchFamily="34" charset="0"/>
              </a:rPr>
              <a:t>satu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tulah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ditujukan</a:t>
            </a:r>
            <a:r>
              <a:rPr lang="en-ID" dirty="0">
                <a:latin typeface="Gill Sans Nova Cond Ultra Bold" panose="020B0B04020104020203" pitchFamily="34" charset="0"/>
              </a:rPr>
              <a:t> pada </a:t>
            </a:r>
            <a:r>
              <a:rPr lang="en-ID" dirty="0" err="1">
                <a:latin typeface="Gill Sans Nova Cond Ultra Bold" panose="020B0B04020104020203" pitchFamily="34" charset="0"/>
              </a:rPr>
              <a:t>sungai</a:t>
            </a:r>
            <a:r>
              <a:rPr lang="en-ID" dirty="0">
                <a:latin typeface="Gill Sans Nova Cond Ultra Bold" panose="020B0B04020104020203" pitchFamily="34" charset="0"/>
              </a:rPr>
              <a:t> Nil, </a:t>
            </a:r>
            <a:r>
              <a:rPr lang="en-ID" dirty="0" err="1">
                <a:latin typeface="Gill Sans Nova Cond Ultra Bold" panose="020B0B04020104020203" pitchFamily="34" charset="0"/>
              </a:rPr>
              <a:t>yaitu</a:t>
            </a:r>
            <a:r>
              <a:rPr lang="en-ID" dirty="0">
                <a:latin typeface="Gill Sans Nova Cond Ultra Bold" panose="020B0B04020104020203" pitchFamily="34" charset="0"/>
              </a:rPr>
              <a:t> : </a:t>
            </a:r>
            <a:r>
              <a:rPr lang="en-ID" dirty="0" err="1">
                <a:latin typeface="Gill Sans Nova Cond Ultra Bold" panose="020B0B04020104020203" pitchFamily="34" charset="0"/>
              </a:rPr>
              <a:t>perubahan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airnya</a:t>
            </a:r>
            <a:r>
              <a:rPr lang="en-ID" dirty="0">
                <a:latin typeface="Gill Sans Nova Cond Ultra Bold" panose="020B0B04020104020203" pitchFamily="34" charset="0"/>
              </a:rPr>
              <a:t> menjadi </a:t>
            </a:r>
            <a:r>
              <a:rPr lang="en-ID" dirty="0" err="1">
                <a:latin typeface="Gill Sans Nova Cond Ultra Bold" panose="020B0B04020104020203" pitchFamily="34" charset="0"/>
              </a:rPr>
              <a:t>darah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Di Kana,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melakukan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mukjizat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serupa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bukannya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mengubah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air menjadi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darah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, Dia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mengubah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air menjadi 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anggur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Mukjizat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merujuk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kembali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keluarnya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bangsa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Israel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Mesir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demikian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sedang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menunjuk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Pembebas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atau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Penyelamat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757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722CD-7314-DDBB-D7FD-1FD780E0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61" r="18756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3A929-155B-F39F-7AD5-2DEFA5676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764" y="1286541"/>
            <a:ext cx="5034765" cy="4731488"/>
          </a:xfrm>
          <a:solidFill>
            <a:srgbClr val="07202B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Terminologi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Yunani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oinos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digunakan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jus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beralkohol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juga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air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beralkohol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Ellen G. White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Kerinduan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 Zaman, </a:t>
            </a:r>
            <a:r>
              <a:rPr lang="en-ID" sz="3200" dirty="0" err="1">
                <a:solidFill>
                  <a:srgbClr val="FFC000"/>
                </a:solidFill>
                <a:latin typeface="Tw Cen MT Condensed Extra Bold" panose="020B0803020202020204" pitchFamily="34" charset="0"/>
              </a:rPr>
              <a:t>hlm</a:t>
            </a:r>
            <a:r>
              <a:rPr lang="en-ID" sz="3200" dirty="0">
                <a:solidFill>
                  <a:srgbClr val="FFC000"/>
                </a:solidFill>
                <a:latin typeface="Tw Cen MT Condensed Extra Bold" panose="020B0803020202020204" pitchFamily="34" charset="0"/>
              </a:rPr>
              <a:t>. 149]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menegaskan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air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dihasilkan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mukjizat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tidaklah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beralkohol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.</a:t>
            </a:r>
            <a:endParaRPr lang="en-ID" sz="2000" dirty="0">
              <a:solidFill>
                <a:srgbClr val="FFFF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72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1DF87-BCD5-AF68-D73F-4BAA0045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339610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TANDA KEDUA DI GALILEA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30 September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2965D-5334-16E7-91DD-D83208F48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1" y="2008852"/>
            <a:ext cx="8216671" cy="450953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Ketika </a:t>
            </a:r>
            <a:r>
              <a:rPr lang="en-ID" dirty="0" err="1"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penjelasan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di Galilea [</a:t>
            </a:r>
            <a:r>
              <a:rPr lang="en-ID" dirty="0" err="1"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latin typeface="Tw Cen MT Condensed Extra Bold" panose="020B0803020202020204" pitchFamily="34" charset="0"/>
              </a:rPr>
              <a:t> 4:46-54], </a:t>
            </a:r>
            <a:r>
              <a:rPr lang="en-ID" dirty="0" err="1">
                <a:latin typeface="Trade Gothic Next Heavy" panose="020B0903040303020004" pitchFamily="34" charset="0"/>
              </a:rPr>
              <a:t>Yohanes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menunjuk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kembali</a:t>
            </a:r>
            <a:r>
              <a:rPr lang="en-ID" dirty="0">
                <a:latin typeface="Trade Gothic Next Heavy" panose="020B0903040303020004" pitchFamily="34" charset="0"/>
              </a:rPr>
              <a:t> pada </a:t>
            </a:r>
            <a:r>
              <a:rPr lang="en-ID" dirty="0" err="1">
                <a:latin typeface="Trade Gothic Next Heavy" panose="020B0903040303020004" pitchFamily="34" charset="0"/>
              </a:rPr>
              <a:t>tanda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pertama</a:t>
            </a:r>
            <a:r>
              <a:rPr lang="en-ID" dirty="0">
                <a:latin typeface="Trade Gothic Next Heavy" panose="020B0903040303020004" pitchFamily="34" charset="0"/>
              </a:rPr>
              <a:t>, pada </a:t>
            </a:r>
            <a:r>
              <a:rPr lang="en-ID" dirty="0" err="1">
                <a:latin typeface="Trade Gothic Next Heavy" panose="020B0903040303020004" pitchFamily="34" charset="0"/>
              </a:rPr>
              <a:t>pesta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pernikahan</a:t>
            </a:r>
            <a:r>
              <a:rPr lang="en-ID" dirty="0">
                <a:latin typeface="Trade Gothic Next Heavy" panose="020B0903040303020004" pitchFamily="34" charset="0"/>
              </a:rPr>
              <a:t> di Kana.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4:46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Maka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kembali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Kana di Galilea, di mana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membuat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air menjadi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Dan di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Kapernaum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pegawai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istana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anaknya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sedang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sakit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Yohanes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sepertinya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berkata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Tanda-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dilakukan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menolongmu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18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C5944-E30C-E78E-8B37-0E648D061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03" r="2" b="2"/>
          <a:stretch/>
        </p:blipFill>
        <p:spPr>
          <a:xfrm>
            <a:off x="20" y="3317358"/>
            <a:ext cx="4562827" cy="3540642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6EAAC-84B5-E2F4-9D34-DE197233C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55" y="3083645"/>
            <a:ext cx="4244769" cy="3620114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membaca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isi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hatinya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menunjukkan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tepat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penyakit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rohani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lebih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parah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daripada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penyakit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mengancam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nyawa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anaknya</a:t>
            </a:r>
            <a:r>
              <a:rPr lang="en-ID" sz="30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0160E0-9EDA-FF46-C567-248A8CC3A9F8}"/>
              </a:ext>
            </a:extLst>
          </p:cNvPr>
          <p:cNvSpPr txBox="1"/>
          <p:nvPr/>
        </p:nvSpPr>
        <p:spPr>
          <a:xfrm>
            <a:off x="187024" y="510771"/>
            <a:ext cx="87616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Tw Cen MT Condensed Extra Bold" panose="020B0803020202020204" pitchFamily="34" charset="0"/>
              </a:rPr>
              <a:t>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awalnya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tanggapan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permohonan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pegawai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istana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tampak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kasar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Gill Sans Nova Cond Ultra Bold" panose="020B0B04020104020203" pitchFamily="34" charset="0"/>
              </a:rPr>
              <a:t>Namun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pejabat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menjadikan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kesembuhan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anaknya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kriteria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95264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</TotalTime>
  <Words>1411</Words>
  <Application>Microsoft Office PowerPoint</Application>
  <PresentationFormat>On-screen Show (4:3)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Aharoni</vt:lpstr>
      <vt:lpstr>Amasis MT Pro Black</vt:lpstr>
      <vt:lpstr>Aptos</vt:lpstr>
      <vt:lpstr>Aptos Display</vt:lpstr>
      <vt:lpstr>Arial</vt:lpstr>
      <vt:lpstr>Berlin Sans FB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Trade Gothic Next Heavy</vt:lpstr>
      <vt:lpstr>Tw Cen MT Condensed Extra Bold</vt:lpstr>
      <vt:lpstr>Office Theme</vt:lpstr>
      <vt:lpstr>TANDA-TANDA YANG MENUNJUK KEPADA JALAN</vt:lpstr>
      <vt:lpstr>YOHANES 20 : 30, 31</vt:lpstr>
      <vt:lpstr>Yohanes ingin agar semua orang lain membuka hati mereka lebar-lebar kepada Kristus dan percaya kepada-Nya sebagai Mesias sejati dan Anak Allah yang Ilahi.</vt:lpstr>
      <vt:lpstr>PERNIKAHAN DI KANA Minggu, 29 September 2024</vt:lpstr>
      <vt:lpstr>PowerPoint Presentation</vt:lpstr>
      <vt:lpstr>PowerPoint Presentation</vt:lpstr>
      <vt:lpstr>PowerPoint Presentation</vt:lpstr>
      <vt:lpstr>TANDA KEDUA DI GALILEA Senin, 30 September 2024</vt:lpstr>
      <vt:lpstr>PowerPoint Presentation</vt:lpstr>
      <vt:lpstr>PowerPoint Presentation</vt:lpstr>
      <vt:lpstr>PowerPoint Presentation</vt:lpstr>
      <vt:lpstr>MUJIZAT DI KOLAM BETESDA Selasa, 1 Oktober 2024</vt:lpstr>
      <vt:lpstr>PowerPoint Presentation</vt:lpstr>
      <vt:lpstr>Ellen G. White, Alfa dan Omega, jld. 5, hlm. 207</vt:lpstr>
      <vt:lpstr>PowerPoint Presentation</vt:lpstr>
      <vt:lpstr>PowerPoint Presentation</vt:lpstr>
      <vt:lpstr>HATI YANG KERAS Rabu, 2 Oktober 2024</vt:lpstr>
      <vt:lpstr>PowerPoint Presentation</vt:lpstr>
      <vt:lpstr>PowerPoint Presentation</vt:lpstr>
      <vt:lpstr>PERNYATAAN YESUS Kamis, 3 Oktober 2024</vt:lpstr>
      <vt:lpstr>Yesus membela tindakannya  dalam tiga Langkah :</vt:lpstr>
      <vt:lpstr>PowerPoint Presentation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22</cp:revision>
  <dcterms:created xsi:type="dcterms:W3CDTF">2024-10-01T05:25:48Z</dcterms:created>
  <dcterms:modified xsi:type="dcterms:W3CDTF">2024-10-03T23:29:44Z</dcterms:modified>
</cp:coreProperties>
</file>