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6" r:id="rId4"/>
    <p:sldId id="258" r:id="rId5"/>
    <p:sldId id="259" r:id="rId6"/>
    <p:sldId id="269" r:id="rId7"/>
    <p:sldId id="260" r:id="rId8"/>
    <p:sldId id="270" r:id="rId9"/>
    <p:sldId id="261" r:id="rId10"/>
    <p:sldId id="262" r:id="rId11"/>
    <p:sldId id="263" r:id="rId12"/>
    <p:sldId id="271" r:id="rId13"/>
    <p:sldId id="264" r:id="rId14"/>
    <p:sldId id="265" r:id="rId15"/>
    <p:sldId id="272" r:id="rId16"/>
    <p:sldId id="273" r:id="rId17"/>
    <p:sldId id="275" r:id="rId18"/>
    <p:sldId id="274" r:id="rId19"/>
    <p:sldId id="276" r:id="rId20"/>
    <p:sldId id="266" r:id="rId21"/>
    <p:sldId id="281" r:id="rId22"/>
    <p:sldId id="282" r:id="rId23"/>
    <p:sldId id="277" r:id="rId24"/>
    <p:sldId id="283" r:id="rId25"/>
    <p:sldId id="267" r:id="rId26"/>
    <p:sldId id="278" r:id="rId27"/>
    <p:sldId id="279" r:id="rId28"/>
    <p:sldId id="280" r:id="rId29"/>
    <p:sldId id="284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922E"/>
    <a:srgbClr val="FFFFC9"/>
    <a:srgbClr val="C4D181"/>
    <a:srgbClr val="BF93A1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2624C-3E8D-4814-B1AB-7658D74ECBFA}" type="datetimeFigureOut">
              <a:rPr lang="en-ID" smtClean="0"/>
              <a:t>26/09/2024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4C7A5-3902-44B9-89F7-0D71A89C1B8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642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2624C-3E8D-4814-B1AB-7658D74ECBFA}" type="datetimeFigureOut">
              <a:rPr lang="en-ID" smtClean="0"/>
              <a:t>26/09/2024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4C7A5-3902-44B9-89F7-0D71A89C1B8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68760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2624C-3E8D-4814-B1AB-7658D74ECBFA}" type="datetimeFigureOut">
              <a:rPr lang="en-ID" smtClean="0"/>
              <a:t>26/09/2024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4C7A5-3902-44B9-89F7-0D71A89C1B8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5004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2624C-3E8D-4814-B1AB-7658D74ECBFA}" type="datetimeFigureOut">
              <a:rPr lang="en-ID" smtClean="0"/>
              <a:t>26/09/2024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4C7A5-3902-44B9-89F7-0D71A89C1B8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79325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2624C-3E8D-4814-B1AB-7658D74ECBFA}" type="datetimeFigureOut">
              <a:rPr lang="en-ID" smtClean="0"/>
              <a:t>26/09/2024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4C7A5-3902-44B9-89F7-0D71A89C1B8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67309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2624C-3E8D-4814-B1AB-7658D74ECBFA}" type="datetimeFigureOut">
              <a:rPr lang="en-ID" smtClean="0"/>
              <a:t>26/09/2024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4C7A5-3902-44B9-89F7-0D71A89C1B8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34268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2624C-3E8D-4814-B1AB-7658D74ECBFA}" type="datetimeFigureOut">
              <a:rPr lang="en-ID" smtClean="0"/>
              <a:t>26/09/2024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4C7A5-3902-44B9-89F7-0D71A89C1B8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686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2624C-3E8D-4814-B1AB-7658D74ECBFA}" type="datetimeFigureOut">
              <a:rPr lang="en-ID" smtClean="0"/>
              <a:t>26/09/2024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4C7A5-3902-44B9-89F7-0D71A89C1B8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1866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2624C-3E8D-4814-B1AB-7658D74ECBFA}" type="datetimeFigureOut">
              <a:rPr lang="en-ID" smtClean="0"/>
              <a:t>26/09/2024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4C7A5-3902-44B9-89F7-0D71A89C1B8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05093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2624C-3E8D-4814-B1AB-7658D74ECBFA}" type="datetimeFigureOut">
              <a:rPr lang="en-ID" smtClean="0"/>
              <a:t>26/09/2024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4C7A5-3902-44B9-89F7-0D71A89C1B8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56894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2624C-3E8D-4814-B1AB-7658D74ECBFA}" type="datetimeFigureOut">
              <a:rPr lang="en-ID" smtClean="0"/>
              <a:t>26/09/2024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4C7A5-3902-44B9-89F7-0D71A89C1B8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95095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52624C-3E8D-4814-B1AB-7658D74ECBFA}" type="datetimeFigureOut">
              <a:rPr lang="en-ID" smtClean="0"/>
              <a:t>26/09/2024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34C7A5-3902-44B9-89F7-0D71A89C1B8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8989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4D3DD1-EBCA-934F-BB27-077B82ECD6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52" t="3896" r="1345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275865" y="-511"/>
            <a:ext cx="4592270" cy="9144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31A49A-8170-F26D-42B9-889A8F2D24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3414" y="3091928"/>
            <a:ext cx="6808922" cy="2387600"/>
          </a:xfrm>
        </p:spPr>
        <p:txBody>
          <a:bodyPr>
            <a:normAutofit/>
          </a:bodyPr>
          <a:lstStyle/>
          <a:p>
            <a:pPr algn="l"/>
            <a:r>
              <a:rPr lang="en-US" sz="5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TUHAN </a:t>
            </a:r>
            <a:r>
              <a:rPr lang="en-US" sz="57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yang</a:t>
            </a:r>
            <a:r>
              <a:rPr lang="en-US" sz="5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BANGKIT</a:t>
            </a:r>
            <a:endParaRPr lang="en-ID" sz="5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7339422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E1D89C-442D-3A81-302B-700F0AA5E0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3414" y="5624945"/>
            <a:ext cx="6808922" cy="592975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Pelajaran ke-13,</a:t>
            </a: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Triwulan III, Tahun 2024</a:t>
            </a:r>
            <a:endParaRPr lang="en-ID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8994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8D58FD2-11EC-D611-CA5E-C083F7D80B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389" r="1" b="5392"/>
          <a:stretch/>
        </p:blipFill>
        <p:spPr>
          <a:xfrm>
            <a:off x="469942" y="317578"/>
            <a:ext cx="8138333" cy="35084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A14EC-1B7A-5774-F20C-100D0DBBC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224" y="4058635"/>
            <a:ext cx="8558905" cy="2566744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Allah yang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menciptakan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alam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semesta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kehidupan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di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bumi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tentu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saja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mempunyai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kuasa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jika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Dia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memilih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membangkitkan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 err="1">
                <a:solidFill>
                  <a:srgbClr val="FFFF00"/>
                </a:solidFill>
                <a:latin typeface="Impact" panose="020B0806030902050204" pitchFamily="34" charset="0"/>
              </a:rPr>
              <a:t>Keberadaan</a:t>
            </a: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 Allah </a:t>
            </a:r>
            <a:r>
              <a:rPr lang="en-ID" sz="3000" dirty="0" err="1">
                <a:solidFill>
                  <a:srgbClr val="FFFF00"/>
                </a:solidFill>
                <a:latin typeface="Impact" panose="020B0806030902050204" pitchFamily="34" charset="0"/>
              </a:rPr>
              <a:t>bukan</a:t>
            </a: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Impact" panose="020B0806030902050204" pitchFamily="34" charset="0"/>
              </a:rPr>
              <a:t>membuat</a:t>
            </a: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Impact" panose="020B0806030902050204" pitchFamily="34" charset="0"/>
              </a:rPr>
              <a:t>kebangkitan</a:t>
            </a: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Impact" panose="020B0806030902050204" pitchFamily="34" charset="0"/>
              </a:rPr>
              <a:t>Yesus</a:t>
            </a: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 menjadi </a:t>
            </a:r>
            <a:r>
              <a:rPr lang="en-ID" sz="3000" dirty="0" err="1">
                <a:solidFill>
                  <a:srgbClr val="FFFF00"/>
                </a:solidFill>
                <a:latin typeface="Impact" panose="020B0806030902050204" pitchFamily="34" charset="0"/>
              </a:rPr>
              <a:t>tak</a:t>
            </a: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Impact" panose="020B0806030902050204" pitchFamily="34" charset="0"/>
              </a:rPr>
              <a:t>terelakkan</a:t>
            </a: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, </a:t>
            </a:r>
            <a:r>
              <a:rPr lang="en-ID" sz="3000" dirty="0" err="1">
                <a:solidFill>
                  <a:srgbClr val="FFFF00"/>
                </a:solidFill>
                <a:latin typeface="Impact" panose="020B0806030902050204" pitchFamily="34" charset="0"/>
              </a:rPr>
              <a:t>melainkan</a:t>
            </a: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Impact" panose="020B0806030902050204" pitchFamily="34" charset="0"/>
              </a:rPr>
              <a:t>masuk</a:t>
            </a: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Impact" panose="020B0806030902050204" pitchFamily="34" charset="0"/>
              </a:rPr>
              <a:t>akal</a:t>
            </a: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671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2CEEA3-082A-2466-55D7-85759DB6CA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572" b="8321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274CB-BD14-E7B1-75F2-64BCB9655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5" y="3752850"/>
            <a:ext cx="8926286" cy="295275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Gill Sans Ultra Bold Condensed" panose="020B0A06020104020203" pitchFamily="34" charset="0"/>
              </a:rPr>
              <a:t>Banyak orang </a:t>
            </a:r>
            <a:r>
              <a:rPr lang="en-ID" sz="3000" dirty="0" err="1">
                <a:latin typeface="Gill Sans Ultra Bold Condensed" panose="020B0A06020104020203" pitchFamily="34" charset="0"/>
              </a:rPr>
              <a:t>bersaksi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bahwa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mereka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melihat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Kristus</a:t>
            </a:r>
            <a:r>
              <a:rPr lang="en-ID" sz="3000" dirty="0">
                <a:latin typeface="Gill Sans Ultra Bold Condensed" panose="020B0A06020104020203" pitchFamily="34" charset="0"/>
              </a:rPr>
              <a:t> yang </a:t>
            </a:r>
            <a:r>
              <a:rPr lang="en-ID" sz="3000" dirty="0" err="1">
                <a:latin typeface="Gill Sans Ultra Bold Condensed" panose="020B0A06020104020203" pitchFamily="34" charset="0"/>
              </a:rPr>
              <a:t>bangkit</a:t>
            </a:r>
            <a:r>
              <a:rPr lang="en-ID" sz="3000" dirty="0">
                <a:latin typeface="Gill Sans Ultra Bold Condense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>
                <a:latin typeface="Tw Cen MT Condensed Extra Bold" panose="020B0803020202020204" pitchFamily="34" charset="0"/>
              </a:rPr>
              <a:t>Banyak orang,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termasuk</a:t>
            </a:r>
            <a:r>
              <a:rPr lang="en-ID" sz="3000" dirty="0">
                <a:latin typeface="Tw Cen MT Condensed Extra Bold" panose="020B0803020202020204" pitchFamily="34" charset="0"/>
              </a:rPr>
              <a:t> para murid, </a:t>
            </a:r>
            <a:r>
              <a:rPr lang="en-ID" sz="30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percaya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awalnya</a:t>
            </a:r>
            <a:r>
              <a:rPr lang="en-ID" sz="3000" dirty="0">
                <a:latin typeface="Tw Cen MT Condensed Extra Bold" panose="020B0803020202020204" pitchFamily="34" charset="0"/>
              </a:rPr>
              <a:t>; dan salah </a:t>
            </a:r>
            <a:r>
              <a:rPr lang="en-ID" sz="3000" dirty="0" err="1">
                <a:latin typeface="Tw Cen MT Condensed Extra Bold" panose="020B0803020202020204" pitchFamily="34" charset="0"/>
              </a:rPr>
              <a:t>satu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musuh</a:t>
            </a:r>
            <a:r>
              <a:rPr lang="en-ID" sz="3000" dirty="0">
                <a:latin typeface="Tw Cen MT Condensed Extra Bold" panose="020B0803020202020204" pitchFamily="34" charset="0"/>
              </a:rPr>
              <a:t> yang sangat </a:t>
            </a:r>
            <a:r>
              <a:rPr lang="en-ID" sz="3000" dirty="0" err="1">
                <a:latin typeface="Tw Cen MT Condensed Extra Bold" panose="020B0803020202020204" pitchFamily="34" charset="0"/>
              </a:rPr>
              <a:t>kukuh</a:t>
            </a:r>
            <a:r>
              <a:rPr lang="en-ID" sz="3000" dirty="0">
                <a:latin typeface="Tw Cen MT Condensed Extra Bold" panose="020B0803020202020204" pitchFamily="34" charset="0"/>
              </a:rPr>
              <a:t>, Paulus, </a:t>
            </a:r>
            <a:r>
              <a:rPr lang="en-ID" sz="3000" dirty="0" err="1">
                <a:latin typeface="Tw Cen MT Condensed Extra Bold" panose="020B0803020202020204" pitchFamily="34" charset="0"/>
              </a:rPr>
              <a:t>bukan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saja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mengaku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melihat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Tuhan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bangkit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namun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pengalaman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ini</a:t>
            </a:r>
            <a:r>
              <a:rPr lang="en-ID" sz="3000" dirty="0">
                <a:latin typeface="Tw Cen MT Condensed Extra Bold" panose="020B0803020202020204" pitchFamily="34" charset="0"/>
              </a:rPr>
              <a:t> juga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mengubah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seluruh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jalan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hidupnya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cara-cara</a:t>
            </a:r>
            <a:r>
              <a:rPr lang="en-ID" sz="3000" dirty="0">
                <a:latin typeface="Tw Cen MT Condensed Extra Bold" panose="020B0803020202020204" pitchFamily="34" charset="0"/>
              </a:rPr>
              <a:t> yang sangat </a:t>
            </a:r>
            <a:r>
              <a:rPr lang="en-ID" sz="3000" dirty="0" err="1">
                <a:latin typeface="Tw Cen MT Condensed Extra Bold" panose="020B0803020202020204" pitchFamily="34" charset="0"/>
              </a:rPr>
              <a:t>radikal</a:t>
            </a:r>
            <a:r>
              <a:rPr lang="en-ID" sz="3000" dirty="0">
                <a:latin typeface="Tw Cen MT Condensed Extra Bold" panose="020B0803020202020204" pitchFamily="34" charset="0"/>
              </a:rPr>
              <a:t> juga. </a:t>
            </a:r>
          </a:p>
        </p:txBody>
      </p:sp>
    </p:spTree>
    <p:extLst>
      <p:ext uri="{BB962C8B-B14F-4D97-AF65-F5344CB8AC3E}">
        <p14:creationId xmlns:p14="http://schemas.microsoft.com/office/powerpoint/2010/main" val="3618306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6F1783-F124-295C-6F77-CD9B06C4F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4998" y="653020"/>
            <a:ext cx="3908489" cy="1434100"/>
          </a:xfrm>
        </p:spPr>
        <p:txBody>
          <a:bodyPr anchor="b">
            <a:normAutofit/>
          </a:bodyPr>
          <a:lstStyle/>
          <a:p>
            <a:r>
              <a:rPr lang="en-ID" sz="4800" dirty="0">
                <a:latin typeface="Impact" panose="020B0806030902050204" pitchFamily="34" charset="0"/>
              </a:rPr>
              <a:t>1 </a:t>
            </a:r>
            <a:r>
              <a:rPr lang="en-ID" sz="4800" dirty="0" err="1">
                <a:latin typeface="Impact" panose="020B0806030902050204" pitchFamily="34" charset="0"/>
              </a:rPr>
              <a:t>Korintus</a:t>
            </a:r>
            <a:r>
              <a:rPr lang="en-ID" sz="4800" dirty="0">
                <a:latin typeface="Impact" panose="020B0806030902050204" pitchFamily="34" charset="0"/>
              </a:rPr>
              <a:t> 15:8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2223" y="554152"/>
            <a:ext cx="4306642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30F8C8-327B-C9CC-FCA1-24353B006C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246" r="8752" b="-3"/>
          <a:stretch/>
        </p:blipFill>
        <p:spPr>
          <a:xfrm>
            <a:off x="379063" y="554151"/>
            <a:ext cx="4306642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4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17" y="703679"/>
            <a:ext cx="128636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064" y="1562696"/>
            <a:ext cx="118159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0621A-DFB2-A246-4612-161D1346A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7562" y="2648780"/>
            <a:ext cx="3655219" cy="3238728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400" dirty="0">
                <a:solidFill>
                  <a:schemeClr val="tx1">
                    <a:alpha val="80000"/>
                  </a:schemeClr>
                </a:solidFill>
                <a:latin typeface="Franklin Gothic Demi Cond" panose="020B0706030402020204" pitchFamily="34" charset="0"/>
              </a:rPr>
              <a:t>“Dan yang paling </a:t>
            </a:r>
            <a:r>
              <a:rPr lang="en-ID" sz="3400" dirty="0" err="1">
                <a:solidFill>
                  <a:schemeClr val="tx1">
                    <a:alpha val="80000"/>
                  </a:schemeClr>
                </a:solidFill>
                <a:latin typeface="Franklin Gothic Demi Cond" panose="020B0706030402020204" pitchFamily="34" charset="0"/>
              </a:rPr>
              <a:t>akhir</a:t>
            </a:r>
            <a:r>
              <a:rPr lang="en-ID" sz="3400" dirty="0">
                <a:solidFill>
                  <a:schemeClr val="tx1">
                    <a:alpha val="80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400" dirty="0" err="1">
                <a:solidFill>
                  <a:schemeClr val="tx1">
                    <a:alpha val="80000"/>
                  </a:schemeClr>
                </a:solidFill>
                <a:latin typeface="Franklin Gothic Demi Cond" panose="020B0706030402020204" pitchFamily="34" charset="0"/>
              </a:rPr>
              <a:t>dari</a:t>
            </a:r>
            <a:r>
              <a:rPr lang="en-ID" sz="3400" dirty="0">
                <a:solidFill>
                  <a:schemeClr val="tx1">
                    <a:alpha val="80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400" dirty="0" err="1">
                <a:solidFill>
                  <a:schemeClr val="tx1">
                    <a:alpha val="80000"/>
                  </a:schemeClr>
                </a:solidFill>
                <a:latin typeface="Franklin Gothic Demi Cond" panose="020B0706030402020204" pitchFamily="34" charset="0"/>
              </a:rPr>
              <a:t>semuanya</a:t>
            </a:r>
            <a:r>
              <a:rPr lang="en-ID" sz="3400" dirty="0">
                <a:solidFill>
                  <a:schemeClr val="tx1">
                    <a:alpha val="80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400" dirty="0" err="1">
                <a:solidFill>
                  <a:schemeClr val="tx1">
                    <a:alpha val="80000"/>
                  </a:schemeClr>
                </a:solidFill>
                <a:latin typeface="Franklin Gothic Demi Cond" panose="020B0706030402020204" pitchFamily="34" charset="0"/>
              </a:rPr>
              <a:t>Ia</a:t>
            </a:r>
            <a:r>
              <a:rPr lang="en-ID" sz="3400" dirty="0">
                <a:solidFill>
                  <a:schemeClr val="tx1">
                    <a:alpha val="80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400" dirty="0" err="1">
                <a:solidFill>
                  <a:schemeClr val="tx1">
                    <a:alpha val="80000"/>
                  </a:schemeClr>
                </a:solidFill>
                <a:latin typeface="Franklin Gothic Demi Cond" panose="020B0706030402020204" pitchFamily="34" charset="0"/>
              </a:rPr>
              <a:t>menampakkan</a:t>
            </a:r>
            <a:r>
              <a:rPr lang="en-ID" sz="3400" dirty="0">
                <a:solidFill>
                  <a:schemeClr val="tx1">
                    <a:alpha val="80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400" dirty="0" err="1">
                <a:solidFill>
                  <a:schemeClr val="tx1">
                    <a:alpha val="80000"/>
                  </a:schemeClr>
                </a:solidFill>
                <a:latin typeface="Franklin Gothic Demi Cond" panose="020B0706030402020204" pitchFamily="34" charset="0"/>
              </a:rPr>
              <a:t>diri</a:t>
            </a:r>
            <a:r>
              <a:rPr lang="en-ID" sz="3400" dirty="0">
                <a:solidFill>
                  <a:schemeClr val="tx1">
                    <a:alpha val="80000"/>
                  </a:schemeClr>
                </a:solidFill>
                <a:latin typeface="Franklin Gothic Demi Cond" panose="020B0706030402020204" pitchFamily="34" charset="0"/>
              </a:rPr>
              <a:t> juga </a:t>
            </a:r>
            <a:r>
              <a:rPr lang="en-ID" sz="3400" dirty="0" err="1">
                <a:solidFill>
                  <a:schemeClr val="tx1">
                    <a:alpha val="80000"/>
                  </a:schemeClr>
                </a:solidFill>
                <a:latin typeface="Franklin Gothic Demi Cond" panose="020B0706030402020204" pitchFamily="34" charset="0"/>
              </a:rPr>
              <a:t>kepadaku</a:t>
            </a:r>
            <a:r>
              <a:rPr lang="en-ID" sz="3400" dirty="0">
                <a:solidFill>
                  <a:schemeClr val="tx1">
                    <a:alpha val="80000"/>
                  </a:schemeClr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3400" dirty="0" err="1">
                <a:solidFill>
                  <a:schemeClr val="tx1">
                    <a:alpha val="80000"/>
                  </a:schemeClr>
                </a:solidFill>
                <a:latin typeface="Franklin Gothic Demi Cond" panose="020B0706030402020204" pitchFamily="34" charset="0"/>
              </a:rPr>
              <a:t>sama</a:t>
            </a:r>
            <a:r>
              <a:rPr lang="en-ID" sz="3400" dirty="0">
                <a:solidFill>
                  <a:schemeClr val="tx1">
                    <a:alpha val="80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400" dirty="0" err="1">
                <a:solidFill>
                  <a:schemeClr val="tx1">
                    <a:alpha val="80000"/>
                  </a:schemeClr>
                </a:solidFill>
                <a:latin typeface="Franklin Gothic Demi Cond" panose="020B0706030402020204" pitchFamily="34" charset="0"/>
              </a:rPr>
              <a:t>seperti</a:t>
            </a:r>
            <a:r>
              <a:rPr lang="en-ID" sz="3400" dirty="0">
                <a:solidFill>
                  <a:schemeClr val="tx1">
                    <a:alpha val="80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400" dirty="0" err="1">
                <a:solidFill>
                  <a:schemeClr val="tx1">
                    <a:alpha val="80000"/>
                  </a:schemeClr>
                </a:solidFill>
                <a:latin typeface="Franklin Gothic Demi Cond" panose="020B0706030402020204" pitchFamily="34" charset="0"/>
              </a:rPr>
              <a:t>kepada</a:t>
            </a:r>
            <a:r>
              <a:rPr lang="en-ID" sz="3400" dirty="0">
                <a:solidFill>
                  <a:schemeClr val="tx1">
                    <a:alpha val="80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400" dirty="0" err="1">
                <a:solidFill>
                  <a:schemeClr val="tx1">
                    <a:alpha val="80000"/>
                  </a:schemeClr>
                </a:solidFill>
                <a:latin typeface="Franklin Gothic Demi Cond" panose="020B0706030402020204" pitchFamily="34" charset="0"/>
              </a:rPr>
              <a:t>anak</a:t>
            </a:r>
            <a:r>
              <a:rPr lang="en-ID" sz="3400" dirty="0">
                <a:solidFill>
                  <a:schemeClr val="tx1">
                    <a:alpha val="80000"/>
                  </a:schemeClr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3400" dirty="0" err="1">
                <a:solidFill>
                  <a:schemeClr val="tx1">
                    <a:alpha val="80000"/>
                  </a:schemeClr>
                </a:solidFill>
                <a:latin typeface="Franklin Gothic Demi Cond" panose="020B0706030402020204" pitchFamily="34" charset="0"/>
              </a:rPr>
              <a:t>lahir</a:t>
            </a:r>
            <a:r>
              <a:rPr lang="en-ID" sz="3400" dirty="0">
                <a:solidFill>
                  <a:schemeClr val="tx1">
                    <a:alpha val="80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400" dirty="0" err="1">
                <a:solidFill>
                  <a:schemeClr val="tx1">
                    <a:alpha val="80000"/>
                  </a:schemeClr>
                </a:solidFill>
                <a:latin typeface="Franklin Gothic Demi Cond" panose="020B0706030402020204" pitchFamily="34" charset="0"/>
              </a:rPr>
              <a:t>sebelum</a:t>
            </a:r>
            <a:r>
              <a:rPr lang="en-ID" sz="3400" dirty="0">
                <a:solidFill>
                  <a:schemeClr val="tx1">
                    <a:alpha val="80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400" dirty="0" err="1">
                <a:solidFill>
                  <a:schemeClr val="tx1">
                    <a:alpha val="80000"/>
                  </a:schemeClr>
                </a:solidFill>
                <a:latin typeface="Franklin Gothic Demi Cond" panose="020B0706030402020204" pitchFamily="34" charset="0"/>
              </a:rPr>
              <a:t>waktunya</a:t>
            </a:r>
            <a:r>
              <a:rPr lang="en-ID" sz="3400" dirty="0">
                <a:solidFill>
                  <a:schemeClr val="tx1">
                    <a:alpha val="80000"/>
                  </a:schemeClr>
                </a:solidFill>
                <a:latin typeface="Franklin Gothic Demi Cond" panose="020B0706030402020204" pitchFamily="34" charset="0"/>
              </a:rPr>
              <a:t>.”</a:t>
            </a:r>
          </a:p>
        </p:txBody>
      </p:sp>
      <p:sp>
        <p:nvSpPr>
          <p:cNvPr id="18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0611" y="5775082"/>
            <a:ext cx="84320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89621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6771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C2B341-2013-6FF5-615B-1F25D890C2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475" b="35944"/>
          <a:stretch/>
        </p:blipFill>
        <p:spPr>
          <a:xfrm>
            <a:off x="20" y="0"/>
            <a:ext cx="9143980" cy="2829441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A9CD6-DABE-E014-F7A9-D79A1F463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457" y="2860158"/>
            <a:ext cx="8723086" cy="386079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Gill Sans Nova Cond Ultra Bold" panose="020B0B04020104020203" pitchFamily="34" charset="0"/>
              </a:rPr>
              <a:t>Gereja</a:t>
            </a:r>
            <a:r>
              <a:rPr lang="en-ID" sz="3200" dirty="0">
                <a:latin typeface="Gill Sans Nova Cond Ultra Bold" panose="020B0B04020104020203" pitchFamily="34" charset="0"/>
              </a:rPr>
              <a:t> Kristen, </a:t>
            </a:r>
            <a:r>
              <a:rPr lang="en-ID" sz="3200" dirty="0" err="1">
                <a:latin typeface="Gill Sans Nova Cond Ultra Bold" panose="020B0B04020104020203" pitchFamily="34" charset="0"/>
              </a:rPr>
              <a:t>didirikan</a:t>
            </a:r>
            <a:r>
              <a:rPr lang="en-ID" sz="3200" dirty="0">
                <a:latin typeface="Gill Sans Nova Cond Ultra Bold" panose="020B0B04020104020203" pitchFamily="34" charset="0"/>
              </a:rPr>
              <a:t> oleh orang-orang yang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mengaku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telah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melihat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Tuhan</a:t>
            </a:r>
            <a:r>
              <a:rPr lang="en-ID" sz="3200" dirty="0">
                <a:latin typeface="Gill Sans Nova Cond Ultra Bold" panose="020B0B04020104020203" pitchFamily="34" charset="0"/>
              </a:rPr>
              <a:t> yang </a:t>
            </a:r>
            <a:r>
              <a:rPr lang="en-ID" sz="3200" dirty="0" err="1">
                <a:latin typeface="Gill Sans Nova Cond Ultra Bold" panose="020B0B04020104020203" pitchFamily="34" charset="0"/>
              </a:rPr>
              <a:t>bangkit</a:t>
            </a:r>
            <a:r>
              <a:rPr lang="en-ID" sz="3200" dirty="0">
                <a:latin typeface="Gill Sans Nova Cond Ultra Bold" panose="020B0B04020104020203" pitchFamily="34" charset="0"/>
              </a:rPr>
              <a:t>.</a:t>
            </a:r>
          </a:p>
          <a:p>
            <a:pPr marL="0" indent="0">
              <a:buNone/>
            </a:pPr>
            <a:r>
              <a:rPr lang="en-ID" dirty="0">
                <a:latin typeface="Eras Bold ITC" panose="020B0907030504020204" pitchFamily="34" charset="0"/>
              </a:rPr>
              <a:t>Jika </a:t>
            </a:r>
            <a:r>
              <a:rPr lang="en-ID" dirty="0" err="1">
                <a:latin typeface="Eras Bold ITC" panose="020B0907030504020204" pitchFamily="34" charset="0"/>
              </a:rPr>
              <a:t>tidak</a:t>
            </a:r>
            <a:r>
              <a:rPr lang="en-ID" dirty="0">
                <a:latin typeface="Eras Bold ITC" panose="020B0907030504020204" pitchFamily="34" charset="0"/>
              </a:rPr>
              <a:t>, </a:t>
            </a:r>
            <a:r>
              <a:rPr lang="en-ID" dirty="0" err="1">
                <a:latin typeface="Eras Bold ITC" panose="020B0907030504020204" pitchFamily="34" charset="0"/>
              </a:rPr>
              <a:t>mengapa</a:t>
            </a:r>
            <a:r>
              <a:rPr lang="en-ID" dirty="0">
                <a:latin typeface="Eras Bold ITC" panose="020B0907030504020204" pitchFamily="34" charset="0"/>
              </a:rPr>
              <a:t> orang-orang </a:t>
            </a:r>
            <a:r>
              <a:rPr lang="en-ID" dirty="0" err="1">
                <a:latin typeface="Eras Bold ITC" panose="020B0907030504020204" pitchFamily="34" charset="0"/>
              </a:rPr>
              <a:t>ini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telah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rela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mati</a:t>
            </a:r>
            <a:r>
              <a:rPr lang="en-ID" dirty="0">
                <a:latin typeface="Eras Bold ITC" panose="020B0907030504020204" pitchFamily="34" charset="0"/>
              </a:rPr>
              <a:t> demi </a:t>
            </a:r>
            <a:r>
              <a:rPr lang="en-ID" dirty="0" err="1">
                <a:latin typeface="Eras Bold ITC" panose="020B0907030504020204" pitchFamily="34" charset="0"/>
              </a:rPr>
              <a:t>apa</a:t>
            </a:r>
            <a:r>
              <a:rPr lang="en-ID" dirty="0">
                <a:latin typeface="Eras Bold ITC" panose="020B0907030504020204" pitchFamily="34" charset="0"/>
              </a:rPr>
              <a:t> yang </a:t>
            </a:r>
            <a:r>
              <a:rPr lang="en-ID" dirty="0" err="1">
                <a:latin typeface="Eras Bold ITC" panose="020B0907030504020204" pitchFamily="34" charset="0"/>
              </a:rPr>
              <a:t>mereka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tahu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adalah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sebuah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kebohongan</a:t>
            </a:r>
            <a:r>
              <a:rPr lang="en-ID" dirty="0">
                <a:latin typeface="Eras Bold ITC" panose="020B0907030504020204" pitchFamily="34" charset="0"/>
              </a:rPr>
              <a:t>?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Sangat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masuk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akal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.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Justru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kesaksian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konsisten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baik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setelah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kematian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-Nya 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[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Kisah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Para Rasul 3:15], 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dan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bertahun-tahun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kemudian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[1 Petrus 1:3]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memberikan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bukti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kuat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tentang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kebangkitan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-Nya.</a:t>
            </a:r>
          </a:p>
        </p:txBody>
      </p:sp>
    </p:spTree>
    <p:extLst>
      <p:ext uri="{BB962C8B-B14F-4D97-AF65-F5344CB8AC3E}">
        <p14:creationId xmlns:p14="http://schemas.microsoft.com/office/powerpoint/2010/main" val="1986881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FB85D1-C8D8-4A96-22CF-E70F0945B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9" cy="1302894"/>
          </a:xfrm>
        </p:spPr>
        <p:txBody>
          <a:bodyPr>
            <a:normAutofit/>
          </a:bodyPr>
          <a:lstStyle/>
          <a:p>
            <a:pPr algn="ctr"/>
            <a:r>
              <a:rPr lang="it-IT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PEREMPUAN-PEREMPUAN DI KUBUR</a:t>
            </a:r>
            <a:br>
              <a:rPr lang="it-IT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r>
              <a:rPr lang="it-IT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Selasa, 24 September 2024</a:t>
            </a:r>
            <a:endParaRPr lang="en-ID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A9C2D-B921-CE56-1C62-68C6DF939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8986" y="2090520"/>
            <a:ext cx="5071730" cy="447294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4000" dirty="0">
                <a:latin typeface="Impact" panose="020B0806030902050204" pitchFamily="34" charset="0"/>
              </a:rPr>
              <a:t>Markus 16:1 </a:t>
            </a:r>
          </a:p>
          <a:p>
            <a:pPr marL="0" indent="0">
              <a:buNone/>
            </a:pPr>
            <a:r>
              <a:rPr lang="en-ID" sz="4000" dirty="0" err="1">
                <a:latin typeface="Franklin Gothic Demi Cond" panose="020B0706030402020204" pitchFamily="34" charset="0"/>
              </a:rPr>
              <a:t>Setelah</a:t>
            </a:r>
            <a:r>
              <a:rPr lang="en-ID" sz="4000" dirty="0">
                <a:latin typeface="Franklin Gothic Demi Cond" panose="020B0706030402020204" pitchFamily="34" charset="0"/>
              </a:rPr>
              <a:t> </a:t>
            </a:r>
            <a:r>
              <a:rPr lang="en-ID" sz="4000" dirty="0" err="1">
                <a:latin typeface="Franklin Gothic Demi Cond" panose="020B0706030402020204" pitchFamily="34" charset="0"/>
              </a:rPr>
              <a:t>lewat</a:t>
            </a:r>
            <a:r>
              <a:rPr lang="en-ID" sz="4000" dirty="0">
                <a:latin typeface="Franklin Gothic Demi Cond" panose="020B0706030402020204" pitchFamily="34" charset="0"/>
              </a:rPr>
              <a:t> </a:t>
            </a:r>
            <a:r>
              <a:rPr lang="en-ID" sz="4000" dirty="0" err="1">
                <a:latin typeface="Franklin Gothic Demi Cond" panose="020B0706030402020204" pitchFamily="34" charset="0"/>
              </a:rPr>
              <a:t>hari</a:t>
            </a:r>
            <a:r>
              <a:rPr lang="en-ID" sz="4000" dirty="0">
                <a:latin typeface="Franklin Gothic Demi Cond" panose="020B0706030402020204" pitchFamily="34" charset="0"/>
              </a:rPr>
              <a:t> </a:t>
            </a:r>
            <a:r>
              <a:rPr lang="en-ID" sz="4000" dirty="0" err="1">
                <a:latin typeface="Franklin Gothic Demi Cond" panose="020B0706030402020204" pitchFamily="34" charset="0"/>
              </a:rPr>
              <a:t>Sabat</a:t>
            </a:r>
            <a:r>
              <a:rPr lang="en-ID" sz="4000" dirty="0">
                <a:latin typeface="Franklin Gothic Demi Cond" panose="020B0706030402020204" pitchFamily="34" charset="0"/>
              </a:rPr>
              <a:t>, Maria Magdalena dan Maria </a:t>
            </a:r>
            <a:r>
              <a:rPr lang="en-ID" sz="4000" dirty="0" err="1">
                <a:latin typeface="Franklin Gothic Demi Cond" panose="020B0706030402020204" pitchFamily="34" charset="0"/>
              </a:rPr>
              <a:t>ibu</a:t>
            </a:r>
            <a:r>
              <a:rPr lang="en-ID" sz="4000" dirty="0">
                <a:latin typeface="Franklin Gothic Demi Cond" panose="020B0706030402020204" pitchFamily="34" charset="0"/>
              </a:rPr>
              <a:t> </a:t>
            </a:r>
            <a:r>
              <a:rPr lang="en-ID" sz="4000" dirty="0" err="1">
                <a:latin typeface="Franklin Gothic Demi Cond" panose="020B0706030402020204" pitchFamily="34" charset="0"/>
              </a:rPr>
              <a:t>Yakobus</a:t>
            </a:r>
            <a:r>
              <a:rPr lang="en-ID" sz="4000" dirty="0">
                <a:latin typeface="Franklin Gothic Demi Cond" panose="020B0706030402020204" pitchFamily="34" charset="0"/>
              </a:rPr>
              <a:t>, </a:t>
            </a:r>
            <a:r>
              <a:rPr lang="en-ID" sz="4000" dirty="0" err="1">
                <a:latin typeface="Franklin Gothic Demi Cond" panose="020B0706030402020204" pitchFamily="34" charset="0"/>
              </a:rPr>
              <a:t>serta</a:t>
            </a:r>
            <a:r>
              <a:rPr lang="en-ID" sz="4000" dirty="0">
                <a:latin typeface="Franklin Gothic Demi Cond" panose="020B0706030402020204" pitchFamily="34" charset="0"/>
              </a:rPr>
              <a:t> Salome </a:t>
            </a:r>
            <a:r>
              <a:rPr lang="en-ID" sz="4000" dirty="0" err="1">
                <a:latin typeface="Franklin Gothic Demi Cond" panose="020B0706030402020204" pitchFamily="34" charset="0"/>
              </a:rPr>
              <a:t>membeli</a:t>
            </a:r>
            <a:r>
              <a:rPr lang="en-ID" sz="4000" dirty="0">
                <a:latin typeface="Franklin Gothic Demi Cond" panose="020B0706030402020204" pitchFamily="34" charset="0"/>
              </a:rPr>
              <a:t> </a:t>
            </a:r>
            <a:r>
              <a:rPr lang="en-ID" sz="4000" dirty="0" err="1">
                <a:latin typeface="Franklin Gothic Demi Cond" panose="020B0706030402020204" pitchFamily="34" charset="0"/>
              </a:rPr>
              <a:t>rempah-rempah</a:t>
            </a:r>
            <a:r>
              <a:rPr lang="en-ID" sz="4000" dirty="0">
                <a:latin typeface="Franklin Gothic Demi Cond" panose="020B0706030402020204" pitchFamily="34" charset="0"/>
              </a:rPr>
              <a:t> </a:t>
            </a:r>
            <a:r>
              <a:rPr lang="en-ID" sz="4000" dirty="0" err="1">
                <a:latin typeface="Franklin Gothic Demi Cond" panose="020B0706030402020204" pitchFamily="34" charset="0"/>
              </a:rPr>
              <a:t>untuk</a:t>
            </a:r>
            <a:r>
              <a:rPr lang="en-ID" sz="4000" dirty="0">
                <a:latin typeface="Franklin Gothic Demi Cond" panose="020B0706030402020204" pitchFamily="34" charset="0"/>
              </a:rPr>
              <a:t> </a:t>
            </a:r>
            <a:r>
              <a:rPr lang="en-ID" sz="4000" dirty="0" err="1">
                <a:latin typeface="Franklin Gothic Demi Cond" panose="020B0706030402020204" pitchFamily="34" charset="0"/>
              </a:rPr>
              <a:t>pergi</a:t>
            </a:r>
            <a:r>
              <a:rPr lang="en-ID" sz="4000" dirty="0">
                <a:latin typeface="Franklin Gothic Demi Cond" panose="020B0706030402020204" pitchFamily="34" charset="0"/>
              </a:rPr>
              <a:t> </a:t>
            </a:r>
            <a:r>
              <a:rPr lang="en-ID" sz="4000" dirty="0" err="1">
                <a:latin typeface="Franklin Gothic Demi Cond" panose="020B0706030402020204" pitchFamily="34" charset="0"/>
              </a:rPr>
              <a:t>ke</a:t>
            </a:r>
            <a:r>
              <a:rPr lang="en-ID" sz="4000" dirty="0">
                <a:latin typeface="Franklin Gothic Demi Cond" panose="020B0706030402020204" pitchFamily="34" charset="0"/>
              </a:rPr>
              <a:t> </a:t>
            </a:r>
            <a:r>
              <a:rPr lang="en-ID" sz="4000" dirty="0" err="1">
                <a:latin typeface="Franklin Gothic Demi Cond" panose="020B0706030402020204" pitchFamily="34" charset="0"/>
              </a:rPr>
              <a:t>kubur</a:t>
            </a:r>
            <a:r>
              <a:rPr lang="en-ID" sz="4000" dirty="0">
                <a:latin typeface="Franklin Gothic Demi Cond" panose="020B0706030402020204" pitchFamily="34" charset="0"/>
              </a:rPr>
              <a:t> dan </a:t>
            </a:r>
            <a:r>
              <a:rPr lang="en-ID" sz="4000" dirty="0" err="1">
                <a:latin typeface="Franklin Gothic Demi Cond" panose="020B0706030402020204" pitchFamily="34" charset="0"/>
              </a:rPr>
              <a:t>meminyaki</a:t>
            </a:r>
            <a:r>
              <a:rPr lang="en-ID" sz="4000" dirty="0">
                <a:latin typeface="Franklin Gothic Demi Cond" panose="020B0706030402020204" pitchFamily="34" charset="0"/>
              </a:rPr>
              <a:t> </a:t>
            </a:r>
            <a:r>
              <a:rPr lang="en-ID" sz="4000" dirty="0" err="1">
                <a:latin typeface="Franklin Gothic Demi Cond" panose="020B0706030402020204" pitchFamily="34" charset="0"/>
              </a:rPr>
              <a:t>Yesus</a:t>
            </a:r>
            <a:r>
              <a:rPr lang="en-ID" sz="4000" dirty="0">
                <a:latin typeface="Franklin Gothic Demi Cond" panose="020B07060304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215B54-8BAF-157C-4B21-A3A40748D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023" y="2235252"/>
            <a:ext cx="2389928" cy="379353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756519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54"/>
            <a:ext cx="9144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9A6A3E-9485-AA45-1BC1-8A33B8AD4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6069" y="190425"/>
            <a:ext cx="6021445" cy="1048440"/>
          </a:xfrm>
        </p:spPr>
        <p:txBody>
          <a:bodyPr>
            <a:normAutofit/>
          </a:bodyPr>
          <a:lstStyle/>
          <a:p>
            <a:r>
              <a:rPr lang="en-ID" sz="3000" dirty="0">
                <a:latin typeface="Impact" panose="020B0806030902050204" pitchFamily="34" charset="0"/>
              </a:rPr>
              <a:t>Ellen G. White, Alfa dan Omega, </a:t>
            </a:r>
            <a:br>
              <a:rPr lang="en-ID" sz="3000" dirty="0">
                <a:latin typeface="Impact" panose="020B0806030902050204" pitchFamily="34" charset="0"/>
              </a:rPr>
            </a:br>
            <a:r>
              <a:rPr lang="en-ID" sz="3000" dirty="0" err="1">
                <a:latin typeface="Impact" panose="020B0806030902050204" pitchFamily="34" charset="0"/>
              </a:rPr>
              <a:t>jld</a:t>
            </a:r>
            <a:r>
              <a:rPr lang="en-ID" sz="3000" dirty="0">
                <a:latin typeface="Impact" panose="020B0806030902050204" pitchFamily="34" charset="0"/>
              </a:rPr>
              <a:t>. 6, </a:t>
            </a:r>
            <a:r>
              <a:rPr lang="en-ID" sz="3000" dirty="0" err="1">
                <a:latin typeface="Impact" panose="020B0806030902050204" pitchFamily="34" charset="0"/>
              </a:rPr>
              <a:t>hlm</a:t>
            </a:r>
            <a:r>
              <a:rPr lang="en-ID" sz="3000" dirty="0">
                <a:latin typeface="Impact" panose="020B0806030902050204" pitchFamily="34" charset="0"/>
              </a:rPr>
              <a:t>. 441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CD5677-47DB-5E70-7905-BA43477083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154" r="24082"/>
          <a:stretch/>
        </p:blipFill>
        <p:spPr>
          <a:xfrm>
            <a:off x="0" y="10"/>
            <a:ext cx="2509583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59AEC-895C-3BB7-3B79-3E446A5B7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2826" y="1293582"/>
            <a:ext cx="6481174" cy="5373993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2600" dirty="0">
                <a:latin typeface="Tw Cen MT Condensed Extra Bold" panose="020B0803020202020204" pitchFamily="34" charset="0"/>
              </a:rPr>
              <a:t>"Wanita-</a:t>
            </a:r>
            <a:r>
              <a:rPr lang="en-ID" sz="2600" dirty="0" err="1">
                <a:latin typeface="Tw Cen MT Condensed Extra Bold" panose="020B0803020202020204" pitchFamily="34" charset="0"/>
              </a:rPr>
              <a:t>wanita</a:t>
            </a:r>
            <a:r>
              <a:rPr lang="en-ID" sz="2600" dirty="0">
                <a:latin typeface="Tw Cen MT Condensed Extra Bold" panose="020B0803020202020204" pitchFamily="34" charset="0"/>
              </a:rPr>
              <a:t> yang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berdiri</a:t>
            </a:r>
            <a:r>
              <a:rPr lang="en-ID" sz="2600" dirty="0">
                <a:latin typeface="Tw Cen MT Condensed Extra Bold" panose="020B0803020202020204" pitchFamily="34" charset="0"/>
              </a:rPr>
              <a:t> di </a:t>
            </a:r>
            <a:r>
              <a:rPr lang="en-ID" sz="2600" dirty="0" err="1">
                <a:latin typeface="Tw Cen MT Condensed Extra Bold" panose="020B0803020202020204" pitchFamily="34" charset="0"/>
              </a:rPr>
              <a:t>sisi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salib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menunggu</a:t>
            </a:r>
            <a:r>
              <a:rPr lang="en-ID" sz="2600" dirty="0">
                <a:latin typeface="Tw Cen MT Condensed Extra Bold" panose="020B0803020202020204" pitchFamily="34" charset="0"/>
              </a:rPr>
              <a:t> dan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memperhatikan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berlalunya</a:t>
            </a:r>
            <a:r>
              <a:rPr lang="en-ID" sz="2600" dirty="0">
                <a:latin typeface="Tw Cen MT Condensed Extra Bold" panose="020B0803020202020204" pitchFamily="34" charset="0"/>
              </a:rPr>
              <a:t> jam-jam </a:t>
            </a:r>
            <a:r>
              <a:rPr lang="en-ID" sz="2600" dirty="0" err="1">
                <a:latin typeface="Tw Cen MT Condensed Extra Bold" panose="020B0803020202020204" pitchFamily="34" charset="0"/>
              </a:rPr>
              <a:t>hari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Sabat</a:t>
            </a:r>
            <a:r>
              <a:rPr lang="en-ID" sz="2600" dirty="0">
                <a:latin typeface="Tw Cen MT Condensed Extra Bold" panose="020B0803020202020204" pitchFamily="34" charset="0"/>
              </a:rPr>
              <a:t>. Pada </a:t>
            </a:r>
            <a:r>
              <a:rPr lang="en-ID" sz="2600" dirty="0" err="1">
                <a:latin typeface="Tw Cen MT Condensed Extra Bold" panose="020B0803020202020204" pitchFamily="34" charset="0"/>
              </a:rPr>
              <a:t>hari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pertama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dari</a:t>
            </a:r>
            <a:r>
              <a:rPr lang="en-ID" sz="2600" dirty="0">
                <a:latin typeface="Tw Cen MT Condensed Extra Bold" panose="020B0803020202020204" pitchFamily="34" charset="0"/>
              </a:rPr>
              <a:t> pekan </a:t>
            </a:r>
            <a:r>
              <a:rPr lang="en-ID" sz="2600" dirty="0" err="1">
                <a:latin typeface="Tw Cen MT Condensed Extra Bold" panose="020B0803020202020204" pitchFamily="34" charset="0"/>
              </a:rPr>
              <a:t>itu</a:t>
            </a:r>
            <a:r>
              <a:rPr lang="en-ID" sz="2600" dirty="0">
                <a:latin typeface="Tw Cen MT Condensed Extra Bold" panose="020B0803020202020204" pitchFamily="34" charset="0"/>
              </a:rPr>
              <a:t>, </a:t>
            </a:r>
            <a:r>
              <a:rPr lang="en-ID" sz="2600" dirty="0" err="1">
                <a:latin typeface="Tw Cen MT Condensed Extra Bold" panose="020B0803020202020204" pitchFamily="34" charset="0"/>
              </a:rPr>
              <a:t>pagi-pagi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benar</a:t>
            </a:r>
            <a:r>
              <a:rPr lang="en-ID" sz="2600" dirty="0">
                <a:latin typeface="Tw Cen MT Condensed Extra Bold" panose="020B0803020202020204" pitchFamily="34" charset="0"/>
              </a:rPr>
              <a:t>,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menuju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kubur</a:t>
            </a:r>
            <a:r>
              <a:rPr lang="en-ID" sz="2600" dirty="0">
                <a:latin typeface="Tw Cen MT Condensed Extra Bold" panose="020B0803020202020204" pitchFamily="34" charset="0"/>
              </a:rPr>
              <a:t>, </a:t>
            </a:r>
            <a:r>
              <a:rPr lang="en-ID" sz="2600" dirty="0" err="1">
                <a:latin typeface="Tw Cen MT Condensed Extra Bold" panose="020B0803020202020204" pitchFamily="34" charset="0"/>
              </a:rPr>
              <a:t>sambil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membawa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rempah-rempah</a:t>
            </a:r>
            <a:r>
              <a:rPr lang="en-ID" sz="2600" dirty="0">
                <a:latin typeface="Tw Cen MT Condensed Extra Bold" panose="020B0803020202020204" pitchFamily="34" charset="0"/>
              </a:rPr>
              <a:t> yang mahal </a:t>
            </a:r>
            <a:r>
              <a:rPr lang="en-ID" sz="2600" dirty="0" err="1">
                <a:latin typeface="Tw Cen MT Condensed Extra Bold" panose="020B0803020202020204" pitchFamily="34" charset="0"/>
              </a:rPr>
              <a:t>harganya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mengurapi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tubuh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Juruselamat</a:t>
            </a:r>
            <a:r>
              <a:rPr lang="en-ID" sz="2600" dirty="0">
                <a:latin typeface="Tw Cen MT Condensed Extra Bold" panose="020B0803020202020204" pitchFamily="34" charset="0"/>
              </a:rPr>
              <a:t>. </a:t>
            </a:r>
            <a:r>
              <a:rPr lang="en-ID" sz="2600" dirty="0" err="1">
                <a:latin typeface="Gill Sans Nova Cond Ultra Bold" panose="020B0B04020104020203" pitchFamily="34" charset="0"/>
              </a:rPr>
              <a:t>Mereka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tidak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memikirkan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tentang</a:t>
            </a:r>
            <a:r>
              <a:rPr lang="en-ID" sz="2600" dirty="0">
                <a:latin typeface="Gill Sans Nova Cond Ultra Bold" panose="020B0B04020104020203" pitchFamily="34" charset="0"/>
              </a:rPr>
              <a:t> la </a:t>
            </a:r>
            <a:r>
              <a:rPr lang="en-ID" sz="2600" dirty="0" err="1">
                <a:latin typeface="Gill Sans Nova Cond Ultra Bold" panose="020B0B04020104020203" pitchFamily="34" charset="0"/>
              </a:rPr>
              <a:t>bangkit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dari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antara</a:t>
            </a:r>
            <a:r>
              <a:rPr lang="en-ID" sz="2600" dirty="0">
                <a:latin typeface="Gill Sans Nova Cond Ultra Bold" panose="020B0B04020104020203" pitchFamily="34" charset="0"/>
              </a:rPr>
              <a:t> orang </a:t>
            </a:r>
            <a:r>
              <a:rPr lang="en-ID" sz="2600" dirty="0" err="1">
                <a:latin typeface="Gill Sans Nova Cond Ultra Bold" panose="020B0B04020104020203" pitchFamily="34" charset="0"/>
              </a:rPr>
              <a:t>mati</a:t>
            </a:r>
            <a:r>
              <a:rPr lang="en-ID" sz="2600" dirty="0">
                <a:latin typeface="Tw Cen MT Condensed Extra Bold" panose="020B0803020202020204" pitchFamily="34" charset="0"/>
              </a:rPr>
              <a:t>. </a:t>
            </a:r>
            <a:r>
              <a:rPr lang="en-ID" sz="2600" dirty="0" err="1">
                <a:latin typeface="Tw Cen MT Condensed Extra Bold" panose="020B0803020202020204" pitchFamily="34" charset="0"/>
              </a:rPr>
              <a:t>Matahari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harapan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terbenam</a:t>
            </a:r>
            <a:r>
              <a:rPr lang="en-ID" sz="2600" dirty="0">
                <a:latin typeface="Tw Cen MT Condensed Extra Bold" panose="020B0803020202020204" pitchFamily="34" charset="0"/>
              </a:rPr>
              <a:t>, dan </a:t>
            </a:r>
            <a:r>
              <a:rPr lang="en-ID" sz="2600" dirty="0" err="1">
                <a:latin typeface="Tw Cen MT Condensed Extra Bold" panose="020B0803020202020204" pitchFamily="34" charset="0"/>
              </a:rPr>
              <a:t>malam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turun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hati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600" dirty="0">
                <a:latin typeface="Tw Cen MT Condensed Extra Bold" panose="020B0803020202020204" pitchFamily="34" charset="0"/>
              </a:rPr>
              <a:t>. </a:t>
            </a:r>
            <a:r>
              <a:rPr lang="en-ID" sz="2600" dirty="0" err="1">
                <a:latin typeface="Tw Cen MT Condensed Extra Bold" panose="020B0803020202020204" pitchFamily="34" charset="0"/>
              </a:rPr>
              <a:t>Sementara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berjalan</a:t>
            </a:r>
            <a:r>
              <a:rPr lang="en-ID" sz="2600" dirty="0">
                <a:latin typeface="Tw Cen MT Condensed Extra Bold" panose="020B0803020202020204" pitchFamily="34" charset="0"/>
              </a:rPr>
              <a:t>,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menceritakan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kembali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perbuatan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kemurahan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serta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perkataan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penghiburan</a:t>
            </a:r>
            <a:r>
              <a:rPr lang="en-ID" sz="2600" dirty="0">
                <a:latin typeface="Tw Cen MT Condensed Extra Bold" panose="020B0803020202020204" pitchFamily="34" charset="0"/>
              </a:rPr>
              <a:t>-Nya. </a:t>
            </a:r>
            <a:r>
              <a:rPr lang="en-ID" sz="2600" dirty="0" err="1">
                <a:latin typeface="Impact" panose="020B0806030902050204" pitchFamily="34" charset="0"/>
              </a:rPr>
              <a:t>Tetapi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mereka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tidak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teringat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akan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perkataan</a:t>
            </a:r>
            <a:r>
              <a:rPr lang="en-ID" sz="2600" dirty="0">
                <a:latin typeface="Impact" panose="020B0806030902050204" pitchFamily="34" charset="0"/>
              </a:rPr>
              <a:t>-Nya, 'Aku </a:t>
            </a:r>
            <a:r>
              <a:rPr lang="en-ID" sz="2600" dirty="0" err="1">
                <a:latin typeface="Impact" panose="020B0806030902050204" pitchFamily="34" charset="0"/>
              </a:rPr>
              <a:t>akan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melihat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kamu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lagi</a:t>
            </a:r>
            <a:r>
              <a:rPr lang="en-ID" sz="2600" dirty="0">
                <a:latin typeface="Impact" panose="020B0806030902050204" pitchFamily="34" charset="0"/>
              </a:rPr>
              <a:t>. Yoh. 16:22".</a:t>
            </a:r>
          </a:p>
        </p:txBody>
      </p:sp>
    </p:spTree>
    <p:extLst>
      <p:ext uri="{BB962C8B-B14F-4D97-AF65-F5344CB8AC3E}">
        <p14:creationId xmlns:p14="http://schemas.microsoft.com/office/powerpoint/2010/main" val="2660319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C2625E-2AFC-7B9C-1687-37185C01E5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692" r="26925" b="-2"/>
          <a:stretch/>
        </p:blipFill>
        <p:spPr>
          <a:xfrm>
            <a:off x="0" y="1587"/>
            <a:ext cx="3531621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5C4E4-53BA-4EB4-03BA-5CCF02C15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8986" y="733647"/>
            <a:ext cx="5088538" cy="58293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Setelah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tiba</a:t>
            </a:r>
            <a:r>
              <a:rPr lang="en-ID" dirty="0"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latin typeface="Franklin Gothic Demi Cond" panose="020B0706030402020204" pitchFamily="34" charset="0"/>
              </a:rPr>
              <a:t>kubur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diberi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tahu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tentang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kebangkitan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perempuan-perempuan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tersebut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ketakutan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terkejut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melarikan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kubur</a:t>
            </a:r>
            <a:r>
              <a:rPr lang="en-ID" dirty="0">
                <a:latin typeface="Franklin Gothic Demi Cond" panose="020B0706030402020204" pitchFamily="34" charset="0"/>
              </a:rPr>
              <a:t> dan, </a:t>
            </a:r>
            <a:r>
              <a:rPr lang="en-ID" dirty="0" err="1">
                <a:latin typeface="Franklin Gothic Demi Cond" panose="020B0706030402020204" pitchFamily="34" charset="0"/>
              </a:rPr>
              <a:t>setidaknya</a:t>
            </a:r>
            <a:r>
              <a:rPr lang="en-ID" dirty="0">
                <a:latin typeface="Franklin Gothic Demi Cond" panose="020B0706030402020204" pitchFamily="34" charset="0"/>
              </a:rPr>
              <a:t> pada </a:t>
            </a:r>
            <a:r>
              <a:rPr lang="en-ID" dirty="0" err="1">
                <a:latin typeface="Franklin Gothic Demi Cond" panose="020B0706030402020204" pitchFamily="34" charset="0"/>
              </a:rPr>
              <a:t>awalnya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juga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membicarakan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apa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terjadi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Markus 16:8a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Lalu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keluar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lari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meninggalkan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kubur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sebab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gentar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dahsyat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menimpa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.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mengatakan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apa-apa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siapa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pun juga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karena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takut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63712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BC3B79-1EC7-E452-5EA2-BEDE7F4A77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12937" r="2" b="9136"/>
          <a:stretch/>
        </p:blipFill>
        <p:spPr>
          <a:xfrm>
            <a:off x="0" y="-58620"/>
            <a:ext cx="9171076" cy="393050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28" y="2987478"/>
            <a:ext cx="9171095" cy="1828800"/>
            <a:chOff x="-305" y="2987478"/>
            <a:chExt cx="12188952" cy="18288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5" name="Freeform: Shape 14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B58E6-40EE-2A32-3088-119E3E8F7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287" y="3865462"/>
            <a:ext cx="8554064" cy="289068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Gill Sans Nova Cond Ultra Bold" panose="020B0B04020104020203" pitchFamily="34" charset="0"/>
              </a:rPr>
              <a:t>Setelah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mereka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lepas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dari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ketakutan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karena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berita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itu</a:t>
            </a:r>
            <a:r>
              <a:rPr lang="en-ID" dirty="0">
                <a:latin typeface="Gill Sans Nova Cond Ultra Bold" panose="020B0B04020104020203" pitchFamily="34" charset="0"/>
              </a:rPr>
              <a:t>, </a:t>
            </a:r>
            <a:r>
              <a:rPr lang="en-ID" dirty="0" err="1">
                <a:latin typeface="Gill Sans Nova Cond Ultra Bold" panose="020B0B04020104020203" pitchFamily="34" charset="0"/>
              </a:rPr>
              <a:t>dengan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singkat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mereka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menyampaikan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pesan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kepada</a:t>
            </a:r>
            <a:r>
              <a:rPr lang="en-ID" dirty="0">
                <a:latin typeface="Gill Sans Nova Cond Ultra Bold" panose="020B0B04020104020203" pitchFamily="34" charset="0"/>
              </a:rPr>
              <a:t> Petrus dan </a:t>
            </a:r>
            <a:r>
              <a:rPr lang="en-ID" dirty="0" err="1">
                <a:latin typeface="Gill Sans Nova Cond Ultra Bold" panose="020B0B04020104020203" pitchFamily="34" charset="0"/>
              </a:rPr>
              <a:t>teman-temannya</a:t>
            </a:r>
            <a:r>
              <a:rPr lang="en-ID" dirty="0">
                <a:latin typeface="Gill Sans Nova Cond Ultra Bold" panose="020B0B04020104020203" pitchFamily="34" charset="0"/>
              </a:rPr>
              <a:t>.</a:t>
            </a:r>
          </a:p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Markus 16:7</a:t>
            </a:r>
            <a:r>
              <a:rPr lang="en-ID" dirty="0">
                <a:latin typeface="Tw Cen MT Condensed Extra Bold" panose="020B0803020202020204" pitchFamily="34" charset="0"/>
              </a:rPr>
              <a:t> "</a:t>
            </a:r>
            <a:r>
              <a:rPr lang="en-ID" dirty="0" err="1">
                <a:latin typeface="Tw Cen MT Condensed Extra Bold" panose="020B0803020202020204" pitchFamily="34" charset="0"/>
              </a:rPr>
              <a:t>Tetapi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sekarang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pergilah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katakanlah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latin typeface="Tw Cen MT Condensed Extra Bold" panose="020B0803020202020204" pitchFamily="34" charset="0"/>
              </a:rPr>
              <a:t> murid-murid-Nya dan </a:t>
            </a:r>
            <a:r>
              <a:rPr lang="en-ID" dirty="0" err="1"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latin typeface="Tw Cen MT Condensed Extra Bold" panose="020B0803020202020204" pitchFamily="34" charset="0"/>
              </a:rPr>
              <a:t> Petrus: </a:t>
            </a:r>
            <a:r>
              <a:rPr lang="en-ID" dirty="0" err="1">
                <a:latin typeface="Tw Cen MT Condensed Extra Bold" panose="020B0803020202020204" pitchFamily="34" charset="0"/>
              </a:rPr>
              <a:t>Ia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mendahului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kamu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</a:t>
            </a:r>
            <a:r>
              <a:rPr lang="en-ID" dirty="0">
                <a:latin typeface="Tw Cen MT Condensed Extra Bold" panose="020B0803020202020204" pitchFamily="34" charset="0"/>
              </a:rPr>
              <a:t> Galilea; di sana </a:t>
            </a:r>
            <a:r>
              <a:rPr lang="en-ID" dirty="0" err="1">
                <a:latin typeface="Tw Cen MT Condensed Extra Bold" panose="020B0803020202020204" pitchFamily="34" charset="0"/>
              </a:rPr>
              <a:t>kamu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melihat</a:t>
            </a:r>
            <a:r>
              <a:rPr lang="en-ID" dirty="0">
                <a:latin typeface="Tw Cen MT Condensed Extra Bold" panose="020B0803020202020204" pitchFamily="34" charset="0"/>
              </a:rPr>
              <a:t> Dia, </a:t>
            </a:r>
            <a:r>
              <a:rPr lang="en-ID" dirty="0" err="1">
                <a:latin typeface="Tw Cen MT Condensed Extra Bold" panose="020B0803020202020204" pitchFamily="34" charset="0"/>
              </a:rPr>
              <a:t>seperti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sudah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dikatakan</a:t>
            </a:r>
            <a:r>
              <a:rPr lang="en-ID" dirty="0">
                <a:latin typeface="Tw Cen MT Condensed Extra Bold" panose="020B0803020202020204" pitchFamily="34" charset="0"/>
              </a:rPr>
              <a:t>-Nya </a:t>
            </a:r>
            <a:r>
              <a:rPr lang="en-ID" dirty="0" err="1"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kamu</a:t>
            </a:r>
            <a:r>
              <a:rPr lang="en-ID" dirty="0">
                <a:latin typeface="Tw Cen MT Condensed Extra Bold" panose="020B0803020202020204" pitchFamily="34" charset="0"/>
              </a:rPr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1786026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0AA68C-B8BE-744D-0776-696E0197E7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417" b="13541"/>
          <a:stretch/>
        </p:blipFill>
        <p:spPr>
          <a:xfrm>
            <a:off x="20" y="0"/>
            <a:ext cx="9143980" cy="3476697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6677F-56F0-A2CA-7FEA-92E88385E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332" y="3592625"/>
            <a:ext cx="8413336" cy="314737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Di </a:t>
            </a:r>
            <a:r>
              <a:rPr lang="en-ID" sz="30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seluruh</a:t>
            </a:r>
            <a:r>
              <a:rPr lang="en-ID" sz="30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Injil</a:t>
            </a:r>
            <a:r>
              <a:rPr lang="en-ID" sz="30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Markus, </a:t>
            </a:r>
            <a:r>
              <a:rPr lang="en-ID" sz="30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Yesus</a:t>
            </a:r>
            <a:r>
              <a:rPr lang="en-ID" sz="30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menyuruh</a:t>
            </a:r>
            <a:r>
              <a:rPr lang="en-ID" sz="30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orang-orang </a:t>
            </a:r>
            <a:r>
              <a:rPr lang="en-ID" sz="30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untuk</a:t>
            </a:r>
            <a:r>
              <a:rPr lang="en-ID" sz="30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tetap</a:t>
            </a:r>
            <a:r>
              <a:rPr lang="en-ID" sz="30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diam</a:t>
            </a:r>
            <a:r>
              <a:rPr lang="en-ID" sz="30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tentang</a:t>
            </a:r>
            <a:r>
              <a:rPr lang="en-ID" sz="30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siapa</a:t>
            </a:r>
            <a:r>
              <a:rPr lang="en-ID" sz="30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Dia </a:t>
            </a:r>
            <a:r>
              <a:rPr lang="en-ID" sz="30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atau</a:t>
            </a:r>
            <a:r>
              <a:rPr lang="en-ID" sz="30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tentang</a:t>
            </a:r>
            <a:r>
              <a:rPr lang="en-ID" sz="30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penyembuhan</a:t>
            </a:r>
            <a:r>
              <a:rPr lang="en-ID" sz="30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yang Dia </a:t>
            </a:r>
            <a:r>
              <a:rPr lang="en-ID" sz="30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lakukan</a:t>
            </a:r>
            <a:r>
              <a:rPr lang="en-ID" sz="30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bagi</a:t>
            </a:r>
            <a:r>
              <a:rPr lang="en-ID" sz="30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mereka</a:t>
            </a:r>
            <a:r>
              <a:rPr lang="en-ID" sz="30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Tidak</a:t>
            </a:r>
            <a:r>
              <a:rPr lang="en-ID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diragukan</a:t>
            </a:r>
            <a:r>
              <a:rPr lang="en-ID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lagi</a:t>
            </a:r>
            <a:r>
              <a:rPr lang="en-ID" dirty="0">
                <a:solidFill>
                  <a:srgbClr val="002060"/>
                </a:solidFill>
                <a:latin typeface="Franklin Gothic Heavy" panose="020B0903020102020204" pitchFamily="34" charset="0"/>
              </a:rPr>
              <a:t>, </a:t>
            </a:r>
            <a:r>
              <a:rPr lang="en-ID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alasan</a:t>
            </a:r>
            <a:r>
              <a:rPr lang="en-ID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utama</a:t>
            </a:r>
            <a:r>
              <a:rPr lang="en-ID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Yesus</a:t>
            </a:r>
            <a:r>
              <a:rPr lang="en-ID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menyuruh</a:t>
            </a:r>
            <a:r>
              <a:rPr lang="en-ID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mereka</a:t>
            </a:r>
            <a:r>
              <a:rPr lang="en-ID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berdiam</a:t>
            </a:r>
            <a:r>
              <a:rPr lang="en-ID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adalah</a:t>
            </a:r>
            <a:r>
              <a:rPr lang="en-ID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untuk</a:t>
            </a:r>
            <a:r>
              <a:rPr lang="en-ID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memberikan</a:t>
            </a:r>
            <a:r>
              <a:rPr lang="en-ID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diri</a:t>
            </a:r>
            <a:r>
              <a:rPr lang="en-ID" dirty="0">
                <a:solidFill>
                  <a:srgbClr val="002060"/>
                </a:solidFill>
                <a:latin typeface="Franklin Gothic Heavy" panose="020B0903020102020204" pitchFamily="34" charset="0"/>
              </a:rPr>
              <a:t>-Nya </a:t>
            </a:r>
            <a:r>
              <a:rPr lang="en-ID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waktu</a:t>
            </a:r>
            <a:r>
              <a:rPr lang="en-ID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untuk</a:t>
            </a:r>
            <a:r>
              <a:rPr lang="en-ID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menyelesaikan</a:t>
            </a:r>
            <a:r>
              <a:rPr lang="en-ID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pelayanan</a:t>
            </a:r>
            <a:r>
              <a:rPr lang="en-ID" dirty="0">
                <a:solidFill>
                  <a:srgbClr val="002060"/>
                </a:solidFill>
                <a:latin typeface="Franklin Gothic Heavy" panose="020B0903020102020204" pitchFamily="34" charset="0"/>
              </a:rPr>
              <a:t>-Nya </a:t>
            </a:r>
            <a:r>
              <a:rPr lang="en-ID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sesuai</a:t>
            </a:r>
            <a:r>
              <a:rPr lang="en-ID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dengan</a:t>
            </a:r>
            <a:r>
              <a:rPr lang="en-ID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nubuatan</a:t>
            </a:r>
            <a:r>
              <a:rPr lang="en-ID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waktu</a:t>
            </a:r>
            <a:r>
              <a:rPr lang="en-ID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di Daniel 9:24–27. </a:t>
            </a:r>
          </a:p>
        </p:txBody>
      </p:sp>
    </p:spTree>
    <p:extLst>
      <p:ext uri="{BB962C8B-B14F-4D97-AF65-F5344CB8AC3E}">
        <p14:creationId xmlns:p14="http://schemas.microsoft.com/office/powerpoint/2010/main" val="183332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749881E-442F-F8AF-0710-2C64929266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908" r="1" b="1872"/>
          <a:stretch/>
        </p:blipFill>
        <p:spPr>
          <a:xfrm>
            <a:off x="469942" y="317578"/>
            <a:ext cx="8138333" cy="35084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FBA56-F109-265F-D477-F061A2B8E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38" y="3870333"/>
            <a:ext cx="8247856" cy="2876880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Kini murid-murid </a:t>
            </a:r>
            <a:r>
              <a:rPr lang="en-ID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perlu</a:t>
            </a:r>
            <a:r>
              <a:rPr lang="en-ID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berdiam</a:t>
            </a:r>
            <a:r>
              <a:rPr lang="en-ID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lagi</a:t>
            </a:r>
            <a:r>
              <a:rPr lang="en-ID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mereka</a:t>
            </a:r>
            <a:r>
              <a:rPr lang="en-ID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harus</a:t>
            </a:r>
            <a:r>
              <a:rPr lang="en-ID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bersaksi</a:t>
            </a:r>
            <a:r>
              <a:rPr lang="en-ID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tentang</a:t>
            </a:r>
            <a:r>
              <a:rPr lang="en-ID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Yesus</a:t>
            </a:r>
            <a:r>
              <a:rPr lang="en-ID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kebenaran</a:t>
            </a:r>
            <a:r>
              <a:rPr lang="en-ID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-Nya. </a:t>
            </a:r>
          </a:p>
          <a:p>
            <a:pPr marL="0" indent="0">
              <a:buNone/>
            </a:pP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Pada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saat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kita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mencapai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akhir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Injil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Markus,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kita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membaca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kesan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luar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biasa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"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Merekapun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pergilah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memberitakan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Injil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segala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penjuru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dan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Tuhan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turut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bekerja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meneguhkan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firman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itu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tanda-tanda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menyertainya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" [Markus 16:20].</a:t>
            </a:r>
          </a:p>
        </p:txBody>
      </p:sp>
    </p:spTree>
    <p:extLst>
      <p:ext uri="{BB962C8B-B14F-4D97-AF65-F5344CB8AC3E}">
        <p14:creationId xmlns:p14="http://schemas.microsoft.com/office/powerpoint/2010/main" val="926636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DC4CA-C3F7-3381-77EC-37C9BD82E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355" y="3647236"/>
            <a:ext cx="8421287" cy="870155"/>
          </a:xfrm>
        </p:spPr>
        <p:txBody>
          <a:bodyPr anchor="ctr">
            <a:noAutofit/>
          </a:bodyPr>
          <a:lstStyle/>
          <a:p>
            <a:pPr algn="ctr"/>
            <a:r>
              <a:rPr lang="en-US" dirty="0">
                <a:latin typeface="Bernard MT Condensed" panose="02050806060905020404" pitchFamily="18" charset="0"/>
              </a:rPr>
              <a:t>MARKUS 16 : 6</a:t>
            </a:r>
            <a:endParaRPr lang="en-ID" dirty="0">
              <a:latin typeface="Bernard MT Condensed" panose="020508060609050204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C63CB4-BC48-89A7-1A04-939799E5DE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842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99697-BE00-11DD-C7F1-374955270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344" y="4454013"/>
            <a:ext cx="8649311" cy="212376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3200" dirty="0">
                <a:latin typeface="Franklin Gothic Demi Cond" panose="020B0706030402020204" pitchFamily="34" charset="0"/>
              </a:rPr>
              <a:t>Tetapi orang </a:t>
            </a:r>
            <a:r>
              <a:rPr lang="en-US" sz="3200" dirty="0" err="1">
                <a:latin typeface="Franklin Gothic Demi Cond" panose="020B0706030402020204" pitchFamily="34" charset="0"/>
              </a:rPr>
              <a:t>muda</a:t>
            </a:r>
            <a:r>
              <a:rPr lang="en-US" sz="3200" dirty="0">
                <a:latin typeface="Franklin Gothic Demi Cond" panose="020B0706030402020204" pitchFamily="34" charset="0"/>
              </a:rPr>
              <a:t> itu </a:t>
            </a:r>
            <a:r>
              <a:rPr lang="en-US" sz="3200" dirty="0" err="1">
                <a:latin typeface="Franklin Gothic Demi Cond" panose="020B0706030402020204" pitchFamily="34" charset="0"/>
              </a:rPr>
              <a:t>berkata</a:t>
            </a:r>
            <a:r>
              <a:rPr lang="en-US" sz="3200" dirty="0">
                <a:latin typeface="Franklin Gothic Demi Cond" panose="020B0706030402020204" pitchFamily="34" charset="0"/>
              </a:rPr>
              <a:t> kepada </a:t>
            </a:r>
            <a:r>
              <a:rPr lang="en-US" sz="3200" dirty="0" err="1">
                <a:latin typeface="Franklin Gothic Demi Cond" panose="020B0706030402020204" pitchFamily="34" charset="0"/>
              </a:rPr>
              <a:t>mereka</a:t>
            </a:r>
            <a:r>
              <a:rPr lang="en-US" sz="3200" dirty="0">
                <a:latin typeface="Franklin Gothic Demi Cond" panose="020B0706030402020204" pitchFamily="34" charset="0"/>
              </a:rPr>
              <a:t>: "</a:t>
            </a:r>
            <a:r>
              <a:rPr lang="en-US" sz="3200" dirty="0" err="1">
                <a:latin typeface="Franklin Gothic Demi Cond" panose="020B0706030402020204" pitchFamily="34" charset="0"/>
              </a:rPr>
              <a:t>Jangan</a:t>
            </a:r>
            <a:r>
              <a:rPr lang="en-US" sz="3200" dirty="0"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latin typeface="Franklin Gothic Demi Cond" panose="020B0706030402020204" pitchFamily="34" charset="0"/>
              </a:rPr>
              <a:t>takut</a:t>
            </a:r>
            <a:r>
              <a:rPr lang="en-US" sz="3200" dirty="0">
                <a:latin typeface="Franklin Gothic Demi Cond" panose="020B0706030402020204" pitchFamily="34" charset="0"/>
              </a:rPr>
              <a:t>! Kamu </a:t>
            </a:r>
            <a:r>
              <a:rPr lang="en-US" sz="3200" dirty="0" err="1">
                <a:latin typeface="Franklin Gothic Demi Cond" panose="020B0706030402020204" pitchFamily="34" charset="0"/>
              </a:rPr>
              <a:t>mencari</a:t>
            </a:r>
            <a:r>
              <a:rPr lang="en-US" sz="3200" dirty="0"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latin typeface="Franklin Gothic Demi Cond" panose="020B0706030402020204" pitchFamily="34" charset="0"/>
              </a:rPr>
              <a:t>Yesus</a:t>
            </a:r>
            <a:r>
              <a:rPr lang="en-US" sz="3200" dirty="0">
                <a:latin typeface="Franklin Gothic Demi Cond" panose="020B0706030402020204" pitchFamily="34" charset="0"/>
              </a:rPr>
              <a:t> orang </a:t>
            </a:r>
            <a:r>
              <a:rPr lang="en-US" sz="3200" dirty="0" err="1">
                <a:latin typeface="Franklin Gothic Demi Cond" panose="020B0706030402020204" pitchFamily="34" charset="0"/>
              </a:rPr>
              <a:t>Nazaret</a:t>
            </a:r>
            <a:r>
              <a:rPr lang="en-US" sz="3200" dirty="0">
                <a:latin typeface="Franklin Gothic Demi Cond" panose="020B0706030402020204" pitchFamily="34" charset="0"/>
              </a:rPr>
              <a:t>, yang disalibkan itu. </a:t>
            </a:r>
            <a:r>
              <a:rPr lang="en-US" sz="3200" dirty="0" err="1">
                <a:latin typeface="Franklin Gothic Demi Cond" panose="020B0706030402020204" pitchFamily="34" charset="0"/>
              </a:rPr>
              <a:t>Ia</a:t>
            </a:r>
            <a:r>
              <a:rPr lang="en-US" sz="3200" dirty="0"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latin typeface="Franklin Gothic Demi Cond" panose="020B0706030402020204" pitchFamily="34" charset="0"/>
              </a:rPr>
              <a:t>telah</a:t>
            </a:r>
            <a:r>
              <a:rPr lang="en-US" sz="3200" dirty="0">
                <a:latin typeface="Franklin Gothic Demi Cond" panose="020B0706030402020204" pitchFamily="34" charset="0"/>
              </a:rPr>
              <a:t> bangkit. </a:t>
            </a:r>
            <a:r>
              <a:rPr lang="en-US" sz="3200" dirty="0" err="1">
                <a:latin typeface="Franklin Gothic Demi Cond" panose="020B0706030402020204" pitchFamily="34" charset="0"/>
              </a:rPr>
              <a:t>Ia</a:t>
            </a:r>
            <a:r>
              <a:rPr lang="en-US" sz="3200" dirty="0">
                <a:latin typeface="Franklin Gothic Demi Cond" panose="020B0706030402020204" pitchFamily="34" charset="0"/>
              </a:rPr>
              <a:t> tidak </a:t>
            </a:r>
            <a:r>
              <a:rPr lang="en-US" sz="3200" dirty="0" err="1">
                <a:latin typeface="Franklin Gothic Demi Cond" panose="020B0706030402020204" pitchFamily="34" charset="0"/>
              </a:rPr>
              <a:t>ada</a:t>
            </a:r>
            <a:r>
              <a:rPr lang="en-US" sz="3200" dirty="0">
                <a:latin typeface="Franklin Gothic Demi Cond" panose="020B0706030402020204" pitchFamily="34" charset="0"/>
              </a:rPr>
              <a:t> di </a:t>
            </a:r>
            <a:r>
              <a:rPr lang="en-US" sz="3200" dirty="0" err="1">
                <a:latin typeface="Franklin Gothic Demi Cond" panose="020B0706030402020204" pitchFamily="34" charset="0"/>
              </a:rPr>
              <a:t>sini</a:t>
            </a:r>
            <a:r>
              <a:rPr lang="en-US" sz="3200" dirty="0">
                <a:latin typeface="Franklin Gothic Demi Cond" panose="020B0706030402020204" pitchFamily="34" charset="0"/>
              </a:rPr>
              <a:t>. </a:t>
            </a:r>
            <a:r>
              <a:rPr lang="en-US" sz="3200" dirty="0" err="1">
                <a:latin typeface="Franklin Gothic Demi Cond" panose="020B0706030402020204" pitchFamily="34" charset="0"/>
              </a:rPr>
              <a:t>Lihat</a:t>
            </a:r>
            <a:r>
              <a:rPr lang="en-US" sz="3200" dirty="0">
                <a:latin typeface="Franklin Gothic Demi Cond" panose="020B0706030402020204" pitchFamily="34" charset="0"/>
              </a:rPr>
              <a:t>! </a:t>
            </a:r>
            <a:r>
              <a:rPr lang="en-US" sz="3200" dirty="0" err="1">
                <a:latin typeface="Franklin Gothic Demi Cond" panose="020B0706030402020204" pitchFamily="34" charset="0"/>
              </a:rPr>
              <a:t>Inilah</a:t>
            </a:r>
            <a:r>
              <a:rPr lang="en-US" sz="3200" dirty="0">
                <a:latin typeface="Franklin Gothic Demi Cond" panose="020B0706030402020204" pitchFamily="34" charset="0"/>
              </a:rPr>
              <a:t> tempat </a:t>
            </a:r>
            <a:r>
              <a:rPr lang="en-US" sz="3200" dirty="0" err="1">
                <a:latin typeface="Franklin Gothic Demi Cond" panose="020B0706030402020204" pitchFamily="34" charset="0"/>
              </a:rPr>
              <a:t>mereka</a:t>
            </a:r>
            <a:r>
              <a:rPr lang="en-US" sz="3200" dirty="0"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latin typeface="Franklin Gothic Demi Cond" panose="020B0706030402020204" pitchFamily="34" charset="0"/>
              </a:rPr>
              <a:t>membaringkan</a:t>
            </a:r>
            <a:r>
              <a:rPr lang="en-US" sz="3200" dirty="0">
                <a:latin typeface="Franklin Gothic Demi Cond" panose="020B0706030402020204" pitchFamily="34" charset="0"/>
              </a:rPr>
              <a:t> Dia.”</a:t>
            </a:r>
            <a:endParaRPr lang="en-ID" sz="3200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315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A2D4CA-C055-0E58-4207-D9157AEA6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9488"/>
            <a:ext cx="9143999" cy="1437944"/>
          </a:xfrm>
        </p:spPr>
        <p:txBody>
          <a:bodyPr>
            <a:normAutofit fontScale="90000"/>
          </a:bodyPr>
          <a:lstStyle/>
          <a:p>
            <a:pPr algn="ctr"/>
            <a:r>
              <a:rPr lang="en-ID" sz="3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MENAMPAKKAN DIRI KEPADA MARIA </a:t>
            </a:r>
            <a:br>
              <a:rPr lang="en-ID" sz="3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r>
              <a:rPr lang="en-ID" sz="3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DAN YANG LAINNYA</a:t>
            </a:r>
            <a:br>
              <a:rPr lang="en-ID" sz="3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Rabu, 25 September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F063C-3BEC-BB21-8913-A2AB7BAB8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386" y="1745015"/>
            <a:ext cx="8937712" cy="505046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Gill Sans Nova Cond Ultra Bold" panose="020B0B04020104020203" pitchFamily="34" charset="0"/>
              </a:rPr>
              <a:t>Orang </a:t>
            </a:r>
            <a:r>
              <a:rPr lang="en-ID" dirty="0" err="1">
                <a:latin typeface="Gill Sans Nova Cond Ultra Bold" panose="020B0B04020104020203" pitchFamily="34" charset="0"/>
              </a:rPr>
              <a:t>pertama</a:t>
            </a:r>
            <a:r>
              <a:rPr lang="en-ID" dirty="0">
                <a:latin typeface="Gill Sans Nova Cond Ultra Bold" panose="020B0B04020104020203" pitchFamily="34" charset="0"/>
              </a:rPr>
              <a:t> yang </a:t>
            </a:r>
            <a:r>
              <a:rPr lang="en-ID" dirty="0" err="1">
                <a:latin typeface="Gill Sans Nova Cond Ultra Bold" panose="020B0B04020104020203" pitchFamily="34" charset="0"/>
              </a:rPr>
              <a:t>telah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melihat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Yesus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bangkit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dari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kubur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adalah</a:t>
            </a:r>
            <a:r>
              <a:rPr lang="en-ID" dirty="0">
                <a:latin typeface="Gill Sans Nova Cond Ultra Bold" panose="020B0B04020104020203" pitchFamily="34" charset="0"/>
              </a:rPr>
              <a:t> Maria Magdalena [</a:t>
            </a:r>
            <a:r>
              <a:rPr lang="en-ID" dirty="0" err="1">
                <a:latin typeface="Gill Sans Nova Cond Ultra Bold" panose="020B0B04020104020203" pitchFamily="34" charset="0"/>
              </a:rPr>
              <a:t>Yohanes</a:t>
            </a:r>
            <a:r>
              <a:rPr lang="en-ID" dirty="0">
                <a:latin typeface="Gill Sans Nova Cond Ultra Bold" panose="020B0B04020104020203" pitchFamily="34" charset="0"/>
              </a:rPr>
              <a:t> 20:11-18]. </a:t>
            </a:r>
          </a:p>
          <a:p>
            <a:pPr marL="0" indent="0">
              <a:buNone/>
            </a:pPr>
            <a:r>
              <a:rPr lang="en-ID" dirty="0">
                <a:latin typeface="Franklin Gothic Heavy" panose="020B0903020102020204" pitchFamily="34" charset="0"/>
              </a:rPr>
              <a:t>Perempuan-</a:t>
            </a:r>
            <a:r>
              <a:rPr lang="en-ID" dirty="0" err="1">
                <a:latin typeface="Franklin Gothic Heavy" panose="020B0903020102020204" pitchFamily="34" charset="0"/>
              </a:rPr>
              <a:t>perempuan</a:t>
            </a:r>
            <a:r>
              <a:rPr lang="en-ID" dirty="0">
                <a:latin typeface="Franklin Gothic Heavy" panose="020B0903020102020204" pitchFamily="34" charset="0"/>
              </a:rPr>
              <a:t> lain juga </a:t>
            </a:r>
            <a:r>
              <a:rPr lang="en-ID" dirty="0" err="1">
                <a:latin typeface="Franklin Gothic Heavy" panose="020B0903020102020204" pitchFamily="34" charset="0"/>
              </a:rPr>
              <a:t>melihat</a:t>
            </a:r>
            <a:r>
              <a:rPr lang="en-ID" dirty="0">
                <a:latin typeface="Franklin Gothic Heavy" panose="020B0903020102020204" pitchFamily="34" charset="0"/>
              </a:rPr>
              <a:t> Dia [</a:t>
            </a:r>
            <a:r>
              <a:rPr lang="en-ID" dirty="0" err="1">
                <a:latin typeface="Franklin Gothic Heavy" panose="020B0903020102020204" pitchFamily="34" charset="0"/>
              </a:rPr>
              <a:t>Matius</a:t>
            </a:r>
            <a:r>
              <a:rPr lang="en-ID" dirty="0">
                <a:latin typeface="Franklin Gothic Heavy" panose="020B0903020102020204" pitchFamily="34" charset="0"/>
              </a:rPr>
              <a:t> 28:8-10]. </a:t>
            </a:r>
          </a:p>
          <a:p>
            <a:pPr marL="0" indent="0">
              <a:buNone/>
            </a:pPr>
            <a:r>
              <a:rPr lang="en-ID" dirty="0" err="1">
                <a:solidFill>
                  <a:srgbClr val="002060"/>
                </a:solidFill>
                <a:latin typeface="Eras Bold ITC" panose="020B0907030504020204" pitchFamily="34" charset="0"/>
              </a:rPr>
              <a:t>Adalah</a:t>
            </a:r>
            <a:r>
              <a:rPr lang="en-ID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Eras Bold ITC" panose="020B0907030504020204" pitchFamily="34" charset="0"/>
              </a:rPr>
              <a:t>penting</a:t>
            </a:r>
            <a:r>
              <a:rPr lang="en-ID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Eras Bold ITC" panose="020B0907030504020204" pitchFamily="34" charset="0"/>
              </a:rPr>
              <a:t>bahwa</a:t>
            </a:r>
            <a:r>
              <a:rPr lang="en-ID" dirty="0">
                <a:solidFill>
                  <a:srgbClr val="002060"/>
                </a:solidFill>
                <a:latin typeface="Eras Bold ITC" panose="020B0907030504020204" pitchFamily="34" charset="0"/>
              </a:rPr>
              <a:t> orang-orang </a:t>
            </a:r>
            <a:r>
              <a:rPr lang="en-ID" dirty="0" err="1">
                <a:solidFill>
                  <a:srgbClr val="002060"/>
                </a:solidFill>
                <a:latin typeface="Eras Bold ITC" panose="020B0907030504020204" pitchFamily="34" charset="0"/>
              </a:rPr>
              <a:t>pertama</a:t>
            </a:r>
            <a:r>
              <a:rPr lang="en-ID" dirty="0">
                <a:solidFill>
                  <a:srgbClr val="002060"/>
                </a:solidFill>
                <a:latin typeface="Eras Bold ITC" panose="020B0907030504020204" pitchFamily="34" charset="0"/>
              </a:rPr>
              <a:t> yang </a:t>
            </a:r>
            <a:r>
              <a:rPr lang="en-ID" dirty="0" err="1">
                <a:solidFill>
                  <a:srgbClr val="002060"/>
                </a:solidFill>
                <a:latin typeface="Eras Bold ITC" panose="020B0907030504020204" pitchFamily="34" charset="0"/>
              </a:rPr>
              <a:t>melihat</a:t>
            </a:r>
            <a:r>
              <a:rPr lang="en-ID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Eras Bold ITC" panose="020B0907030504020204" pitchFamily="34" charset="0"/>
              </a:rPr>
              <a:t>Tuhan</a:t>
            </a:r>
            <a:r>
              <a:rPr lang="en-ID" dirty="0">
                <a:solidFill>
                  <a:srgbClr val="002060"/>
                </a:solidFill>
                <a:latin typeface="Eras Bold ITC" panose="020B0907030504020204" pitchFamily="34" charset="0"/>
              </a:rPr>
              <a:t> yang </a:t>
            </a:r>
            <a:r>
              <a:rPr lang="en-ID" dirty="0" err="1">
                <a:solidFill>
                  <a:srgbClr val="002060"/>
                </a:solidFill>
                <a:latin typeface="Eras Bold ITC" panose="020B0907030504020204" pitchFamily="34" charset="0"/>
              </a:rPr>
              <a:t>bangkit</a:t>
            </a:r>
            <a:r>
              <a:rPr lang="en-ID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Eras Bold ITC" panose="020B0907030504020204" pitchFamily="34" charset="0"/>
              </a:rPr>
              <a:t>adalah</a:t>
            </a:r>
            <a:r>
              <a:rPr lang="en-ID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Eras Bold ITC" panose="020B0907030504020204" pitchFamily="34" charset="0"/>
              </a:rPr>
              <a:t>perempuan</a:t>
            </a:r>
            <a:r>
              <a:rPr lang="en-ID" dirty="0">
                <a:solidFill>
                  <a:srgbClr val="002060"/>
                </a:solidFill>
                <a:latin typeface="Eras Bold ITC" panose="020B0907030504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>
                <a:solidFill>
                  <a:srgbClr val="00206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Karena </a:t>
            </a:r>
            <a:r>
              <a:rPr lang="en-ID" sz="3000" dirty="0" err="1">
                <a:solidFill>
                  <a:srgbClr val="00206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perempuan</a:t>
            </a:r>
            <a:r>
              <a:rPr lang="en-ID" sz="3000" dirty="0">
                <a:solidFill>
                  <a:srgbClr val="00206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 di dunia </a:t>
            </a:r>
            <a:r>
              <a:rPr lang="en-ID" sz="3000" dirty="0" err="1">
                <a:solidFill>
                  <a:srgbClr val="00206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kuno</a:t>
            </a:r>
            <a:r>
              <a:rPr lang="en-ID" sz="3000" dirty="0">
                <a:solidFill>
                  <a:srgbClr val="00206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solidFill>
                  <a:srgbClr val="00206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memiliki</a:t>
            </a:r>
            <a:r>
              <a:rPr lang="en-ID" sz="3000" dirty="0">
                <a:solidFill>
                  <a:srgbClr val="00206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 status </a:t>
            </a:r>
            <a:r>
              <a:rPr lang="en-ID" sz="3000" dirty="0" err="1">
                <a:solidFill>
                  <a:srgbClr val="00206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tinggi</a:t>
            </a:r>
            <a:r>
              <a:rPr lang="en-ID" sz="3000" dirty="0">
                <a:solidFill>
                  <a:srgbClr val="00206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sebagai</a:t>
            </a:r>
            <a:r>
              <a:rPr lang="en-ID" sz="3000" dirty="0">
                <a:solidFill>
                  <a:srgbClr val="00206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saksi</a:t>
            </a:r>
            <a:r>
              <a:rPr lang="en-ID" sz="3000" dirty="0">
                <a:solidFill>
                  <a:srgbClr val="00206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solidFill>
                  <a:srgbClr val="00206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seandainya</a:t>
            </a:r>
            <a:r>
              <a:rPr lang="en-ID" sz="3000" dirty="0">
                <a:solidFill>
                  <a:srgbClr val="00206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kisah</a:t>
            </a:r>
            <a:r>
              <a:rPr lang="en-ID" sz="3000" dirty="0">
                <a:solidFill>
                  <a:srgbClr val="00206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tersebut</a:t>
            </a:r>
            <a:r>
              <a:rPr lang="en-ID" sz="3000" dirty="0">
                <a:solidFill>
                  <a:srgbClr val="00206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dibuat</a:t>
            </a:r>
            <a:r>
              <a:rPr lang="en-ID" sz="3000" dirty="0">
                <a:solidFill>
                  <a:srgbClr val="00206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-buat, </a:t>
            </a:r>
            <a:r>
              <a:rPr lang="en-ID" sz="3000" dirty="0" err="1">
                <a:solidFill>
                  <a:srgbClr val="00206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kemungkinan</a:t>
            </a:r>
            <a:r>
              <a:rPr lang="en-ID" sz="3000" dirty="0">
                <a:solidFill>
                  <a:srgbClr val="00206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besar</a:t>
            </a:r>
            <a:r>
              <a:rPr lang="en-ID" sz="3000" dirty="0">
                <a:solidFill>
                  <a:srgbClr val="00206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adalah</a:t>
            </a:r>
            <a:r>
              <a:rPr lang="en-ID" sz="3000" dirty="0">
                <a:solidFill>
                  <a:srgbClr val="00206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lebih</a:t>
            </a:r>
            <a:r>
              <a:rPr lang="en-ID" sz="3000" dirty="0">
                <a:solidFill>
                  <a:srgbClr val="00206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baik</a:t>
            </a:r>
            <a:r>
              <a:rPr lang="en-ID" sz="3000" dirty="0">
                <a:solidFill>
                  <a:srgbClr val="00206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solidFill>
                  <a:srgbClr val="00206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menyebutkan</a:t>
            </a:r>
            <a:r>
              <a:rPr lang="en-ID" sz="3000" dirty="0">
                <a:solidFill>
                  <a:srgbClr val="00206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beberapa</a:t>
            </a:r>
            <a:r>
              <a:rPr lang="en-ID" sz="3000" dirty="0">
                <a:solidFill>
                  <a:srgbClr val="00206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 orang </a:t>
            </a:r>
            <a:r>
              <a:rPr lang="en-ID" sz="3000" dirty="0" err="1">
                <a:solidFill>
                  <a:srgbClr val="00206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laki-laki</a:t>
            </a:r>
            <a:r>
              <a:rPr lang="en-ID" sz="3000" dirty="0">
                <a:solidFill>
                  <a:srgbClr val="00206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sebagai</a:t>
            </a:r>
            <a:r>
              <a:rPr lang="en-ID" sz="3000" dirty="0">
                <a:solidFill>
                  <a:srgbClr val="00206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saksi</a:t>
            </a:r>
            <a:r>
              <a:rPr lang="en-ID" sz="3000" dirty="0">
                <a:solidFill>
                  <a:srgbClr val="00206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pertama</a:t>
            </a:r>
            <a:r>
              <a:rPr lang="en-ID" sz="3000" dirty="0">
                <a:solidFill>
                  <a:srgbClr val="00206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46836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3FA7A-E11C-471D-288B-A6B357833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537" y="3576484"/>
            <a:ext cx="8131892" cy="3135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Tetapi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saksi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bukan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laki-laki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bukan</a:t>
            </a:r>
            <a:r>
              <a:rPr lang="en-ID" sz="3000" dirty="0">
                <a:latin typeface="Franklin Gothic Demi Cond" panose="020B0706030402020204" pitchFamily="34" charset="0"/>
              </a:rPr>
              <a:t> juga </a:t>
            </a:r>
            <a:r>
              <a:rPr lang="en-ID" sz="3000" dirty="0" err="1">
                <a:latin typeface="Franklin Gothic Demi Cond" panose="020B0706030402020204" pitchFamily="34" charset="0"/>
              </a:rPr>
              <a:t>Sebelas</a:t>
            </a:r>
            <a:r>
              <a:rPr lang="en-ID" sz="3000" dirty="0">
                <a:latin typeface="Franklin Gothic Demi Cond" panose="020B0706030402020204" pitchFamily="34" charset="0"/>
              </a:rPr>
              <a:t> Murid, </a:t>
            </a:r>
            <a:r>
              <a:rPr lang="en-ID" sz="3000" dirty="0" err="1">
                <a:latin typeface="Franklin Gothic Demi Cond" panose="020B0706030402020204" pitchFamily="34" charset="0"/>
              </a:rPr>
              <a:t>melainkan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seorang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perempuan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Dia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pergi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untuk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menyampaikan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kabar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baik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kepada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para murid,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namun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mengherankan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mereka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memercayai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kesaksiannya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kemungkinan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besar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karena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kesaksiannya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fantastis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dan juga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karena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Maria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adalah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seorang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perempuan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ED9530-C2DB-D3F1-9A16-890D6E81FB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4774"/>
          <a:stretch/>
        </p:blipFill>
        <p:spPr>
          <a:xfrm>
            <a:off x="1044677" y="477000"/>
            <a:ext cx="7054645" cy="2952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4047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D274E0-C7AC-0188-70E0-1564E8BD01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17" r="10742" b="1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C666A-CD3F-1FC4-FEB0-BBD8257E1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915" y="1415845"/>
            <a:ext cx="4199861" cy="4208778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Para </a:t>
            </a:r>
            <a:r>
              <a:rPr lang="en-ID" sz="3200" dirty="0" err="1">
                <a:latin typeface="Franklin Gothic Demi Cond" panose="020B0706030402020204" pitchFamily="34" charset="0"/>
              </a:rPr>
              <a:t>pembela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kisah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kebangkitan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menggunakan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fakta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ini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yaitu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fakta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bahwa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perempuan-perempuan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adalah</a:t>
            </a:r>
            <a:r>
              <a:rPr lang="en-ID" sz="3200" dirty="0">
                <a:latin typeface="Franklin Gothic Demi Cond" panose="020B0706030402020204" pitchFamily="34" charset="0"/>
              </a:rPr>
              <a:t> orang </a:t>
            </a:r>
            <a:r>
              <a:rPr lang="en-ID" sz="3200" dirty="0" err="1">
                <a:latin typeface="Franklin Gothic Demi Cond" panose="020B0706030402020204" pitchFamily="34" charset="0"/>
              </a:rPr>
              <a:t>pertama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telah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melihat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sebagai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bukti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kuat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atas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kejujuran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kisah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tersebut</a:t>
            </a:r>
            <a:r>
              <a:rPr lang="en-ID" sz="3200" dirty="0">
                <a:latin typeface="Franklin Gothic Demi Cond" panose="020B0706030402020204" pitchFamily="34" charset="0"/>
              </a:rPr>
              <a:t>.</a:t>
            </a:r>
          </a:p>
          <a:p>
            <a:endParaRPr lang="en-ID" sz="3200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8848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9C50B-4611-9807-97DB-8DBAE59F6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983" y="3141408"/>
            <a:ext cx="7846142" cy="345112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endParaRPr lang="en-ID" sz="3000" dirty="0">
              <a:latin typeface="Tw Cen MT Condensed Extra Bold" panose="020B0803020202020204" pitchFamily="34" charset="0"/>
            </a:endParaRPr>
          </a:p>
          <a:p>
            <a:pPr marL="0" indent="0">
              <a:buNone/>
            </a:pPr>
            <a:r>
              <a:rPr lang="en-ID" sz="3000" dirty="0">
                <a:latin typeface="Impact" panose="020B0806030902050204" pitchFamily="34" charset="0"/>
              </a:rPr>
              <a:t>Markus 16:14</a:t>
            </a:r>
            <a:r>
              <a:rPr lang="en-ID" sz="3000" dirty="0">
                <a:latin typeface="Tw Cen MT Condensed Extra Bold" panose="020B0803020202020204" pitchFamily="34" charset="0"/>
              </a:rPr>
              <a:t> "</a:t>
            </a:r>
            <a:r>
              <a:rPr lang="en-ID" sz="3000" dirty="0" err="1">
                <a:latin typeface="Tw Cen MT Condensed Extra Bold" panose="020B0803020202020204" pitchFamily="34" charset="0"/>
              </a:rPr>
              <a:t>Akhirnya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menampakkan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diri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kesebelas</a:t>
            </a:r>
            <a:r>
              <a:rPr lang="en-ID" sz="3000" dirty="0">
                <a:latin typeface="Tw Cen MT Condensed Extra Bold" panose="020B0803020202020204" pitchFamily="34" charset="0"/>
              </a:rPr>
              <a:t> orang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itu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ketika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sedang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makan</a:t>
            </a:r>
            <a:r>
              <a:rPr lang="en-ID" sz="3000" dirty="0">
                <a:latin typeface="Tw Cen MT Condensed Extra Bold" panose="020B0803020202020204" pitchFamily="34" charset="0"/>
              </a:rPr>
              <a:t>, dan </a:t>
            </a:r>
            <a:r>
              <a:rPr lang="en-ID" sz="3000" dirty="0" err="1">
                <a:latin typeface="Eras Bold ITC" panose="020B0907030504020204" pitchFamily="34" charset="0"/>
              </a:rPr>
              <a:t>Ia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mencela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ketidakpercayaan</a:t>
            </a:r>
            <a:r>
              <a:rPr lang="en-ID" sz="3000" dirty="0">
                <a:latin typeface="Eras Bold ITC" panose="020B0907030504020204" pitchFamily="34" charset="0"/>
              </a:rPr>
              <a:t> dan </a:t>
            </a:r>
            <a:r>
              <a:rPr lang="en-ID" sz="3000" dirty="0" err="1">
                <a:latin typeface="Eras Bold ITC" panose="020B0907030504020204" pitchFamily="34" charset="0"/>
              </a:rPr>
              <a:t>kedegilan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hati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mereka</a:t>
            </a:r>
            <a:r>
              <a:rPr lang="en-ID" sz="3000" dirty="0">
                <a:latin typeface="Tw Cen MT Condensed Extra Bold" panose="020B0803020202020204" pitchFamily="34" charset="0"/>
              </a:rPr>
              <a:t>, oleh </a:t>
            </a:r>
            <a:r>
              <a:rPr lang="en-ID" sz="3000" dirty="0" err="1">
                <a:latin typeface="Tw Cen MT Condensed Extra Bold" panose="020B0803020202020204" pitchFamily="34" charset="0"/>
              </a:rPr>
              <a:t>karena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percaya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000" dirty="0">
                <a:latin typeface="Tw Cen MT Condensed Extra Bold" panose="020B0803020202020204" pitchFamily="34" charset="0"/>
              </a:rPr>
              <a:t> orang-orang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melihat</a:t>
            </a:r>
            <a:r>
              <a:rPr lang="en-ID" sz="3000" dirty="0">
                <a:latin typeface="Tw Cen MT Condensed Extra Bold" panose="020B0803020202020204" pitchFamily="34" charset="0"/>
              </a:rPr>
              <a:t> Dia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sesudah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kebangkitan</a:t>
            </a:r>
            <a:r>
              <a:rPr lang="en-ID" sz="3000" dirty="0">
                <a:latin typeface="Tw Cen MT Condensed Extra Bold" panose="020B0803020202020204" pitchFamily="34" charset="0"/>
              </a:rPr>
              <a:t>-Nya". </a:t>
            </a:r>
          </a:p>
          <a:p>
            <a:pPr marL="0" indent="0">
              <a:buNone/>
            </a:pPr>
            <a:r>
              <a:rPr lang="en-ID" sz="3000" dirty="0" err="1">
                <a:highlight>
                  <a:srgbClr val="FFFF00"/>
                </a:highlight>
                <a:latin typeface="Franklin Gothic Heavy" panose="020B0903020102020204" pitchFamily="34" charset="0"/>
              </a:rPr>
              <a:t>Yesus</a:t>
            </a:r>
            <a:r>
              <a:rPr lang="en-ID" sz="3000" dirty="0">
                <a:highlight>
                  <a:srgbClr val="FFFF00"/>
                </a:highlight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Heavy" panose="020B0903020102020204" pitchFamily="34" charset="0"/>
              </a:rPr>
              <a:t>harus</a:t>
            </a:r>
            <a:r>
              <a:rPr lang="en-ID" sz="3000" dirty="0">
                <a:highlight>
                  <a:srgbClr val="FFFF00"/>
                </a:highlight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Heavy" panose="020B0903020102020204" pitchFamily="34" charset="0"/>
              </a:rPr>
              <a:t>menegur</a:t>
            </a:r>
            <a:r>
              <a:rPr lang="en-ID" sz="3000" dirty="0">
                <a:highlight>
                  <a:srgbClr val="FFFF00"/>
                </a:highlight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Heavy" panose="020B0903020102020204" pitchFamily="34" charset="0"/>
              </a:rPr>
              <a:t>mereka</a:t>
            </a:r>
            <a:r>
              <a:rPr lang="en-ID" sz="3000" dirty="0">
                <a:highlight>
                  <a:srgbClr val="FFFF00"/>
                </a:highlight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Heavy" panose="020B0903020102020204" pitchFamily="34" charset="0"/>
              </a:rPr>
              <a:t>karena</a:t>
            </a:r>
            <a:r>
              <a:rPr lang="en-ID" sz="3000" dirty="0">
                <a:highlight>
                  <a:srgbClr val="FFFF00"/>
                </a:highlight>
                <a:latin typeface="Franklin Gothic Heavy" panose="020B0903020102020204" pitchFamily="34" charset="0"/>
              </a:rPr>
              <a:t> "</a:t>
            </a:r>
            <a:r>
              <a:rPr lang="en-ID" sz="3000" dirty="0" err="1">
                <a:highlight>
                  <a:srgbClr val="FFFF00"/>
                </a:highlight>
                <a:latin typeface="Franklin Gothic Heavy" panose="020B0903020102020204" pitchFamily="34" charset="0"/>
              </a:rPr>
              <a:t>kedegilan</a:t>
            </a:r>
            <a:r>
              <a:rPr lang="en-ID" sz="3000" dirty="0">
                <a:highlight>
                  <a:srgbClr val="FFFF00"/>
                </a:highlight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Heavy" panose="020B0903020102020204" pitchFamily="34" charset="0"/>
              </a:rPr>
              <a:t>hati</a:t>
            </a:r>
            <a:r>
              <a:rPr lang="en-ID" sz="3000" dirty="0">
                <a:highlight>
                  <a:srgbClr val="FFFF00"/>
                </a:highlight>
                <a:latin typeface="Franklin Gothic Heavy" panose="020B0903020102020204" pitchFamily="34" charset="0"/>
              </a:rPr>
              <a:t>" </a:t>
            </a:r>
            <a:r>
              <a:rPr lang="en-ID" sz="3000" dirty="0" err="1">
                <a:highlight>
                  <a:srgbClr val="FFFF00"/>
                </a:highlight>
                <a:latin typeface="Franklin Gothic Heavy" panose="020B0903020102020204" pitchFamily="34" charset="0"/>
              </a:rPr>
              <a:t>mereka</a:t>
            </a:r>
            <a:r>
              <a:rPr lang="en-ID" sz="3000" dirty="0">
                <a:highlight>
                  <a:srgbClr val="FFFF00"/>
                </a:highlight>
                <a:latin typeface="Franklin Gothic Heavy" panose="020B0903020102020204" pitchFamily="34" charset="0"/>
              </a:rPr>
              <a:t>. </a:t>
            </a:r>
          </a:p>
          <a:p>
            <a:pPr marL="0" indent="0">
              <a:buNone/>
            </a:pPr>
            <a:endParaRPr lang="en-ID" sz="3000" dirty="0">
              <a:latin typeface="Tw Cen MT Condensed Extra Bold" panose="020B08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E56DEA-F616-87BA-E670-FA144802E9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225" b="36753"/>
          <a:stretch/>
        </p:blipFill>
        <p:spPr>
          <a:xfrm>
            <a:off x="523875" y="495957"/>
            <a:ext cx="8096250" cy="231549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8282004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FD9CC6-3D5F-32C6-5FEF-56EC253D2F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86" b="33046"/>
          <a:stretch/>
        </p:blipFill>
        <p:spPr>
          <a:xfrm>
            <a:off x="20" y="10"/>
            <a:ext cx="9143980" cy="2679395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93D97-0264-B5C3-1543-EDC914E60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7" y="2787445"/>
            <a:ext cx="8963003" cy="393233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Kisah-kisah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Injil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sejak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penangkapan</a:t>
            </a:r>
            <a:r>
              <a:rPr lang="en-ID" dirty="0">
                <a:latin typeface="Franklin Gothic Demi Cond" panose="020B0706030402020204" pitchFamily="34" charset="0"/>
              </a:rPr>
              <a:t>-Nya </a:t>
            </a:r>
            <a:r>
              <a:rPr lang="en-ID" dirty="0" err="1">
                <a:latin typeface="Franklin Gothic Demi Cond" panose="020B0706030402020204" pitchFamily="34" charset="0"/>
              </a:rPr>
              <a:t>hingga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penampakan</a:t>
            </a:r>
            <a:r>
              <a:rPr lang="en-ID" dirty="0">
                <a:latin typeface="Franklin Gothic Demi Cond" panose="020B0706030402020204" pitchFamily="34" charset="0"/>
              </a:rPr>
              <a:t>-Nya </a:t>
            </a:r>
            <a:r>
              <a:rPr lang="en-ID" dirty="0" err="1">
                <a:latin typeface="Franklin Gothic Demi Cond" panose="020B0706030402020204" pitchFamily="34" charset="0"/>
              </a:rPr>
              <a:t>setelah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kebangkitan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melukiskan</a:t>
            </a:r>
            <a:r>
              <a:rPr lang="en-ID" dirty="0">
                <a:latin typeface="Franklin Gothic Demi Cond" panose="020B0706030402020204" pitchFamily="34" charset="0"/>
              </a:rPr>
              <a:t> para </a:t>
            </a:r>
            <a:r>
              <a:rPr lang="en-ID" dirty="0" err="1">
                <a:latin typeface="Franklin Gothic Demi Cond" panose="020B0706030402020204" pitchFamily="34" charset="0"/>
              </a:rPr>
              <a:t>pengikut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satu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sudut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pandang</a:t>
            </a:r>
            <a:r>
              <a:rPr lang="en-ID" dirty="0">
                <a:latin typeface="Franklin Gothic Demi Cond" panose="020B0706030402020204" pitchFamily="34" charset="0"/>
              </a:rPr>
              <a:t> yang sangat </a:t>
            </a:r>
            <a:r>
              <a:rPr lang="en-ID" dirty="0" err="1">
                <a:latin typeface="Franklin Gothic Demi Cond" panose="020B0706030402020204" pitchFamily="34" charset="0"/>
              </a:rPr>
              <a:t>negatif</a:t>
            </a:r>
            <a:r>
              <a:rPr lang="en-ID" dirty="0">
                <a:latin typeface="Franklin Gothic Demi Cond" panose="020B0706030402020204" pitchFamily="34" charset="0"/>
              </a:rPr>
              <a:t> : </a:t>
            </a:r>
            <a:r>
              <a:rPr lang="en-ID" dirty="0" err="1">
                <a:highlight>
                  <a:srgbClr val="FFFF00"/>
                </a:highlight>
                <a:latin typeface="Avenir Next LT Pro Demi" panose="020B0704020202020204" pitchFamily="34" charset="0"/>
              </a:rPr>
              <a:t>melarikan</a:t>
            </a:r>
            <a:r>
              <a:rPr lang="en-ID" dirty="0">
                <a:highlight>
                  <a:srgbClr val="FFFF00"/>
                </a:highlight>
                <a:latin typeface="Avenir Next LT Pro Demi" panose="020B07040202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Avenir Next LT Pro Demi" panose="020B0704020202020204" pitchFamily="34" charset="0"/>
              </a:rPr>
              <a:t>diri</a:t>
            </a:r>
            <a:r>
              <a:rPr lang="en-ID" dirty="0">
                <a:highlight>
                  <a:srgbClr val="FFFF00"/>
                </a:highlight>
                <a:latin typeface="Avenir Next LT Pro Demi" panose="020B0704020202020204" pitchFamily="34" charset="0"/>
              </a:rPr>
              <a:t>, </a:t>
            </a:r>
            <a:r>
              <a:rPr lang="en-ID" dirty="0" err="1">
                <a:highlight>
                  <a:srgbClr val="FFFF00"/>
                </a:highlight>
                <a:latin typeface="Avenir Next LT Pro Demi" panose="020B0704020202020204" pitchFamily="34" charset="0"/>
              </a:rPr>
              <a:t>menyangkal</a:t>
            </a:r>
            <a:r>
              <a:rPr lang="en-ID" dirty="0">
                <a:highlight>
                  <a:srgbClr val="FFFF00"/>
                </a:highlight>
                <a:latin typeface="Avenir Next LT Pro Demi" panose="020B0704020202020204" pitchFamily="34" charset="0"/>
              </a:rPr>
              <a:t>, </a:t>
            </a:r>
            <a:r>
              <a:rPr lang="en-ID" dirty="0" err="1">
                <a:highlight>
                  <a:srgbClr val="FFFF00"/>
                </a:highlight>
                <a:latin typeface="Avenir Next LT Pro Demi" panose="020B0704020202020204" pitchFamily="34" charset="0"/>
              </a:rPr>
              <a:t>tidak</a:t>
            </a:r>
            <a:r>
              <a:rPr lang="en-ID" dirty="0">
                <a:highlight>
                  <a:srgbClr val="FFFF00"/>
                </a:highlight>
                <a:latin typeface="Avenir Next LT Pro Demi" panose="020B07040202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Avenir Next LT Pro Demi" panose="020B0704020202020204" pitchFamily="34" charset="0"/>
              </a:rPr>
              <a:t>percaya</a:t>
            </a:r>
            <a:r>
              <a:rPr lang="en-ID" dirty="0">
                <a:highlight>
                  <a:srgbClr val="FFFF00"/>
                </a:highlight>
                <a:latin typeface="Avenir Next LT Pro Demi" panose="020B0704020202020204" pitchFamily="34" charset="0"/>
              </a:rPr>
              <a:t>, dan </a:t>
            </a:r>
            <a:r>
              <a:rPr lang="en-ID" dirty="0" err="1">
                <a:highlight>
                  <a:srgbClr val="FFFF00"/>
                </a:highlight>
                <a:latin typeface="Avenir Next LT Pro Demi" panose="020B0704020202020204" pitchFamily="34" charset="0"/>
              </a:rPr>
              <a:t>sebagainya</a:t>
            </a:r>
            <a:r>
              <a:rPr lang="en-ID" dirty="0">
                <a:latin typeface="Avenir Next LT Pro Demi" panose="020B07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Gill Sans Nova Cond XBd" panose="020B0A06020104020203" pitchFamily="34" charset="0"/>
              </a:rPr>
              <a:t>Ini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masuk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akal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seandainya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kisahnya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dibuat</a:t>
            </a:r>
            <a:r>
              <a:rPr lang="en-ID" dirty="0">
                <a:latin typeface="Gill Sans Nova Cond XBd" panose="020B0A06020104020203" pitchFamily="34" charset="0"/>
              </a:rPr>
              <a:t>-buat. </a:t>
            </a:r>
          </a:p>
          <a:p>
            <a:pPr marL="0" indent="0">
              <a:buNone/>
            </a:pPr>
            <a:r>
              <a:rPr lang="en-ID" dirty="0" err="1">
                <a:latin typeface="Franklin Gothic Heavy" panose="020B0903020102020204" pitchFamily="34" charset="0"/>
              </a:rPr>
              <a:t>Sebaliknya</a:t>
            </a:r>
            <a:r>
              <a:rPr lang="en-ID" dirty="0">
                <a:latin typeface="Franklin Gothic Heavy" panose="020B0903020102020204" pitchFamily="34" charset="0"/>
              </a:rPr>
              <a:t>, </a:t>
            </a:r>
            <a:r>
              <a:rPr lang="en-ID" dirty="0" err="1">
                <a:latin typeface="Franklin Gothic Heavy" panose="020B0903020102020204" pitchFamily="34" charset="0"/>
              </a:rPr>
              <a:t>pemberitaan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mereka</a:t>
            </a:r>
            <a:r>
              <a:rPr lang="en-ID" dirty="0">
                <a:latin typeface="Franklin Gothic Heavy" panose="020B0903020102020204" pitchFamily="34" charset="0"/>
              </a:rPr>
              <a:t> yang </a:t>
            </a:r>
            <a:r>
              <a:rPr lang="en-ID" dirty="0" err="1">
                <a:latin typeface="Franklin Gothic Heavy" panose="020B0903020102020204" pitchFamily="34" charset="0"/>
              </a:rPr>
              <a:t>berani</a:t>
            </a:r>
            <a:r>
              <a:rPr lang="en-ID" dirty="0">
                <a:latin typeface="Franklin Gothic Heavy" panose="020B0903020102020204" pitchFamily="34" charset="0"/>
              </a:rPr>
              <a:t> dan </a:t>
            </a:r>
            <a:r>
              <a:rPr lang="en-ID" dirty="0" err="1">
                <a:latin typeface="Franklin Gothic Heavy" panose="020B0903020102020204" pitchFamily="34" charset="0"/>
              </a:rPr>
              <a:t>tak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tergoyahkan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tentang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Kristus</a:t>
            </a:r>
            <a:r>
              <a:rPr lang="en-ID" dirty="0">
                <a:latin typeface="Franklin Gothic Heavy" panose="020B0903020102020204" pitchFamily="34" charset="0"/>
              </a:rPr>
              <a:t> yang </a:t>
            </a:r>
            <a:r>
              <a:rPr lang="en-ID" dirty="0" err="1">
                <a:latin typeface="Franklin Gothic Heavy" panose="020B0903020102020204" pitchFamily="34" charset="0"/>
              </a:rPr>
              <a:t>telah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bangkit</a:t>
            </a:r>
            <a:r>
              <a:rPr lang="en-ID" dirty="0">
                <a:latin typeface="Franklin Gothic Heavy" panose="020B0903020102020204" pitchFamily="34" charset="0"/>
              </a:rPr>
              <a:t>, dan </a:t>
            </a:r>
            <a:r>
              <a:rPr lang="en-ID" dirty="0" err="1">
                <a:latin typeface="Franklin Gothic Heavy" panose="020B0903020102020204" pitchFamily="34" charset="0"/>
              </a:rPr>
              <a:t>pengharapan</a:t>
            </a:r>
            <a:r>
              <a:rPr lang="en-ID" dirty="0">
                <a:latin typeface="Franklin Gothic Heavy" panose="020B0903020102020204" pitchFamily="34" charset="0"/>
              </a:rPr>
              <a:t> yang </a:t>
            </a:r>
            <a:r>
              <a:rPr lang="en-ID" dirty="0" err="1">
                <a:latin typeface="Franklin Gothic Heavy" panose="020B0903020102020204" pitchFamily="34" charset="0"/>
              </a:rPr>
              <a:t>ditawarkannya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kepada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semua</a:t>
            </a:r>
            <a:r>
              <a:rPr lang="en-ID" dirty="0">
                <a:latin typeface="Franklin Gothic Heavy" panose="020B0903020102020204" pitchFamily="34" charset="0"/>
              </a:rPr>
              <a:t> orang, </a:t>
            </a:r>
            <a:r>
              <a:rPr lang="en-ID" dirty="0" err="1">
                <a:latin typeface="Franklin Gothic Heavy" panose="020B0903020102020204" pitchFamily="34" charset="0"/>
              </a:rPr>
              <a:t>memberikan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bukti</a:t>
            </a:r>
            <a:r>
              <a:rPr lang="en-ID" dirty="0">
                <a:latin typeface="Franklin Gothic Heavy" panose="020B0903020102020204" pitchFamily="34" charset="0"/>
              </a:rPr>
              <a:t> yang </a:t>
            </a:r>
            <a:r>
              <a:rPr lang="en-ID" dirty="0" err="1">
                <a:latin typeface="Franklin Gothic Heavy" panose="020B0903020102020204" pitchFamily="34" charset="0"/>
              </a:rPr>
              <a:t>kuat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akan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kebenaran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pengakuan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mereka</a:t>
            </a:r>
            <a:r>
              <a:rPr lang="en-ID" dirty="0">
                <a:latin typeface="Franklin Gothic Heavy" panose="020B0903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2065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1621EE-C129-B40F-8CCD-D88DAA4A5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" y="294538"/>
            <a:ext cx="9144003" cy="1167214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PERGILAH KE SELURUH DUNIA</a:t>
            </a:r>
            <a:br>
              <a:rPr lang="en-ID" sz="3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Kamis, 26 September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20ECE-2437-A995-1A03-A90E973F2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372" y="4403220"/>
            <a:ext cx="7293023" cy="222700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Heavy" panose="020B0903020102020204" pitchFamily="34" charset="0"/>
              </a:rPr>
              <a:t>Yesus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kemudian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menjelaskan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hasil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pekerjaan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mereka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dalam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hal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suka</a:t>
            </a:r>
            <a:r>
              <a:rPr lang="en-ID" dirty="0">
                <a:latin typeface="Franklin Gothic Heavy" panose="020B0903020102020204" pitchFamily="34" charset="0"/>
              </a:rPr>
              <a:t> dan </a:t>
            </a:r>
            <a:r>
              <a:rPr lang="en-ID" dirty="0" err="1">
                <a:latin typeface="Franklin Gothic Heavy" panose="020B0903020102020204" pitchFamily="34" charset="0"/>
              </a:rPr>
              <a:t>duka</a:t>
            </a:r>
            <a:r>
              <a:rPr lang="en-ID" dirty="0">
                <a:latin typeface="Franklin Gothic Heavy" panose="020B0903020102020204" pitchFamily="34" charset="0"/>
              </a:rPr>
              <a:t> - </a:t>
            </a:r>
            <a:r>
              <a:rPr lang="en-ID" dirty="0">
                <a:solidFill>
                  <a:schemeClr val="accent5">
                    <a:lumMod val="75000"/>
                  </a:schemeClr>
                </a:solidFill>
                <a:latin typeface="Franklin Gothic Heavy" panose="020B0903020102020204" pitchFamily="34" charset="0"/>
              </a:rPr>
              <a:t>orang </a:t>
            </a:r>
            <a:r>
              <a:rPr lang="en-ID" dirty="0" err="1">
                <a:solidFill>
                  <a:schemeClr val="accent5">
                    <a:lumMod val="75000"/>
                  </a:schemeClr>
                </a:solidFill>
                <a:latin typeface="Franklin Gothic Heavy" panose="020B0903020102020204" pitchFamily="34" charset="0"/>
              </a:rPr>
              <a:t>percaya</a:t>
            </a:r>
            <a:r>
              <a:rPr lang="en-ID" dirty="0">
                <a:solidFill>
                  <a:schemeClr val="accent5">
                    <a:lumMod val="75000"/>
                  </a:schemeClr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chemeClr val="accent5">
                    <a:lumMod val="75000"/>
                  </a:schemeClr>
                </a:solidFill>
                <a:latin typeface="Franklin Gothic Heavy" panose="020B0903020102020204" pitchFamily="34" charset="0"/>
              </a:rPr>
              <a:t>akan</a:t>
            </a:r>
            <a:r>
              <a:rPr lang="en-ID" dirty="0">
                <a:solidFill>
                  <a:schemeClr val="accent5">
                    <a:lumMod val="75000"/>
                  </a:schemeClr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chemeClr val="accent5">
                    <a:lumMod val="75000"/>
                  </a:schemeClr>
                </a:solidFill>
                <a:latin typeface="Franklin Gothic Heavy" panose="020B0903020102020204" pitchFamily="34" charset="0"/>
              </a:rPr>
              <a:t>diselamatkan</a:t>
            </a:r>
            <a:r>
              <a:rPr lang="en-ID" dirty="0">
                <a:latin typeface="Franklin Gothic Heavy" panose="020B0903020102020204" pitchFamily="34" charset="0"/>
              </a:rPr>
              <a:t>, 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orang yang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percaya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dihukum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>
                <a:latin typeface="Franklin Gothic Heavy" panose="020B0903020102020204" pitchFamily="34" charset="0"/>
              </a:rPr>
              <a:t>[Markus 16:15-16].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FF03BC-6F91-D94C-3B70-D191D52A5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6884" y="1891970"/>
            <a:ext cx="4377354" cy="2188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17DE0A-A255-1E16-20BD-0D64C3A9254A}"/>
              </a:ext>
            </a:extLst>
          </p:cNvPr>
          <p:cNvSpPr txBox="1"/>
          <p:nvPr/>
        </p:nvSpPr>
        <p:spPr>
          <a:xfrm>
            <a:off x="329762" y="1871940"/>
            <a:ext cx="405523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 err="1">
                <a:latin typeface="Franklin Gothic Demi Cond" panose="020B0706030402020204" pitchFamily="34" charset="0"/>
              </a:rPr>
              <a:t>Yesus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menugaskan</a:t>
            </a:r>
            <a:r>
              <a:rPr lang="en-ID" sz="2800" dirty="0">
                <a:latin typeface="Franklin Gothic Demi Cond" panose="020B0706030402020204" pitchFamily="34" charset="0"/>
              </a:rPr>
              <a:t> murid-murid-Nya </a:t>
            </a:r>
            <a:r>
              <a:rPr lang="en-ID" sz="2800" dirty="0" err="1">
                <a:latin typeface="Franklin Gothic Demi Cond" panose="020B0706030402020204" pitchFamily="34" charset="0"/>
              </a:rPr>
              <a:t>untuk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membawa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Injil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ke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seluruh</a:t>
            </a:r>
            <a:r>
              <a:rPr lang="en-ID" sz="2800" dirty="0">
                <a:latin typeface="Franklin Gothic Demi Cond" panose="020B0706030402020204" pitchFamily="34" charset="0"/>
              </a:rPr>
              <a:t> dunia dan </a:t>
            </a:r>
            <a:r>
              <a:rPr lang="en-ID" sz="2800" dirty="0" err="1">
                <a:latin typeface="Franklin Gothic Demi Cond" panose="020B0706030402020204" pitchFamily="34" charset="0"/>
              </a:rPr>
              <a:t>memberitakan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Injil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kepada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seluruh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makhluk</a:t>
            </a:r>
            <a:r>
              <a:rPr lang="en-ID" sz="2800" dirty="0">
                <a:latin typeface="Franklin Gothic Demi Cond" panose="020B07060304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006525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92AB01-6416-5790-6590-0C3B1EF5D3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67" r="1" b="5168"/>
          <a:stretch/>
        </p:blipFill>
        <p:spPr>
          <a:xfrm>
            <a:off x="20" y="10"/>
            <a:ext cx="9171076" cy="466692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28" y="2987478"/>
            <a:ext cx="9171095" cy="1828800"/>
            <a:chOff x="-305" y="2987478"/>
            <a:chExt cx="12188952" cy="18288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5" name="Freeform: Shape 14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6D88C-6870-13F4-2D5B-967E5FF6F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757" y="3987209"/>
            <a:ext cx="8261899" cy="269902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Gill Sans Nova Cond XBd" panose="020B0A06020104020203" pitchFamily="34" charset="0"/>
              </a:rPr>
              <a:t>Yesus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menjelaskan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tanda-tanda</a:t>
            </a:r>
            <a:r>
              <a:rPr lang="en-ID" sz="3200" dirty="0"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latin typeface="Gill Sans Nova Cond XBd" panose="020B0A06020104020203" pitchFamily="34" charset="0"/>
              </a:rPr>
              <a:t>akan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menyertai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pekerjaan</a:t>
            </a:r>
            <a:r>
              <a:rPr lang="en-ID" sz="3200" dirty="0">
                <a:latin typeface="Gill Sans Nova Cond XBd" panose="020B0A06020104020203" pitchFamily="34" charset="0"/>
              </a:rPr>
              <a:t> para murid :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mengusir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setan-setan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berbicara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bahasa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baru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perlindungan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dari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bahaya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, dan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menyembuhkan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orang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sakit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>
                <a:highlight>
                  <a:srgbClr val="FFFF00"/>
                </a:highlight>
                <a:latin typeface="Impact" panose="020B0806030902050204" pitchFamily="34" charset="0"/>
              </a:rPr>
              <a:t>[Markus 16:17-18].</a:t>
            </a:r>
          </a:p>
        </p:txBody>
      </p:sp>
    </p:spTree>
    <p:extLst>
      <p:ext uri="{BB962C8B-B14F-4D97-AF65-F5344CB8AC3E}">
        <p14:creationId xmlns:p14="http://schemas.microsoft.com/office/powerpoint/2010/main" val="20264658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32DEC1-8090-DD56-E863-2F56D9D6B9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246" t="1" r="20619" b="1"/>
          <a:stretch/>
        </p:blipFill>
        <p:spPr>
          <a:xfrm>
            <a:off x="2" y="1587"/>
            <a:ext cx="4203632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CE412-D5DA-3E6C-88EF-5F00767BC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6817" y="499730"/>
            <a:ext cx="4827181" cy="62426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Alkitab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tidak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mengajarkan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bahwa</a:t>
            </a:r>
            <a:r>
              <a:rPr lang="en-ID" dirty="0">
                <a:latin typeface="Impact" panose="020B0806030902050204" pitchFamily="34" charset="0"/>
              </a:rPr>
              <a:t> orang Kristen </a:t>
            </a:r>
            <a:r>
              <a:rPr lang="en-ID" dirty="0" err="1">
                <a:latin typeface="Impact" panose="020B0806030902050204" pitchFamily="34" charset="0"/>
              </a:rPr>
              <a:t>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selalu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terlindung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bahaya</a:t>
            </a:r>
            <a:r>
              <a:rPr lang="en-ID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Tw Cen MT Condensed Extra Bold" panose="020B0803020202020204" pitchFamily="34" charset="0"/>
              </a:rPr>
              <a:t>Kadang-kadang</a:t>
            </a:r>
            <a:r>
              <a:rPr lang="en-ID" dirty="0">
                <a:latin typeface="Tw Cen MT Condensed Extra Bold" panose="020B0803020202020204" pitchFamily="34" charset="0"/>
              </a:rPr>
              <a:t> Allah </a:t>
            </a:r>
            <a:r>
              <a:rPr lang="en-ID" dirty="0" err="1">
                <a:latin typeface="Tw Cen MT Condensed Extra Bold" panose="020B0803020202020204" pitchFamily="34" charset="0"/>
              </a:rPr>
              <a:t>melihat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perlu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melakukan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sebuah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mujizat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memajukan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pekerjaan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Injil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  <a:r>
              <a:rPr lang="en-ID" dirty="0" err="1">
                <a:latin typeface="Tw Cen MT Condensed Extra Bold" panose="020B0803020202020204" pitchFamily="34" charset="0"/>
              </a:rPr>
              <a:t>Namun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terkadang</a:t>
            </a:r>
            <a:r>
              <a:rPr lang="en-ID" dirty="0">
                <a:latin typeface="Tw Cen MT Condensed Extra Bold" panose="020B0803020202020204" pitchFamily="34" charset="0"/>
              </a:rPr>
              <a:t> orang Kristen </a:t>
            </a:r>
            <a:r>
              <a:rPr lang="en-ID" dirty="0" err="1">
                <a:latin typeface="Tw Cen MT Condensed Extra Bold" panose="020B0803020202020204" pitchFamily="34" charset="0"/>
              </a:rPr>
              <a:t>menderita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karena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kesaksian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keadaan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seperti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Gill Sans Ultra Bold Condensed" panose="020B0A06020104020203" pitchFamily="34" charset="0"/>
              </a:rPr>
              <a:t>kesabaran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mereka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merupakan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tanda</a:t>
            </a:r>
            <a:r>
              <a:rPr lang="en-ID" dirty="0">
                <a:latin typeface="Gill Sans Ultra Bold Condensed" panose="020B0A06020104020203" pitchFamily="34" charset="0"/>
              </a:rPr>
              <a:t> lain </a:t>
            </a:r>
            <a:r>
              <a:rPr lang="en-ID" dirty="0" err="1">
                <a:latin typeface="Gill Sans Ultra Bold Condensed" panose="020B0A06020104020203" pitchFamily="34" charset="0"/>
              </a:rPr>
              <a:t>bagi</a:t>
            </a:r>
            <a:r>
              <a:rPr lang="en-ID" dirty="0">
                <a:latin typeface="Gill Sans Ultra Bold Condensed" panose="020B0A06020104020203" pitchFamily="34" charset="0"/>
              </a:rPr>
              <a:t> orang-orang yang </a:t>
            </a:r>
            <a:r>
              <a:rPr lang="en-ID" dirty="0" err="1">
                <a:latin typeface="Gill Sans Ultra Bold Condensed" panose="020B0A06020104020203" pitchFamily="34" charset="0"/>
              </a:rPr>
              <a:t>tidak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percaya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tentang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kuasa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iman</a:t>
            </a:r>
            <a:r>
              <a:rPr lang="en-ID" dirty="0">
                <a:latin typeface="Gill Sans Ultra Bold Condensed" panose="020B0A060201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321111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F98A1-744C-C976-9915-15440ADF5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8" y="3752850"/>
            <a:ext cx="8421287" cy="789654"/>
          </a:xfrm>
        </p:spPr>
        <p:txBody>
          <a:bodyPr anchor="ctr">
            <a:normAutofit/>
          </a:bodyPr>
          <a:lstStyle/>
          <a:p>
            <a:pPr algn="ctr"/>
            <a:r>
              <a:rPr lang="en-ID" sz="3600" dirty="0">
                <a:latin typeface="Franklin Gothic Heavy" panose="020B0903020102020204" pitchFamily="34" charset="0"/>
              </a:rPr>
              <a:t>Markus 16:19-20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0454C7-FF1D-118C-E22F-74264D435D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179" b="15905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7992A-ACE3-8F62-E349-847F8EE32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344" y="4584741"/>
            <a:ext cx="8649311" cy="1902541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dirty="0">
                <a:latin typeface="Tw Cen MT Condensed Extra Bold" panose="020B0803020202020204" pitchFamily="34" charset="0"/>
              </a:rPr>
              <a:t>"</a:t>
            </a:r>
            <a:r>
              <a:rPr lang="en-ID" dirty="0" err="1">
                <a:latin typeface="Tw Cen MT Condensed Extra Bold" panose="020B0803020202020204" pitchFamily="34" charset="0"/>
              </a:rPr>
              <a:t>Sesudah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Tuhan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Yesus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berbicara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demikian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terangkatlah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sorga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lalu</a:t>
            </a:r>
            <a:r>
              <a:rPr lang="en-ID" dirty="0">
                <a:latin typeface="Tw Cen MT Condensed Extra Bold" panose="020B0803020202020204" pitchFamily="34" charset="0"/>
              </a:rPr>
              <a:t> duduk di </a:t>
            </a:r>
            <a:r>
              <a:rPr lang="en-ID" dirty="0" err="1">
                <a:latin typeface="Tw Cen MT Condensed Extra Bold" panose="020B0803020202020204" pitchFamily="34" charset="0"/>
              </a:rPr>
              <a:t>sebelah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kanan</a:t>
            </a:r>
            <a:r>
              <a:rPr lang="en-ID" dirty="0">
                <a:latin typeface="Tw Cen MT Condensed Extra Bold" panose="020B0803020202020204" pitchFamily="34" charset="0"/>
              </a:rPr>
              <a:t> Allah.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 pun </a:t>
            </a:r>
            <a:r>
              <a:rPr lang="en-ID" dirty="0" err="1">
                <a:latin typeface="Tw Cen MT Condensed Extra Bold" panose="020B0803020202020204" pitchFamily="34" charset="0"/>
              </a:rPr>
              <a:t>pergilah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memberitakan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Injil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segala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penjuru</a:t>
            </a:r>
            <a:r>
              <a:rPr lang="en-ID" dirty="0">
                <a:latin typeface="Tw Cen MT Condensed Extra Bold" panose="020B0803020202020204" pitchFamily="34" charset="0"/>
              </a:rPr>
              <a:t>, dan </a:t>
            </a:r>
            <a:r>
              <a:rPr lang="en-ID" dirty="0" err="1">
                <a:latin typeface="Tw Cen MT Condensed Extra Bold" panose="020B0803020202020204" pitchFamily="34" charset="0"/>
              </a:rPr>
              <a:t>Tuhan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turut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bekerja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meneguhkan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firman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tanda-tanda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menyertainya</a:t>
            </a:r>
            <a:r>
              <a:rPr lang="en-ID" dirty="0">
                <a:latin typeface="Tw Cen MT Condensed Extra Bold" panose="020B0803020202020204" pitchFamily="34" charset="0"/>
              </a:rPr>
              <a:t>". </a:t>
            </a:r>
          </a:p>
        </p:txBody>
      </p:sp>
    </p:spTree>
    <p:extLst>
      <p:ext uri="{BB962C8B-B14F-4D97-AF65-F5344CB8AC3E}">
        <p14:creationId xmlns:p14="http://schemas.microsoft.com/office/powerpoint/2010/main" val="38176716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2FCAF-60EA-DF7B-702A-6A8C864F2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921" y="3698158"/>
            <a:ext cx="8515350" cy="29828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Murid-murid </a:t>
            </a:r>
            <a:r>
              <a:rPr lang="en-ID" sz="32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sendirian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Tuhan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bersama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saat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Tuhan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latin typeface="Tw Cen MT Condensed Extra Bold" panose="020B0803020202020204" pitchFamily="34" charset="0"/>
              </a:rPr>
              <a:t> juga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berjanji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bersama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sekarang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sementara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melanjutkan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pekerjaan</a:t>
            </a:r>
            <a:r>
              <a:rPr lang="en-ID" sz="3200" dirty="0">
                <a:latin typeface="Tw Cen MT Condensed Extra Bold" panose="020B0803020202020204" pitchFamily="34" charset="0"/>
              </a:rPr>
              <a:t> yang murid-murid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mulai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kerjakan</a:t>
            </a:r>
            <a:r>
              <a:rPr lang="en-ID" sz="3200" dirty="0">
                <a:latin typeface="Tw Cen MT Condensed Extra Bold" panose="020B0803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n-ID" sz="3200" dirty="0" err="1">
                <a:latin typeface="Impact" panose="020B0806030902050204" pitchFamily="34" charset="0"/>
              </a:rPr>
              <a:t>Matius</a:t>
            </a:r>
            <a:r>
              <a:rPr lang="en-ID" sz="3200" dirty="0">
                <a:latin typeface="Impact" panose="020B0806030902050204" pitchFamily="34" charset="0"/>
              </a:rPr>
              <a:t> 28:20 "....Dan </a:t>
            </a:r>
            <a:r>
              <a:rPr lang="en-ID" sz="3200" dirty="0" err="1">
                <a:latin typeface="Impact" panose="020B0806030902050204" pitchFamily="34" charset="0"/>
              </a:rPr>
              <a:t>ketahuilah</a:t>
            </a:r>
            <a:r>
              <a:rPr lang="en-ID" sz="3200" dirty="0">
                <a:latin typeface="Impact" panose="020B0806030902050204" pitchFamily="34" charset="0"/>
              </a:rPr>
              <a:t>, Aku </a:t>
            </a:r>
            <a:r>
              <a:rPr lang="en-ID" sz="3200" dirty="0" err="1">
                <a:latin typeface="Impact" panose="020B0806030902050204" pitchFamily="34" charset="0"/>
              </a:rPr>
              <a:t>menyertai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kamu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senantiasa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sampai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kepada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akhir</a:t>
            </a:r>
            <a:r>
              <a:rPr lang="en-ID" sz="3200" dirty="0">
                <a:latin typeface="Impact" panose="020B0806030902050204" pitchFamily="34" charset="0"/>
              </a:rPr>
              <a:t> zaman."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C6A0F7-0AEA-CA60-AEA7-81F672CFDC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3011"/>
          <a:stretch/>
        </p:blipFill>
        <p:spPr>
          <a:xfrm>
            <a:off x="1714500" y="340841"/>
            <a:ext cx="5715000" cy="29828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5215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1FBF814-89E6-D76E-63C1-704C5826664D}"/>
              </a:ext>
            </a:extLst>
          </p:cNvPr>
          <p:cNvSpPr/>
          <p:nvPr/>
        </p:nvSpPr>
        <p:spPr>
          <a:xfrm>
            <a:off x="0" y="0"/>
            <a:ext cx="9292856" cy="6858000"/>
          </a:xfrm>
          <a:prstGeom prst="rect">
            <a:avLst/>
          </a:prstGeom>
          <a:solidFill>
            <a:srgbClr val="C4D1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5D742-B783-6441-988D-C422B9E0A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33" y="138394"/>
            <a:ext cx="8047517" cy="3344810"/>
          </a:xfrm>
          <a:solidFill>
            <a:srgbClr val="FFFFC9"/>
          </a:solidFill>
        </p:spPr>
        <p:txBody>
          <a:bodyPr>
            <a:noAutofit/>
          </a:bodyPr>
          <a:lstStyle/>
          <a:p>
            <a:r>
              <a:rPr lang="en-ID" dirty="0">
                <a:latin typeface="Gill Sans Nova Cond XBd" panose="020B0A06020104020203" pitchFamily="34" charset="0"/>
              </a:rPr>
              <a:t>Markus </a:t>
            </a:r>
            <a:r>
              <a:rPr lang="en-ID" dirty="0" err="1">
                <a:latin typeface="Gill Sans Nova Cond XBd" panose="020B0A06020104020203" pitchFamily="34" charset="0"/>
              </a:rPr>
              <a:t>pasal</a:t>
            </a:r>
            <a:r>
              <a:rPr lang="en-ID" dirty="0">
                <a:latin typeface="Gill Sans Nova Cond XBd" panose="020B0A06020104020203" pitchFamily="34" charset="0"/>
              </a:rPr>
              <a:t> 15 </a:t>
            </a:r>
            <a:r>
              <a:rPr lang="en-ID" dirty="0" err="1">
                <a:latin typeface="Gill Sans Nova Cond XBd" panose="020B0A06020104020203" pitchFamily="34" charset="0"/>
              </a:rPr>
              <a:t>diakhiri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penekanan</a:t>
            </a:r>
            <a:r>
              <a:rPr lang="en-ID" dirty="0">
                <a:latin typeface="Gill Sans Nova Cond XBd" panose="020B0A06020104020203" pitchFamily="34" charset="0"/>
              </a:rPr>
              <a:t> pada </a:t>
            </a:r>
            <a:r>
              <a:rPr lang="en-ID" dirty="0" err="1">
                <a:latin typeface="Gill Sans Nova Cond XBd" panose="020B0A06020104020203" pitchFamily="34" charset="0"/>
              </a:rPr>
              <a:t>sumbangan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seorang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tokoh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terkemuka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masyarakat</a:t>
            </a:r>
            <a:r>
              <a:rPr lang="en-ID" dirty="0">
                <a:latin typeface="Gill Sans Nova Cond XBd" panose="020B0A06020104020203" pitchFamily="34" charset="0"/>
              </a:rPr>
              <a:t> Israel, yang </a:t>
            </a:r>
            <a:r>
              <a:rPr lang="en-ID" dirty="0" err="1">
                <a:latin typeface="Gill Sans Nova Cond XBd" panose="020B0A06020104020203" pitchFamily="34" charset="0"/>
              </a:rPr>
              <a:t>menyerahkan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hidup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sumber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dayanya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Kerajaan Allah pada </a:t>
            </a:r>
            <a:r>
              <a:rPr lang="en-ID" dirty="0" err="1">
                <a:latin typeface="Gill Sans Nova Cond XBd" panose="020B0A06020104020203" pitchFamily="34" charset="0"/>
              </a:rPr>
              <a:t>saat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Yesus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mati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</a:p>
          <a:p>
            <a:r>
              <a:rPr lang="en-ID" dirty="0">
                <a:latin typeface="Gill Sans Nova Cond XBd" panose="020B0A06020104020203" pitchFamily="34" charset="0"/>
              </a:rPr>
              <a:t>Para </a:t>
            </a:r>
            <a:r>
              <a:rPr lang="en-ID" dirty="0" err="1">
                <a:latin typeface="Gill Sans Nova Cond XBd" panose="020B0A06020104020203" pitchFamily="34" charset="0"/>
              </a:rPr>
              <a:t>perempuan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mengikuti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Yesus</a:t>
            </a:r>
            <a:r>
              <a:rPr lang="en-ID" dirty="0">
                <a:latin typeface="Gill Sans Nova Cond XBd" panose="020B0A06020104020203" pitchFamily="34" charset="0"/>
              </a:rPr>
              <a:t> juga </a:t>
            </a:r>
            <a:r>
              <a:rPr lang="en-ID" dirty="0" err="1">
                <a:latin typeface="Gill Sans Nova Cond XBd" panose="020B0A06020104020203" pitchFamily="34" charset="0"/>
              </a:rPr>
              <a:t>menyatakan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kesediaan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mereka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berpartisipasi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upacara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penguburan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Juruselamat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mereka</a:t>
            </a:r>
            <a:r>
              <a:rPr lang="en-ID" dirty="0">
                <a:latin typeface="Gill Sans Nova Cond XBd" panose="020B0A06020104020203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53A8A9-53CB-7343-2C6A-9A87E37013A4}"/>
              </a:ext>
            </a:extLst>
          </p:cNvPr>
          <p:cNvSpPr txBox="1"/>
          <p:nvPr/>
        </p:nvSpPr>
        <p:spPr>
          <a:xfrm>
            <a:off x="3822436" y="3831774"/>
            <a:ext cx="5231495" cy="2677656"/>
          </a:xfrm>
          <a:prstGeom prst="rect">
            <a:avLst/>
          </a:prstGeom>
          <a:solidFill>
            <a:srgbClr val="88922E"/>
          </a:solidFill>
        </p:spPr>
        <p:txBody>
          <a:bodyPr wrap="square">
            <a:spAutoFit/>
          </a:bodyPr>
          <a:lstStyle/>
          <a:p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Lalu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pertanyaannya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adalah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: Di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manakah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murid-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muridnya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?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Bagaimana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reaksi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mereka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terhadap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kematian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Yesus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? Dan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bagaimana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tanggapan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mereka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terhadap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berita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kebangkitan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-Nya?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8DB0D4-9FB4-56AF-D9C6-ED18D62F00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059"/>
          <a:stretch/>
        </p:blipFill>
        <p:spPr>
          <a:xfrm>
            <a:off x="186377" y="3679471"/>
            <a:ext cx="3397134" cy="2982263"/>
          </a:xfrm>
          <a:prstGeom prst="teardrop">
            <a:avLst/>
          </a:prstGeom>
        </p:spPr>
      </p:pic>
    </p:spTree>
    <p:extLst>
      <p:ext uri="{BB962C8B-B14F-4D97-AF65-F5344CB8AC3E}">
        <p14:creationId xmlns:p14="http://schemas.microsoft.com/office/powerpoint/2010/main" val="37673704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9AE5012-3B82-DC8F-19B8-18571ACFACBB}"/>
              </a:ext>
            </a:extLst>
          </p:cNvPr>
          <p:cNvSpPr/>
          <p:nvPr/>
        </p:nvSpPr>
        <p:spPr>
          <a:xfrm>
            <a:off x="349099" y="4248434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08A7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108A7B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18DD7D-8FB2-2354-D8AA-3BB74AD0D2E5}"/>
              </a:ext>
            </a:extLst>
          </p:cNvPr>
          <p:cNvSpPr/>
          <p:nvPr/>
        </p:nvSpPr>
        <p:spPr>
          <a:xfrm>
            <a:off x="342013" y="5411450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0506D8B-3C41-F159-930E-08607FD575A2}"/>
              </a:ext>
            </a:extLst>
          </p:cNvPr>
          <p:cNvSpPr txBox="1">
            <a:spLocks/>
          </p:cNvSpPr>
          <p:nvPr/>
        </p:nvSpPr>
        <p:spPr>
          <a:xfrm>
            <a:off x="1918067" y="171147"/>
            <a:ext cx="5307865" cy="7571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KESIMPULAN </a:t>
            </a:r>
            <a:endParaRPr lang="en-ID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845D39-679F-E2FE-41F2-F453223DAA8C}"/>
              </a:ext>
            </a:extLst>
          </p:cNvPr>
          <p:cNvSpPr/>
          <p:nvPr/>
        </p:nvSpPr>
        <p:spPr>
          <a:xfrm>
            <a:off x="349099" y="838076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6D8304-2D84-CB47-C4D7-973B01434DD3}"/>
              </a:ext>
            </a:extLst>
          </p:cNvPr>
          <p:cNvSpPr/>
          <p:nvPr/>
        </p:nvSpPr>
        <p:spPr>
          <a:xfrm>
            <a:off x="349099" y="2026716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0E75DE-FB74-1672-BD17-084BDED2D4B5}"/>
              </a:ext>
            </a:extLst>
          </p:cNvPr>
          <p:cNvSpPr/>
          <p:nvPr/>
        </p:nvSpPr>
        <p:spPr>
          <a:xfrm>
            <a:off x="355294" y="3148762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F801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8F8013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30F5AB-5327-5105-CA4C-B9F008B02FED}"/>
              </a:ext>
            </a:extLst>
          </p:cNvPr>
          <p:cNvSpPr txBox="1"/>
          <p:nvPr/>
        </p:nvSpPr>
        <p:spPr>
          <a:xfrm>
            <a:off x="1339703" y="1238185"/>
            <a:ext cx="7449000" cy="83099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Dalam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kebangkitan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-Nya,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memiliki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kepastian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mengenai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kebangkitan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juga.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43BD40-0118-F1C0-39BF-5071CD5E8AEF}"/>
              </a:ext>
            </a:extLst>
          </p:cNvPr>
          <p:cNvSpPr txBox="1"/>
          <p:nvPr/>
        </p:nvSpPr>
        <p:spPr>
          <a:xfrm>
            <a:off x="1339703" y="2316525"/>
            <a:ext cx="7449000" cy="76944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Empat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gagasan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muncul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secara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berulang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tentang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Yesus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adalah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Yesus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telah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Mati,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Dikuburkan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Dibangkitkan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dan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Dilihat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48556B-3021-AF1D-BCA1-B4BE1191A2AB}"/>
              </a:ext>
            </a:extLst>
          </p:cNvPr>
          <p:cNvSpPr txBox="1"/>
          <p:nvPr/>
        </p:nvSpPr>
        <p:spPr>
          <a:xfrm>
            <a:off x="1333507" y="3417437"/>
            <a:ext cx="7449001" cy="830997"/>
          </a:xfrm>
          <a:prstGeom prst="rect">
            <a:avLst/>
          </a:prstGeom>
          <a:solidFill>
            <a:srgbClr val="88922E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Saat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ini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harus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bersaksi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tentang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Yesus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dan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kebenaran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-Nya.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A446B3-0BC3-6563-298C-5DC120A00471}"/>
              </a:ext>
            </a:extLst>
          </p:cNvPr>
          <p:cNvSpPr txBox="1"/>
          <p:nvPr/>
        </p:nvSpPr>
        <p:spPr>
          <a:xfrm>
            <a:off x="1333505" y="4442611"/>
            <a:ext cx="7449003" cy="1015663"/>
          </a:xfrm>
          <a:prstGeom prst="rect">
            <a:avLst/>
          </a:prstGeom>
          <a:solidFill>
            <a:srgbClr val="008080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Pemberitaan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berani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dan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tak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tergoyahkan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serta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pengharapan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ditawarkannya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kepada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semua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orang,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memberikan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bukti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kuat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akan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kebenaran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pengakuan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mereka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bahwa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Yesus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telah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bangkit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B4D6F5-23DF-4189-95E5-C72DA4BA8B5C}"/>
              </a:ext>
            </a:extLst>
          </p:cNvPr>
          <p:cNvSpPr txBox="1"/>
          <p:nvPr/>
        </p:nvSpPr>
        <p:spPr>
          <a:xfrm>
            <a:off x="1333505" y="5592622"/>
            <a:ext cx="7449002" cy="110799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Tuhan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Yesus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juga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berjanji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untuk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bersama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sekarang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sementara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melanjutkan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pekerjaan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murid-murid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telah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mulai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kerjakan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4834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02D29C-ED91-B41B-13B5-52C8F6D52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167214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BERSUKACITA DALAM KEBANGKITAN</a:t>
            </a:r>
            <a:b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Minggu</a:t>
            </a: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22 September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B8737-C0FD-5B4C-D260-136A9B49C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033" y="3799307"/>
            <a:ext cx="8445527" cy="292755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Sepanjang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hari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Sabat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beristirahat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kubur</a:t>
            </a:r>
            <a:r>
              <a:rPr lang="en-ID" sz="3000" dirty="0">
                <a:latin typeface="Franklin Gothic Demi Cond" panose="020B0706030402020204" pitchFamily="34" charset="0"/>
              </a:rPr>
              <a:t>, dan </a:t>
            </a:r>
            <a:r>
              <a:rPr lang="en-ID" sz="3000" dirty="0" err="1">
                <a:latin typeface="Franklin Gothic Demi Cond" panose="020B0706030402020204" pitchFamily="34" charset="0"/>
              </a:rPr>
              <a:t>semua</a:t>
            </a:r>
            <a:r>
              <a:rPr lang="en-ID" sz="3000" dirty="0">
                <a:latin typeface="Franklin Gothic Demi Cond" panose="020B0706030402020204" pitchFamily="34" charset="0"/>
              </a:rPr>
              <a:t> murid </a:t>
            </a:r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 juga </a:t>
            </a:r>
            <a:r>
              <a:rPr lang="en-ID" sz="3000" dirty="0" err="1">
                <a:latin typeface="Franklin Gothic Demi Cond" panose="020B0706030402020204" pitchFamily="34" charset="0"/>
              </a:rPr>
              <a:t>beristirahat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"Dan pada </a:t>
            </a:r>
            <a:r>
              <a:rPr lang="en-ID" sz="3000" dirty="0" err="1">
                <a:latin typeface="Franklin Gothic Demi Cond" panose="020B0706030402020204" pitchFamily="34" charset="0"/>
              </a:rPr>
              <a:t>hari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Sabat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mereka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beristirahat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menurut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hukum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Taurat</a:t>
            </a:r>
            <a:r>
              <a:rPr lang="en-ID" sz="3000" dirty="0">
                <a:latin typeface="Franklin Gothic Demi Cond" panose="020B0706030402020204" pitchFamily="34" charset="0"/>
              </a:rPr>
              <a:t>" [Lukas 23:56b]. </a:t>
            </a:r>
          </a:p>
          <a:p>
            <a:pPr marL="0" indent="0">
              <a:buNone/>
            </a:pPr>
            <a:r>
              <a:rPr lang="en-ID" sz="3000" dirty="0" err="1">
                <a:latin typeface="Gill Sans Nova Cond Ultra Bold" panose="020B0B04020104020203" pitchFamily="34" charset="0"/>
              </a:rPr>
              <a:t>Yesus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tidak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mengecilkan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pentingnya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hari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Sabat</a:t>
            </a:r>
            <a:r>
              <a:rPr lang="en-ID" sz="3000" dirty="0">
                <a:latin typeface="Gill Sans Nova Cond Ultra Bold" panose="020B0B04020104020203" pitchFamily="34" charset="0"/>
              </a:rPr>
              <a:t>, </a:t>
            </a:r>
            <a:r>
              <a:rPr lang="en-ID" sz="3000" dirty="0" err="1">
                <a:latin typeface="Gill Sans Nova Cond Ultra Bold" panose="020B0B04020104020203" pitchFamily="34" charset="0"/>
              </a:rPr>
              <a:t>hukum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keempat</a:t>
            </a:r>
            <a:r>
              <a:rPr lang="en-ID" sz="3000" dirty="0">
                <a:latin typeface="Gill Sans Nova Cond Ultra Bold" panose="020B0B04020104020203" pitchFamily="34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356DAB-B52F-0AC8-C918-54E9BFBE43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036" b="14558"/>
          <a:stretch/>
        </p:blipFill>
        <p:spPr>
          <a:xfrm>
            <a:off x="1985039" y="1461752"/>
            <a:ext cx="5243513" cy="224052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60158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BB7E25-F5AD-A290-5C25-20F8A229B0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l="14682" r="5319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152B7-2D04-6A81-4986-B792A6F9D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114" y="1755058"/>
            <a:ext cx="7600950" cy="38345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4400" dirty="0">
                <a:solidFill>
                  <a:srgbClr val="FFFFFF"/>
                </a:solidFill>
                <a:latin typeface="Impact" panose="020B0806030902050204" pitchFamily="34" charset="0"/>
              </a:rPr>
              <a:t>Markus 16:1-2 </a:t>
            </a:r>
          </a:p>
          <a:p>
            <a:pPr marL="0" indent="0">
              <a:buNone/>
            </a:pPr>
            <a:r>
              <a:rPr lang="en-ID" sz="3200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"</a:t>
            </a:r>
            <a:r>
              <a:rPr lang="en-ID" sz="3200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Setelah</a:t>
            </a:r>
            <a:r>
              <a:rPr lang="en-ID" sz="3200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lewat</a:t>
            </a:r>
            <a:r>
              <a:rPr lang="en-ID" sz="3200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hari</a:t>
            </a:r>
            <a:r>
              <a:rPr lang="en-ID" sz="3200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Sabat</a:t>
            </a:r>
            <a:r>
              <a:rPr lang="en-ID" sz="3200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, Maria Magdalena dan Maria </a:t>
            </a:r>
            <a:r>
              <a:rPr lang="en-ID" sz="3200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ibu</a:t>
            </a:r>
            <a:r>
              <a:rPr lang="en-ID" sz="3200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Yakobus</a:t>
            </a:r>
            <a:r>
              <a:rPr lang="en-ID" sz="3200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serta</a:t>
            </a:r>
            <a:r>
              <a:rPr lang="en-ID" sz="3200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 Salome </a:t>
            </a:r>
            <a:r>
              <a:rPr lang="en-ID" sz="3200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membeli</a:t>
            </a:r>
            <a:r>
              <a:rPr lang="en-ID" sz="3200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rempah-rempah</a:t>
            </a:r>
            <a:r>
              <a:rPr lang="en-ID" sz="3200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pergi</a:t>
            </a:r>
            <a:r>
              <a:rPr lang="en-ID" sz="3200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ke</a:t>
            </a:r>
            <a:r>
              <a:rPr lang="en-ID" sz="3200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kubur</a:t>
            </a:r>
            <a:r>
              <a:rPr lang="en-ID" sz="3200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meminyaki</a:t>
            </a:r>
            <a:r>
              <a:rPr lang="en-ID" sz="3200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. Dan </a:t>
            </a:r>
            <a:r>
              <a:rPr lang="en-ID" sz="3200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pagi-pagi</a:t>
            </a:r>
            <a:r>
              <a:rPr lang="en-ID" sz="3200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benar</a:t>
            </a:r>
            <a:r>
              <a:rPr lang="en-ID" sz="3200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 pada </a:t>
            </a:r>
            <a:r>
              <a:rPr lang="en-ID" sz="3200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hari</a:t>
            </a:r>
            <a:r>
              <a:rPr lang="en-ID" sz="3200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pertama</a:t>
            </a:r>
            <a:r>
              <a:rPr lang="en-ID" sz="3200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minggu</a:t>
            </a:r>
            <a:r>
              <a:rPr lang="en-ID" sz="3200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setelah</a:t>
            </a:r>
            <a:r>
              <a:rPr lang="en-ID" sz="3200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matahari</a:t>
            </a:r>
            <a:r>
              <a:rPr lang="en-ID" sz="3200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terbit</a:t>
            </a:r>
            <a:r>
              <a:rPr lang="en-ID" sz="3200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pergilah</a:t>
            </a:r>
            <a:r>
              <a:rPr lang="en-ID" sz="3200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ke</a:t>
            </a:r>
            <a:r>
              <a:rPr lang="en-ID" sz="3200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kubur</a:t>
            </a:r>
            <a:r>
              <a:rPr lang="en-ID" sz="3200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". </a:t>
            </a:r>
          </a:p>
        </p:txBody>
      </p:sp>
    </p:spTree>
    <p:extLst>
      <p:ext uri="{BB962C8B-B14F-4D97-AF65-F5344CB8AC3E}">
        <p14:creationId xmlns:p14="http://schemas.microsoft.com/office/powerpoint/2010/main" val="27958937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04E8F-8F72-1F14-B550-ED116129A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273" y="138223"/>
            <a:ext cx="5529468" cy="6719764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Pada </a:t>
            </a:r>
            <a:r>
              <a:rPr lang="en-ID" dirty="0" err="1">
                <a:latin typeface="Franklin Gothic Demi Cond" panose="020B0706030402020204" pitchFamily="34" charset="0"/>
              </a:rPr>
              <a:t>Sabtu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malam</a:t>
            </a:r>
            <a:r>
              <a:rPr lang="en-ID" dirty="0">
                <a:latin typeface="Franklin Gothic Demi Cond" panose="020B0706030402020204" pitchFamily="34" charset="0"/>
              </a:rPr>
              <a:t>, para </a:t>
            </a:r>
            <a:r>
              <a:rPr lang="en-ID" dirty="0" err="1">
                <a:latin typeface="Franklin Gothic Demi Cond" panose="020B0706030402020204" pitchFamily="34" charset="0"/>
              </a:rPr>
              <a:t>wanita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membeli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rempah-rempah</a:t>
            </a:r>
            <a:r>
              <a:rPr lang="en-ID" dirty="0">
                <a:latin typeface="Franklin Gothic Demi Cond" panose="020B0706030402020204" pitchFamily="34" charset="0"/>
              </a:rPr>
              <a:t>, dan pada </a:t>
            </a:r>
            <a:r>
              <a:rPr lang="en-ID" dirty="0" err="1">
                <a:latin typeface="Franklin Gothic Demi Cond" panose="020B0706030402020204" pitchFamily="34" charset="0"/>
              </a:rPr>
              <a:t>Minggu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pagi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pergi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mákam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keinginan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menyelesaikan</a:t>
            </a:r>
            <a:r>
              <a:rPr lang="en-ID" dirty="0">
                <a:latin typeface="Franklin Gothic Demi Cond" panose="020B0706030402020204" pitchFamily="34" charset="0"/>
              </a:rPr>
              <a:t> proses </a:t>
            </a:r>
            <a:r>
              <a:rPr lang="en-ID" dirty="0" err="1">
                <a:latin typeface="Franklin Gothic Demi Cond" panose="020B0706030402020204" pitchFamily="34" charset="0"/>
              </a:rPr>
              <a:t>penguburan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khas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Tetapi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mereka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tidak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menemukan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Yesus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dalam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kubur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karena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Yesus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sudah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bangkit</a:t>
            </a:r>
            <a:r>
              <a:rPr lang="en-ID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Kebangkitan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pada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hari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Minggu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dipergunakan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sebagai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dasar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kekudusan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hari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minggu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oleh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kebanyakan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orang Kristen.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Namun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tidak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ada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satu</a:t>
            </a:r>
            <a:r>
              <a:rPr lang="en-ID" dirty="0">
                <a:latin typeface="Impact" panose="020B0806030902050204" pitchFamily="34" charset="0"/>
              </a:rPr>
              <a:t> kata pun </a:t>
            </a:r>
            <a:r>
              <a:rPr lang="en-ID" dirty="0" err="1">
                <a:latin typeface="Impact" panose="020B0806030902050204" pitchFamily="34" charset="0"/>
              </a:rPr>
              <a:t>dalam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Alkitab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mengisyaratkan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kekudusan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hari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Minggu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sebagai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satu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peringatan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kebangkitan</a:t>
            </a:r>
            <a:r>
              <a:rPr lang="en-ID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5"/>
            <a:ext cx="306939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"/>
            <a:ext cx="306939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2"/>
            <a:ext cx="3051501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0"/>
            <a:ext cx="2708601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A13AC8-D7A5-84DF-C944-9AA1F895E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8310" y="1967058"/>
            <a:ext cx="2640349" cy="31684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77119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73472A-69FB-DF69-BEC0-E68FC5D7EE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483" b="19375"/>
          <a:stretch/>
        </p:blipFill>
        <p:spPr>
          <a:xfrm>
            <a:off x="20" y="11"/>
            <a:ext cx="9143980" cy="342899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EABF0-FE4A-1280-C6C8-D2F35D6F6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735" y="3551275"/>
            <a:ext cx="9011265" cy="315924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Peringatan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kebangkitan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Yesus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adalah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baptisan</a:t>
            </a:r>
            <a:r>
              <a:rPr lang="en-ID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Roma 6:4-5</a:t>
            </a:r>
            <a:r>
              <a:rPr lang="en-ID" dirty="0">
                <a:latin typeface="Tw Cen MT Condensed Extra Bold" panose="020B0803020202020204" pitchFamily="34" charset="0"/>
              </a:rPr>
              <a:t> "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demikian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dikuburkan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bersama-sama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Dia oleh </a:t>
            </a:r>
            <a:r>
              <a:rPr lang="en-ID" dirty="0" err="1">
                <a:latin typeface="Tw Cen MT Condensed Extra Bold" panose="020B0803020202020204" pitchFamily="34" charset="0"/>
              </a:rPr>
              <a:t>baptisan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kematian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supaya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sama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seperti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Kristus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dibangkitkan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dari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antara</a:t>
            </a:r>
            <a:r>
              <a:rPr lang="en-ID" dirty="0">
                <a:latin typeface="Tw Cen MT Condensed Extra Bold" panose="020B0803020202020204" pitchFamily="34" charset="0"/>
              </a:rPr>
              <a:t> orang </a:t>
            </a:r>
            <a:r>
              <a:rPr lang="en-ID" dirty="0" err="1">
                <a:latin typeface="Tw Cen MT Condensed Extra Bold" panose="020B0803020202020204" pitchFamily="34" charset="0"/>
              </a:rPr>
              <a:t>mati</a:t>
            </a:r>
            <a:r>
              <a:rPr lang="en-ID" dirty="0">
                <a:latin typeface="Tw Cen MT Condensed Extra Bold" panose="020B0803020202020204" pitchFamily="34" charset="0"/>
              </a:rPr>
              <a:t> oleh </a:t>
            </a:r>
            <a:r>
              <a:rPr lang="en-ID" dirty="0" err="1">
                <a:latin typeface="Tw Cen MT Condensed Extra Bold" panose="020B0803020202020204" pitchFamily="34" charset="0"/>
              </a:rPr>
              <a:t>kemuliaan</a:t>
            </a:r>
            <a:r>
              <a:rPr lang="en-ID" dirty="0">
                <a:latin typeface="Tw Cen MT Condensed Extra Bold" panose="020B0803020202020204" pitchFamily="34" charset="0"/>
              </a:rPr>
              <a:t> Bapa, </a:t>
            </a:r>
            <a:r>
              <a:rPr lang="en-ID" dirty="0" err="1">
                <a:latin typeface="Tw Cen MT Condensed Extra Bold" panose="020B0803020202020204" pitchFamily="34" charset="0"/>
              </a:rPr>
              <a:t>demikian</a:t>
            </a:r>
            <a:r>
              <a:rPr lang="en-ID" dirty="0">
                <a:latin typeface="Tw Cen MT Condensed Extra Bold" panose="020B0803020202020204" pitchFamily="34" charset="0"/>
              </a:rPr>
              <a:t> juga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hidup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hidup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baru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  <a:r>
              <a:rPr lang="en-ID" dirty="0" err="1">
                <a:latin typeface="Tw Cen MT Condensed Extra Bold" panose="020B0803020202020204" pitchFamily="34" charset="0"/>
              </a:rPr>
              <a:t>Sebab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jika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telah</a:t>
            </a:r>
            <a:r>
              <a:rPr lang="en-ID" dirty="0">
                <a:latin typeface="Tw Cen MT Condensed Extra Bold" panose="020B0803020202020204" pitchFamily="34" charset="0"/>
              </a:rPr>
              <a:t> menjadi </a:t>
            </a:r>
            <a:r>
              <a:rPr lang="en-ID" dirty="0" err="1">
                <a:latin typeface="Tw Cen MT Condensed Extra Bold" panose="020B0803020202020204" pitchFamily="34" charset="0"/>
              </a:rPr>
              <a:t>satu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apa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sama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kematian</a:t>
            </a:r>
            <a:r>
              <a:rPr lang="en-ID" dirty="0">
                <a:latin typeface="Tw Cen MT Condensed Extra Bold" panose="020B0803020202020204" pitchFamily="34" charset="0"/>
              </a:rPr>
              <a:t>-Nya,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juga </a:t>
            </a:r>
            <a:r>
              <a:rPr lang="en-ID" dirty="0" err="1"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latin typeface="Tw Cen MT Condensed Extra Bold" panose="020B0803020202020204" pitchFamily="34" charset="0"/>
              </a:rPr>
              <a:t> menjadi </a:t>
            </a:r>
            <a:r>
              <a:rPr lang="en-ID" dirty="0" err="1">
                <a:latin typeface="Tw Cen MT Condensed Extra Bold" panose="020B0803020202020204" pitchFamily="34" charset="0"/>
              </a:rPr>
              <a:t>satu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apa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sama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kebangkitan</a:t>
            </a:r>
            <a:r>
              <a:rPr lang="en-ID" dirty="0">
                <a:latin typeface="Tw Cen MT Condensed Extra Bold" panose="020B0803020202020204" pitchFamily="34" charset="0"/>
              </a:rPr>
              <a:t>-Nya". </a:t>
            </a:r>
          </a:p>
        </p:txBody>
      </p:sp>
    </p:spTree>
    <p:extLst>
      <p:ext uri="{BB962C8B-B14F-4D97-AF65-F5344CB8AC3E}">
        <p14:creationId xmlns:p14="http://schemas.microsoft.com/office/powerpoint/2010/main" val="2145166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5EC831-A0A8-A274-FC87-03ACDA838E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388" t="-1" r="20695" b="-1"/>
          <a:stretch/>
        </p:blipFill>
        <p:spPr>
          <a:xfrm>
            <a:off x="0" y="3720"/>
            <a:ext cx="4922874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E3A741D-C19B-960A-5803-1C5887147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955894" y="3271199"/>
            <a:ext cx="1630908" cy="5542697"/>
          </a:xfrm>
          <a:prstGeom prst="rect">
            <a:avLst/>
          </a:prstGeom>
          <a:gradFill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39DE25-0E4E-0AA7-0932-1D78C2372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-2296081" y="2296080"/>
            <a:ext cx="6854280" cy="226211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6EA299-0840-6DEA-E670-C49AEBC87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346242" y="4425055"/>
            <a:ext cx="2196454" cy="2432945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36733-7903-C743-E2F6-2827EC288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2995" y="1430026"/>
            <a:ext cx="4051005" cy="4211502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Oleh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kematian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kebangkitan</a:t>
            </a:r>
            <a:r>
              <a:rPr lang="en-ID" sz="3200" dirty="0">
                <a:latin typeface="Tw Cen MT Condensed Extra Bold" panose="020B0803020202020204" pitchFamily="34" charset="0"/>
              </a:rPr>
              <a:t>-Nya, </a:t>
            </a:r>
            <a:r>
              <a:rPr lang="en-ID" sz="32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menang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atas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kematian</a:t>
            </a:r>
            <a:r>
              <a:rPr lang="en-ID" sz="3200" dirty="0">
                <a:latin typeface="Tw Cen MT Condensed Extra Bold" panose="020B0803020202020204" pitchFamily="34" charset="0"/>
              </a:rPr>
              <a:t>, dan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dalam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kebangkitan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-Nya,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memiliki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kepastian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mengenai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kebangkitan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juga.</a:t>
            </a:r>
          </a:p>
        </p:txBody>
      </p:sp>
    </p:spTree>
    <p:extLst>
      <p:ext uri="{BB962C8B-B14F-4D97-AF65-F5344CB8AC3E}">
        <p14:creationId xmlns:p14="http://schemas.microsoft.com/office/powerpoint/2010/main" val="946123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584909-59D2-A74F-0B71-9313BCFCF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167214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BATU ITU DIGULINGKAN KE SAMPING</a:t>
            </a:r>
            <a:b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Senin</a:t>
            </a: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23 September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F78AC-FD6E-479A-114A-2A8E9D873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4558" y="3536424"/>
            <a:ext cx="5221958" cy="332826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Empat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gagasan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muncul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secara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berulang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tentang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Yesus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yang : </a:t>
            </a:r>
            <a:r>
              <a:rPr lang="en-ID" dirty="0">
                <a:solidFill>
                  <a:srgbClr val="C00000"/>
                </a:solidFill>
                <a:highlight>
                  <a:srgbClr val="00FF00"/>
                </a:highlight>
                <a:latin typeface="Gill Sans Ultra Bold Condensed" panose="020B0A06020104020203" pitchFamily="34" charset="0"/>
              </a:rPr>
              <a:t>Mati, </a:t>
            </a:r>
            <a:r>
              <a:rPr lang="en-ID" dirty="0" err="1">
                <a:solidFill>
                  <a:srgbClr val="C00000"/>
                </a:solidFill>
                <a:highlight>
                  <a:srgbClr val="00FF00"/>
                </a:highlight>
                <a:latin typeface="Gill Sans Ultra Bold Condensed" panose="020B0A06020104020203" pitchFamily="34" charset="0"/>
              </a:rPr>
              <a:t>Dikuburkan</a:t>
            </a:r>
            <a:r>
              <a:rPr lang="en-ID" dirty="0">
                <a:solidFill>
                  <a:srgbClr val="C00000"/>
                </a:solidFill>
                <a:highlight>
                  <a:srgbClr val="00FF00"/>
                </a:highlight>
                <a:latin typeface="Gill Sans Ultra Bold Condensed" panose="020B0A06020104020203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highlight>
                  <a:srgbClr val="00FF00"/>
                </a:highlight>
                <a:latin typeface="Gill Sans Ultra Bold Condensed" panose="020B0A06020104020203" pitchFamily="34" charset="0"/>
              </a:rPr>
              <a:t>Dibangkitkan</a:t>
            </a:r>
            <a:r>
              <a:rPr lang="en-ID" dirty="0">
                <a:solidFill>
                  <a:srgbClr val="C00000"/>
                </a:solidFill>
                <a:highlight>
                  <a:srgbClr val="00FF00"/>
                </a:highlight>
                <a:latin typeface="Gill Sans Ultra Bold Condensed" panose="020B0A06020104020203" pitchFamily="34" charset="0"/>
              </a:rPr>
              <a:t>, dan </a:t>
            </a:r>
            <a:r>
              <a:rPr lang="en-ID" dirty="0" err="1">
                <a:solidFill>
                  <a:srgbClr val="C00000"/>
                </a:solidFill>
                <a:highlight>
                  <a:srgbClr val="00FF00"/>
                </a:highlight>
                <a:latin typeface="Gill Sans Ultra Bold Condensed" panose="020B0A06020104020203" pitchFamily="34" charset="0"/>
              </a:rPr>
              <a:t>Dilihat</a:t>
            </a:r>
            <a:r>
              <a:rPr lang="en-ID" dirty="0">
                <a:solidFill>
                  <a:srgbClr val="C00000"/>
                </a:solidFill>
                <a:highlight>
                  <a:srgbClr val="00FF00"/>
                </a:highlight>
                <a:latin typeface="Gill Sans Ultra Bold Condense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Banyak </a:t>
            </a:r>
            <a:r>
              <a:rPr lang="en-ID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saksi</a:t>
            </a:r>
            <a:r>
              <a:rPr lang="en-ID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mata</a:t>
            </a:r>
            <a:r>
              <a:rPr lang="en-ID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melihat</a:t>
            </a:r>
            <a:r>
              <a:rPr lang="en-ID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bahwa</a:t>
            </a:r>
            <a:r>
              <a:rPr lang="en-ID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Yesus</a:t>
            </a:r>
            <a:r>
              <a:rPr lang="en-ID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bangkit</a:t>
            </a:r>
            <a:r>
              <a:rPr lang="en-ID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61C982-2A0E-A8BA-CA3D-D84380BEF0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250" t="12314" r="20242" b="16590"/>
          <a:stretch/>
        </p:blipFill>
        <p:spPr>
          <a:xfrm>
            <a:off x="251760" y="4169504"/>
            <a:ext cx="3724871" cy="20621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306178-81F5-1837-8EBD-565BD4E5D73A}"/>
              </a:ext>
            </a:extLst>
          </p:cNvPr>
          <p:cNvSpPr txBox="1"/>
          <p:nvPr/>
        </p:nvSpPr>
        <p:spPr>
          <a:xfrm>
            <a:off x="887549" y="1756290"/>
            <a:ext cx="771340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Semua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kitab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Injil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menulis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tentang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kisah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kebangkitan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Yesus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dari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sudut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pandang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berbeda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namun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memiliki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inti yang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sama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seperti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ditulis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rasul Paulus </a:t>
            </a:r>
            <a:r>
              <a:rPr lang="en-ID" sz="30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1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Korintus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15:1-8</a:t>
            </a:r>
            <a:r>
              <a:rPr lang="en-ID" sz="30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831358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252</TotalTime>
  <Words>1618</Words>
  <Application>Microsoft Office PowerPoint</Application>
  <PresentationFormat>On-screen Show (4:3)</PresentationFormat>
  <Paragraphs>84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Aptos</vt:lpstr>
      <vt:lpstr>Aptos Display</vt:lpstr>
      <vt:lpstr>Arial</vt:lpstr>
      <vt:lpstr>Avenir Next LT Pro Demi</vt:lpstr>
      <vt:lpstr>Bernard MT Condensed</vt:lpstr>
      <vt:lpstr>Eras Bold ITC</vt:lpstr>
      <vt:lpstr>Franklin Gothic Demi Cond</vt:lpstr>
      <vt:lpstr>Franklin Gothic Heavy</vt:lpstr>
      <vt:lpstr>Gill Sans Nova Cond Ultra Bold</vt:lpstr>
      <vt:lpstr>Gill Sans Nova Cond XBd</vt:lpstr>
      <vt:lpstr>Gill Sans Ultra Bold Condensed</vt:lpstr>
      <vt:lpstr>Impact</vt:lpstr>
      <vt:lpstr>Tw Cen MT Condensed Extra Bold</vt:lpstr>
      <vt:lpstr>Office Theme</vt:lpstr>
      <vt:lpstr>TUHAN yang BANGKIT</vt:lpstr>
      <vt:lpstr>MARKUS 16 : 6</vt:lpstr>
      <vt:lpstr>PowerPoint Presentation</vt:lpstr>
      <vt:lpstr>BERSUKACITA DALAM KEBANGKITAN Minggu, 22 September 2024</vt:lpstr>
      <vt:lpstr>PowerPoint Presentation</vt:lpstr>
      <vt:lpstr>PowerPoint Presentation</vt:lpstr>
      <vt:lpstr>PowerPoint Presentation</vt:lpstr>
      <vt:lpstr>PowerPoint Presentation</vt:lpstr>
      <vt:lpstr>BATU ITU DIGULINGKAN KE SAMPING Senin, 23 September 2024</vt:lpstr>
      <vt:lpstr>PowerPoint Presentation</vt:lpstr>
      <vt:lpstr>PowerPoint Presentation</vt:lpstr>
      <vt:lpstr>1 Korintus 15:8</vt:lpstr>
      <vt:lpstr>PowerPoint Presentation</vt:lpstr>
      <vt:lpstr>PEREMPUAN-PEREMPUAN DI KUBUR Selasa, 24 September 2024</vt:lpstr>
      <vt:lpstr>Ellen G. White, Alfa dan Omega,  jld. 6, hlm. 441</vt:lpstr>
      <vt:lpstr>PowerPoint Presentation</vt:lpstr>
      <vt:lpstr>PowerPoint Presentation</vt:lpstr>
      <vt:lpstr>PowerPoint Presentation</vt:lpstr>
      <vt:lpstr>PowerPoint Presentation</vt:lpstr>
      <vt:lpstr>MENAMPAKKAN DIRI KEPADA MARIA  DAN YANG LAINNYA Rabu, 25 September 2024</vt:lpstr>
      <vt:lpstr>PowerPoint Presentation</vt:lpstr>
      <vt:lpstr>PowerPoint Presentation</vt:lpstr>
      <vt:lpstr>PowerPoint Presentation</vt:lpstr>
      <vt:lpstr>PowerPoint Presentation</vt:lpstr>
      <vt:lpstr>PERGILAH KE SELURUH DUNIA Kamis, 26 September 2024</vt:lpstr>
      <vt:lpstr>PowerPoint Presentation</vt:lpstr>
      <vt:lpstr>PowerPoint Presentation</vt:lpstr>
      <vt:lpstr>Markus 16:19-20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Office365</dc:creator>
  <cp:lastModifiedBy>Office365</cp:lastModifiedBy>
  <cp:revision>19</cp:revision>
  <dcterms:created xsi:type="dcterms:W3CDTF">2024-09-23T11:26:11Z</dcterms:created>
  <dcterms:modified xsi:type="dcterms:W3CDTF">2024-09-26T09:07:31Z</dcterms:modified>
</cp:coreProperties>
</file>