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76" r:id="rId9"/>
    <p:sldId id="262" r:id="rId10"/>
    <p:sldId id="277" r:id="rId11"/>
    <p:sldId id="264" r:id="rId12"/>
    <p:sldId id="265" r:id="rId13"/>
    <p:sldId id="266" r:id="rId14"/>
    <p:sldId id="267" r:id="rId15"/>
    <p:sldId id="268" r:id="rId16"/>
    <p:sldId id="278" r:id="rId17"/>
    <p:sldId id="269" r:id="rId18"/>
    <p:sldId id="270" r:id="rId19"/>
    <p:sldId id="271" r:id="rId20"/>
    <p:sldId id="272" r:id="rId21"/>
    <p:sldId id="273" r:id="rId22"/>
    <p:sldId id="274" r:id="rId23"/>
    <p:sldId id="279" r:id="rId24"/>
    <p:sldId id="280" r:id="rId25"/>
    <p:sldId id="284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C66"/>
    <a:srgbClr val="80883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8514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125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082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081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214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3315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019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030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516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598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126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15A1EA-5582-4267-BEBF-EB8CEA60A16A}" type="datetimeFigureOut">
              <a:rPr lang="en-ID" smtClean="0"/>
              <a:t>05/09/2024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7D8710-5F90-4F9C-8458-AABC5122CA0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604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DF865-EEA1-6E12-CF7C-62C2CA86C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0657" r="20696"/>
          <a:stretch/>
        </p:blipFill>
        <p:spPr>
          <a:xfrm>
            <a:off x="3212926" y="10"/>
            <a:ext cx="5931074" cy="6857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8C400-0F90-BBA0-564A-E529DB040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497" y="1115219"/>
            <a:ext cx="4129087" cy="2387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HARI-HARI TERAKHIR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1A08B-7555-9932-17F3-0E2D13ECF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497" y="3902075"/>
            <a:ext cx="4129087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Pelajaran ke-10, Triwulan III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Tahun 2024</a:t>
            </a:r>
            <a:endParaRPr lang="en-ID" sz="2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6438" y="3681408"/>
            <a:ext cx="895111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220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BAB92-EBD3-1B2B-1EE4-B77CACAA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69" y="284980"/>
            <a:ext cx="6180447" cy="1338696"/>
          </a:xfrm>
        </p:spPr>
        <p:txBody>
          <a:bodyPr>
            <a:norm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>
                <a:latin typeface="Impact" panose="020B0806030902050204" pitchFamily="34" charset="0"/>
              </a:rPr>
              <a:t>Alfa dan Omega, </a:t>
            </a: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6,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262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7C756-3364-9BCC-A612-4EE5CA249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1" r="26831"/>
          <a:stretch/>
        </p:blipFill>
        <p:spPr>
          <a:xfrm>
            <a:off x="20" y="10"/>
            <a:ext cx="2668563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4F306-733C-9D27-1F0E-32E88D34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2326" y="1627603"/>
            <a:ext cx="6327931" cy="513147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"Ketika </a:t>
            </a:r>
            <a:r>
              <a:rPr lang="en-ID" dirty="0" err="1">
                <a:latin typeface="Franklin Gothic Demi Cond" panose="020B0706030402020204" pitchFamily="34" charset="0"/>
              </a:rPr>
              <a:t>perhatian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tertarik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keindahan</a:t>
            </a:r>
            <a:r>
              <a:rPr lang="en-ID" dirty="0">
                <a:latin typeface="Franklin Gothic Demi Cond" panose="020B0706030402020204" pitchFamily="34" charset="0"/>
              </a:rPr>
              <a:t> Bait </a:t>
            </a:r>
            <a:r>
              <a:rPr lang="en-ID" dirty="0" err="1">
                <a:latin typeface="Franklin Gothic Demi Cond" panose="020B0706030402020204" pitchFamily="34" charset="0"/>
              </a:rPr>
              <a:t>Suci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apakah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gerangan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pikiran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terucapkan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Dia yang </a:t>
            </a:r>
            <a:r>
              <a:rPr lang="en-ID" dirty="0" err="1">
                <a:latin typeface="Franklin Gothic Demi Cond" panose="020B0706030402020204" pitchFamily="34" charset="0"/>
              </a:rPr>
              <a:t>ditolak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? </a:t>
            </a:r>
            <a:r>
              <a:rPr lang="en-ID" dirty="0" err="1">
                <a:latin typeface="Franklin Gothic Demi Cond" panose="020B0706030402020204" pitchFamily="34" charset="0"/>
              </a:rPr>
              <a:t>Pemandangan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hadapan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sungguh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indah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kesedihan</a:t>
            </a:r>
            <a:r>
              <a:rPr lang="en-ID" dirty="0">
                <a:latin typeface="Franklin Gothic Demi Cond" panose="020B0706030402020204" pitchFamily="34" charset="0"/>
              </a:rPr>
              <a:t>, Aku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Bangunan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ajaib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menunjuk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tembok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tampaknya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dibinasakan</a:t>
            </a:r>
            <a:r>
              <a:rPr lang="en-ID" dirty="0">
                <a:latin typeface="Franklin Gothic Demi Cond" panose="020B0706030402020204" pitchFamily="34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perkataan</a:t>
            </a:r>
            <a:r>
              <a:rPr lang="en-ID" dirty="0">
                <a:latin typeface="Franklin Gothic Demi Cond" panose="020B0706030402020204" pitchFamily="34" charset="0"/>
              </a:rPr>
              <a:t>-Ku, </a:t>
            </a:r>
            <a:r>
              <a:rPr lang="en-ID" b="1" dirty="0" err="1">
                <a:latin typeface="Franklin Gothic Demi Cond" panose="020B0706030402020204" pitchFamily="34" charset="0"/>
              </a:rPr>
              <a:t>harinya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akan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datang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bila</a:t>
            </a:r>
            <a:r>
              <a:rPr lang="en-ID" b="1" dirty="0">
                <a:latin typeface="Franklin Gothic Demi Cond" panose="020B0706030402020204" pitchFamily="34" charset="0"/>
              </a:rPr>
              <a:t> “</a:t>
            </a:r>
            <a:r>
              <a:rPr lang="en-ID" b="1" dirty="0" err="1">
                <a:latin typeface="Franklin Gothic Demi Cond" panose="020B0706030402020204" pitchFamily="34" charset="0"/>
              </a:rPr>
              <a:t>satu</a:t>
            </a:r>
            <a:r>
              <a:rPr lang="en-ID" b="1" dirty="0">
                <a:latin typeface="Franklin Gothic Demi Cond" panose="020B0706030402020204" pitchFamily="34" charset="0"/>
              </a:rPr>
              <a:t> batu pun di </a:t>
            </a:r>
            <a:r>
              <a:rPr lang="en-ID" b="1" dirty="0" err="1">
                <a:latin typeface="Franklin Gothic Demi Cond" panose="020B0706030402020204" pitchFamily="34" charset="0"/>
              </a:rPr>
              <a:t>sini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akan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dibiarkan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terletak</a:t>
            </a:r>
            <a:r>
              <a:rPr lang="en-ID" b="1" dirty="0">
                <a:latin typeface="Franklin Gothic Demi Cond" panose="020B0706030402020204" pitchFamily="34" charset="0"/>
              </a:rPr>
              <a:t> di </a:t>
            </a:r>
            <a:r>
              <a:rPr lang="en-ID" b="1" dirty="0" err="1">
                <a:latin typeface="Franklin Gothic Demi Cond" panose="020B0706030402020204" pitchFamily="34" charset="0"/>
              </a:rPr>
              <a:t>atas</a:t>
            </a:r>
            <a:r>
              <a:rPr lang="en-ID" b="1" dirty="0">
                <a:latin typeface="Franklin Gothic Demi Cond" panose="020B0706030402020204" pitchFamily="34" charset="0"/>
              </a:rPr>
              <a:t> batu yang lain; </a:t>
            </a:r>
            <a:r>
              <a:rPr lang="en-ID" b="1" dirty="0" err="1">
                <a:latin typeface="Franklin Gothic Demi Cond" panose="020B0706030402020204" pitchFamily="34" charset="0"/>
              </a:rPr>
              <a:t>semuanya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akan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diruntuhkan</a:t>
            </a:r>
            <a:r>
              <a:rPr lang="en-ID" dirty="0">
                <a:latin typeface="Franklin Gothic Demi Cond" panose="020B0706030402020204" pitchFamily="34" charset="0"/>
              </a:rPr>
              <a:t>”.   </a:t>
            </a:r>
          </a:p>
          <a:p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98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2BFEA9-23AB-B83F-2AF7-11DAF4E7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74" b="50182"/>
          <a:stretch/>
        </p:blipFill>
        <p:spPr>
          <a:xfrm>
            <a:off x="20" y="11"/>
            <a:ext cx="9143980" cy="221224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8ADCA-6A81-6C48-F507-0F515E688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9" y="2265423"/>
            <a:ext cx="8937482" cy="442452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Nubuat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mengenai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bangunan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menakjubkan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pendengarnya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terdengar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seperti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kiamat</a:t>
            </a:r>
            <a:r>
              <a:rPr lang="en-ID" dirty="0">
                <a:latin typeface="Impact" panose="020B0806030902050204" pitchFamily="34" charset="0"/>
              </a:rPr>
              <a:t> dunia.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Karena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Petrus, </a:t>
            </a:r>
            <a:r>
              <a:rPr lang="en-ID" dirty="0" err="1">
                <a:latin typeface="Franklin Gothic Demi Cond" panose="020B0706030402020204" pitchFamily="34" charset="0"/>
              </a:rPr>
              <a:t>Yakobus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latin typeface="Franklin Gothic Demi Cond" panose="020B0706030402020204" pitchFamily="34" charset="0"/>
              </a:rPr>
              <a:t>, dan Andreas, </a:t>
            </a:r>
            <a:r>
              <a:rPr lang="en-ID" dirty="0" err="1">
                <a:latin typeface="Franklin Gothic Demi Cond" panose="020B0706030402020204" pitchFamily="34" charset="0"/>
              </a:rPr>
              <a:t>menanyakan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waktunya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ingin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tandanya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Hal yang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menarik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perhatian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Markus 13:5-13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menghabiskan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sebagian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besar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waktunya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menggambarkan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kehancuran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Yerusalem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melainkan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memperingatkan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murid-murid-Nya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apa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harapkan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pelayanan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mendirikan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gereja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Kristen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mula-mula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783001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DBCA69-92AB-654D-E9AB-5A690148BA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25" b="27523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69FC-B412-E99D-BE96-D901A51DE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19" y="3710613"/>
            <a:ext cx="8583561" cy="29724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Murid-murid </a:t>
            </a:r>
            <a:r>
              <a:rPr lang="en-ID" dirty="0" err="1"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boleh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tertipu</a:t>
            </a:r>
            <a:r>
              <a:rPr lang="en-ID" dirty="0">
                <a:latin typeface="Gill Sans Nova Cond Ultra Bold" panose="020B0B04020104020203" pitchFamily="34" charset="0"/>
              </a:rPr>
              <a:t> oleh </a:t>
            </a:r>
            <a:r>
              <a:rPr lang="en-ID" dirty="0" err="1">
                <a:latin typeface="Gill Sans Nova Cond Ultra Bold" panose="020B0B04020104020203" pitchFamily="34" charset="0"/>
              </a:rPr>
              <a:t>peristiwa-peristiwa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bergejolak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Lagi</a:t>
            </a:r>
            <a:r>
              <a:rPr lang="en-ID" dirty="0">
                <a:latin typeface="Tw Cen MT Condensed Extra Bold" panose="020B0803020202020204" pitchFamily="34" charset="0"/>
              </a:rPr>
              <a:t> pula, </a:t>
            </a:r>
            <a:r>
              <a:rPr lang="en-ID" dirty="0" err="1">
                <a:latin typeface="Tw Cen MT Condensed Extra Bold" panose="020B0803020202020204" pitchFamily="34" charset="0"/>
              </a:rPr>
              <a:t>Roh</a:t>
            </a:r>
            <a:r>
              <a:rPr lang="en-ID" dirty="0">
                <a:latin typeface="Tw Cen MT Condensed Extra Bold" panose="020B0803020202020204" pitchFamily="34" charset="0"/>
              </a:rPr>
              <a:t> Kudus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kata-kata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diucapkan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tepat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bahkan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keluarga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teman-teman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meninggalkan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perlu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takut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terhadap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kekacauan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pencobaan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berjaga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-jaga,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Roh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membawa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melewati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kesulitan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24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8538F-91C2-415B-5ED0-748CA6DD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SANG PEMBINASA KEJI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3D8D7-D6A2-520D-9491-00DE89F8D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94" y="1891970"/>
            <a:ext cx="5053398" cy="468998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Amasis MT Pro Black" panose="02040A04050005020304" pitchFamily="18" charset="0"/>
              </a:rPr>
              <a:t>Markus 13:14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Apabila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Pembinasa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keji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berdiri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sepatutnya</a:t>
            </a:r>
            <a:r>
              <a:rPr lang="en-ID" sz="3200" dirty="0">
                <a:latin typeface="Tw Cen MT Condensed Extra Bold" panose="020B0803020202020204" pitchFamily="34" charset="0"/>
              </a:rPr>
              <a:t>, para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pembaca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hendaklah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memperhatikannya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200" dirty="0">
                <a:latin typeface="Tw Cen MT Condensed Extra Bold" panose="020B0803020202020204" pitchFamily="34" charset="0"/>
              </a:rPr>
              <a:t> orang-orang yang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Yudea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haruslah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melarikan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pegunungan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3F12F-34E2-99BB-E5A4-328AD1184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393" y="2462980"/>
            <a:ext cx="3329909" cy="33299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1382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02B34-E13F-7C0E-7FA5-7E8E60BDE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44" y="3581566"/>
            <a:ext cx="3367566" cy="224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CCAF2-E6F2-0CC3-FC9A-957A88F69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019" y="3292920"/>
            <a:ext cx="3951707" cy="26830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Terminologi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muncul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Daniel 9:27, Daniel 11:31, dan Daniel 12:11,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paralelnya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Daniel 8:13.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BB0C2-F951-3124-6EE3-F29BB9C88F82}"/>
              </a:ext>
            </a:extLst>
          </p:cNvPr>
          <p:cNvSpPr txBox="1"/>
          <p:nvPr/>
        </p:nvSpPr>
        <p:spPr>
          <a:xfrm>
            <a:off x="639366" y="1005953"/>
            <a:ext cx="78652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Ketika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berbicara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tentang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pembinasa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keji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ayat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ini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sedang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mengarahkan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murid-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muridnya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kitab Daniel.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311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2B2E38-82CA-1F45-28E4-6E5EF533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835"/>
          <a:stretch/>
        </p:blipFill>
        <p:spPr>
          <a:xfrm>
            <a:off x="20" y="11"/>
            <a:ext cx="9143980" cy="275793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87C9-1C9E-8CC5-5319-162F0C358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2654710"/>
            <a:ext cx="8613038" cy="42032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Kekejian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tersebut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kemungkinan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besar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merujuk</a:t>
            </a:r>
            <a:r>
              <a:rPr lang="en-ID" sz="3000" dirty="0"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penanaman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standar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kekafiran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Romawi</a:t>
            </a:r>
            <a:r>
              <a:rPr lang="en-ID" sz="3000" dirty="0">
                <a:latin typeface="Tw Cen MT Condensed Extra Bold" panose="020B0803020202020204" pitchFamily="34" charset="0"/>
              </a:rPr>
              <a:t> di Israel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pengepungan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Yerusalem</a:t>
            </a:r>
            <a:r>
              <a:rPr lang="en-ID" sz="3000" dirty="0"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3000" dirty="0">
                <a:latin typeface="Tw Cen MT Condensed Extra Bold" panose="020B0803020202020204" pitchFamily="34" charset="0"/>
              </a:rPr>
              <a:t> 60-an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Masehi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Gill Sans Nova Cond XBd" panose="020B0A06020104020203" pitchFamily="34" charset="0"/>
              </a:rPr>
              <a:t>Inilah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tanda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bagi</a:t>
            </a:r>
            <a:r>
              <a:rPr lang="en-ID" sz="3000" dirty="0">
                <a:latin typeface="Gill Sans Nova Cond XBd" panose="020B0A06020104020203" pitchFamily="34" charset="0"/>
              </a:rPr>
              <a:t> orang-orang Kristen </a:t>
            </a:r>
            <a:r>
              <a:rPr lang="en-ID" sz="3000" dirty="0" err="1"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melarikan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diri</a:t>
            </a:r>
            <a:r>
              <a:rPr lang="en-ID" sz="3000" dirty="0">
                <a:latin typeface="Gill Sans Nova Cond XBd" panose="020B0A06020104020203" pitchFamily="34" charset="0"/>
              </a:rPr>
              <a:t>, dan </a:t>
            </a:r>
            <a:r>
              <a:rPr lang="en-ID" sz="3000" dirty="0" err="1">
                <a:latin typeface="Gill Sans Nova Cond XBd" panose="020B0A06020104020203" pitchFamily="34" charset="0"/>
              </a:rPr>
              <a:t>mereka</a:t>
            </a:r>
            <a:r>
              <a:rPr lang="en-ID" sz="3000" dirty="0">
                <a:latin typeface="Gill Sans Nova Cond XBd" panose="020B0A06020104020203" pitchFamily="34" charset="0"/>
              </a:rPr>
              <a:t> pun </a:t>
            </a:r>
            <a:r>
              <a:rPr lang="en-ID" sz="3000" dirty="0" err="1">
                <a:latin typeface="Gill Sans Nova Cond XBd" panose="020B0A06020104020203" pitchFamily="34" charset="0"/>
              </a:rPr>
              <a:t>telah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melakukannya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ada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keraguan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memperhatikan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tanda-tanda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tersebut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menyelamatkan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nyawa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kehancuran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datang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48254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7ACC4-5110-E134-4975-C065B946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088" y="786346"/>
            <a:ext cx="4605336" cy="1086699"/>
          </a:xfrm>
        </p:spPr>
        <p:txBody>
          <a:bodyPr anchor="t">
            <a:normAutofit/>
          </a:bodyPr>
          <a:lstStyle/>
          <a:p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Ellen G. White,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Kemenangan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Akhir,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hal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. 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0B28D-B928-C9E8-9EA4-92920F16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3" r="33389"/>
          <a:stretch/>
        </p:blipFill>
        <p:spPr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0081F-FB15-8B4D-CB02-0C2DE0804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224" y="2187443"/>
            <a:ext cx="4605337" cy="4080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"Tak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seorang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Kristen pun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binasa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waktu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penghancuran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Yerusalem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mengamarkan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murid-murid-Nya, dan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semua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yg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memperhatikan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tanda-tanda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yg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sudah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Tw Cen MT Condensed Extra Bold" panose="020B0803020202020204" pitchFamily="34" charset="0"/>
              </a:rPr>
              <a:t>dijanjikan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73290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071DF2-B94D-342F-AAEE-767975F2A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03" r="27253" b="-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C0D7C-72C5-0634-3050-AE885E42F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313" y="999460"/>
            <a:ext cx="4330699" cy="58569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Siapakah</a:t>
            </a:r>
            <a:r>
              <a:rPr lang="en-ID" sz="3200" dirty="0">
                <a:latin typeface="Franklin Gothic Demi Cond" panose="020B0706030402020204" pitchFamily="34" charset="0"/>
              </a:rPr>
              <a:t> “raja yang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datang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membinasakan</a:t>
            </a:r>
            <a:r>
              <a:rPr lang="en-ID" sz="3200" dirty="0">
                <a:latin typeface="Franklin Gothic Demi Cond" panose="020B0706030402020204" pitchFamily="34" charset="0"/>
              </a:rPr>
              <a:t> Kota </a:t>
            </a:r>
            <a:r>
              <a:rPr lang="en-ID" sz="3200" dirty="0" err="1">
                <a:latin typeface="Franklin Gothic Demi Cond" panose="020B0706030402020204" pitchFamily="34" charset="0"/>
              </a:rPr>
              <a:t>Yerusalem</a:t>
            </a:r>
            <a:r>
              <a:rPr lang="en-ID" sz="3200" dirty="0">
                <a:latin typeface="Franklin Gothic Demi Cond" panose="020B07060304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Kota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dihancurkan</a:t>
            </a:r>
            <a:r>
              <a:rPr lang="en-ID" sz="3200" dirty="0">
                <a:latin typeface="Franklin Gothic Demi Cond" panose="020B0706030402020204" pitchFamily="34" charset="0"/>
              </a:rPr>
              <a:t> oleh </a:t>
            </a:r>
            <a:r>
              <a:rPr lang="en-ID" sz="3200" dirty="0" err="1">
                <a:latin typeface="Franklin Gothic Demi Cond" panose="020B0706030402020204" pitchFamily="34" charset="0"/>
              </a:rPr>
              <a:t>jenderal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Romawi</a:t>
            </a:r>
            <a:r>
              <a:rPr lang="en-ID" sz="3200" dirty="0">
                <a:latin typeface="Franklin Gothic Demi Cond" panose="020B0706030402020204" pitchFamily="34" charset="0"/>
              </a:rPr>
              <a:t>, Titus. Karena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masuk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"raja" [</a:t>
            </a:r>
            <a:r>
              <a:rPr lang="en-ID" sz="3200" dirty="0" err="1">
                <a:latin typeface="Franklin Gothic Demi Cond" panose="020B0706030402020204" pitchFamily="34" charset="0"/>
              </a:rPr>
              <a:t>pangeran</a:t>
            </a:r>
            <a:r>
              <a:rPr lang="en-ID" sz="3200" dirty="0">
                <a:latin typeface="Franklin Gothic Demi Cond" panose="020B0706030402020204" pitchFamily="34" charset="0"/>
              </a:rPr>
              <a:t>] yang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datang</a:t>
            </a:r>
            <a:r>
              <a:rPr lang="en-ID" sz="3200" dirty="0">
                <a:latin typeface="Franklin Gothic Demi Cond" panose="020B0706030402020204" pitchFamily="34" charset="0"/>
              </a:rPr>
              <a:t>”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dimaksud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Daniel 9: 26-27.    </a:t>
            </a:r>
          </a:p>
        </p:txBody>
      </p:sp>
    </p:spTree>
    <p:extLst>
      <p:ext uri="{BB962C8B-B14F-4D97-AF65-F5344CB8AC3E}">
        <p14:creationId xmlns:p14="http://schemas.microsoft.com/office/powerpoint/2010/main" val="579364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23645A-7CEE-F414-9030-E8D977803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22EE5-3584-36E6-C1D0-1773A380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781664"/>
            <a:ext cx="8164477" cy="5619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Banyak </a:t>
            </a:r>
            <a:r>
              <a:rPr lang="en-ID" sz="3000" dirty="0" err="1">
                <a:latin typeface="Gill Sans Nova Cond Ultra Bold" panose="020B0B04020104020203" pitchFamily="34" charset="0"/>
              </a:rPr>
              <a:t>ahli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kekejian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ini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merujuk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penodaan</a:t>
            </a:r>
            <a:r>
              <a:rPr lang="en-ID" sz="3000" dirty="0">
                <a:latin typeface="Gill Sans Nova Cond Ultra Bold" panose="020B0B04020104020203" pitchFamily="34" charset="0"/>
              </a:rPr>
              <a:t> Bait </a:t>
            </a:r>
            <a:r>
              <a:rPr lang="en-ID" sz="3000" dirty="0" err="1">
                <a:latin typeface="Gill Sans Nova Cond Ultra Bold" panose="020B0B04020104020203" pitchFamily="34" charset="0"/>
              </a:rPr>
              <a:t>Suci</a:t>
            </a:r>
            <a:r>
              <a:rPr lang="en-ID" sz="3000" dirty="0">
                <a:latin typeface="Gill Sans Nova Cond Ultra Bold" panose="020B0B04020104020203" pitchFamily="34" charset="0"/>
              </a:rPr>
              <a:t> oleh Antiochus Epiphanes pada </a:t>
            </a:r>
            <a:r>
              <a:rPr lang="en-ID" sz="3000" dirty="0" err="1">
                <a:latin typeface="Gill Sans Nova Cond Ultra Bold" panose="020B0B04020104020203" pitchFamily="34" charset="0"/>
              </a:rPr>
              <a:t>abad</a:t>
            </a:r>
            <a:r>
              <a:rPr lang="en-ID" sz="3000" dirty="0">
                <a:latin typeface="Gill Sans Nova Cond Ultra Bold" panose="020B0B04020104020203" pitchFamily="34" charset="0"/>
              </a:rPr>
              <a:t> ke-2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Sebelum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Masehi</a:t>
            </a:r>
            <a:r>
              <a:rPr lang="en-ID" sz="3000" dirty="0">
                <a:latin typeface="Gill Sans Nova Cond Ultra Bold" panose="020B0B04020104020203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penafsiran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cocok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Sebab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menggambarkan</a:t>
            </a:r>
            <a:r>
              <a:rPr lang="en-ID" sz="3000" dirty="0">
                <a:latin typeface="Franklin Gothic Demi Cond" panose="020B0706030402020204" pitchFamily="34" charset="0"/>
              </a:rPr>
              <a:t> "</a:t>
            </a:r>
            <a:r>
              <a:rPr lang="en-ID" sz="3000" dirty="0" err="1">
                <a:latin typeface="Franklin Gothic Demi Cond" panose="020B0706030402020204" pitchFamily="34" charset="0"/>
              </a:rPr>
              <a:t>pembinasa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keji</a:t>
            </a:r>
            <a:r>
              <a:rPr lang="en-ID" sz="3000" dirty="0">
                <a:latin typeface="Franklin Gothic Demi Cond" panose="020B0706030402020204" pitchFamily="34" charset="0"/>
              </a:rPr>
              <a:t>"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sesuatu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salib</a:t>
            </a:r>
            <a:r>
              <a:rPr lang="en-ID" sz="3000" dirty="0">
                <a:latin typeface="Franklin Gothic Demi Cond" panose="020B0706030402020204" pitchFamily="34" charset="0"/>
              </a:rPr>
              <a:t> [Daniel 9:26 "</a:t>
            </a:r>
            <a:r>
              <a:rPr lang="en-ID" sz="3000" dirty="0" err="1">
                <a:latin typeface="Franklin Gothic Demi Cond" panose="020B0706030402020204" pitchFamily="34" charset="0"/>
              </a:rPr>
              <a:t>Sesudah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keenam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puluh</a:t>
            </a:r>
            <a:r>
              <a:rPr lang="en-ID" sz="3000" dirty="0">
                <a:latin typeface="Franklin Gothic Demi Cond" panose="020B0706030402020204" pitchFamily="34" charset="0"/>
              </a:rPr>
              <a:t> dua kali </a:t>
            </a:r>
            <a:r>
              <a:rPr lang="en-ID" sz="3000" dirty="0" err="1">
                <a:latin typeface="Franklin Gothic Demi Cond" panose="020B0706030402020204" pitchFamily="34" charset="0"/>
              </a:rPr>
              <a:t>tujuh</a:t>
            </a:r>
            <a:r>
              <a:rPr lang="en-ID" sz="3000" dirty="0">
                <a:latin typeface="Franklin Gothic Demi Cond" panose="020B0706030402020204" pitchFamily="34" charset="0"/>
              </a:rPr>
              <a:t> masa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disingkirkan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diurapi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padahal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salahnya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apa-apa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datanglah</a:t>
            </a:r>
            <a:r>
              <a:rPr lang="en-ID" sz="3000" dirty="0">
                <a:latin typeface="Franklin Gothic Demi Cond" panose="020B0706030402020204" pitchFamily="34" charset="0"/>
              </a:rPr>
              <a:t> rakyat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raja </a:t>
            </a:r>
            <a:r>
              <a:rPr lang="en-ID" sz="3000" dirty="0" err="1">
                <a:latin typeface="Franklin Gothic Demi Cond" panose="020B0706030402020204" pitchFamily="34" charset="0"/>
              </a:rPr>
              <a:t>memusnahkan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kota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tempat</a:t>
            </a:r>
            <a:r>
              <a:rPr lang="en-ID" sz="3000" dirty="0">
                <a:latin typeface="Franklin Gothic Demi Cond" panose="020B0706030402020204" pitchFamily="34" charset="0"/>
              </a:rPr>
              <a:t> kudus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,....."],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demikian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ayat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bisa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merujuk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sesuatu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 dua </a:t>
            </a:r>
            <a:r>
              <a:rPr lang="en-ID" sz="3000" dirty="0" err="1">
                <a:latin typeface="Franklin Gothic Demi Cond" panose="020B0706030402020204" pitchFamily="34" charset="0"/>
              </a:rPr>
              <a:t>abad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sebelum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pelayanan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bumi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3754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8BDE7-1156-8A09-F936-75135C59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KESUSAHAN BESAR</a:t>
            </a:r>
            <a:br>
              <a:rPr lang="fi-FI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Rabu, 4 Agustus 2024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795DA-3AF1-1BF4-3664-308860C57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28" y="2197510"/>
            <a:ext cx="7921730" cy="4140435"/>
          </a:xfrm>
        </p:spPr>
        <p:txBody>
          <a:bodyPr anchor="ctr">
            <a:noAutofit/>
          </a:bodyPr>
          <a:lstStyle/>
          <a:p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Markus 13:19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“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Sebab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pada masa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itu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terjadi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siksaan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seperti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belum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pernah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terjadi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sejak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awal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dunia, yang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diciptakan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Allah,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sampai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sekarang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dan yang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terjadi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lagi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.”</a:t>
            </a:r>
          </a:p>
          <a:p>
            <a:r>
              <a:rPr lang="en-ID" sz="3000" dirty="0">
                <a:latin typeface="Tw Cen MT Condensed Extra Bold" panose="020B0803020202020204" pitchFamily="34" charset="0"/>
              </a:rPr>
              <a:t>Ayat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merujuk</a:t>
            </a:r>
            <a:r>
              <a:rPr lang="en-ID" sz="3000" dirty="0"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kesusahan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besar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bandingannya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sejak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penciptaan</a:t>
            </a:r>
            <a:r>
              <a:rPr lang="en-ID" sz="3000" dirty="0">
                <a:latin typeface="Tw Cen MT Condensed Extra Bold" panose="020B0803020202020204" pitchFamily="34" charset="0"/>
              </a:rPr>
              <a:t> dunia.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menandakan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penganiayaan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besar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luas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pada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3000" dirty="0"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kehancuran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Yerusalem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3000" dirty="0">
                <a:latin typeface="Tw Cen MT Condensed Extra Bold" panose="020B0803020202020204" pitchFamily="34" charset="0"/>
              </a:rPr>
              <a:t> 70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masehi</a:t>
            </a:r>
            <a:r>
              <a:rPr lang="en-ID" sz="30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48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59BD-68F7-3FDC-5460-AA8F56D0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429000"/>
            <a:ext cx="8421287" cy="86339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ea typeface="ADLaM Display" panose="02010000000000000000" pitchFamily="2" charset="0"/>
                <a:cs typeface="Aharoni" panose="02010803020104030203" pitchFamily="2" charset="-79"/>
              </a:rPr>
              <a:t>MARKUS 13 : 26, 27</a:t>
            </a:r>
            <a:endParaRPr lang="en-ID" dirty="0">
              <a:latin typeface="Aharoni" panose="02010803020104030203" pitchFamily="2" charset="-79"/>
              <a:ea typeface="ADLaM Display" panose="02010000000000000000" pitchFamily="2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78A1A-5CC2-DECA-D17C-468C0F3AF0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03" b="221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69AF2-DD93-2917-6DE5-A432BA7A6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9" y="4292396"/>
            <a:ext cx="8288592" cy="240337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Tw Cen MT Condensed Extra Bold" panose="020B0803020202020204" pitchFamily="34" charset="0"/>
              </a:rPr>
              <a:t>“Pada waktu itu orang </a:t>
            </a:r>
            <a:r>
              <a:rPr lang="en-US" dirty="0" err="1">
                <a:latin typeface="Tw Cen MT Condensed Extra Bold" panose="020B0803020202020204" pitchFamily="34" charset="0"/>
              </a:rPr>
              <a:t>akan</a:t>
            </a:r>
            <a:r>
              <a:rPr lang="en-US" dirty="0">
                <a:latin typeface="Tw Cen MT Condensed Extra Bold" panose="020B0803020202020204" pitchFamily="34" charset="0"/>
              </a:rPr>
              <a:t> melihat Anak </a:t>
            </a:r>
            <a:r>
              <a:rPr lang="en-US" dirty="0" err="1">
                <a:latin typeface="Tw Cen MT Condensed Extra Bold" panose="020B0803020202020204" pitchFamily="34" charset="0"/>
              </a:rPr>
              <a:t>Manusia</a:t>
            </a:r>
            <a:r>
              <a:rPr lang="en-US" dirty="0">
                <a:latin typeface="Tw Cen MT Condensed Extra Bold" panose="020B0803020202020204" pitchFamily="34" charset="0"/>
              </a:rPr>
              <a:t> datang </a:t>
            </a:r>
            <a:r>
              <a:rPr lang="en-US" dirty="0" err="1">
                <a:latin typeface="Tw Cen MT Condensed Extra Bold" panose="020B0803020202020204" pitchFamily="34" charset="0"/>
              </a:rPr>
              <a:t>dalam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awan-awan</a:t>
            </a:r>
            <a:r>
              <a:rPr lang="en-US" dirty="0">
                <a:latin typeface="Tw Cen MT Condensed Extra Bold" panose="020B0803020202020204" pitchFamily="34" charset="0"/>
              </a:rPr>
              <a:t> dengan segala </a:t>
            </a:r>
            <a:r>
              <a:rPr lang="en-US" dirty="0" err="1">
                <a:latin typeface="Tw Cen MT Condensed Extra Bold" panose="020B0803020202020204" pitchFamily="34" charset="0"/>
              </a:rPr>
              <a:t>kekuasaan</a:t>
            </a:r>
            <a:r>
              <a:rPr lang="en-US" dirty="0">
                <a:latin typeface="Tw Cen MT Condensed Extra Bold" panose="020B0803020202020204" pitchFamily="34" charset="0"/>
              </a:rPr>
              <a:t> dan kemuliaan-Nya. Dan pada waktu itu pun </a:t>
            </a:r>
            <a:r>
              <a:rPr lang="en-US" dirty="0" err="1">
                <a:latin typeface="Tw Cen MT Condensed Extra Bold" panose="020B0803020202020204" pitchFamily="34" charset="0"/>
              </a:rPr>
              <a:t>Ia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akan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menyuruh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keluar</a:t>
            </a:r>
            <a:r>
              <a:rPr lang="en-US" dirty="0">
                <a:latin typeface="Tw Cen MT Condensed Extra Bold" panose="020B0803020202020204" pitchFamily="34" charset="0"/>
              </a:rPr>
              <a:t> malaikat-malaikat-Nya dan </a:t>
            </a:r>
            <a:r>
              <a:rPr lang="en-US" dirty="0" err="1">
                <a:latin typeface="Tw Cen MT Condensed Extra Bold" panose="020B0803020202020204" pitchFamily="34" charset="0"/>
              </a:rPr>
              <a:t>akan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mengumpulkan</a:t>
            </a:r>
            <a:r>
              <a:rPr lang="en-US" dirty="0">
                <a:latin typeface="Tw Cen MT Condensed Extra Bold" panose="020B0803020202020204" pitchFamily="34" charset="0"/>
              </a:rPr>
              <a:t> orang-orang pilihan-Nya </a:t>
            </a:r>
            <a:r>
              <a:rPr lang="en-US" dirty="0" err="1">
                <a:latin typeface="Tw Cen MT Condensed Extra Bold" panose="020B0803020202020204" pitchFamily="34" charset="0"/>
              </a:rPr>
              <a:t>dari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keempat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penjuru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bumi</a:t>
            </a:r>
            <a:r>
              <a:rPr lang="en-US" dirty="0">
                <a:latin typeface="Tw Cen MT Condensed Extra Bold" panose="020B0803020202020204" pitchFamily="34" charset="0"/>
              </a:rPr>
              <a:t>, </a:t>
            </a:r>
            <a:r>
              <a:rPr lang="en-US" dirty="0" err="1">
                <a:latin typeface="Tw Cen MT Condensed Extra Bold" panose="020B0803020202020204" pitchFamily="34" charset="0"/>
              </a:rPr>
              <a:t>dari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ujung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bumi</a:t>
            </a:r>
            <a:r>
              <a:rPr lang="en-US" dirty="0">
                <a:latin typeface="Tw Cen MT Condensed Extra Bold" panose="020B0803020202020204" pitchFamily="34" charset="0"/>
              </a:rPr>
              <a:t> sampai ke </a:t>
            </a:r>
            <a:r>
              <a:rPr lang="en-US" dirty="0" err="1">
                <a:latin typeface="Tw Cen MT Condensed Extra Bold" panose="020B0803020202020204" pitchFamily="34" charset="0"/>
              </a:rPr>
              <a:t>ujung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langit</a:t>
            </a:r>
            <a:r>
              <a:rPr lang="en-US" dirty="0">
                <a:latin typeface="Tw Cen MT Condensed Extra Bold" panose="020B0803020202020204" pitchFamily="34" charset="0"/>
              </a:rPr>
              <a:t>.”</a:t>
            </a:r>
            <a:endParaRPr lang="en-ID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1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9FA50-E67C-9574-96AF-1A733194D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7829" y="840658"/>
            <a:ext cx="5521427" cy="3198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Kesusahan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digambarkan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menggemakan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nubuatan</a:t>
            </a:r>
            <a:r>
              <a:rPr lang="en-ID" sz="3000" dirty="0">
                <a:latin typeface="Franklin Gothic Demi Cond" panose="020B0706030402020204" pitchFamily="34" charset="0"/>
              </a:rPr>
              <a:t> Daniel 7 dan 8, di mana </a:t>
            </a:r>
            <a:r>
              <a:rPr lang="en-ID" sz="3000" dirty="0" err="1">
                <a:latin typeface="Franklin Gothic Demi Cond" panose="020B0706030402020204" pitchFamily="34" charset="0"/>
              </a:rPr>
              <a:t>kuasa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tanduk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kecil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menganiaya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umat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"</a:t>
            </a:r>
            <a:r>
              <a:rPr lang="en-ID" sz="3000" dirty="0" err="1"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latin typeface="Franklin Gothic Demi Cond" panose="020B0706030402020204" pitchFamily="34" charset="0"/>
              </a:rPr>
              <a:t> masa dan dua masa dan </a:t>
            </a:r>
            <a:r>
              <a:rPr lang="en-ID" sz="3000" dirty="0" err="1">
                <a:latin typeface="Franklin Gothic Demi Cond" panose="020B0706030402020204" pitchFamily="34" charset="0"/>
              </a:rPr>
              <a:t>setengah</a:t>
            </a:r>
            <a:r>
              <a:rPr lang="en-ID" sz="3000" dirty="0">
                <a:latin typeface="Franklin Gothic Demi Cond" panose="020B0706030402020204" pitchFamily="34" charset="0"/>
              </a:rPr>
              <a:t> masa" [Daniel 7:25], </a:t>
            </a:r>
            <a:r>
              <a:rPr lang="en-ID" sz="3000" dirty="0" err="1">
                <a:latin typeface="Franklin Gothic Demi Cond" panose="020B0706030402020204" pitchFamily="34" charset="0"/>
              </a:rPr>
              <a:t>yaitu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Periode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nubuatan</a:t>
            </a:r>
            <a:r>
              <a:rPr lang="en-ID" sz="3000" dirty="0">
                <a:latin typeface="Gill Sans Nova Cond Ultra Bold" panose="020B0B04020104020203" pitchFamily="34" charset="0"/>
              </a:rPr>
              <a:t> 1.260 </a:t>
            </a:r>
            <a:r>
              <a:rPr lang="en-ID" sz="3000" dirty="0" err="1">
                <a:latin typeface="Gill Sans Nova Cond Ultra Bold" panose="020B0B04020104020203" pitchFamily="34" charset="0"/>
              </a:rPr>
              <a:t>tahun</a:t>
            </a:r>
            <a:r>
              <a:rPr lang="en-ID" sz="3000" dirty="0">
                <a:latin typeface="Gill Sans Nova Cond Ultra Bold" panose="020B0B04020104020203" pitchFamily="34" charset="0"/>
              </a:rPr>
              <a:t> literal.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10DE5-6AC4-5DDD-9168-8051316D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1034747"/>
            <a:ext cx="2982437" cy="22467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8C72DF-777F-D608-AF39-8B5272CF97E0}"/>
              </a:ext>
            </a:extLst>
          </p:cNvPr>
          <p:cNvSpPr txBox="1"/>
          <p:nvPr/>
        </p:nvSpPr>
        <p:spPr>
          <a:xfrm>
            <a:off x="442452" y="4055356"/>
            <a:ext cx="835680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Waktu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ini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membentang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dari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tahun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538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Masehi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hingga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tahun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1798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Masehi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Selama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jangka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waktu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1.260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tahun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kekuatan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tanduk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kecil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menganiaya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membunuh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orang-orang yang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setuju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sistem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pemerintahan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gereja-nya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.</a:t>
            </a:r>
            <a:r>
              <a:rPr lang="en-ID" sz="3000" dirty="0">
                <a:latin typeface="Tw Cen MT Condensed Extra Bold" panose="020B0803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08414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E3667C-D4A0-E804-476F-365CD3CD6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64" r="38214" b="-2"/>
          <a:stretch/>
        </p:blipFill>
        <p:spPr>
          <a:xfrm>
            <a:off x="0" y="0"/>
            <a:ext cx="3625702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23EC6-2F02-5497-9BFC-D95260BF9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22" y="234710"/>
            <a:ext cx="5135526" cy="63885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Selanjutnya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Markus 13:20 </a:t>
            </a:r>
            <a:r>
              <a:rPr lang="en-ID" dirty="0" err="1"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pemendekan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penganiayaan</a:t>
            </a:r>
            <a:r>
              <a:rPr lang="en-ID" dirty="0">
                <a:latin typeface="Franklin Gothic Demi Cond" panose="020B0706030402020204" pitchFamily="34" charset="0"/>
              </a:rPr>
              <a:t> demi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2600" dirty="0" err="1">
                <a:latin typeface="Eras Demi ITC" panose="020B0805030504020804" pitchFamily="34" charset="0"/>
              </a:rPr>
              <a:t>Secara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historis</a:t>
            </a:r>
            <a:r>
              <a:rPr lang="en-ID" sz="2600" dirty="0"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latin typeface="Eras Demi ITC" panose="020B0805030504020804" pitchFamily="34" charset="0"/>
              </a:rPr>
              <a:t>api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penganiayaan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memang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berkurang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setelah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bangkitnya</a:t>
            </a:r>
            <a:r>
              <a:rPr lang="en-ID" sz="2600" dirty="0">
                <a:latin typeface="Eras Demi ITC" panose="020B0805030504020804" pitchFamily="34" charset="0"/>
              </a:rPr>
              <a:t> Reformasi </a:t>
            </a:r>
            <a:r>
              <a:rPr lang="en-ID" sz="2600" dirty="0" err="1">
                <a:latin typeface="Eras Demi ITC" panose="020B0805030504020804" pitchFamily="34" charset="0"/>
              </a:rPr>
              <a:t>Protestan</a:t>
            </a:r>
            <a:r>
              <a:rPr lang="en-ID" sz="2600" dirty="0"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latin typeface="Eras Demi ITC" panose="020B0805030504020804" pitchFamily="34" charset="0"/>
              </a:rPr>
              <a:t>sehingga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memperpendek</a:t>
            </a:r>
            <a:r>
              <a:rPr lang="en-ID" sz="2600" dirty="0">
                <a:latin typeface="Eras Demi ITC" panose="020B0805030504020804" pitchFamily="34" charset="0"/>
              </a:rPr>
              <a:t> masa </a:t>
            </a:r>
            <a:r>
              <a:rPr lang="en-ID" sz="2600" dirty="0" err="1">
                <a:latin typeface="Eras Demi ITC" panose="020B0805030504020804" pitchFamily="34" charset="0"/>
              </a:rPr>
              <a:t>kesusahan</a:t>
            </a:r>
            <a:r>
              <a:rPr lang="en-ID" sz="2600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Ketika </a:t>
            </a:r>
            <a:r>
              <a:rPr lang="en-ID" dirty="0" err="1">
                <a:latin typeface="Franklin Gothic Demi Cond" panose="020B0706030402020204" pitchFamily="34" charset="0"/>
              </a:rPr>
              <a:t>kekuatan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tanduk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kecil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melemah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semakin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latin typeface="Franklin Gothic Demi Cond" panose="020B0706030402020204" pitchFamily="34" charset="0"/>
              </a:rPr>
              <a:t>bergabung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reformasi. </a:t>
            </a:r>
            <a:r>
              <a:rPr lang="en-ID" dirty="0" err="1">
                <a:latin typeface="Gill Sans Nova Cond Ultra Bold" panose="020B0B04020104020203" pitchFamily="34" charset="0"/>
              </a:rPr>
              <a:t>Namun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kekuatan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tanduk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kecil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kembali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berkuasa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seperti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ditunjukkan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nubuatan</a:t>
            </a:r>
            <a:r>
              <a:rPr lang="en-ID" dirty="0">
                <a:latin typeface="Gill Sans Nova Cond Ultra Bold" panose="020B0B04020104020203" pitchFamily="34" charset="0"/>
              </a:rPr>
              <a:t> Wahyu 13.</a:t>
            </a:r>
          </a:p>
        </p:txBody>
      </p:sp>
    </p:spTree>
    <p:extLst>
      <p:ext uri="{BB962C8B-B14F-4D97-AF65-F5344CB8AC3E}">
        <p14:creationId xmlns:p14="http://schemas.microsoft.com/office/powerpoint/2010/main" val="3018795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15B9A-FA9E-B3FD-30C8-595ED5E7F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167214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KEDATANGAN ANAK MANUSIA</a:t>
            </a:r>
            <a:br>
              <a:rPr lang="nn-NO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n-NO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5 September 2024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DE69E-1092-7A47-0E12-3751E0B6E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44" y="1774278"/>
            <a:ext cx="5622824" cy="489349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Markus 13:24-26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"</a:t>
            </a:r>
            <a:r>
              <a:rPr lang="en-ID" dirty="0" err="1">
                <a:latin typeface="Berlin Sans FB" panose="020E0602020502020306" pitchFamily="34" charset="0"/>
              </a:rPr>
              <a:t>Tetapi</a:t>
            </a:r>
            <a:r>
              <a:rPr lang="en-ID" dirty="0">
                <a:latin typeface="Berlin Sans FB" panose="020E0602020502020306" pitchFamily="34" charset="0"/>
              </a:rPr>
              <a:t> pada masa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sesudah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siksaan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matahari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menjadi </a:t>
            </a:r>
            <a:r>
              <a:rPr lang="en-ID" dirty="0" err="1">
                <a:latin typeface="Berlin Sans FB" panose="020E0602020502020306" pitchFamily="34" charset="0"/>
              </a:rPr>
              <a:t>gelap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bulan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bercahaya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bintang-bintang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berjatuhan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langit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kuasa-kuasa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langit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goncang</a:t>
            </a:r>
            <a:r>
              <a:rPr lang="en-ID" dirty="0">
                <a:latin typeface="Berlin Sans FB" panose="020E0602020502020306" pitchFamily="34" charset="0"/>
              </a:rPr>
              <a:t>. Pada </a:t>
            </a:r>
            <a:r>
              <a:rPr lang="en-ID" dirty="0" err="1">
                <a:latin typeface="Berlin Sans FB" panose="020E0602020502020306" pitchFamily="34" charset="0"/>
              </a:rPr>
              <a:t>waktu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orang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melihat</a:t>
            </a:r>
            <a:r>
              <a:rPr lang="en-ID" dirty="0">
                <a:latin typeface="Berlin Sans FB" panose="020E0602020502020306" pitchFamily="34" charset="0"/>
              </a:rPr>
              <a:t> Anak </a:t>
            </a:r>
            <a:r>
              <a:rPr lang="en-ID" dirty="0" err="1">
                <a:latin typeface="Berlin Sans FB" panose="020E0602020502020306" pitchFamily="34" charset="0"/>
              </a:rPr>
              <a:t>Manusia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datang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awan-awan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segala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kekuasaan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kemuliaan</a:t>
            </a:r>
            <a:r>
              <a:rPr lang="en-ID" dirty="0">
                <a:latin typeface="Berlin Sans FB" panose="020E0602020502020306" pitchFamily="34" charset="0"/>
              </a:rPr>
              <a:t>-Nya".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43B2C-C701-4D56-2F43-2C6E43E6C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468" y="2005780"/>
            <a:ext cx="2522062" cy="36191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16626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B4A40D-D367-17D8-E283-8CF50968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29" r="32749" b="-2"/>
          <a:stretch/>
        </p:blipFill>
        <p:spPr>
          <a:xfrm>
            <a:off x="0" y="0"/>
            <a:ext cx="362810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E87C8-8B63-95C1-5E88-40B5C4056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078" y="244550"/>
            <a:ext cx="5073444" cy="66118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latin typeface="Franklin Gothic Demi Cond" panose="020B0706030402020204" pitchFamily="34" charset="0"/>
              </a:rPr>
              <a:t> Baru </a:t>
            </a:r>
            <a:r>
              <a:rPr lang="en-ID" dirty="0" err="1">
                <a:latin typeface="Franklin Gothic Demi Cond" panose="020B0706030402020204" pitchFamily="34" charset="0"/>
              </a:rPr>
              <a:t>penuh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nubuatan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menunjuk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peristiwa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menakjubkan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Rasul Paulus </a:t>
            </a:r>
            <a:r>
              <a:rPr lang="en-ID" dirty="0" err="1">
                <a:latin typeface="Franklin Gothic Demi Cond" panose="020B0706030402020204" pitchFamily="34" charset="0"/>
              </a:rPr>
              <a:t>menggambarkannya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rinci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1 </a:t>
            </a:r>
            <a:r>
              <a:rPr lang="en-ID" dirty="0" err="1">
                <a:latin typeface="Impact" panose="020B0806030902050204" pitchFamily="34" charset="0"/>
              </a:rPr>
              <a:t>Tesalonika</a:t>
            </a:r>
            <a:r>
              <a:rPr lang="en-ID" dirty="0">
                <a:latin typeface="Impact" panose="020B0806030902050204" pitchFamily="34" charset="0"/>
              </a:rPr>
              <a:t> 4:13-18</a:t>
            </a:r>
            <a:r>
              <a:rPr lang="en-ID" dirty="0">
                <a:latin typeface="Franklin Gothic Demi Cond" panose="020B0706030402020204" pitchFamily="34" charset="0"/>
              </a:rPr>
              <a:t>, di mana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meninggal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dibangkitkan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diangkat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bersama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orang-orang kudus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hidup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bertemu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angkasa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1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Korintus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15 rasul Paulus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berbicara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secara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rinci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mengenai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realitas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mati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terjadi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kembali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333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1" y="-1"/>
            <a:ext cx="9144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CDA3A-E0BA-261B-E590-BDCDCEFE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485" y="1135627"/>
            <a:ext cx="3360656" cy="54126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Pengajaran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Perjanjian</a:t>
            </a:r>
            <a:r>
              <a:rPr lang="en-ID" sz="3200" dirty="0">
                <a:latin typeface="Berlin Sans FB" panose="020E0602020502020306" pitchFamily="34" charset="0"/>
              </a:rPr>
              <a:t> Baru yang </a:t>
            </a:r>
            <a:r>
              <a:rPr lang="en-ID" sz="3200" dirty="0" err="1">
                <a:latin typeface="Berlin Sans FB" panose="020E0602020502020306" pitchFamily="34" charset="0"/>
              </a:rPr>
              <a:t>konsisten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kedatangan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Kristus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kembali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bersifat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pribadi</a:t>
            </a:r>
            <a:r>
              <a:rPr lang="en-ID" sz="3200" dirty="0">
                <a:latin typeface="Impact" panose="020B0806030902050204" pitchFamily="34" charset="0"/>
              </a:rPr>
              <a:t>, literal, </a:t>
            </a:r>
            <a:r>
              <a:rPr lang="en-ID" sz="3200" dirty="0" err="1">
                <a:latin typeface="Impact" panose="020B0806030902050204" pitchFamily="34" charset="0"/>
              </a:rPr>
              <a:t>terlihat</a:t>
            </a:r>
            <a:r>
              <a:rPr lang="en-ID" sz="3200" dirty="0"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terdengar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Setiap</a:t>
            </a:r>
            <a:r>
              <a:rPr lang="en-ID" sz="3200" dirty="0"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melihat</a:t>
            </a:r>
            <a:r>
              <a:rPr lang="en-ID" sz="3200" dirty="0">
                <a:latin typeface="Impact" panose="020B0806030902050204" pitchFamily="34" charset="0"/>
              </a:rPr>
              <a:t> Dia </a:t>
            </a:r>
            <a:r>
              <a:rPr lang="en-ID" sz="3200" dirty="0" err="1">
                <a:latin typeface="Impact" panose="020B0806030902050204" pitchFamily="34" charset="0"/>
              </a:rPr>
              <a:t>ketika</a:t>
            </a:r>
            <a:r>
              <a:rPr lang="en-ID" sz="3200" dirty="0">
                <a:latin typeface="Impact" panose="020B0806030902050204" pitchFamily="34" charset="0"/>
              </a:rPr>
              <a:t> Dia </a:t>
            </a:r>
            <a:r>
              <a:rPr lang="en-ID" sz="3200" dirty="0" err="1">
                <a:latin typeface="Impact" panose="020B0806030902050204" pitchFamily="34" charset="0"/>
              </a:rPr>
              <a:t>datang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D503F-5A77-8113-7497-A5831B4F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36" r="20750"/>
          <a:stretch/>
        </p:blipFill>
        <p:spPr>
          <a:xfrm>
            <a:off x="3711141" y="1"/>
            <a:ext cx="5432859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413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CFE212-856A-5A52-EF5F-63DBA577C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7C5704-2952-21A5-CB71-3C0A9563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87794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b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maksudkan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ketika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berbicara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"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angkatan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" [Markus 13:30] dan </a:t>
            </a:r>
            <a:b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frasa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"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" [Markus 13:32] ?</a:t>
            </a:r>
            <a:b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endParaRPr lang="en-ID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0DBF5-5C31-F317-7580-35B5A022D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79" y="2188547"/>
            <a:ext cx="8435241" cy="43686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Demi" panose="020B0703020102020204" pitchFamily="34" charset="0"/>
              </a:rPr>
              <a:t>Frasa</a:t>
            </a:r>
            <a:r>
              <a:rPr lang="en-ID" dirty="0">
                <a:latin typeface="Franklin Gothic Demi" panose="020B0703020102020204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angkatan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Franklin Gothic Demi" panose="020B0703020102020204" pitchFamily="34" charset="0"/>
              </a:rPr>
              <a:t>" </a:t>
            </a:r>
            <a:r>
              <a:rPr lang="en-ID" dirty="0" err="1">
                <a:latin typeface="Franklin Gothic Demi" panose="020B0703020102020204" pitchFamily="34" charset="0"/>
              </a:rPr>
              <a:t>kemungkinan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besar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merujuk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kepada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generasi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abad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pertama</a:t>
            </a:r>
            <a:r>
              <a:rPr lang="en-ID" dirty="0">
                <a:latin typeface="Franklin Gothic Demi" panose="020B0703020102020204" pitchFamily="34" charset="0"/>
              </a:rPr>
              <a:t>, yang </a:t>
            </a:r>
            <a:r>
              <a:rPr lang="en-ID" dirty="0" err="1">
                <a:latin typeface="Franklin Gothic Demi" panose="020B0703020102020204" pitchFamily="34" charset="0"/>
              </a:rPr>
              <a:t>menyaksikan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kehancuran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Yerusalem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sebagaimana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>
                <a:latin typeface="Impact" panose="020B0806030902050204" pitchFamily="34" charset="0"/>
              </a:rPr>
              <a:t>Markus 13:30 </a:t>
            </a:r>
            <a:r>
              <a:rPr lang="en-ID" dirty="0" err="1">
                <a:latin typeface="Franklin Gothic Demi" panose="020B0703020102020204" pitchFamily="34" charset="0"/>
              </a:rPr>
              <a:t>gambarkan</a:t>
            </a:r>
            <a:r>
              <a:rPr lang="en-ID" dirty="0">
                <a:latin typeface="Franklin Gothic Demi" panose="020B07030201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Demi" panose="020B0703020102020204" pitchFamily="34" charset="0"/>
              </a:rPr>
              <a:t>Sementara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Markus 13:32 </a:t>
            </a:r>
            <a:r>
              <a:rPr lang="en-ID" dirty="0" err="1">
                <a:latin typeface="Franklin Gothic Demi" panose="020B0703020102020204" pitchFamily="34" charset="0"/>
              </a:rPr>
              <a:t>merujuk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kepada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kedatangan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Kristus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kedua</a:t>
            </a:r>
            <a:r>
              <a:rPr lang="en-ID" dirty="0">
                <a:latin typeface="Franklin Gothic Demi" panose="020B0703020102020204" pitchFamily="34" charset="0"/>
              </a:rPr>
              <a:t> kali, yang </a:t>
            </a:r>
            <a:r>
              <a:rPr lang="en-ID" dirty="0" err="1">
                <a:latin typeface="Franklin Gothic Demi" panose="020B0703020102020204" pitchFamily="34" charset="0"/>
              </a:rPr>
              <a:t>masih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ada</a:t>
            </a:r>
            <a:r>
              <a:rPr lang="en-ID" dirty="0">
                <a:latin typeface="Franklin Gothic Demi" panose="020B0703020102020204" pitchFamily="34" charset="0"/>
              </a:rPr>
              <a:t> di masa </a:t>
            </a:r>
            <a:r>
              <a:rPr lang="en-ID" dirty="0" err="1">
                <a:latin typeface="Franklin Gothic Demi" panose="020B0703020102020204" pitchFamily="34" charset="0"/>
              </a:rPr>
              <a:t>depan</a:t>
            </a:r>
            <a:r>
              <a:rPr lang="en-ID" dirty="0"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latin typeface="Franklin Gothic Demi" panose="020B0703020102020204" pitchFamily="34" charset="0"/>
              </a:rPr>
              <a:t>lebih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jauh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lagi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dari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abad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pertama</a:t>
            </a:r>
            <a:r>
              <a:rPr lang="en-ID" dirty="0">
                <a:latin typeface="Franklin Gothic Demi" panose="020B0703020102020204" pitchFamily="34" charset="0"/>
              </a:rPr>
              <a:t>. Karena </a:t>
            </a:r>
            <a:r>
              <a:rPr lang="en-ID" dirty="0" err="1">
                <a:latin typeface="Franklin Gothic Demi" panose="020B0703020102020204" pitchFamily="34" charset="0"/>
              </a:rPr>
              <a:t>itu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Markus 13:32 </a:t>
            </a:r>
            <a:r>
              <a:rPr lang="en-ID" dirty="0" err="1">
                <a:latin typeface="Franklin Gothic Demi" panose="020B0703020102020204" pitchFamily="34" charset="0"/>
              </a:rPr>
              <a:t>menggunakan</a:t>
            </a:r>
            <a:r>
              <a:rPr lang="en-ID" dirty="0">
                <a:latin typeface="Franklin Gothic Demi" panose="020B0703020102020204" pitchFamily="34" charset="0"/>
              </a:rPr>
              <a:t> kata “</a:t>
            </a:r>
            <a:r>
              <a:rPr lang="en-ID" dirty="0" err="1">
                <a:latin typeface="Franklin Gothic Demi" panose="020B0703020102020204" pitchFamily="34" charset="0"/>
              </a:rPr>
              <a:t>itu</a:t>
            </a:r>
            <a:r>
              <a:rPr lang="en-ID" dirty="0">
                <a:latin typeface="Franklin Gothic Demi" panose="020B0703020102020204" pitchFamily="34" charset="0"/>
              </a:rPr>
              <a:t>” </a:t>
            </a:r>
            <a:r>
              <a:rPr lang="en-ID" dirty="0" err="1">
                <a:latin typeface="Franklin Gothic Demi" panose="020B0703020102020204" pitchFamily="34" charset="0"/>
              </a:rPr>
              <a:t>untuk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membicarakan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peristiwa-peristiwa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terjadi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jauh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dari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abad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pertama</a:t>
            </a:r>
            <a:r>
              <a:rPr lang="en-ID" dirty="0">
                <a:latin typeface="Franklin Gothic Demi" panose="020B07030201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ID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57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CBD07-1384-0169-0C6B-22570D56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534" y="431631"/>
            <a:ext cx="5699281" cy="1338696"/>
          </a:xfrm>
        </p:spPr>
        <p:txBody>
          <a:bodyPr>
            <a:norm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>
                <a:latin typeface="Impact" panose="020B0806030902050204" pitchFamily="34" charset="0"/>
              </a:rPr>
              <a:t>Alfa dan Omega, </a:t>
            </a: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6, </a:t>
            </a:r>
            <a:r>
              <a:rPr lang="en-ID" sz="3200" dirty="0" err="1">
                <a:latin typeface="Impact" panose="020B0806030902050204" pitchFamily="34" charset="0"/>
              </a:rPr>
              <a:t>hal</a:t>
            </a:r>
            <a:r>
              <a:rPr lang="en-ID" sz="3200" dirty="0">
                <a:latin typeface="Impact" panose="020B0806030902050204" pitchFamily="34" charset="0"/>
              </a:rPr>
              <a:t>. 270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7CE8C-D31D-83A3-2E29-1918027509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72" r="32115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F2713-397E-AC16-71A1-CC3C363E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336" y="2037762"/>
            <a:ext cx="5830337" cy="455280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"Karena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mengetahui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200" dirty="0">
                <a:latin typeface="Franklin Gothic Demi Cond" panose="020B0706030402020204" pitchFamily="34" charset="0"/>
              </a:rPr>
              <a:t>-Nya yang </a:t>
            </a:r>
            <a:r>
              <a:rPr lang="en-ID" sz="3200" dirty="0" err="1">
                <a:latin typeface="Franklin Gothic Demi Cond" panose="020B0706030402020204" pitchFamily="34" charset="0"/>
              </a:rPr>
              <a:t>tepat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diperintahkan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berjaga</a:t>
            </a:r>
            <a:r>
              <a:rPr lang="en-ID" sz="3200" dirty="0">
                <a:latin typeface="Franklin Gothic Demi Cond" panose="020B0706030402020204" pitchFamily="34" charset="0"/>
              </a:rPr>
              <a:t>-jaga. '</a:t>
            </a:r>
            <a:r>
              <a:rPr lang="en-ID" sz="3200" dirty="0" err="1">
                <a:latin typeface="Franklin Gothic Demi Cond" panose="020B0706030402020204" pitchFamily="34" charset="0"/>
              </a:rPr>
              <a:t>Berbahagialah</a:t>
            </a:r>
            <a:r>
              <a:rPr lang="en-ID" sz="3200" dirty="0">
                <a:latin typeface="Franklin Gothic Demi Cond" panose="020B0706030402020204" pitchFamily="34" charset="0"/>
              </a:rPr>
              <a:t> hamba-hamba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didapati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tuannya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berjaga</a:t>
            </a:r>
            <a:r>
              <a:rPr lang="en-ID" sz="3200" dirty="0">
                <a:latin typeface="Franklin Gothic Demi Cond" panose="020B0706030402020204" pitchFamily="34" charset="0"/>
              </a:rPr>
              <a:t>-jaga </a:t>
            </a:r>
            <a:r>
              <a:rPr lang="en-ID" sz="3200" dirty="0" err="1">
                <a:latin typeface="Franklin Gothic Demi Cond" panose="020B0706030402020204" pitchFamily="34" charset="0"/>
              </a:rPr>
              <a:t>ketika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datang</a:t>
            </a:r>
            <a:r>
              <a:rPr lang="en-ID" sz="3200" dirty="0">
                <a:latin typeface="Franklin Gothic Demi Cond" panose="020B0706030402020204" pitchFamily="34" charset="0"/>
              </a:rPr>
              <a:t>.’ </a:t>
            </a: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Lukas 12:37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berjaga</a:t>
            </a:r>
            <a:r>
              <a:rPr lang="en-ID" sz="3200" dirty="0">
                <a:latin typeface="Franklin Gothic Demi Cond" panose="020B0706030402020204" pitchFamily="34" charset="0"/>
              </a:rPr>
              <a:t>-jaga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menunggu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keadaan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berlengah-lengah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5187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D483B-2C71-C011-1114-7A51CADFB7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72" r="32115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1B3E3-97D3-FAF9-6CD0-7D67CBCF1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340" y="74959"/>
            <a:ext cx="5947389" cy="670022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Pengharapan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kedatangan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hendaknya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menjadikan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takut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takut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pehukuman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atas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pelanggaran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dirty="0">
                <a:latin typeface="Franklin Gothic Demi Cond" panose="020B0706030402020204" pitchFamily="34" charset="0"/>
              </a:rPr>
              <a:t>Hal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menyadarkan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terhadap</a:t>
            </a:r>
            <a:r>
              <a:rPr lang="en-ID" dirty="0">
                <a:latin typeface="Franklin Gothic Demi Cond" panose="020B0706030402020204" pitchFamily="34" charset="0"/>
              </a:rPr>
              <a:t> dosa yang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menolak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tawaran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kemurahan</a:t>
            </a:r>
            <a:r>
              <a:rPr lang="en-ID" dirty="0">
                <a:latin typeface="Franklin Gothic Demi Cond" panose="020B07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sedang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menunggu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menyucikan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jiwa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penurutan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kebenaran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>
                <a:latin typeface="Franklin Gothic Demi Cond" panose="020B0706030402020204" pitchFamily="34" charset="0"/>
              </a:rPr>
              <a:t>Sambil </a:t>
            </a:r>
            <a:r>
              <a:rPr lang="en-ID" dirty="0" err="1">
                <a:latin typeface="Franklin Gothic Demi Cond" panose="020B0706030402020204" pitchFamily="34" charset="0"/>
              </a:rPr>
              <a:t>berjaga</a:t>
            </a:r>
            <a:r>
              <a:rPr lang="en-ID" dirty="0">
                <a:latin typeface="Franklin Gothic Demi Cond" panose="020B0706030402020204" pitchFamily="34" charset="0"/>
              </a:rPr>
              <a:t>-jaga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kewaspadaan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latin typeface="Franklin Gothic Demi Cond" panose="020B0706030402020204" pitchFamily="34" charset="0"/>
              </a:rPr>
              <a:t>bekerja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tekun</a:t>
            </a:r>
            <a:r>
              <a:rPr lang="en-ID" dirty="0">
                <a:latin typeface="Franklin Gothic Demi Cond" panose="020B0706030402020204" pitchFamily="34" charset="0"/>
              </a:rPr>
              <a:t>. Karena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muka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pintu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semangat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hidup-hidup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kerja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kecerdasan</a:t>
            </a:r>
            <a:r>
              <a:rPr lang="en-ID" dirty="0">
                <a:latin typeface="Franklin Gothic Demi Cond" panose="020B0706030402020204" pitchFamily="34" charset="0"/>
              </a:rPr>
              <a:t> Ilahi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bekerja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keselamatan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jiwa-jiwa</a:t>
            </a:r>
            <a:r>
              <a:rPr lang="en-ID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617064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470E80-0E93-6993-8415-2E38495C159B}"/>
              </a:ext>
            </a:extLst>
          </p:cNvPr>
          <p:cNvSpPr/>
          <p:nvPr/>
        </p:nvSpPr>
        <p:spPr>
          <a:xfrm>
            <a:off x="349099" y="426970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08A7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108A7B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E1ACAE-62F3-1207-630D-816175380DC7}"/>
              </a:ext>
            </a:extLst>
          </p:cNvPr>
          <p:cNvSpPr/>
          <p:nvPr/>
        </p:nvSpPr>
        <p:spPr>
          <a:xfrm>
            <a:off x="342013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A4D99-6B70-E71E-D422-A000B582AEDD}"/>
              </a:ext>
            </a:extLst>
          </p:cNvPr>
          <p:cNvSpPr txBox="1">
            <a:spLocks/>
          </p:cNvSpPr>
          <p:nvPr/>
        </p:nvSpPr>
        <p:spPr>
          <a:xfrm>
            <a:off x="1918067" y="171147"/>
            <a:ext cx="5307865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KESIMPULAN </a:t>
            </a:r>
            <a:endParaRPr lang="en-I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CF88A7-FD4E-C175-EE2F-EBCB98C3ECA8}"/>
              </a:ext>
            </a:extLst>
          </p:cNvPr>
          <p:cNvSpPr/>
          <p:nvPr/>
        </p:nvSpPr>
        <p:spPr>
          <a:xfrm>
            <a:off x="349099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9F61B0-C9E4-1147-A98B-C7B16BD13CA8}"/>
              </a:ext>
            </a:extLst>
          </p:cNvPr>
          <p:cNvSpPr/>
          <p:nvPr/>
        </p:nvSpPr>
        <p:spPr>
          <a:xfrm>
            <a:off x="349099" y="197355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A5169-523B-3D6E-2374-2B6C40BB9EBB}"/>
              </a:ext>
            </a:extLst>
          </p:cNvPr>
          <p:cNvSpPr/>
          <p:nvPr/>
        </p:nvSpPr>
        <p:spPr>
          <a:xfrm>
            <a:off x="355294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F80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F80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194B6-1F49-0477-7F06-6F50438362EB}"/>
              </a:ext>
            </a:extLst>
          </p:cNvPr>
          <p:cNvSpPr txBox="1"/>
          <p:nvPr/>
        </p:nvSpPr>
        <p:spPr>
          <a:xfrm>
            <a:off x="1265272" y="1169520"/>
            <a:ext cx="7453424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pekerjaan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bergantung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tindakan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para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pemuka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mendapatkan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keabsahan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BAE839-7F3C-2395-5B46-BAADD2852C3B}"/>
              </a:ext>
            </a:extLst>
          </p:cNvPr>
          <p:cNvSpPr txBox="1"/>
          <p:nvPr/>
        </p:nvSpPr>
        <p:spPr>
          <a:xfrm>
            <a:off x="1265272" y="2147856"/>
            <a:ext cx="7453423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umat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berjaga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-jaga dan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perlu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takut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pencobaan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Roh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membawa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melewati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kesulitan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79A21-D38F-FD57-ADE6-B843C09BE951}"/>
              </a:ext>
            </a:extLst>
          </p:cNvPr>
          <p:cNvSpPr txBox="1"/>
          <p:nvPr/>
        </p:nvSpPr>
        <p:spPr>
          <a:xfrm>
            <a:off x="1265272" y="3377124"/>
            <a:ext cx="7453422" cy="1015663"/>
          </a:xfrm>
          <a:prstGeom prst="rect">
            <a:avLst/>
          </a:prstGeom>
          <a:solidFill>
            <a:srgbClr val="808838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keraguan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bahwa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memperhatikan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tanda-tanda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kedatangan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menyelamatkan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nyawa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kehancuran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datang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F60C1C-D95F-B0C7-F73B-95268EAE8DF5}"/>
              </a:ext>
            </a:extLst>
          </p:cNvPr>
          <p:cNvSpPr txBox="1"/>
          <p:nvPr/>
        </p:nvSpPr>
        <p:spPr>
          <a:xfrm>
            <a:off x="1265272" y="4550759"/>
            <a:ext cx="7453422" cy="969496"/>
          </a:xfrm>
          <a:prstGeom prst="rect">
            <a:avLst/>
          </a:prstGeom>
          <a:solidFill>
            <a:srgbClr val="348C66"/>
          </a:solidFill>
        </p:spPr>
        <p:txBody>
          <a:bodyPr wrap="square">
            <a:spAutoFit/>
          </a:bodyPr>
          <a:lstStyle/>
          <a:p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Ketika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kekuatan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tanduk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kecil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melemah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semakin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banyak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yang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bergabung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reformasi.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Namun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kekuatan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tanduk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kecil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kembali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berkuasa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seperti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ditunjukkan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nubuatan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Wahyu 13.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CF0A7E-052E-665E-349F-FA5B65E57A73}"/>
              </a:ext>
            </a:extLst>
          </p:cNvPr>
          <p:cNvSpPr txBox="1"/>
          <p:nvPr/>
        </p:nvSpPr>
        <p:spPr>
          <a:xfrm>
            <a:off x="1265272" y="5673060"/>
            <a:ext cx="7453421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sedang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menunggu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menyucikan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jiwa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penurutan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kebenaran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09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FBADC-C7AD-1B0D-F789-CB93A6B00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442" y="988827"/>
            <a:ext cx="4856467" cy="5571461"/>
          </a:xfrm>
        </p:spPr>
        <p:txBody>
          <a:bodyPr>
            <a:noAutofit/>
          </a:bodyPr>
          <a:lstStyle/>
          <a:p>
            <a:r>
              <a:rPr lang="en-ID" sz="2400" dirty="0">
                <a:latin typeface="Gill Sans Nova Cond Ultra Bold" panose="020B0B04020104020203" pitchFamily="34" charset="0"/>
              </a:rPr>
              <a:t>Markus </a:t>
            </a:r>
            <a:r>
              <a:rPr lang="en-ID" sz="2400" dirty="0" err="1">
                <a:latin typeface="Gill Sans Nova Cond Ultra Bold" panose="020B0B04020104020203" pitchFamily="34" charset="0"/>
              </a:rPr>
              <a:t>pasal</a:t>
            </a:r>
            <a:r>
              <a:rPr lang="en-ID" sz="2400" dirty="0">
                <a:latin typeface="Gill Sans Nova Cond Ultra Bold" panose="020B0B04020104020203" pitchFamily="34" charset="0"/>
              </a:rPr>
              <a:t> 13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berisi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pandangan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mengenai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eskatologi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atau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peristiwa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hari-hari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terakhir</a:t>
            </a:r>
            <a:r>
              <a:rPr lang="en-ID" sz="2400" dirty="0">
                <a:latin typeface="Gill Sans Nova Cond Ultra Bold" panose="020B0B04020104020203" pitchFamily="34" charset="0"/>
              </a:rPr>
              <a:t>. </a:t>
            </a:r>
          </a:p>
          <a:p>
            <a:r>
              <a:rPr lang="en-ID" sz="2400" dirty="0" err="1"/>
              <a:t>Penjelasan</a:t>
            </a:r>
            <a:r>
              <a:rPr lang="en-ID" sz="2400" dirty="0"/>
              <a:t>-Nya </a:t>
            </a:r>
            <a:r>
              <a:rPr lang="en-ID" sz="2400" dirty="0" err="1"/>
              <a:t>diawali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pertanyaan</a:t>
            </a:r>
            <a:r>
              <a:rPr lang="en-ID" sz="2400" dirty="0"/>
              <a:t> yang </a:t>
            </a:r>
            <a:r>
              <a:rPr lang="en-ID" sz="2400" dirty="0" err="1"/>
              <a:t>diajukan</a:t>
            </a:r>
            <a:r>
              <a:rPr lang="en-ID" sz="2400" dirty="0"/>
              <a:t> oleh murid-murid-Nya </a:t>
            </a:r>
            <a:r>
              <a:rPr lang="en-ID" sz="2400" dirty="0" err="1"/>
              <a:t>sebagai</a:t>
            </a:r>
            <a:r>
              <a:rPr lang="en-ID" sz="2400" dirty="0"/>
              <a:t> </a:t>
            </a:r>
            <a:r>
              <a:rPr lang="en-ID" sz="2400" dirty="0" err="1"/>
              <a:t>jawaban</a:t>
            </a:r>
            <a:r>
              <a:rPr lang="en-ID" sz="2400" dirty="0"/>
              <a:t> </a:t>
            </a:r>
            <a:r>
              <a:rPr lang="en-ID" sz="2400" dirty="0" err="1"/>
              <a:t>atas</a:t>
            </a:r>
            <a:r>
              <a:rPr lang="en-ID" sz="2400" dirty="0"/>
              <a:t> </a:t>
            </a:r>
            <a:r>
              <a:rPr lang="en-ID" sz="2400" dirty="0" err="1"/>
              <a:t>perkataan</a:t>
            </a:r>
            <a:r>
              <a:rPr lang="en-ID" sz="2400" dirty="0"/>
              <a:t>-Nya </a:t>
            </a:r>
            <a:r>
              <a:rPr lang="en-ID" sz="2400" dirty="0" err="1"/>
              <a:t>tentang</a:t>
            </a:r>
            <a:r>
              <a:rPr lang="en-ID" sz="2400" dirty="0"/>
              <a:t> </a:t>
            </a:r>
            <a:r>
              <a:rPr lang="en-ID" sz="2400" dirty="0" err="1"/>
              <a:t>kehancuran</a:t>
            </a:r>
            <a:r>
              <a:rPr lang="en-ID" sz="2400" dirty="0"/>
              <a:t> Bait Allah </a:t>
            </a:r>
            <a:r>
              <a:rPr lang="en-ID" sz="2400" dirty="0" err="1"/>
              <a:t>Yerusalem</a:t>
            </a:r>
            <a:r>
              <a:rPr lang="en-ID" sz="2400" dirty="0"/>
              <a:t>,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peristiwa</a:t>
            </a:r>
            <a:r>
              <a:rPr lang="en-ID" sz="2400" dirty="0"/>
              <a:t> yang </a:t>
            </a:r>
            <a:r>
              <a:rPr lang="en-ID" sz="2400" dirty="0" err="1"/>
              <a:t>mereka</a:t>
            </a:r>
            <a:r>
              <a:rPr lang="en-ID" sz="2400" dirty="0"/>
              <a:t> </a:t>
            </a:r>
            <a:r>
              <a:rPr lang="en-ID" sz="2400" dirty="0" err="1"/>
              <a:t>hubungkan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akhir</a:t>
            </a:r>
            <a:r>
              <a:rPr lang="en-ID" sz="2400" dirty="0"/>
              <a:t> dunia: </a:t>
            </a:r>
            <a:r>
              <a:rPr lang="en-ID" sz="2400" dirty="0">
                <a:latin typeface="Eras Demi ITC" panose="020B0805030504020804" pitchFamily="34" charset="0"/>
              </a:rPr>
              <a:t>"</a:t>
            </a:r>
            <a:r>
              <a:rPr lang="en-ID" sz="2400" dirty="0" err="1">
                <a:latin typeface="Eras Demi ITC" panose="020B0805030504020804" pitchFamily="34" charset="0"/>
              </a:rPr>
              <a:t>Katakanlah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kepada</a:t>
            </a:r>
            <a:r>
              <a:rPr lang="en-ID" sz="2400" dirty="0">
                <a:latin typeface="Eras Demi ITC" panose="020B0805030504020804" pitchFamily="34" charset="0"/>
              </a:rPr>
              <a:t> kami, </a:t>
            </a:r>
            <a:r>
              <a:rPr lang="en-ID" sz="2400" dirty="0" err="1">
                <a:latin typeface="Eras Demi ITC" panose="020B0805030504020804" pitchFamily="34" charset="0"/>
              </a:rPr>
              <a:t>bilamanakah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itu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terjadi</a:t>
            </a:r>
            <a:r>
              <a:rPr lang="en-ID" sz="2400" dirty="0">
                <a:latin typeface="Eras Demi ITC" panose="020B0805030504020804" pitchFamily="34" charset="0"/>
              </a:rPr>
              <a:t>, dan </a:t>
            </a:r>
            <a:r>
              <a:rPr lang="en-ID" sz="2400" dirty="0" err="1">
                <a:latin typeface="Eras Demi ITC" panose="020B0805030504020804" pitchFamily="34" charset="0"/>
              </a:rPr>
              <a:t>apakah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tandanya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kalau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semuanya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itu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sampai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kepada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kesudahannya</a:t>
            </a:r>
            <a:r>
              <a:rPr lang="en-ID" sz="2400" dirty="0">
                <a:latin typeface="Eras Demi ITC" panose="020B0805030504020804" pitchFamily="34" charset="0"/>
              </a:rPr>
              <a:t>?" (Mrk. 13: 4).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D0B7289-120F-44DC-9769-2E096993B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15110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8468AF-8ABA-4771-9770-C8C79C0E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69118" y="0"/>
            <a:ext cx="1902326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5D0EF-D161-74E4-6A73-45EEE113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08" r="9498"/>
          <a:stretch/>
        </p:blipFill>
        <p:spPr>
          <a:xfrm>
            <a:off x="5239536" y="10"/>
            <a:ext cx="3904464" cy="6857990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5205951" y="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30FFA19-9577-4BA8-B103-A75613F3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239536" y="0"/>
            <a:ext cx="2010392" cy="6858000"/>
          </a:xfrm>
          <a:custGeom>
            <a:avLst/>
            <a:gdLst>
              <a:gd name="connsiteX0" fmla="*/ 1057499 w 2680522"/>
              <a:gd name="connsiteY0" fmla="*/ 0 h 6858000"/>
              <a:gd name="connsiteX1" fmla="*/ 879731 w 2680522"/>
              <a:gd name="connsiteY1" fmla="*/ 0 h 6858000"/>
              <a:gd name="connsiteX2" fmla="*/ 901855 w 2680522"/>
              <a:gd name="connsiteY2" fmla="*/ 14997 h 6858000"/>
              <a:gd name="connsiteX3" fmla="*/ 2502754 w 2680522"/>
              <a:gd name="connsiteY3" fmla="*/ 3621656 h 6858000"/>
              <a:gd name="connsiteX4" fmla="*/ 628404 w 2680522"/>
              <a:gd name="connsiteY4" fmla="*/ 6374814 h 6858000"/>
              <a:gd name="connsiteX5" fmla="*/ 111756 w 2680522"/>
              <a:gd name="connsiteY5" fmla="*/ 6780599 h 6858000"/>
              <a:gd name="connsiteX6" fmla="*/ 0 w 2680522"/>
              <a:gd name="connsiteY6" fmla="*/ 6858000 h 6858000"/>
              <a:gd name="connsiteX7" fmla="*/ 177768 w 2680522"/>
              <a:gd name="connsiteY7" fmla="*/ 6858000 h 6858000"/>
              <a:gd name="connsiteX8" fmla="*/ 289524 w 2680522"/>
              <a:gd name="connsiteY8" fmla="*/ 6780599 h 6858000"/>
              <a:gd name="connsiteX9" fmla="*/ 806172 w 2680522"/>
              <a:gd name="connsiteY9" fmla="*/ 6374814 h 6858000"/>
              <a:gd name="connsiteX10" fmla="*/ 2680522 w 2680522"/>
              <a:gd name="connsiteY10" fmla="*/ 3621656 h 6858000"/>
              <a:gd name="connsiteX11" fmla="*/ 1079623 w 2680522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0522" h="6858000">
                <a:moveTo>
                  <a:pt x="1057499" y="0"/>
                </a:moveTo>
                <a:lnTo>
                  <a:pt x="879731" y="0"/>
                </a:lnTo>
                <a:lnTo>
                  <a:pt x="901855" y="14997"/>
                </a:lnTo>
                <a:cubicBezTo>
                  <a:pt x="1929018" y="754641"/>
                  <a:pt x="2502754" y="2093192"/>
                  <a:pt x="2502754" y="3621656"/>
                </a:cubicBezTo>
                <a:cubicBezTo>
                  <a:pt x="2502754" y="4969131"/>
                  <a:pt x="1574029" y="5602839"/>
                  <a:pt x="628404" y="6374814"/>
                </a:cubicBezTo>
                <a:cubicBezTo>
                  <a:pt x="456201" y="6515397"/>
                  <a:pt x="285574" y="6653108"/>
                  <a:pt x="111756" y="6780599"/>
                </a:cubicBezTo>
                <a:lnTo>
                  <a:pt x="0" y="6858000"/>
                </a:lnTo>
                <a:lnTo>
                  <a:pt x="177768" y="6858000"/>
                </a:lnTo>
                <a:lnTo>
                  <a:pt x="289524" y="6780599"/>
                </a:lnTo>
                <a:cubicBezTo>
                  <a:pt x="463342" y="6653108"/>
                  <a:pt x="633969" y="6515397"/>
                  <a:pt x="806172" y="6374814"/>
                </a:cubicBezTo>
                <a:cubicBezTo>
                  <a:pt x="1751797" y="5602839"/>
                  <a:pt x="2680522" y="4969131"/>
                  <a:pt x="2680522" y="3621656"/>
                </a:cubicBezTo>
                <a:cubicBezTo>
                  <a:pt x="2680522" y="2093192"/>
                  <a:pt x="2106786" y="754641"/>
                  <a:pt x="1079623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01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59BAF-8FBC-FDDE-A602-8651F1BB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DUA KOIN KECIL SEBAGAI PERSEMBAHAN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CC7CA-A02A-E787-BD16-A9F104AB7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46" y="1977034"/>
            <a:ext cx="5043948" cy="46714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Markus 12:41-42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Pada </a:t>
            </a:r>
            <a:r>
              <a:rPr lang="en-ID" sz="3000" dirty="0" err="1">
                <a:latin typeface="Franklin Gothic Demi Cond" panose="020B0706030402020204" pitchFamily="34" charset="0"/>
              </a:rPr>
              <a:t>suatu</a:t>
            </a:r>
            <a:r>
              <a:rPr lang="en-ID" sz="3000" dirty="0">
                <a:latin typeface="Franklin Gothic Demi Cond" panose="020B0706030402020204" pitchFamily="34" charset="0"/>
              </a:rPr>
              <a:t> kali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duduk </a:t>
            </a:r>
            <a:r>
              <a:rPr lang="en-ID" sz="3000" dirty="0" err="1">
                <a:latin typeface="Franklin Gothic Demi Cond" panose="020B0706030402020204" pitchFamily="34" charset="0"/>
              </a:rPr>
              <a:t>menghadapi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persembahan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memperhatikan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bagaimana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memasukkan</a:t>
            </a:r>
            <a:r>
              <a:rPr lang="en-ID" sz="3000" dirty="0">
                <a:latin typeface="Franklin Gothic Demi Cond" panose="020B0706030402020204" pitchFamily="34" charset="0"/>
              </a:rPr>
              <a:t> uang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. Banyak orang kaya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jumlah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. Lalu </a:t>
            </a:r>
            <a:r>
              <a:rPr lang="en-ID" sz="3000" dirty="0" err="1">
                <a:latin typeface="Franklin Gothic Demi Cond" panose="020B0706030402020204" pitchFamily="34" charset="0"/>
              </a:rPr>
              <a:t>datanglah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janda</a:t>
            </a:r>
            <a:r>
              <a:rPr lang="en-ID" sz="3000" dirty="0">
                <a:latin typeface="Franklin Gothic Demi Cond" panose="020B0706030402020204" pitchFamily="34" charset="0"/>
              </a:rPr>
              <a:t> yang miskin dan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memasukkan</a:t>
            </a:r>
            <a:r>
              <a:rPr lang="en-ID" sz="3000" dirty="0">
                <a:latin typeface="Franklin Gothic Demi Cond" panose="020B0706030402020204" pitchFamily="34" charset="0"/>
              </a:rPr>
              <a:t> dua </a:t>
            </a:r>
            <a:r>
              <a:rPr lang="en-ID" sz="3000" dirty="0" err="1">
                <a:latin typeface="Franklin Gothic Demi Cond" panose="020B0706030402020204" pitchFamily="34" charset="0"/>
              </a:rPr>
              <a:t>peser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yaitu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duit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EC274-429B-62E7-F7DF-E0E614ABA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366"/>
          <a:stretch/>
        </p:blipFill>
        <p:spPr>
          <a:xfrm>
            <a:off x="5501148" y="2570665"/>
            <a:ext cx="3121742" cy="3314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9863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E28CE-1AFA-06EE-80BA-C7C5897C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362383"/>
            <a:ext cx="5549494" cy="618590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Banyak orang </a:t>
            </a:r>
            <a:r>
              <a:rPr lang="en-ID" sz="3000" dirty="0" err="1">
                <a:latin typeface="Franklin Gothic Demi Cond" panose="020B0706030402020204" pitchFamily="34" charset="0"/>
              </a:rPr>
              <a:t>membawa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persembahan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jumlah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ditaruh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13 </a:t>
            </a:r>
            <a:r>
              <a:rPr lang="en-ID" sz="3000" dirty="0" err="1">
                <a:latin typeface="Franklin Gothic Demi Cond" panose="020B0706030402020204" pitchFamily="34" charset="0"/>
              </a:rPr>
              <a:t>peti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terletak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Pelataran</a:t>
            </a:r>
            <a:r>
              <a:rPr lang="en-ID" sz="3000" dirty="0">
                <a:latin typeface="Franklin Gothic Demi Cond" panose="020B0706030402020204" pitchFamily="34" charset="0"/>
              </a:rPr>
              <a:t> Perempuan </a:t>
            </a:r>
            <a:r>
              <a:rPr lang="en-ID" sz="3000" dirty="0" err="1">
                <a:latin typeface="Franklin Gothic Demi Cond" panose="020B0706030402020204" pitchFamily="34" charset="0"/>
              </a:rPr>
              <a:t>dekat</a:t>
            </a:r>
            <a:r>
              <a:rPr lang="en-ID" sz="3000" dirty="0">
                <a:latin typeface="Franklin Gothic Demi Cond" panose="020B0706030402020204" pitchFamily="34" charset="0"/>
              </a:rPr>
              <a:t> Bait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Di </a:t>
            </a:r>
            <a:r>
              <a:rPr lang="en-ID" sz="3000" dirty="0" err="1">
                <a:latin typeface="Impact" panose="020B0806030902050204" pitchFamily="34" charset="0"/>
              </a:rPr>
              <a:t>sinilah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sedang</a:t>
            </a:r>
            <a:r>
              <a:rPr lang="en-ID" sz="3000" dirty="0">
                <a:latin typeface="Impact" panose="020B0806030902050204" pitchFamily="34" charset="0"/>
              </a:rPr>
              <a:t> duduk </a:t>
            </a:r>
            <a:r>
              <a:rPr lang="en-ID" sz="3000" dirty="0" err="1">
                <a:latin typeface="Impact" panose="020B0806030902050204" pitchFamily="34" charset="0"/>
              </a:rPr>
              <a:t>ketika</a:t>
            </a:r>
            <a:r>
              <a:rPr lang="en-ID" sz="3000" dirty="0">
                <a:latin typeface="Impact" panose="020B0806030902050204" pitchFamily="34" charset="0"/>
              </a:rPr>
              <a:t> Dia </a:t>
            </a:r>
            <a:r>
              <a:rPr lang="en-ID" sz="3000" dirty="0" err="1">
                <a:latin typeface="Impact" panose="020B0806030902050204" pitchFamily="34" charset="0"/>
              </a:rPr>
              <a:t>melihat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seorang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janda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mendekat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menjatuhkan</a:t>
            </a:r>
            <a:r>
              <a:rPr lang="en-ID" sz="3000" dirty="0">
                <a:latin typeface="Impact" panose="020B0806030902050204" pitchFamily="34" charset="0"/>
              </a:rPr>
              <a:t> dua </a:t>
            </a:r>
            <a:r>
              <a:rPr lang="en-ID" sz="3000" dirty="0" err="1">
                <a:latin typeface="Impact" panose="020B0806030902050204" pitchFamily="34" charset="0"/>
              </a:rPr>
              <a:t>peser</a:t>
            </a:r>
            <a:r>
              <a:rPr lang="en-ID" sz="3000" dirty="0">
                <a:latin typeface="Impact" panose="020B0806030902050204" pitchFamily="34" charset="0"/>
              </a:rPr>
              <a:t> [</a:t>
            </a:r>
            <a:r>
              <a:rPr lang="en-ID" sz="3000" dirty="0" err="1">
                <a:latin typeface="Impact" panose="020B0806030902050204" pitchFamily="34" charset="0"/>
              </a:rPr>
              <a:t>satu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duit</a:t>
            </a:r>
            <a:r>
              <a:rPr lang="en-ID" sz="3000" dirty="0">
                <a:latin typeface="Impact" panose="020B0806030902050204" pitchFamily="34" charset="0"/>
              </a:rPr>
              <a:t>]. </a:t>
            </a:r>
          </a:p>
          <a:p>
            <a:pPr marL="0" indent="0">
              <a:buNone/>
            </a:pP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Jumlah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setara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1/32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bagian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dinar, di mana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dinar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merupakan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upah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biasa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pekerja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harian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Karenanya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persembahan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wanita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tersebut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cukup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kecil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.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8A161-0EFA-44C9-F2A0-94F9BA635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936" y="2477729"/>
            <a:ext cx="3325521" cy="2494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4172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5D3C0-4BA4-5624-F466-78D691D44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4" y="159488"/>
            <a:ext cx="5140671" cy="6528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Eras Bold ITC" panose="020B0907030504020204" pitchFamily="34" charset="0"/>
              </a:rPr>
              <a:t>Banyak orang kaya </a:t>
            </a:r>
            <a:r>
              <a:rPr lang="en-ID" sz="2400" dirty="0" err="1">
                <a:latin typeface="Eras Bold ITC" panose="020B0907030504020204" pitchFamily="34" charset="0"/>
              </a:rPr>
              <a:t>menaruh</a:t>
            </a:r>
            <a:r>
              <a:rPr lang="en-ID" sz="2400" dirty="0">
                <a:latin typeface="Eras Bold ITC" panose="020B0907030504020204" pitchFamily="34" charset="0"/>
              </a:rPr>
              <a:t> uang </a:t>
            </a:r>
            <a:r>
              <a:rPr lang="en-ID" sz="2400" dirty="0" err="1">
                <a:latin typeface="Eras Bold ITC" panose="020B0907030504020204" pitchFamily="34" charset="0"/>
              </a:rPr>
              <a:t>dalam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jumlah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besar</a:t>
            </a:r>
            <a:r>
              <a:rPr lang="en-ID" sz="2400" dirty="0">
                <a:latin typeface="Eras Bold ITC" panose="020B0907030504020204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namun</a:t>
            </a:r>
            <a:r>
              <a:rPr lang="en-ID" sz="2400" dirty="0">
                <a:latin typeface="Eras Bold ITC" panose="020B0907030504020204" pitchFamily="34" charset="0"/>
              </a:rPr>
              <a:t> Dia </a:t>
            </a:r>
            <a:r>
              <a:rPr lang="en-ID" sz="2400" dirty="0" err="1">
                <a:latin typeface="Eras Bold ITC" panose="020B0907030504020204" pitchFamily="34" charset="0"/>
              </a:rPr>
              <a:t>tidak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mengomentari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persembahan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mereka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saat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mereka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mempersembahkannya</a:t>
            </a:r>
            <a:r>
              <a:rPr lang="en-ID" sz="2400" dirty="0">
                <a:latin typeface="Eras Bold ITC" panose="020B0907030504020204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persembahan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janda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mengundang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pujian</a:t>
            </a:r>
            <a:r>
              <a:rPr lang="en-ID" dirty="0">
                <a:latin typeface="Franklin Gothic Demi Cond" panose="020B0706030402020204" pitchFamily="34" charset="0"/>
              </a:rPr>
              <a:t>-Nya. Dia </a:t>
            </a:r>
            <a:r>
              <a:rPr lang="en-ID" dirty="0" err="1">
                <a:latin typeface="Franklin Gothic Demi Cond" panose="020B0706030402020204" pitchFamily="34" charset="0"/>
              </a:rPr>
              <a:t>menyatakan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janda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ini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memberi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lebih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dari</a:t>
            </a:r>
            <a:r>
              <a:rPr lang="en-ID" b="1" dirty="0">
                <a:latin typeface="Franklin Gothic Demi Cond" panose="020B0706030402020204" pitchFamily="34" charset="0"/>
              </a:rPr>
              <a:t> pada orang lain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latin typeface="Franklin Gothic Demi Cond" panose="020B07060304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menyatakan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memberi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kelimpahan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janda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kemiskinannya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[Markus 12:43-44].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masih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banyak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tersisa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;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janda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memberikan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miliki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4D514-1F12-54FB-1BEE-B303F982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66" t="-1" r="36560" b="-1"/>
          <a:stretch/>
        </p:blipFill>
        <p:spPr>
          <a:xfrm>
            <a:off x="5622739" y="0"/>
            <a:ext cx="352126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1609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FDC7FD-E95F-F19F-CFE9-0460EDB523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42" b="1826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29E9-9B2A-DADD-08A8-2D35400AC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10613"/>
            <a:ext cx="7772400" cy="28544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Memberi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pekerjaan</a:t>
            </a:r>
            <a:r>
              <a:rPr lang="en-ID" sz="3200" dirty="0"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bergantung</a:t>
            </a:r>
            <a:r>
              <a:rPr lang="en-ID" sz="3200" dirty="0"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latin typeface="Impact" panose="020B0806030902050204" pitchFamily="34" charset="0"/>
              </a:rPr>
              <a:t>tindakan</a:t>
            </a:r>
            <a:r>
              <a:rPr lang="en-ID" sz="3200" dirty="0">
                <a:latin typeface="Impact" panose="020B0806030902050204" pitchFamily="34" charset="0"/>
              </a:rPr>
              <a:t> para </a:t>
            </a:r>
            <a:r>
              <a:rPr lang="en-ID" sz="3200" dirty="0" err="1">
                <a:latin typeface="Impact" panose="020B0806030902050204" pitchFamily="34" charset="0"/>
              </a:rPr>
              <a:t>pemuka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mendapatkan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keabsahan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Kepemimpinan</a:t>
            </a:r>
            <a:r>
              <a:rPr lang="en-ID" sz="3200" dirty="0">
                <a:latin typeface="Berlin Sans FB" panose="020E0602020502020306" pitchFamily="34" charset="0"/>
              </a:rPr>
              <a:t> agama Bait </a:t>
            </a:r>
            <a:r>
              <a:rPr lang="en-ID" sz="3200" dirty="0" err="1">
                <a:latin typeface="Berlin Sans FB" panose="020E0602020502020306" pitchFamily="34" charset="0"/>
              </a:rPr>
              <a:t>Suci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korup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namun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mengiakan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tindakan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menahan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persembahan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267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2F305-EA19-ECE3-B45E-0CC9938F63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65" r="15253"/>
          <a:stretch/>
        </p:blipFill>
        <p:spPr>
          <a:xfrm>
            <a:off x="2" y="1587"/>
            <a:ext cx="4125432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E7CB0-4EDC-2738-B0C0-BCA093BD0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432" y="903768"/>
            <a:ext cx="4571999" cy="53694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Ultra Bold" panose="020B0B04020104020203" pitchFamily="34" charset="0"/>
              </a:rPr>
              <a:t>Menahan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Ultra Bold" panose="020B0B04020104020203" pitchFamily="34" charset="0"/>
              </a:rPr>
              <a:t>persepuluhan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Ultra Bold" panose="020B0B04020104020203" pitchFamily="34" charset="0"/>
              </a:rPr>
              <a:t>atau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Ultra Bold" panose="020B0B04020104020203" pitchFamily="34" charset="0"/>
              </a:rPr>
              <a:t>persembahan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para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pemimpin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melakukan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sesuatu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menyenangkan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berarti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pemberian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terikat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tindakan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gantinya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sedang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dilakukan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rasa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syukur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Allah.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 err="1">
                <a:latin typeface="Trade Gothic Next Heavy" panose="020B0903040303020004" pitchFamily="34" charset="0"/>
              </a:rPr>
              <a:t>Betapa</a:t>
            </a:r>
            <a:r>
              <a:rPr lang="en-ID" sz="3000" dirty="0">
                <a:latin typeface="Trade Gothic Next Heavy" panose="020B0903040303020004" pitchFamily="34" charset="0"/>
              </a:rPr>
              <a:t> pun </a:t>
            </a:r>
            <a:r>
              <a:rPr lang="en-ID" sz="3000" dirty="0" err="1">
                <a:latin typeface="Trade Gothic Next Heavy" panose="020B0903040303020004" pitchFamily="34" charset="0"/>
              </a:rPr>
              <a:t>menggodanya</a:t>
            </a:r>
            <a:r>
              <a:rPr lang="en-ID" sz="3000" dirty="0"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latin typeface="Trade Gothic Next Heavy" panose="020B0903040303020004" pitchFamily="34" charset="0"/>
              </a:rPr>
              <a:t>melakukan</a:t>
            </a:r>
            <a:r>
              <a:rPr lang="en-ID" sz="3000" dirty="0"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latin typeface="Trade Gothic Next Heavy" panose="020B0903040303020004" pitchFamily="34" charset="0"/>
              </a:rPr>
              <a:t>hal</a:t>
            </a:r>
            <a:r>
              <a:rPr lang="en-ID" sz="3000" dirty="0"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latin typeface="Trade Gothic Next Heavy" panose="020B0903040303020004" pitchFamily="34" charset="0"/>
              </a:rPr>
              <a:t>itu</a:t>
            </a:r>
            <a:r>
              <a:rPr lang="en-ID" sz="3000" dirty="0">
                <a:latin typeface="Trade Gothic Next Heavy" panose="020B0903040303020004" pitchFamily="34" charset="0"/>
              </a:rPr>
              <a:t>, </a:t>
            </a:r>
            <a:r>
              <a:rPr lang="en-ID" sz="3000" dirty="0" err="1">
                <a:latin typeface="Trade Gothic Next Heavy" panose="020B0903040303020004" pitchFamily="34" charset="0"/>
              </a:rPr>
              <a:t>hal</a:t>
            </a:r>
            <a:r>
              <a:rPr lang="en-ID" sz="3000" dirty="0"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latin typeface="Trade Gothic Next Heavy" panose="020B0903040303020004" pitchFamily="34" charset="0"/>
              </a:rPr>
              <a:t>itu</a:t>
            </a:r>
            <a:r>
              <a:rPr lang="en-ID" sz="3000" dirty="0"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latin typeface="Trade Gothic Next Heavy" panose="020B0903040303020004" pitchFamily="34" charset="0"/>
              </a:rPr>
              <a:t>adalah</a:t>
            </a:r>
            <a:r>
              <a:rPr lang="en-ID" sz="3000" dirty="0">
                <a:latin typeface="Trade Gothic Next Heavy" panose="020B0903040303020004" pitchFamily="34" charset="0"/>
              </a:rPr>
              <a:t> salah.</a:t>
            </a:r>
          </a:p>
        </p:txBody>
      </p:sp>
    </p:spTree>
    <p:extLst>
      <p:ext uri="{BB962C8B-B14F-4D97-AF65-F5344CB8AC3E}">
        <p14:creationId xmlns:p14="http://schemas.microsoft.com/office/powerpoint/2010/main" val="59987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1826F-1560-A972-9183-E0697E61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 SATU BATU PUN DI ATAS BATU LAINNYA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0159C-EB72-772E-6629-958C405F5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858" y="1835915"/>
            <a:ext cx="5235351" cy="480379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Markus 13:1-2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Ketika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keluar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Bait Allah,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murid-Nya </a:t>
            </a:r>
            <a:r>
              <a:rPr lang="en-ID" sz="3000" dirty="0" err="1">
                <a:latin typeface="Franklin Gothic Demi Cond" panose="020B0706030402020204" pitchFamily="34" charset="0"/>
              </a:rPr>
              <a:t>berkata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-Nya: "Guru, </a:t>
            </a:r>
            <a:r>
              <a:rPr lang="en-ID" sz="3000" dirty="0" err="1">
                <a:latin typeface="Franklin Gothic Demi Cond" panose="020B0706030402020204" pitchFamily="34" charset="0"/>
              </a:rPr>
              <a:t>lihatlah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betapa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kokohnya</a:t>
            </a:r>
            <a:r>
              <a:rPr lang="en-ID" sz="3000" dirty="0">
                <a:latin typeface="Franklin Gothic Demi Cond" panose="020B0706030402020204" pitchFamily="34" charset="0"/>
              </a:rPr>
              <a:t> batu-batu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betapa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megahnya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gedung-gedung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!"Lalu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berkata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kepadanya</a:t>
            </a:r>
            <a:r>
              <a:rPr lang="en-ID" sz="3000" dirty="0">
                <a:latin typeface="Franklin Gothic Demi Cond" panose="020B0706030402020204" pitchFamily="34" charset="0"/>
              </a:rPr>
              <a:t>: "</a:t>
            </a:r>
            <a:r>
              <a:rPr lang="en-ID" sz="3000" dirty="0" err="1">
                <a:latin typeface="Franklin Gothic Demi Cond" panose="020B0706030402020204" pitchFamily="34" charset="0"/>
              </a:rPr>
              <a:t>Kaulihat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gedung-gedung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hebat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?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latin typeface="Franklin Gothic Demi Cond" panose="020B0706030402020204" pitchFamily="34" charset="0"/>
              </a:rPr>
              <a:t> batu pun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dibiarkan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terletak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 batu yang lain, </a:t>
            </a:r>
            <a:r>
              <a:rPr lang="en-ID" sz="3000" dirty="0" err="1">
                <a:latin typeface="Franklin Gothic Demi Cond" panose="020B0706030402020204" pitchFamily="34" charset="0"/>
              </a:rPr>
              <a:t>semuanya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diruntuhkan</a:t>
            </a:r>
            <a:r>
              <a:rPr lang="en-ID" sz="3000" dirty="0">
                <a:latin typeface="Franklin Gothic Demi Cond" panose="020B0706030402020204" pitchFamily="34" charset="0"/>
              </a:rPr>
              <a:t>."</a:t>
            </a:r>
          </a:p>
        </p:txBody>
      </p:sp>
      <p:pic>
        <p:nvPicPr>
          <p:cNvPr id="5" name="Picture 4" descr="A black book on a wooden surface&#10;&#10;Description automatically generated">
            <a:extLst>
              <a:ext uri="{FF2B5EF4-FFF2-40B4-BE49-F238E27FC236}">
                <a16:creationId xmlns:a16="http://schemas.microsoft.com/office/drawing/2014/main" id="{E50D0668-0DBC-B1B7-88E5-BDCD837F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38871"/>
          <a:stretch/>
        </p:blipFill>
        <p:spPr>
          <a:xfrm>
            <a:off x="811161" y="2326378"/>
            <a:ext cx="2433485" cy="38228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89661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1758</Words>
  <Application>Microsoft Office PowerPoint</Application>
  <PresentationFormat>On-screen Show (4:3)</PresentationFormat>
  <Paragraphs>77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Meiryo</vt:lpstr>
      <vt:lpstr>Aharoni</vt:lpstr>
      <vt:lpstr>Amasis MT Pro Black</vt:lpstr>
      <vt:lpstr>Aptos</vt:lpstr>
      <vt:lpstr>Aptos Display</vt:lpstr>
      <vt:lpstr>Arial</vt:lpstr>
      <vt:lpstr>Berlin Sans FB</vt:lpstr>
      <vt:lpstr>Eras Bold ITC</vt:lpstr>
      <vt:lpstr>Eras Demi ITC</vt:lpstr>
      <vt:lpstr>Franklin Gothic Demi</vt:lpstr>
      <vt:lpstr>Franklin Gothic Demi Cond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Wingdings</vt:lpstr>
      <vt:lpstr>Office Theme</vt:lpstr>
      <vt:lpstr>HARI-HARI TERAKHIR</vt:lpstr>
      <vt:lpstr>MARKUS 13 : 26, 27</vt:lpstr>
      <vt:lpstr>PowerPoint Presentation</vt:lpstr>
      <vt:lpstr>DUA KOIN KECIL SEBAGAI PERSEMBAHAN Minggu, 1 September 2024</vt:lpstr>
      <vt:lpstr>PowerPoint Presentation</vt:lpstr>
      <vt:lpstr>PowerPoint Presentation</vt:lpstr>
      <vt:lpstr>PowerPoint Presentation</vt:lpstr>
      <vt:lpstr>PowerPoint Presentation</vt:lpstr>
      <vt:lpstr>TIDAK SATU BATU PUN DI ATAS BATU LAINNYA Senin, 2 September 2024</vt:lpstr>
      <vt:lpstr>Ellen G. White,  Alfa dan Omega, jld. 6, hlm. 262</vt:lpstr>
      <vt:lpstr>PowerPoint Presentation</vt:lpstr>
      <vt:lpstr>PowerPoint Presentation</vt:lpstr>
      <vt:lpstr>SANG PEMBINASA KEJI Selasa, 3 September 2024</vt:lpstr>
      <vt:lpstr>PowerPoint Presentation</vt:lpstr>
      <vt:lpstr>PowerPoint Presentation</vt:lpstr>
      <vt:lpstr>Ellen G. White, Kemenangan Akhir, hal. 31</vt:lpstr>
      <vt:lpstr>PowerPoint Presentation</vt:lpstr>
      <vt:lpstr>PowerPoint Presentation</vt:lpstr>
      <vt:lpstr>KESUSAHAN BESAR Rabu, 4 Agustus 2024</vt:lpstr>
      <vt:lpstr>PowerPoint Presentation</vt:lpstr>
      <vt:lpstr>PowerPoint Presentation</vt:lpstr>
      <vt:lpstr>KEDATANGAN ANAK MANUSIA Kamis, 5 September 2024</vt:lpstr>
      <vt:lpstr>PowerPoint Presentation</vt:lpstr>
      <vt:lpstr>PowerPoint Presentation</vt:lpstr>
      <vt:lpstr> Apa yang Yesus maksudkan ketika berbicara tentang "angkatan ini" [Markus 13:30] dan  frasa "hari atau saat itu" [Markus 13:32] ? </vt:lpstr>
      <vt:lpstr>Ellen G. White,  Alfa dan Omega, jld. 6, hal. 270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16</cp:revision>
  <dcterms:created xsi:type="dcterms:W3CDTF">2024-09-03T23:22:41Z</dcterms:created>
  <dcterms:modified xsi:type="dcterms:W3CDTF">2024-09-05T09:02:26Z</dcterms:modified>
</cp:coreProperties>
</file>