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77" r:id="rId10"/>
    <p:sldId id="263" r:id="rId11"/>
    <p:sldId id="264" r:id="rId12"/>
    <p:sldId id="265" r:id="rId13"/>
    <p:sldId id="278" r:id="rId14"/>
    <p:sldId id="266" r:id="rId15"/>
    <p:sldId id="279" r:id="rId16"/>
    <p:sldId id="267" r:id="rId17"/>
    <p:sldId id="268" r:id="rId18"/>
    <p:sldId id="269" r:id="rId19"/>
    <p:sldId id="270" r:id="rId20"/>
    <p:sldId id="271" r:id="rId21"/>
    <p:sldId id="274" r:id="rId22"/>
    <p:sldId id="275" r:id="rId23"/>
    <p:sldId id="280" r:id="rId24"/>
    <p:sldId id="276" r:id="rId25"/>
    <p:sldId id="272" r:id="rId26"/>
    <p:sldId id="285" r:id="rId27"/>
    <p:sldId id="282" r:id="rId28"/>
    <p:sldId id="284" r:id="rId29"/>
    <p:sldId id="283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176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05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559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4764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351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0962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256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598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213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163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01329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9B9D1F-8884-42E0-95B4-F1E554139350}" type="datetimeFigureOut">
              <a:rPr lang="en-ID" smtClean="0"/>
              <a:t>23/08/2024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337A13-1B10-44A4-86DA-21FAAFBC098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400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BB155-985D-4E0F-2689-77934F3A9D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34" r="14581"/>
          <a:stretch/>
        </p:blipFill>
        <p:spPr>
          <a:xfrm>
            <a:off x="3826328" y="10"/>
            <a:ext cx="5320771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3954066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288989" y="700861"/>
            <a:ext cx="2240925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A17099-E2B1-2B9E-44A9-5AE53AE4A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73" y="795509"/>
            <a:ext cx="3658320" cy="2798604"/>
          </a:xfrm>
        </p:spPr>
        <p:txBody>
          <a:bodyPr>
            <a:normAutofit/>
          </a:bodyPr>
          <a:lstStyle/>
          <a:p>
            <a:r>
              <a:rPr lang="en-US" sz="4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MENGAJAR PARA MURID : Bagian 2</a:t>
            </a:r>
            <a:endParaRPr lang="en-ID" sz="4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889" y="4626633"/>
            <a:ext cx="36897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B5004-634F-187D-C092-4DA36B53A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873" y="4011874"/>
            <a:ext cx="3658320" cy="14016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ke-8, Triwulan III</a:t>
            </a:r>
          </a:p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 2024</a:t>
            </a:r>
            <a:endParaRPr lang="en-ID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5949" y="5011563"/>
            <a:ext cx="54866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611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F8289-9EB9-293C-89D1-3B17E7C3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 DAN ANAK-ANAK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Senin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Agustus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CF44F-319A-BAD4-8846-AD6760A55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056" y="2012712"/>
            <a:ext cx="5496539" cy="451952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Markus 10:13-14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Lalu orang </a:t>
            </a:r>
            <a:r>
              <a:rPr lang="en-ID" dirty="0" err="1">
                <a:latin typeface="Tw Cen MT Condensed Extra Bold" panose="020B0803020202020204" pitchFamily="34" charset="0"/>
              </a:rPr>
              <a:t>membawa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anak-anak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kecil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menjamah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;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murid-murid-Nya </a:t>
            </a:r>
            <a:r>
              <a:rPr lang="en-ID" dirty="0" err="1">
                <a:latin typeface="Tw Cen MT Condensed Extra Bold" panose="020B0803020202020204" pitchFamily="34" charset="0"/>
              </a:rPr>
              <a:t>memarahi</a:t>
            </a:r>
            <a:r>
              <a:rPr lang="en-ID" dirty="0">
                <a:latin typeface="Tw Cen MT Condensed Extra Bold" panose="020B0803020202020204" pitchFamily="34" charset="0"/>
              </a:rPr>
              <a:t> orang-orang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. Ketika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melihat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marah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berkata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Biarkan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anak-anak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-Ku, </a:t>
            </a:r>
            <a:r>
              <a:rPr lang="en-ID" dirty="0" err="1">
                <a:latin typeface="Tw Cen MT Condensed Extra Bold" panose="020B0803020202020204" pitchFamily="34" charset="0"/>
              </a:rPr>
              <a:t>jangan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menghalang-halangi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orang-orang yang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itulah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empunya</a:t>
            </a:r>
            <a:r>
              <a:rPr lang="en-ID" dirty="0">
                <a:latin typeface="Tw Cen MT Condensed Extra Bold" panose="020B0803020202020204" pitchFamily="34" charset="0"/>
              </a:rPr>
              <a:t> Kerajaan Allah.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FABDA-F14A-2123-D8D4-015C4C818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66" y="2625213"/>
            <a:ext cx="2479019" cy="3261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9991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76CA3C-1FB0-403C-3004-201DA5D5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8"/>
          <a:stretch/>
        </p:blipFill>
        <p:spPr>
          <a:xfrm>
            <a:off x="0" y="1587"/>
            <a:ext cx="3934048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B3CA9-611B-0815-9808-6E82D4EF9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229" y="754079"/>
            <a:ext cx="4741778" cy="61980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Di dunia Yunani-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Romawi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anak-anak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bayi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] yang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cacat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diinginkan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diekspos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bahkan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dibuang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sungai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Anak </a:t>
            </a:r>
            <a:r>
              <a:rPr lang="en-ID" dirty="0" err="1">
                <a:latin typeface="Impact" panose="020B0806030902050204" pitchFamily="34" charset="0"/>
              </a:rPr>
              <a:t>laki-laki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lebih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dihargai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dibandingkan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perempuan</a:t>
            </a:r>
            <a:r>
              <a:rPr lang="en-ID" dirty="0">
                <a:latin typeface="Impact" panose="020B0806030902050204" pitchFamily="34" charset="0"/>
              </a:rPr>
              <a:t>; </a:t>
            </a:r>
            <a:r>
              <a:rPr lang="en-ID" dirty="0" err="1">
                <a:latin typeface="Impact" panose="020B0806030902050204" pitchFamily="34" charset="0"/>
              </a:rPr>
              <a:t>terkadang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bayi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perempuan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dibiarkan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mati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tengah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cuaca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Trade Gothic Next Heavy" panose="020B0903040303020004" pitchFamily="34" charset="0"/>
              </a:rPr>
              <a:t>Kadang-kadang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bayi-bayi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terlantar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ini</a:t>
            </a:r>
            <a:r>
              <a:rPr lang="en-ID" dirty="0">
                <a:latin typeface="Trade Gothic Next Heavy" panose="020B0903040303020004" pitchFamily="34" charset="0"/>
              </a:rPr>
              <a:t> "</a:t>
            </a:r>
            <a:r>
              <a:rPr lang="en-ID" dirty="0" err="1">
                <a:latin typeface="Trade Gothic Next Heavy" panose="020B0903040303020004" pitchFamily="34" charset="0"/>
              </a:rPr>
              <a:t>diselamatkan</a:t>
            </a:r>
            <a:r>
              <a:rPr lang="en-ID" dirty="0">
                <a:latin typeface="Trade Gothic Next Heavy" panose="020B0903040303020004" pitchFamily="34" charset="0"/>
              </a:rPr>
              <a:t>", </a:t>
            </a:r>
            <a:r>
              <a:rPr lang="en-ID" dirty="0" err="1">
                <a:latin typeface="Trade Gothic Next Heavy" panose="020B0903040303020004" pitchFamily="34" charset="0"/>
              </a:rPr>
              <a:t>hanya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untuk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dibesarkan</a:t>
            </a:r>
            <a:r>
              <a:rPr lang="en-ID" dirty="0">
                <a:latin typeface="Trade Gothic Next Heavy" panose="020B0903040303020004" pitchFamily="34" charset="0"/>
              </a:rPr>
              <a:t> dan </a:t>
            </a:r>
            <a:r>
              <a:rPr lang="en-ID" dirty="0" err="1">
                <a:latin typeface="Trade Gothic Next Heavy" panose="020B0903040303020004" pitchFamily="34" charset="0"/>
              </a:rPr>
              <a:t>dijual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sebagai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budak</a:t>
            </a:r>
            <a:r>
              <a:rPr lang="en-ID" dirty="0">
                <a:latin typeface="Trade Gothic Next Heavy" panose="020B0903040303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8685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58A5C-5CE7-E08C-0EF8-CAB588CC6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99" y="856712"/>
            <a:ext cx="4621776" cy="5144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Para murid </a:t>
            </a:r>
            <a:r>
              <a:rPr lang="en-ID" dirty="0" err="1">
                <a:latin typeface="Franklin Gothic Demi Cond" panose="020B0706030402020204" pitchFamily="34" charset="0"/>
              </a:rPr>
              <a:t>tampaknya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memahami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ajaran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Markus 9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menerima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kerajaan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kecil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[Markus 9:33–37].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Sekarang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menegur</a:t>
            </a:r>
            <a:r>
              <a:rPr lang="en-ID" dirty="0">
                <a:latin typeface="Franklin Gothic Demi Cond" panose="020B0706030402020204" pitchFamily="34" charset="0"/>
              </a:rPr>
              <a:t> orang-orang yang </a:t>
            </a:r>
            <a:r>
              <a:rPr lang="en-ID" dirty="0" err="1">
                <a:latin typeface="Franklin Gothic Demi Cond" panose="020B0706030402020204" pitchFamily="34" charset="0"/>
              </a:rPr>
              <a:t>membawa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anak-anak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meminta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berkat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mungkin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berpikir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punya </a:t>
            </a:r>
            <a:r>
              <a:rPr lang="en-ID" dirty="0" err="1">
                <a:latin typeface="Franklin Gothic Demi Cond" panose="020B0706030402020204" pitchFamily="34" charset="0"/>
              </a:rPr>
              <a:t>waktu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melakukan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tugas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sederhana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latin typeface="Gill Sans Nova Cond Ultra Bold" panose="020B0B04020104020203" pitchFamily="34" charset="0"/>
              </a:rPr>
              <a:t> salah.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marah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DA96C-FABC-C9EF-881C-283BEC2445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72" r="11139" b="1"/>
          <a:stretch/>
        </p:blipFill>
        <p:spPr>
          <a:xfrm>
            <a:off x="4915216" y="1469478"/>
            <a:ext cx="3962900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0148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678F7-F541-F749-FB06-961577F9D6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4" r="2" b="2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F7AE5-DFC5-A90B-6249-C1ECA4F49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29" y="4404181"/>
            <a:ext cx="8046674" cy="204086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sepanjang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Injil</a:t>
            </a:r>
            <a:r>
              <a:rPr lang="en-ID" sz="3200" dirty="0">
                <a:latin typeface="Tw Cen MT Condensed Extra Bold" panose="020B0803020202020204" pitchFamily="34" charset="0"/>
              </a:rPr>
              <a:t> Markus,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mempunyai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reaksi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luar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biasa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200" dirty="0">
                <a:latin typeface="Tw Cen MT Condensed Extra Bold" panose="020B0803020202020204" pitchFamily="34" charset="0"/>
              </a:rPr>
              <a:t> orang-orang,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disimpulkan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salah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satu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reaksi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keras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-Nya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terhadap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orang-orang yang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menjauhkan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anak-anak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3100101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BF818-A54A-6625-4E73-C88C3C3DF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64" r="20005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C8FE8-7451-5B99-E7F9-80BD4F57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77" y="447367"/>
            <a:ext cx="5973097" cy="1322887"/>
          </a:xfrm>
        </p:spPr>
        <p:txBody>
          <a:bodyPr>
            <a:normAutofit/>
          </a:bodyPr>
          <a:lstStyle/>
          <a:p>
            <a:pPr algn="r"/>
            <a:r>
              <a:rPr lang="en-ID" sz="3200" dirty="0">
                <a:latin typeface="Impact" panose="020B0806030902050204" pitchFamily="34" charset="0"/>
              </a:rPr>
              <a:t>Ellen G. White,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 err="1">
                <a:latin typeface="Impact" panose="020B0806030902050204" pitchFamily="34" charset="0"/>
              </a:rPr>
              <a:t>Membina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Keluarga</a:t>
            </a:r>
            <a:r>
              <a:rPr lang="en-ID" sz="3200" dirty="0">
                <a:latin typeface="Impact" panose="020B0806030902050204" pitchFamily="34" charset="0"/>
              </a:rPr>
              <a:t> Sehat,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34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0127-C834-AC58-C8CC-6E96681F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133" y="1981637"/>
            <a:ext cx="5147187" cy="4876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</a:t>
            </a:r>
            <a:r>
              <a:rPr lang="en-ID" sz="3000" dirty="0" err="1">
                <a:latin typeface="Franklin Gothic Demi Cond" panose="020B0706030402020204" pitchFamily="34" charset="0"/>
              </a:rPr>
              <a:t>Janganlah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tabiatmu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menyerupai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tabiat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salah </a:t>
            </a:r>
            <a:r>
              <a:rPr lang="en-ID" sz="30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Gill Sans Ultra Bold Condensed" panose="020B0A06020104020203" pitchFamily="34" charset="0"/>
              </a:rPr>
              <a:t>Jangan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menjauhkan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anak-anak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itu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latin typeface="Gill Sans Ultra Bold Condensed" panose="020B0A06020104020203" pitchFamily="34" charset="0"/>
              </a:rPr>
              <a:t> pada-Nya </a:t>
            </a:r>
            <a:r>
              <a:rPr lang="en-ID" sz="30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kekakuan</a:t>
            </a:r>
            <a:r>
              <a:rPr lang="en-ID" sz="3000" dirty="0"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kekasaranmu</a:t>
            </a:r>
            <a:r>
              <a:rPr lang="en-ID" sz="3000" dirty="0">
                <a:latin typeface="Gill Sans Ultra Bold Condensed" panose="020B0A06020104020203" pitchFamily="34" charset="0"/>
              </a:rPr>
              <a:t>.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pernah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membuat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sampai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merasa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surga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bukanlah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sebuah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tempat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menyenangkan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kalau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latin typeface="Franklin Gothic Demi Cond" panose="020B0706030402020204" pitchFamily="34" charset="0"/>
              </a:rPr>
              <a:t> di situ.”</a:t>
            </a:r>
          </a:p>
        </p:txBody>
      </p:sp>
    </p:spTree>
    <p:extLst>
      <p:ext uri="{BB962C8B-B14F-4D97-AF65-F5344CB8AC3E}">
        <p14:creationId xmlns:p14="http://schemas.microsoft.com/office/powerpoint/2010/main" val="1642129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4D526-C749-5750-921E-E00C7C8BCB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64" r="20005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CB6F-769E-E206-4C8A-8DD76F7C6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61" y="1194610"/>
            <a:ext cx="5479105" cy="5663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“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Janganlah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membicarakan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agama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sesuatu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dipahami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anak-anak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;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berlaku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seakan-akan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diharapkan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menerima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masih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kanak-kanak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Jangan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kesan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palsu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agama </a:t>
            </a:r>
            <a:r>
              <a:rPr lang="en-ID" sz="3000" dirty="0" err="1">
                <a:latin typeface="Franklin Gothic Demi Cond" panose="020B0706030402020204" pitchFamily="34" charset="0"/>
              </a:rPr>
              <a:t>Tuhan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agama yang </a:t>
            </a:r>
            <a:r>
              <a:rPr lang="en-ID" sz="3000" dirty="0" err="1">
                <a:latin typeface="Franklin Gothic Demi Cond" panose="020B0706030402020204" pitchFamily="34" charset="0"/>
              </a:rPr>
              <a:t>gelap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mendekati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harus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membuang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segala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sesuatu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menggembirakan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hidup</a:t>
            </a:r>
            <a:r>
              <a:rPr lang="en-ID" sz="3000" dirty="0">
                <a:latin typeface="Franklin Gothic Demi Cond" panose="020B0706030402020204" pitchFamily="34" charset="0"/>
              </a:rPr>
              <a:t>”.</a:t>
            </a:r>
            <a:endParaRPr lang="en-ID" sz="3000" dirty="0"/>
          </a:p>
        </p:txBody>
      </p:sp>
    </p:spTree>
    <p:extLst>
      <p:ext uri="{BB962C8B-B14F-4D97-AF65-F5344CB8AC3E}">
        <p14:creationId xmlns:p14="http://schemas.microsoft.com/office/powerpoint/2010/main" val="753636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3703B-A822-8C10-84B9-9A240495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INVESTASI TERBAIK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Selasa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Agustus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6C5C-D062-9FC3-8062-9C5A0770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1885279"/>
            <a:ext cx="8268015" cy="467818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Markus 10:17-20 </a:t>
            </a:r>
          </a:p>
          <a:p>
            <a:pPr marL="0" indent="0">
              <a:buNone/>
            </a:pPr>
            <a:r>
              <a:rPr lang="en-ID" sz="2600" dirty="0">
                <a:latin typeface="Franklin Gothic Demi Cond" panose="020B0706030402020204" pitchFamily="34" charset="0"/>
              </a:rPr>
              <a:t>Pada </a:t>
            </a:r>
            <a:r>
              <a:rPr lang="en-ID" sz="2600" dirty="0" err="1">
                <a:latin typeface="Franklin Gothic Demi Cond" panose="020B0706030402020204" pitchFamily="34" charset="0"/>
              </a:rPr>
              <a:t>waktu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berangkat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meneruskan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perjalanan</a:t>
            </a:r>
            <a:r>
              <a:rPr lang="en-ID" sz="2600" dirty="0">
                <a:latin typeface="Franklin Gothic Demi Cond" panose="020B0706030402020204" pitchFamily="34" charset="0"/>
              </a:rPr>
              <a:t>-Nya, </a:t>
            </a:r>
            <a:r>
              <a:rPr lang="en-ID" sz="2600" dirty="0" err="1">
                <a:latin typeface="Franklin Gothic Demi Cond" panose="020B0706030402020204" pitchFamily="34" charset="0"/>
              </a:rPr>
              <a:t>datanglah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seorang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berlari-lari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mendapatkan</a:t>
            </a:r>
            <a:r>
              <a:rPr lang="en-ID" sz="2600" dirty="0">
                <a:latin typeface="Franklin Gothic Demi Cond" panose="020B0706030402020204" pitchFamily="34" charset="0"/>
              </a:rPr>
              <a:t> Dia dan </a:t>
            </a:r>
            <a:r>
              <a:rPr lang="en-ID" sz="2600" dirty="0" err="1">
                <a:latin typeface="Franklin Gothic Demi Cond" panose="020B0706030402020204" pitchFamily="34" charset="0"/>
              </a:rPr>
              <a:t>sambil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bertelut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hadapan</a:t>
            </a:r>
            <a:r>
              <a:rPr lang="en-ID" sz="2600" dirty="0">
                <a:latin typeface="Franklin Gothic Demi Cond" panose="020B0706030402020204" pitchFamily="34" charset="0"/>
              </a:rPr>
              <a:t>-Nya </a:t>
            </a:r>
            <a:r>
              <a:rPr lang="en-ID" sz="2600" dirty="0" err="1">
                <a:latin typeface="Franklin Gothic Demi Cond" panose="020B0706030402020204" pitchFamily="34" charset="0"/>
              </a:rPr>
              <a:t>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bertanya</a:t>
            </a:r>
            <a:r>
              <a:rPr lang="en-ID" sz="2600" dirty="0">
                <a:latin typeface="Franklin Gothic Demi Cond" panose="020B0706030402020204" pitchFamily="34" charset="0"/>
              </a:rPr>
              <a:t>: "Guru yang </a:t>
            </a:r>
            <a:r>
              <a:rPr lang="en-ID" sz="2600" dirty="0" err="1">
                <a:latin typeface="Franklin Gothic Demi Cond" panose="020B0706030402020204" pitchFamily="34" charset="0"/>
              </a:rPr>
              <a:t>baik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apa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harus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kuperbuat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memperoleh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hidup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kekal</a:t>
            </a:r>
            <a:r>
              <a:rPr lang="en-ID" sz="2600" dirty="0">
                <a:latin typeface="Franklin Gothic Demi Cond" panose="020B0706030402020204" pitchFamily="34" charset="0"/>
              </a:rPr>
              <a:t>?" Jawab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: "</a:t>
            </a:r>
            <a:r>
              <a:rPr lang="en-ID" sz="2600" dirty="0" err="1">
                <a:latin typeface="Franklin Gothic Demi Cond" panose="020B0706030402020204" pitchFamily="34" charset="0"/>
              </a:rPr>
              <a:t>Mengapa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kaukatakan</a:t>
            </a:r>
            <a:r>
              <a:rPr lang="en-ID" sz="2600" dirty="0">
                <a:latin typeface="Franklin Gothic Demi Cond" panose="020B0706030402020204" pitchFamily="34" charset="0"/>
              </a:rPr>
              <a:t> Aku </a:t>
            </a:r>
            <a:r>
              <a:rPr lang="en-ID" sz="2600" dirty="0" err="1">
                <a:latin typeface="Franklin Gothic Demi Cond" panose="020B0706030402020204" pitchFamily="34" charset="0"/>
              </a:rPr>
              <a:t>baik</a:t>
            </a:r>
            <a:r>
              <a:rPr lang="en-ID" sz="2600" dirty="0">
                <a:latin typeface="Franklin Gothic Demi Cond" panose="020B0706030402020204" pitchFamily="34" charset="0"/>
              </a:rPr>
              <a:t>? Tak </a:t>
            </a:r>
            <a:r>
              <a:rPr lang="en-ID" sz="2600" dirty="0" err="1">
                <a:latin typeface="Franklin Gothic Demi Cond" panose="020B0706030402020204" pitchFamily="34" charset="0"/>
              </a:rPr>
              <a:t>seorang</a:t>
            </a:r>
            <a:r>
              <a:rPr lang="en-ID" sz="2600" dirty="0">
                <a:latin typeface="Franklin Gothic Demi Cond" panose="020B0706030402020204" pitchFamily="34" charset="0"/>
              </a:rPr>
              <a:t> pun yang </a:t>
            </a:r>
            <a:r>
              <a:rPr lang="en-ID" sz="2600" dirty="0" err="1">
                <a:latin typeface="Franklin Gothic Demi Cond" panose="020B0706030402020204" pitchFamily="34" charset="0"/>
              </a:rPr>
              <a:t>baik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selain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latin typeface="Franklin Gothic Demi Cond" panose="020B0706030402020204" pitchFamily="34" charset="0"/>
              </a:rPr>
              <a:t> pada Allah </a:t>
            </a:r>
            <a:r>
              <a:rPr lang="en-ID" sz="2600" dirty="0" err="1">
                <a:latin typeface="Franklin Gothic Demi Cond" panose="020B0706030402020204" pitchFamily="34" charset="0"/>
              </a:rPr>
              <a:t>saja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Engkau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tentu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mengetahui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segala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perintah</a:t>
            </a:r>
            <a:r>
              <a:rPr lang="en-ID" sz="2600" dirty="0">
                <a:latin typeface="Franklin Gothic Demi Cond" panose="020B0706030402020204" pitchFamily="34" charset="0"/>
              </a:rPr>
              <a:t> Allah: </a:t>
            </a:r>
            <a:r>
              <a:rPr lang="en-ID" sz="2600" dirty="0" err="1">
                <a:latin typeface="Franklin Gothic Demi Cond" panose="020B0706030402020204" pitchFamily="34" charset="0"/>
              </a:rPr>
              <a:t>Jangan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membunuh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jangan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berzinah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jangan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mencuri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jangan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mengucapkan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saksi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dusta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jangan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mengurangi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hak</a:t>
            </a:r>
            <a:r>
              <a:rPr lang="en-ID" sz="2600" dirty="0">
                <a:latin typeface="Franklin Gothic Demi Cond" panose="020B0706030402020204" pitchFamily="34" charset="0"/>
              </a:rPr>
              <a:t> orang, </a:t>
            </a:r>
            <a:r>
              <a:rPr lang="en-ID" sz="2600" dirty="0" err="1">
                <a:latin typeface="Franklin Gothic Demi Cond" panose="020B0706030402020204" pitchFamily="34" charset="0"/>
              </a:rPr>
              <a:t>hormatilah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ayahmu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ibumu</a:t>
            </a:r>
            <a:r>
              <a:rPr lang="en-ID" sz="2600" dirty="0">
                <a:latin typeface="Franklin Gothic Demi Cond" panose="020B0706030402020204" pitchFamily="34" charset="0"/>
              </a:rPr>
              <a:t>!" Lalu kata orang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-Nya: "Guru, </a:t>
            </a:r>
            <a:r>
              <a:rPr lang="en-ID" sz="2600" dirty="0" err="1">
                <a:latin typeface="Franklin Gothic Demi Cond" panose="020B0706030402020204" pitchFamily="34" charset="0"/>
              </a:rPr>
              <a:t>semuanya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kuturuti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sejak</a:t>
            </a:r>
            <a:r>
              <a:rPr lang="en-ID" sz="2600" dirty="0">
                <a:latin typeface="Franklin Gothic Demi Cond" panose="020B0706030402020204" pitchFamily="34" charset="0"/>
              </a:rPr>
              <a:t> masa </a:t>
            </a:r>
            <a:r>
              <a:rPr lang="en-ID" sz="2600" dirty="0" err="1">
                <a:latin typeface="Franklin Gothic Demi Cond" panose="020B0706030402020204" pitchFamily="34" charset="0"/>
              </a:rPr>
              <a:t>mudaku</a:t>
            </a:r>
            <a:r>
              <a:rPr lang="en-ID" sz="2600" dirty="0">
                <a:latin typeface="Franklin Gothic Demi Cond" panose="020B07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847239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958D60-C6BE-E54B-0B6A-76E6EBB77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2459"/>
          <a:stretch/>
        </p:blipFill>
        <p:spPr>
          <a:xfrm>
            <a:off x="20" y="11"/>
            <a:ext cx="9143980" cy="276445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6C883-4BF5-7560-F79F-56C519BD5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54" y="2684196"/>
            <a:ext cx="8369091" cy="417379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Dari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keempat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Injil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hanya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Markus yang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mencatat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bahwa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mengasihi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pria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tersebut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.</a:t>
            </a:r>
            <a:r>
              <a:rPr lang="en-ID" sz="2600" dirty="0">
                <a:latin typeface="Franklin Gothic Demi Cond" panose="020B0706030402020204" pitchFamily="34" charset="0"/>
              </a:rPr>
              <a:t> Ada </a:t>
            </a:r>
            <a:r>
              <a:rPr lang="en-ID" sz="2600" dirty="0" err="1">
                <a:latin typeface="Franklin Gothic Demi Cond" panose="020B0706030402020204" pitchFamily="34" charset="0"/>
              </a:rPr>
              <a:t>sesuatu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menarik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mengenai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idealisme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pria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tersebut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Eras Bold ITC" panose="020B0907030504020204" pitchFamily="34" charset="0"/>
              </a:rPr>
              <a:t>Namun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Yesus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menguji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ketulusannya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dengan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memintanya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menjual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segala</a:t>
            </a:r>
            <a:r>
              <a:rPr lang="en-ID" sz="2600" dirty="0">
                <a:latin typeface="Eras Bold ITC" panose="020B0907030504020204" pitchFamily="34" charset="0"/>
              </a:rPr>
              <a:t> yang </a:t>
            </a:r>
            <a:r>
              <a:rPr lang="en-ID" sz="2600" dirty="0" err="1">
                <a:latin typeface="Eras Bold ITC" panose="020B0907030504020204" pitchFamily="34" charset="0"/>
              </a:rPr>
              <a:t>dimilikinya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lalu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mengikuti</a:t>
            </a:r>
            <a:r>
              <a:rPr lang="en-ID" sz="2600" dirty="0">
                <a:latin typeface="Eras Bold ITC" panose="020B0907030504020204" pitchFamily="34" charset="0"/>
              </a:rPr>
              <a:t>-Nya. </a:t>
            </a:r>
            <a:r>
              <a:rPr lang="en-ID" sz="2600" dirty="0" err="1">
                <a:latin typeface="Franklin Gothic Demi Cond" panose="020B0706030402020204" pitchFamily="34" charset="0"/>
              </a:rPr>
              <a:t>Pria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pergi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kecewa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sebab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mempunyai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banyak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harta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Faktanya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dia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sedang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sungguh-sungguh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menuruti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hukum-hukum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. Dia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melanggar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pertama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menempatkan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sesuatu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atas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hidupnya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Kekayaannya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berhalanya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0189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CE4577-A7E2-6665-495F-BF928277F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55" b="37962"/>
          <a:stretch/>
        </p:blipFill>
        <p:spPr>
          <a:xfrm>
            <a:off x="20" y="11"/>
            <a:ext cx="9143980" cy="275793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0CBB9-7295-AFC4-DBE3-2451813BF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88" y="2934930"/>
            <a:ext cx="8734423" cy="367234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kemudian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menjelaskan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betapa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menggiurkannya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kekayaan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tersebut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mudah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seekor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hewan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masuk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melalui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lubang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jarum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kecil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orang kaya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masuk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surga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Para murid </a:t>
            </a:r>
            <a:r>
              <a:rPr lang="en-ID" dirty="0" err="1">
                <a:latin typeface="Franklin Gothic Demi Cond" panose="020B0706030402020204" pitchFamily="34" charset="0"/>
              </a:rPr>
              <a:t>tercengang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perkataan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ingin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siapakah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diselamatkan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menyampaikan</a:t>
            </a:r>
            <a:r>
              <a:rPr lang="en-ID" dirty="0">
                <a:latin typeface="Impact" panose="020B0806030902050204" pitchFamily="34" charset="0"/>
              </a:rPr>
              <a:t> inti </a:t>
            </a:r>
            <a:r>
              <a:rPr lang="en-ID" dirty="0" err="1">
                <a:latin typeface="Impact" panose="020B0806030902050204" pitchFamily="34" charset="0"/>
              </a:rPr>
              <a:t>kisah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Markus 10:27. "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mungkin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tetapi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demikian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Allah. </a:t>
            </a:r>
            <a:r>
              <a:rPr lang="en-ID" dirty="0" err="1">
                <a:latin typeface="Impact" panose="020B0806030902050204" pitchFamily="34" charset="0"/>
              </a:rPr>
              <a:t>Sebab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segala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sesuatu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mungkin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Allah."</a:t>
            </a:r>
          </a:p>
        </p:txBody>
      </p:sp>
    </p:spTree>
    <p:extLst>
      <p:ext uri="{BB962C8B-B14F-4D97-AF65-F5344CB8AC3E}">
        <p14:creationId xmlns:p14="http://schemas.microsoft.com/office/powerpoint/2010/main" val="4165208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9311D-5065-C873-F929-69466BB6E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11558"/>
            <a:ext cx="4964075" cy="518880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Kemudian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Petrus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berkata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dia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teman-temannya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meninggalkan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segalanya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mengikuti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.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menjawab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apa</a:t>
            </a:r>
            <a:r>
              <a:rPr lang="en-ID" sz="3000" dirty="0">
                <a:latin typeface="Tw Cen MT Condensed Extra Bold" panose="020B0803020202020204" pitchFamily="34" charset="0"/>
              </a:rPr>
              <a:t> pun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tinggalkan</a:t>
            </a:r>
            <a:r>
              <a:rPr lang="en-ID" sz="3000" dirty="0">
                <a:latin typeface="Tw Cen MT Condensed Extra Bold" panose="020B0803020202020204" pitchFamily="34" charset="0"/>
              </a:rPr>
              <a:t> demi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mengikuti</a:t>
            </a:r>
            <a:r>
              <a:rPr lang="en-ID" sz="3000" dirty="0"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apa-apanya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dibandingkan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apa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terima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sekarang</a:t>
            </a:r>
            <a:r>
              <a:rPr lang="en-ID" sz="3000" dirty="0">
                <a:latin typeface="Tw Cen MT Condensed Extra Bold" panose="020B0803020202020204" pitchFamily="34" charset="0"/>
              </a:rPr>
              <a:t> dan “pada zaman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000" dirty="0">
                <a:latin typeface="Tw Cen MT Condensed Extra Bold" panose="020B0803020202020204" pitchFamily="34" charset="0"/>
              </a:rPr>
              <a:t>" </a:t>
            </a:r>
            <a:r>
              <a:rPr lang="en-ID" sz="3000" dirty="0">
                <a:latin typeface="Impact" panose="020B0806030902050204" pitchFamily="34" charset="0"/>
              </a:rPr>
              <a:t>[Markus 10:28-31].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DBB65-CB10-DAC1-A221-980F6D922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71" y="1592826"/>
            <a:ext cx="3003664" cy="41717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204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C07F3-341D-6E03-E90D-A718EBB4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50"/>
            <a:ext cx="8311293" cy="789654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MARKUS 10 : 45</a:t>
            </a:r>
            <a:endParaRPr lang="en-ID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C26A3-DBB6-D0AD-86F7-7677CABB98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03" b="2210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81BF-97DB-66E3-A724-9268CA2D8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832" y="4584741"/>
            <a:ext cx="7331144" cy="189900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“Karena Anak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 juga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dilayani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melainkan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melayani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nyawa</a:t>
            </a:r>
            <a:r>
              <a:rPr lang="en-ID" sz="3200" dirty="0">
                <a:latin typeface="Tw Cen MT Condensed Extra Bold" panose="020B0803020202020204" pitchFamily="34" charset="0"/>
              </a:rPr>
              <a:t>-Nya menjadi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tebusan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200" dirty="0">
                <a:latin typeface="Tw Cen MT Condensed Extra Bold" panose="020B0803020202020204" pitchFamily="34" charset="0"/>
              </a:rPr>
              <a:t> orang."</a:t>
            </a:r>
          </a:p>
          <a:p>
            <a:endParaRPr lang="en-ID" sz="3200" dirty="0">
              <a:latin typeface="Tw Cen MT Condensed Extra Bold" panose="020B0803020202020204" pitchFamily="34" charset="0"/>
            </a:endParaRPr>
          </a:p>
          <a:p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84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866E6-0AAE-EFBD-5752-9FAD47DC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570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DAPATKAH ENGKAU MEMINUM CAWAN-KU</a:t>
            </a:r>
            <a:br>
              <a:rPr lang="pt-BR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Rabu, 21 Agustus 2024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46AF-2152-3EFF-B766-CBD9EA36D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86" y="1830461"/>
            <a:ext cx="5740810" cy="467818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Markus 10:35-37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Lalu </a:t>
            </a:r>
            <a:r>
              <a:rPr lang="en-ID" dirty="0" err="1">
                <a:latin typeface="Tw Cen MT Condensed Extra Bold" panose="020B0803020202020204" pitchFamily="34" charset="0"/>
              </a:rPr>
              <a:t>Yakobus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Yohanes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anak-anak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Zebedeus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mendekati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berkata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-Nya: "Guru, kami </a:t>
            </a:r>
            <a:r>
              <a:rPr lang="en-ID" dirty="0" err="1">
                <a:latin typeface="Tw Cen MT Condensed Extra Bold" panose="020B0803020202020204" pitchFamily="34" charset="0"/>
              </a:rPr>
              <a:t>harap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kiranya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mengabulkan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permintaan</a:t>
            </a:r>
            <a:r>
              <a:rPr lang="en-ID" dirty="0">
                <a:latin typeface="Tw Cen MT Condensed Extra Bold" panose="020B0803020202020204" pitchFamily="34" charset="0"/>
              </a:rPr>
              <a:t> kami!" Jawab-Nya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kehendaki</a:t>
            </a:r>
            <a:r>
              <a:rPr lang="en-ID" dirty="0">
                <a:latin typeface="Tw Cen MT Condensed Extra Bold" panose="020B0803020202020204" pitchFamily="34" charset="0"/>
              </a:rPr>
              <a:t> Aku </a:t>
            </a:r>
            <a:r>
              <a:rPr lang="en-ID" dirty="0" err="1">
                <a:latin typeface="Tw Cen MT Condensed Extra Bold" panose="020B0803020202020204" pitchFamily="34" charset="0"/>
              </a:rPr>
              <a:t>perbuat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bagimu</a:t>
            </a:r>
            <a:r>
              <a:rPr lang="en-ID" dirty="0">
                <a:latin typeface="Tw Cen MT Condensed Extra Bold" panose="020B0803020202020204" pitchFamily="34" charset="0"/>
              </a:rPr>
              <a:t>?" Lalu kata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Perkenankanlah</a:t>
            </a:r>
            <a:r>
              <a:rPr lang="en-ID" dirty="0">
                <a:latin typeface="Tw Cen MT Condensed Extra Bold" panose="020B0803020202020204" pitchFamily="34" charset="0"/>
              </a:rPr>
              <a:t> kami duduk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kemuliaan</a:t>
            </a:r>
            <a:r>
              <a:rPr lang="en-ID" dirty="0">
                <a:latin typeface="Tw Cen MT Condensed Extra Bold" panose="020B0803020202020204" pitchFamily="34" charset="0"/>
              </a:rPr>
              <a:t>-Mu </a:t>
            </a:r>
            <a:r>
              <a:rPr lang="en-ID" dirty="0" err="1">
                <a:latin typeface="Tw Cen MT Condensed Extra Bold" panose="020B0803020202020204" pitchFamily="34" charset="0"/>
              </a:rPr>
              <a:t>kelak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lagi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sebelah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kanan</a:t>
            </a:r>
            <a:r>
              <a:rPr lang="en-ID" dirty="0">
                <a:latin typeface="Tw Cen MT Condensed Extra Bold" panose="020B0803020202020204" pitchFamily="34" charset="0"/>
              </a:rPr>
              <a:t>-Mu dan yang </a:t>
            </a:r>
            <a:r>
              <a:rPr lang="en-ID" dirty="0" err="1"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sebelah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kiri</a:t>
            </a:r>
            <a:r>
              <a:rPr lang="en-ID" dirty="0">
                <a:latin typeface="Tw Cen MT Condensed Extra Bold" panose="020B0803020202020204" pitchFamily="34" charset="0"/>
              </a:rPr>
              <a:t>-Mu."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C1BBD-3136-93BE-DF4E-52C4C1DEA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4" y="3681428"/>
            <a:ext cx="2796274" cy="22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14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AC522-9805-FF3F-B8DC-3CA6D2241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187" y="688538"/>
            <a:ext cx="5664257" cy="571182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Penjelasan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sebelumnya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penderitaan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dialami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menuju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salib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sesuatu</a:t>
            </a:r>
            <a:r>
              <a:rPr lang="en-ID" dirty="0">
                <a:latin typeface="Tw Cen MT Condensed Extra Bold" panose="020B0803020202020204" pitchFamily="34" charset="0"/>
              </a:rPr>
              <a:t> yang murid-murid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ingin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mendengarnya</a:t>
            </a:r>
            <a:r>
              <a:rPr lang="en-ID" dirty="0">
                <a:latin typeface="Tw Cen MT Condensed Extra Bold" panose="020B0803020202020204" pitchFamily="34" charset="0"/>
              </a:rPr>
              <a:t> [Markus 10:32-34]. </a:t>
            </a:r>
          </a:p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Malah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Yohanes</a:t>
            </a:r>
            <a:r>
              <a:rPr lang="en-ID" dirty="0"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latin typeface="Gill Sans Nova Cond Ultra Bold" panose="020B0B04020104020203" pitchFamily="34" charset="0"/>
              </a:rPr>
              <a:t>Yakobus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datang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kepada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sebuah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permintaan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pribadi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Sangat </a:t>
            </a:r>
            <a:r>
              <a:rPr lang="en-ID" dirty="0" err="1">
                <a:latin typeface="Tw Cen MT Condensed Extra Bold" panose="020B0803020202020204" pitchFamily="34" charset="0"/>
              </a:rPr>
              <a:t>mudah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mengkritik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permintaan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tindakan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egosentrisme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Namun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kedua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pria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mengabdikan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pelayanan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keinginan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barangkali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sepenuhnya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egois</a:t>
            </a:r>
            <a:r>
              <a:rPr lang="en-ID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BE26A4-69E3-1DBC-3F99-106D850BC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048" y="2052389"/>
            <a:ext cx="3127897" cy="30757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27541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9913B-7A73-B456-C7F5-1FD808F81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023" y="655170"/>
            <a:ext cx="7954911" cy="297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Heavy" panose="020B0903020102020204" pitchFamily="34" charset="0"/>
              </a:rPr>
              <a:t>Yesus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berupaya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memperdalam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pemahaman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mereka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tentang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apa</a:t>
            </a:r>
            <a:r>
              <a:rPr lang="en-ID" sz="3000" dirty="0">
                <a:latin typeface="Franklin Gothic Heavy" panose="020B0903020102020204" pitchFamily="34" charset="0"/>
              </a:rPr>
              <a:t> yang </a:t>
            </a:r>
            <a:r>
              <a:rPr lang="en-ID" sz="3000" dirty="0" err="1">
                <a:latin typeface="Franklin Gothic Heavy" panose="020B0903020102020204" pitchFamily="34" charset="0"/>
              </a:rPr>
              <a:t>baru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saja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mereka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minta</a:t>
            </a:r>
            <a:r>
              <a:rPr lang="en-ID" sz="3000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Franklin Gothic Heavy" panose="020B0903020102020204" pitchFamily="34" charset="0"/>
              </a:rPr>
              <a:t>Dia </a:t>
            </a:r>
            <a:r>
              <a:rPr lang="en-ID" sz="3000" dirty="0" err="1">
                <a:latin typeface="Franklin Gothic Heavy" panose="020B0903020102020204" pitchFamily="34" charset="0"/>
              </a:rPr>
              <a:t>bertanya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apakah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mereka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dapat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meminum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cawan</a:t>
            </a:r>
            <a:r>
              <a:rPr lang="en-ID" sz="3000" dirty="0">
                <a:latin typeface="Franklin Gothic Heavy" panose="020B0903020102020204" pitchFamily="34" charset="0"/>
              </a:rPr>
              <a:t>-Nya </a:t>
            </a:r>
            <a:r>
              <a:rPr lang="en-ID" sz="3000" dirty="0" err="1">
                <a:latin typeface="Franklin Gothic Heavy" panose="020B0903020102020204" pitchFamily="34" charset="0"/>
              </a:rPr>
              <a:t>atau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dibaptiskan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dengan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baptisan</a:t>
            </a:r>
            <a:r>
              <a:rPr lang="en-ID" sz="3000" dirty="0">
                <a:latin typeface="Franklin Gothic Heavy" panose="020B0903020102020204" pitchFamily="34" charset="0"/>
              </a:rPr>
              <a:t>-Nya.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749FB-47F4-C91A-CCD6-85E342CEE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503" y="3746089"/>
            <a:ext cx="3094186" cy="2317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5322B4-0C7B-7D3A-3C2C-FD7C88382263}"/>
              </a:ext>
            </a:extLst>
          </p:cNvPr>
          <p:cNvSpPr txBox="1"/>
          <p:nvPr/>
        </p:nvSpPr>
        <p:spPr>
          <a:xfrm>
            <a:off x="456311" y="3746089"/>
            <a:ext cx="49710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Cawan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menjadi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cawan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penderitaan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di Getsemani dan di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kayu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salib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[Markus 14:36], dan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baptisan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nantinya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kematian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penguburan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-Nya [Markus 15:33-47]. </a:t>
            </a:r>
          </a:p>
        </p:txBody>
      </p:sp>
    </p:spTree>
    <p:extLst>
      <p:ext uri="{BB962C8B-B14F-4D97-AF65-F5344CB8AC3E}">
        <p14:creationId xmlns:p14="http://schemas.microsoft.com/office/powerpoint/2010/main" val="1245675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4D929-B8F6-A92F-B533-A4E01EEC4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99" y="3250941"/>
            <a:ext cx="5346848" cy="325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Yakobus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rasul </a:t>
            </a:r>
            <a:r>
              <a:rPr lang="en-ID" dirty="0" err="1">
                <a:latin typeface="Impact" panose="020B0806030902050204" pitchFamily="34" charset="0"/>
              </a:rPr>
              <a:t>pertama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mati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martir</a:t>
            </a:r>
            <a:r>
              <a:rPr lang="en-ID" dirty="0">
                <a:latin typeface="Impact" panose="020B0806030902050204" pitchFamily="34" charset="0"/>
              </a:rPr>
              <a:t> [</a:t>
            </a:r>
            <a:r>
              <a:rPr lang="en-ID" dirty="0" err="1">
                <a:latin typeface="Impact" panose="020B0806030902050204" pitchFamily="34" charset="0"/>
              </a:rPr>
              <a:t>Kisah</a:t>
            </a:r>
            <a:r>
              <a:rPr lang="en-ID" dirty="0">
                <a:latin typeface="Impact" panose="020B0806030902050204" pitchFamily="34" charset="0"/>
              </a:rPr>
              <a:t> Para Rasul 12:2].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rasul yang paling lama </a:t>
            </a:r>
            <a:r>
              <a:rPr lang="en-ID" dirty="0" err="1">
                <a:latin typeface="Franklin Gothic Demi Cond" panose="020B0706030402020204" pitchFamily="34" charset="0"/>
              </a:rPr>
              <a:t>hidup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diasingkan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Patmos [Wahyu 1:9].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menunjukkan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tempat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kemuliaan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ditentukan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oleh Allah.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ACC5D-481F-7C8D-A4A9-04CD56D73C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78" r="19521" b="-1"/>
          <a:stretch/>
        </p:blipFill>
        <p:spPr>
          <a:xfrm>
            <a:off x="5885020" y="3047782"/>
            <a:ext cx="3258980" cy="346255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A43362-AF34-1A97-228F-70EB29949E75}"/>
              </a:ext>
            </a:extLst>
          </p:cNvPr>
          <p:cNvSpPr txBox="1"/>
          <p:nvPr/>
        </p:nvSpPr>
        <p:spPr>
          <a:xfrm>
            <a:off x="415999" y="425142"/>
            <a:ext cx="826825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Yakobus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melihatnya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fasih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menjawab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sanggup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kemudian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menubuatkan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benar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meminum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cawan</a:t>
            </a:r>
            <a:r>
              <a:rPr lang="en-ID" sz="3000" dirty="0">
                <a:latin typeface="Tw Cen MT Condensed Extra Bold" panose="020B0803020202020204" pitchFamily="34" charset="0"/>
              </a:rPr>
              <a:t>-Nya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dibaptiskan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baptisan</a:t>
            </a:r>
            <a:r>
              <a:rPr lang="en-ID" sz="3000" dirty="0">
                <a:latin typeface="Tw Cen MT Condensed Extra Bold" panose="020B0803020202020204" pitchFamily="34" charset="0"/>
              </a:rPr>
              <a:t>-Nya. </a:t>
            </a:r>
          </a:p>
        </p:txBody>
      </p:sp>
    </p:spTree>
    <p:extLst>
      <p:ext uri="{BB962C8B-B14F-4D97-AF65-F5344CB8AC3E}">
        <p14:creationId xmlns:p14="http://schemas.microsoft.com/office/powerpoint/2010/main" val="1833770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A29053-EA28-E7FF-153C-034433F7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55" b="1925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DB9B5-A683-BEA7-6A2E-3C947322E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32" y="3689884"/>
            <a:ext cx="8413336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kemudian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mengumpulkan</a:t>
            </a:r>
            <a:r>
              <a:rPr lang="en-ID" dirty="0">
                <a:latin typeface="Tw Cen MT Condensed Extra Bold" panose="020B0803020202020204" pitchFamily="34" charset="0"/>
              </a:rPr>
              <a:t> para murid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latin typeface="Tw Cen MT Condensed Extra Bold" panose="020B0803020202020204" pitchFamily="34" charset="0"/>
              </a:rPr>
              <a:t> salah </a:t>
            </a:r>
            <a:r>
              <a:rPr lang="en-ID" dirty="0" err="1"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ajaran</a:t>
            </a:r>
            <a:r>
              <a:rPr lang="en-ID" dirty="0">
                <a:latin typeface="Tw Cen MT Condensed Extra Bold" panose="020B0803020202020204" pitchFamily="34" charset="0"/>
              </a:rPr>
              <a:t>-Nya yang paling </a:t>
            </a:r>
            <a:r>
              <a:rPr lang="en-ID" dirty="0" err="1">
                <a:latin typeface="Tw Cen MT Condensed Extra Bold" panose="020B0803020202020204" pitchFamily="34" charset="0"/>
              </a:rPr>
              <a:t>mendalam</a:t>
            </a:r>
            <a:r>
              <a:rPr lang="en-ID" dirty="0">
                <a:latin typeface="Tw Cen MT Condensed Extra Bold" panose="020B0803020202020204" pitchFamily="34" charset="0"/>
              </a:rPr>
              <a:t>. Dia </a:t>
            </a:r>
            <a:r>
              <a:rPr lang="en-ID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pemerintah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bangsa-bangsa</a:t>
            </a:r>
            <a:r>
              <a:rPr lang="en-ID" dirty="0">
                <a:latin typeface="Tw Cen MT Condensed Extra Bold" panose="020B0803020202020204" pitchFamily="34" charset="0"/>
              </a:rPr>
              <a:t> lain </a:t>
            </a:r>
            <a:r>
              <a:rPr lang="en-ID" dirty="0" err="1">
                <a:latin typeface="Tw Cen MT Condensed Extra Bold" panose="020B0803020202020204" pitchFamily="34" charset="0"/>
              </a:rPr>
              <a:t>menggunakan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kekuasaan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keuntungan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pribadi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Ultra Bold Condensed" panose="020B0A06020104020203" pitchFamily="34" charset="0"/>
              </a:rPr>
              <a:t>Namun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kerajaan</a:t>
            </a:r>
            <a:r>
              <a:rPr lang="en-ID" dirty="0">
                <a:latin typeface="Gill Sans Ultra Bold Condensed" panose="020B0A06020104020203" pitchFamily="34" charset="0"/>
              </a:rPr>
              <a:t> Allah, </a:t>
            </a:r>
            <a:r>
              <a:rPr lang="en-ID" dirty="0" err="1">
                <a:latin typeface="Gill Sans Ultra Bold Condensed" panose="020B0A06020104020203" pitchFamily="34" charset="0"/>
              </a:rPr>
              <a:t>kuasa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harus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selalu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digunakan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mengangkat</a:t>
            </a:r>
            <a:r>
              <a:rPr lang="en-ID" dirty="0"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latin typeface="Gill Sans Ultra Bold Condensed" panose="020B0A06020104020203" pitchFamily="34" charset="0"/>
              </a:rPr>
              <a:t>memberkati</a:t>
            </a:r>
            <a:r>
              <a:rPr lang="en-ID" dirty="0">
                <a:latin typeface="Gill Sans Ultra Bold Condensed" panose="020B0A06020104020203" pitchFamily="34" charset="0"/>
              </a:rPr>
              <a:t> orang lain.</a:t>
            </a:r>
          </a:p>
        </p:txBody>
      </p:sp>
    </p:spTree>
    <p:extLst>
      <p:ext uri="{BB962C8B-B14F-4D97-AF65-F5344CB8AC3E}">
        <p14:creationId xmlns:p14="http://schemas.microsoft.com/office/powerpoint/2010/main" val="688504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99D41-7A76-DDE6-31D5-EDDC0360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176981"/>
            <a:ext cx="9143997" cy="1420451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 YANG ENGKAU KEHENDAKI </a:t>
            </a:r>
            <a:b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SUPAYA AKU PERBUAT BAGIMU</a:t>
            </a:r>
            <a:b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Kamis, 22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Agustus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22FE3-08C8-2F51-AC15-6117ACC38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87" y="2138515"/>
            <a:ext cx="7757652" cy="440050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>
                <a:latin typeface="Impact" panose="020B0806030902050204" pitchFamily="34" charset="0"/>
              </a:rPr>
              <a:t>Markus 10:46-48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Lalu </a:t>
            </a:r>
            <a:r>
              <a:rPr lang="en-ID" dirty="0" err="1">
                <a:latin typeface="Tw Cen MT Condensed Extra Bold" panose="020B0803020202020204" pitchFamily="34" charset="0"/>
              </a:rPr>
              <a:t>tibalah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dan murid-murid-Nya di </a:t>
            </a:r>
            <a:r>
              <a:rPr lang="en-ID" dirty="0" err="1">
                <a:latin typeface="Tw Cen MT Condensed Extra Bold" panose="020B0803020202020204" pitchFamily="34" charset="0"/>
              </a:rPr>
              <a:t>Yerikho</a:t>
            </a:r>
            <a:r>
              <a:rPr lang="en-ID" dirty="0">
                <a:latin typeface="Tw Cen MT Condensed Extra Bold" panose="020B0803020202020204" pitchFamily="34" charset="0"/>
              </a:rPr>
              <a:t>. Dan </a:t>
            </a:r>
            <a:r>
              <a:rPr lang="en-ID" dirty="0" err="1">
                <a:latin typeface="Tw Cen MT Condensed Extra Bold" panose="020B0803020202020204" pitchFamily="34" charset="0"/>
              </a:rPr>
              <a:t>ketika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keluar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Yerikho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bersama-sama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murid-murid-Nya dan orang </a:t>
            </a:r>
            <a:r>
              <a:rPr lang="en-ID" dirty="0" err="1">
                <a:latin typeface="Tw Cen MT Condensed Extra Bold" panose="020B0803020202020204" pitchFamily="34" charset="0"/>
              </a:rPr>
              <a:t>banyak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berbondong-bondong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pengemis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buta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bernama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Bartimeus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anak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Timeus</a:t>
            </a:r>
            <a:r>
              <a:rPr lang="en-ID" dirty="0">
                <a:latin typeface="Tw Cen MT Condensed Extra Bold" panose="020B0803020202020204" pitchFamily="34" charset="0"/>
              </a:rPr>
              <a:t>, duduk di </a:t>
            </a:r>
            <a:r>
              <a:rPr lang="en-ID" dirty="0" err="1">
                <a:latin typeface="Tw Cen MT Condensed Extra Bold" panose="020B0803020202020204" pitchFamily="34" charset="0"/>
              </a:rPr>
              <a:t>pinggir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jalan</a:t>
            </a:r>
            <a:r>
              <a:rPr lang="en-ID" dirty="0">
                <a:latin typeface="Tw Cen MT Condensed Extra Bold" panose="020B0803020202020204" pitchFamily="34" charset="0"/>
              </a:rPr>
              <a:t>. Ketika </a:t>
            </a:r>
            <a:r>
              <a:rPr lang="en-ID" dirty="0" err="1">
                <a:latin typeface="Tw Cen MT Condensed Extra Bold" panose="020B0803020202020204" pitchFamily="34" charset="0"/>
              </a:rPr>
              <a:t>didengarnya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latin typeface="Tw Cen MT Condensed Extra Bold" panose="020B0803020202020204" pitchFamily="34" charset="0"/>
              </a:rPr>
              <a:t>Nazaret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mulailah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berseru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, Anak Daud, </a:t>
            </a:r>
            <a:r>
              <a:rPr lang="en-ID" dirty="0" err="1">
                <a:latin typeface="Tw Cen MT Condensed Extra Bold" panose="020B0803020202020204" pitchFamily="34" charset="0"/>
              </a:rPr>
              <a:t>kasihanilah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!" Banyak orang </a:t>
            </a:r>
            <a:r>
              <a:rPr lang="en-ID" dirty="0" err="1">
                <a:latin typeface="Tw Cen MT Condensed Extra Bold" panose="020B0803020202020204" pitchFamily="34" charset="0"/>
              </a:rPr>
              <a:t>menegornya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diam. </a:t>
            </a:r>
            <a:r>
              <a:rPr lang="en-ID" dirty="0" err="1">
                <a:latin typeface="Tw Cen MT Condensed Extra Bold" panose="020B0803020202020204" pitchFamily="34" charset="0"/>
              </a:rPr>
              <a:t>Namun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semakin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keras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berseru</a:t>
            </a:r>
            <a:r>
              <a:rPr lang="en-ID" dirty="0">
                <a:latin typeface="Tw Cen MT Condensed Extra Bold" panose="020B0803020202020204" pitchFamily="34" charset="0"/>
              </a:rPr>
              <a:t>: "Anak Daud, </a:t>
            </a:r>
            <a:r>
              <a:rPr lang="en-ID" dirty="0" err="1">
                <a:latin typeface="Tw Cen MT Condensed Extra Bold" panose="020B0803020202020204" pitchFamily="34" charset="0"/>
              </a:rPr>
              <a:t>kasihanilah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!"</a:t>
            </a:r>
          </a:p>
        </p:txBody>
      </p:sp>
    </p:spTree>
    <p:extLst>
      <p:ext uri="{BB962C8B-B14F-4D97-AF65-F5344CB8AC3E}">
        <p14:creationId xmlns:p14="http://schemas.microsoft.com/office/powerpoint/2010/main" val="3920740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5AEE6-C897-9958-342F-8860D3EE41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5" r="32389" b="-1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C9543-D754-2D22-A457-4E8BA3BFB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587" y="2084467"/>
            <a:ext cx="4043365" cy="477353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Gelar</a:t>
            </a:r>
            <a:r>
              <a:rPr lang="en-ID" sz="3000" dirty="0">
                <a:latin typeface="Tw Cen MT Condensed Extra Bold" panose="020B0803020202020204" pitchFamily="34" charset="0"/>
              </a:rPr>
              <a:t> "Anak Daud" pada zaman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mempunyai</a:t>
            </a:r>
            <a:r>
              <a:rPr lang="en-ID" sz="3000" dirty="0">
                <a:latin typeface="Tw Cen MT Condensed Extra Bold" panose="020B0803020202020204" pitchFamily="34" charset="0"/>
              </a:rPr>
              <a:t> dua </a:t>
            </a:r>
            <a:r>
              <a:rPr lang="en-ID" sz="3000" dirty="0" err="1">
                <a:latin typeface="Tw Cen MT Condensed Extra Bold" panose="020B0803020202020204" pitchFamily="34" charset="0"/>
              </a:rPr>
              <a:t>konsep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berhubungan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3000" dirty="0">
                <a:latin typeface="Tw Cen MT Condensed Extra Bold" panose="020B0803020202020204" pitchFamily="34" charset="0"/>
              </a:rPr>
              <a:t>: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Pemulihan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raja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takhta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Israel </a:t>
            </a:r>
            <a:r>
              <a:rPr lang="en-ID" sz="3000" dirty="0">
                <a:latin typeface="Tw Cen MT Condensed Extra Bold" panose="020B0803020202020204" pitchFamily="34" charset="0"/>
              </a:rPr>
              <a:t>[</a:t>
            </a:r>
            <a:r>
              <a:rPr lang="en-ID" sz="3000" dirty="0" err="1">
                <a:latin typeface="Tw Cen MT Condensed Extra Bold" panose="020B0803020202020204" pitchFamily="34" charset="0"/>
              </a:rPr>
              <a:t>Yeremia</a:t>
            </a:r>
            <a:r>
              <a:rPr lang="en-ID" sz="3000" dirty="0">
                <a:latin typeface="Tw Cen MT Condensed Extra Bold" panose="020B0803020202020204" pitchFamily="34" charset="0"/>
              </a:rPr>
              <a:t> 23:5-6] dan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menjadi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penyembuh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pengusir</a:t>
            </a:r>
            <a:r>
              <a:rPr lang="en-ID" sz="30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setan</a:t>
            </a:r>
            <a:r>
              <a:rPr lang="en-ID" sz="3000" dirty="0">
                <a:latin typeface="Tw Cen MT Condensed Extra Bold" panose="020B0803020202020204" pitchFamily="34" charset="0"/>
              </a:rPr>
              <a:t>.</a:t>
            </a:r>
          </a:p>
          <a:p>
            <a:endParaRPr lang="en-ID" sz="3000" dirty="0">
              <a:latin typeface="Impact" panose="020B0806030902050204" pitchFamily="34" charset="0"/>
            </a:endParaRPr>
          </a:p>
          <a:p>
            <a:endParaRPr lang="en-ID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A8522-7BEA-BFB4-EB52-2AA09A8DF272}"/>
              </a:ext>
            </a:extLst>
          </p:cNvPr>
          <p:cNvSpPr txBox="1"/>
          <p:nvPr/>
        </p:nvSpPr>
        <p:spPr>
          <a:xfrm>
            <a:off x="223621" y="429191"/>
            <a:ext cx="50156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Impact" panose="020B0806030902050204" pitchFamily="34" charset="0"/>
              </a:rPr>
              <a:t>Seruan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Bartimeus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merupakan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sebuah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pengakuan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iman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kepada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Yesus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sebagai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Mesias</a:t>
            </a:r>
            <a:r>
              <a:rPr lang="en-ID" sz="2800" dirty="0">
                <a:latin typeface="Impact" panose="020B0806030902050204" pitchFamily="34" charset="0"/>
              </a:rPr>
              <a:t> dan </a:t>
            </a:r>
            <a:r>
              <a:rPr lang="en-ID" sz="2800" dirty="0" err="1">
                <a:latin typeface="Impact" panose="020B0806030902050204" pitchFamily="34" charset="0"/>
              </a:rPr>
              <a:t>sebuah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keyakinan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bahwa</a:t>
            </a:r>
            <a:r>
              <a:rPr lang="en-ID" sz="2800" dirty="0">
                <a:latin typeface="Impact" panose="020B0806030902050204" pitchFamily="34" charset="0"/>
              </a:rPr>
              <a:t> Dia </a:t>
            </a:r>
            <a:r>
              <a:rPr lang="en-ID" sz="2800" dirty="0" err="1">
                <a:latin typeface="Impact" panose="020B0806030902050204" pitchFamily="34" charset="0"/>
              </a:rPr>
              <a:t>sanggup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menyembuhkannya</a:t>
            </a:r>
            <a:r>
              <a:rPr lang="en-ID" sz="28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47894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BF566-4425-9477-20D3-D8829D6F6E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18" r="2516" b="1"/>
          <a:stretch/>
        </p:blipFill>
        <p:spPr>
          <a:xfrm>
            <a:off x="20" y="3429000"/>
            <a:ext cx="4418954" cy="3429000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6732A-50A8-DE0F-AF71-2F4EF72E7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974" y="2905430"/>
            <a:ext cx="4554905" cy="395256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Orang-orang </a:t>
            </a:r>
            <a:r>
              <a:rPr lang="en-ID" dirty="0" err="1">
                <a:latin typeface="Impact" panose="020B0806030902050204" pitchFamily="34" charset="0"/>
              </a:rPr>
              <a:t>buta</a:t>
            </a:r>
            <a:r>
              <a:rPr lang="en-ID" dirty="0">
                <a:latin typeface="Impact" panose="020B0806030902050204" pitchFamily="34" charset="0"/>
              </a:rPr>
              <a:t> pada zaman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berada</a:t>
            </a:r>
            <a:r>
              <a:rPr lang="en-ID" dirty="0">
                <a:latin typeface="Impact" panose="020B0806030902050204" pitchFamily="34" charset="0"/>
              </a:rPr>
              <a:t> pada </a:t>
            </a:r>
            <a:r>
              <a:rPr lang="en-ID" dirty="0" err="1">
                <a:latin typeface="Impact" panose="020B0806030902050204" pitchFamily="34" charset="0"/>
              </a:rPr>
              <a:t>lapisan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masyarakat</a:t>
            </a:r>
            <a:r>
              <a:rPr lang="en-ID" dirty="0">
                <a:latin typeface="Impact" panose="020B0806030902050204" pitchFamily="34" charset="0"/>
              </a:rPr>
              <a:t> paling </a:t>
            </a:r>
            <a:r>
              <a:rPr lang="en-ID" dirty="0" err="1">
                <a:latin typeface="Impact" panose="020B0806030902050204" pitchFamily="34" charset="0"/>
              </a:rPr>
              <a:t>bawah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sama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halnya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para </a:t>
            </a:r>
            <a:r>
              <a:rPr lang="en-ID" dirty="0" err="1">
                <a:latin typeface="Impact" panose="020B0806030902050204" pitchFamily="34" charset="0"/>
              </a:rPr>
              <a:t>janda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anak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yatim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piatu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individu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berada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bawah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tingkat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penghidupan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berada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bahaya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nyata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EBD636-8348-B73A-5765-1097B8DE402B}"/>
              </a:ext>
            </a:extLst>
          </p:cNvPr>
          <p:cNvSpPr txBox="1"/>
          <p:nvPr/>
        </p:nvSpPr>
        <p:spPr>
          <a:xfrm>
            <a:off x="316333" y="520512"/>
            <a:ext cx="79501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berhenti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menyuruh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memanggil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buta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signifikan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orang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buta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menanggalkan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jubahnya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sementara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datang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[Markus 10:50]. </a:t>
            </a:r>
          </a:p>
        </p:txBody>
      </p:sp>
    </p:spTree>
    <p:extLst>
      <p:ext uri="{BB962C8B-B14F-4D97-AF65-F5344CB8AC3E}">
        <p14:creationId xmlns:p14="http://schemas.microsoft.com/office/powerpoint/2010/main" val="686899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AB25A-159F-00D6-E497-D41EAC968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37" y="708265"/>
            <a:ext cx="4854506" cy="5958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Jubah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boleh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jadi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perlindungan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pria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Menanggalkan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jubahnya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berarti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beriman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menyembuhkannya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menanyakan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sama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2600" dirty="0">
                <a:latin typeface="Tw Cen MT Condensed Extra Bold" panose="020B0803020202020204" pitchFamily="34" charset="0"/>
              </a:rPr>
              <a:t> yang Dia </a:t>
            </a:r>
            <a:r>
              <a:rPr lang="en-ID" sz="2600" dirty="0" err="1">
                <a:latin typeface="Tw Cen MT Condensed Extra Bold" panose="020B0803020202020204" pitchFamily="34" charset="0"/>
              </a:rPr>
              <a:t>tanyakan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Yakobus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Markus 10:36, “</a:t>
            </a:r>
            <a:r>
              <a:rPr lang="en-ID" sz="2600" dirty="0" err="1">
                <a:latin typeface="Tw Cen MT Condensed Extra Bold" panose="020B0803020202020204" pitchFamily="34" charset="0"/>
              </a:rPr>
              <a:t>Apa</a:t>
            </a:r>
            <a:r>
              <a:rPr lang="en-ID" sz="2600" dirty="0">
                <a:latin typeface="Tw Cen MT Condensed Extra Bold" panose="020B0803020202020204" pitchFamily="34" charset="0"/>
              </a:rPr>
              <a:t> yang kau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kehendaki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2600" dirty="0">
                <a:latin typeface="Tw Cen MT Condensed Extra Bold" panose="020B0803020202020204" pitchFamily="34" charset="0"/>
              </a:rPr>
              <a:t> Aku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perbuat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bagimu</a:t>
            </a:r>
            <a:r>
              <a:rPr lang="en-ID" sz="2600" dirty="0">
                <a:latin typeface="Tw Cen MT Condensed Extra Bold" panose="020B0803020202020204" pitchFamily="34" charset="0"/>
              </a:rPr>
              <a:t>?" [Markus 10:51]. </a:t>
            </a:r>
          </a:p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2600" dirty="0">
                <a:latin typeface="Tw Cen MT Condensed Extra Bold" panose="020B0803020202020204" pitchFamily="34" charset="0"/>
              </a:rPr>
              <a:t> ragu, orang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buta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meminta</a:t>
            </a:r>
            <a:r>
              <a:rPr lang="en-ID" sz="2600" dirty="0">
                <a:latin typeface="Tw Cen MT Condensed Extra Bold" panose="020B0803020202020204" pitchFamily="34" charset="0"/>
              </a:rPr>
              <a:t> agar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2600" dirty="0">
                <a:latin typeface="Tw Cen MT Condensed Extra Bold" panose="020B0803020202020204" pitchFamily="34" charset="0"/>
              </a:rPr>
              <a:t>,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segera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memulihkannya</a:t>
            </a:r>
            <a:r>
              <a:rPr lang="en-ID" sz="2600" dirty="0">
                <a:latin typeface="Tw Cen MT Condensed Extra Bold" panose="020B0803020202020204" pitchFamily="34" charset="0"/>
              </a:rPr>
              <a:t>. Orang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buta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pun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mengikuti</a:t>
            </a:r>
            <a:r>
              <a:rPr lang="en-ID" sz="2600" dirty="0">
                <a:latin typeface="Tw Cen MT Condensed Extra Bold" panose="020B0803020202020204" pitchFamily="34" charset="0"/>
              </a:rPr>
              <a:t> Dia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jalan</a:t>
            </a:r>
            <a:r>
              <a:rPr lang="en-ID" sz="2600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F96F7-CE55-B918-6CC5-B373D97F53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03" r="26749" b="2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42569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E0B96-D049-4F05-4A63-5633398C39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" b="2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BD0EA-F7E0-209F-C18E-813AF721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" y="4256419"/>
            <a:ext cx="7831393" cy="227774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Kedua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kisah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penyembuhan</a:t>
            </a:r>
            <a:r>
              <a:rPr lang="en-ID" sz="3000" dirty="0"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buta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baik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Makus</a:t>
            </a:r>
            <a:r>
              <a:rPr lang="en-ID" sz="3000" dirty="0">
                <a:latin typeface="Tw Cen MT Condensed Extra Bold" panose="020B0803020202020204" pitchFamily="34" charset="0"/>
              </a:rPr>
              <a:t> 8:22-26 dan Markus 10:46-52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mengilustrasikan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bagaimana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pemuridan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tentang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melihat</a:t>
            </a:r>
            <a:r>
              <a:rPr lang="en-ID" sz="3000" dirty="0">
                <a:latin typeface="Impact" panose="020B0806030902050204" pitchFamily="34" charset="0"/>
              </a:rPr>
              <a:t> dunia </a:t>
            </a:r>
            <a:r>
              <a:rPr lang="en-ID" sz="3000" dirty="0" err="1">
                <a:latin typeface="Impact" panose="020B0806030902050204" pitchFamily="34" charset="0"/>
              </a:rPr>
              <a:t>dengan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mata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baru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terkadang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tidak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jelas</a:t>
            </a:r>
            <a:r>
              <a:rPr lang="en-ID" sz="3000" dirty="0">
                <a:latin typeface="Impact" panose="020B0806030902050204" pitchFamily="34" charset="0"/>
              </a:rPr>
              <a:t> pada </a:t>
            </a:r>
            <a:r>
              <a:rPr lang="en-ID" sz="3000" dirty="0" err="1">
                <a:latin typeface="Impact" panose="020B0806030902050204" pitchFamily="34" charset="0"/>
              </a:rPr>
              <a:t>awalnya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tetapi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selalu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mengikuti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cara</a:t>
            </a:r>
            <a:r>
              <a:rPr lang="en-ID" sz="3000" dirty="0">
                <a:latin typeface="Impact" panose="020B0806030902050204" pitchFamily="34" charset="0"/>
              </a:rPr>
              <a:t> Dia </a:t>
            </a:r>
            <a:r>
              <a:rPr lang="en-ID" sz="3000" dirty="0" err="1">
                <a:latin typeface="Impact" panose="020B0806030902050204" pitchFamily="34" charset="0"/>
              </a:rPr>
              <a:t>memimpin</a:t>
            </a:r>
            <a:r>
              <a:rPr lang="en-ID" sz="30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040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8992" y="1"/>
            <a:ext cx="866357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41A49-C754-9DB3-9A5E-E365975F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344" y="829340"/>
            <a:ext cx="4753857" cy="5347623"/>
          </a:xfrm>
        </p:spPr>
        <p:txBody>
          <a:bodyPr>
            <a:normAutofit lnSpcReduction="10000"/>
          </a:bodyPr>
          <a:lstStyle/>
          <a:p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pasal-pasal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sebelumnya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pelajari</a:t>
            </a:r>
            <a:r>
              <a:rPr lang="en-ID" dirty="0">
                <a:latin typeface="Gill Sans Nova Cond XBd" panose="020B0A06020104020203" pitchFamily="34" charset="0"/>
              </a:rPr>
              <a:t>, Markus </a:t>
            </a:r>
            <a:r>
              <a:rPr lang="en-ID" dirty="0" err="1">
                <a:latin typeface="Gill Sans Nova Cond XBd" panose="020B0A06020104020203" pitchFamily="34" charset="0"/>
              </a:rPr>
              <a:t>menekankan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pemikiran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dikatakan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khotbah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kerajaan</a:t>
            </a:r>
            <a:r>
              <a:rPr lang="en-ID" dirty="0">
                <a:latin typeface="Gill Sans Nova Cond XBd" panose="020B0A06020104020203" pitchFamily="34" charset="0"/>
              </a:rPr>
              <a:t> Allah. </a:t>
            </a:r>
          </a:p>
          <a:p>
            <a:pPr marL="0" indent="0">
              <a:buNone/>
            </a:pPr>
            <a:endParaRPr lang="en-ID" dirty="0">
              <a:latin typeface="Gill Sans Nova Cond XBd" panose="020B0A06020104020203" pitchFamily="34" charset="0"/>
            </a:endParaRPr>
          </a:p>
          <a:p>
            <a:r>
              <a:rPr lang="en-ID" dirty="0" err="1">
                <a:latin typeface="Gill Sans Nova Cond XBd" panose="020B0A06020104020203" pitchFamily="34" charset="0"/>
              </a:rPr>
              <a:t>Namun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pasal</a:t>
            </a:r>
            <a:r>
              <a:rPr lang="en-ID" dirty="0">
                <a:latin typeface="Gill Sans Nova Cond XBd" panose="020B0A06020104020203" pitchFamily="34" charset="0"/>
              </a:rPr>
              <a:t> 10, Markus </a:t>
            </a:r>
            <a:r>
              <a:rPr lang="en-ID" dirty="0" err="1">
                <a:latin typeface="Gill Sans Nova Cond XBd" panose="020B0A06020104020203" pitchFamily="34" charset="0"/>
              </a:rPr>
              <a:t>menulis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dampak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kerajaan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terhadap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Gill Sans Nova Cond XBd" panose="020B0A06020104020203" pitchFamily="34" charset="0"/>
              </a:rPr>
              <a:t> orang-orang yang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menerima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prinsip-prinsip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kerajaan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6138" y="3423959"/>
            <a:ext cx="473163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5587670" y="5166682"/>
            <a:ext cx="1376794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9451C-9901-E433-E31F-B0E722714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43" r="20844" b="-1"/>
          <a:stretch/>
        </p:blipFill>
        <p:spPr>
          <a:xfrm>
            <a:off x="5813981" y="1075239"/>
            <a:ext cx="3096452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2201" y="1"/>
            <a:ext cx="1550211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04058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7145" y="6033795"/>
            <a:ext cx="1493298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8772" y="5519196"/>
            <a:ext cx="1005228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1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4ED5EC-4201-7FF0-5CAE-BA7F5610A300}"/>
              </a:ext>
            </a:extLst>
          </p:cNvPr>
          <p:cNvSpPr/>
          <p:nvPr/>
        </p:nvSpPr>
        <p:spPr>
          <a:xfrm>
            <a:off x="349099" y="426970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E5E7E9-FA09-34D8-BE62-8A57ADB5C8BD}"/>
              </a:ext>
            </a:extLst>
          </p:cNvPr>
          <p:cNvSpPr/>
          <p:nvPr/>
        </p:nvSpPr>
        <p:spPr>
          <a:xfrm>
            <a:off x="342013" y="541145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15ACB0-9658-529C-C478-3C997BBBD4EF}"/>
              </a:ext>
            </a:extLst>
          </p:cNvPr>
          <p:cNvSpPr txBox="1">
            <a:spLocks/>
          </p:cNvSpPr>
          <p:nvPr/>
        </p:nvSpPr>
        <p:spPr>
          <a:xfrm>
            <a:off x="1918067" y="171147"/>
            <a:ext cx="5307865" cy="7571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KESIMPULAN </a:t>
            </a:r>
            <a:endParaRPr lang="en-ID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B00106-4DB0-1A70-75BD-4D67D9D75472}"/>
              </a:ext>
            </a:extLst>
          </p:cNvPr>
          <p:cNvSpPr/>
          <p:nvPr/>
        </p:nvSpPr>
        <p:spPr>
          <a:xfrm>
            <a:off x="349099" y="83807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565983-5E12-A3FE-48E8-3653C8252E0A}"/>
              </a:ext>
            </a:extLst>
          </p:cNvPr>
          <p:cNvSpPr/>
          <p:nvPr/>
        </p:nvSpPr>
        <p:spPr>
          <a:xfrm>
            <a:off x="349099" y="1973551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95B276-B51E-99F6-4219-40736491D19A}"/>
              </a:ext>
            </a:extLst>
          </p:cNvPr>
          <p:cNvSpPr/>
          <p:nvPr/>
        </p:nvSpPr>
        <p:spPr>
          <a:xfrm>
            <a:off x="355294" y="314876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F80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8F801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26973-8343-7BA7-11AD-1260BF91D1B1}"/>
              </a:ext>
            </a:extLst>
          </p:cNvPr>
          <p:cNvSpPr txBox="1"/>
          <p:nvPr/>
        </p:nvSpPr>
        <p:spPr>
          <a:xfrm>
            <a:off x="1275906" y="1153121"/>
            <a:ext cx="7512799" cy="95410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Allah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telah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persatukan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janganlah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diceraikan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976A1-7F9B-8001-67E6-D12A624D9492}"/>
              </a:ext>
            </a:extLst>
          </p:cNvPr>
          <p:cNvSpPr txBox="1"/>
          <p:nvPr/>
        </p:nvSpPr>
        <p:spPr>
          <a:xfrm>
            <a:off x="1275906" y="2298959"/>
            <a:ext cx="7512800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menentang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keras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orang-orang yang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menjauhkan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anak-anak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346513-6556-B686-0DF8-D96BCBDB05CC}"/>
              </a:ext>
            </a:extLst>
          </p:cNvPr>
          <p:cNvSpPr txBox="1"/>
          <p:nvPr/>
        </p:nvSpPr>
        <p:spPr>
          <a:xfrm>
            <a:off x="1275902" y="3379913"/>
            <a:ext cx="7512804" cy="923330"/>
          </a:xfrm>
          <a:prstGeom prst="rect">
            <a:avLst/>
          </a:prstGeom>
          <a:solidFill>
            <a:srgbClr val="81912F"/>
          </a:solidFill>
        </p:spPr>
        <p:txBody>
          <a:bodyPr wrap="square">
            <a:spAutoFit/>
          </a:bodyPr>
          <a:lstStyle/>
          <a:p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menjelaskan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betapa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menggiurkannya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kekayaan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sehingga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diibaratkan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lebih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mudah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seekor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hewan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besar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seperti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masuk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melalui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lubang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jarum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kecil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daripada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kaya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masuk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surga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05F30F-DD94-33E5-5ECE-01FD6F674894}"/>
              </a:ext>
            </a:extLst>
          </p:cNvPr>
          <p:cNvSpPr txBox="1"/>
          <p:nvPr/>
        </p:nvSpPr>
        <p:spPr>
          <a:xfrm>
            <a:off x="1275904" y="4584679"/>
            <a:ext cx="7512801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kerajaan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kuasa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selalu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digunakan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mengangkat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memberkati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lain.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7ECBD9-5B5D-74AB-3846-C715AFAF8238}"/>
              </a:ext>
            </a:extLst>
          </p:cNvPr>
          <p:cNvSpPr txBox="1"/>
          <p:nvPr/>
        </p:nvSpPr>
        <p:spPr>
          <a:xfrm>
            <a:off x="1275903" y="5570940"/>
            <a:ext cx="7512801" cy="110799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Pemuridan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melihat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dunia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baru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terkadang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jelas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awalnya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selalu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mengikuti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cara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memimpin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7739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A1980-8293-1C25-EF9E-F7F16C83F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39610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RENCANA ALLAH DALAM PERNIKAHAN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Minggu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Agustus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27F11-A37F-1069-D292-AC8B3E828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2002743"/>
            <a:ext cx="5534333" cy="467450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Markus 10:2-4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datanglah</a:t>
            </a:r>
            <a:r>
              <a:rPr lang="en-ID" sz="3000" dirty="0">
                <a:latin typeface="Franklin Gothic Demi Cond" panose="020B0706030402020204" pitchFamily="34" charset="0"/>
              </a:rPr>
              <a:t> orang-orang </a:t>
            </a:r>
            <a:r>
              <a:rPr lang="en-ID" sz="3000" dirty="0" err="1">
                <a:latin typeface="Franklin Gothic Demi Cond" panose="020B0706030402020204" pitchFamily="34" charset="0"/>
              </a:rPr>
              <a:t>Farisi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mencobai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bertanya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-Nya: "</a:t>
            </a:r>
            <a:r>
              <a:rPr lang="en-ID" sz="3000" dirty="0" err="1">
                <a:latin typeface="Franklin Gothic Demi Cond" panose="020B0706030402020204" pitchFamily="34" charset="0"/>
              </a:rPr>
              <a:t>Apakah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suami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diperbolehkan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menceraikan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isterinya</a:t>
            </a:r>
            <a:r>
              <a:rPr lang="en-ID" sz="3000" dirty="0">
                <a:latin typeface="Franklin Gothic Demi Cond" panose="020B0706030402020204" pitchFamily="34" charset="0"/>
              </a:rPr>
              <a:t>?"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jawab</a:t>
            </a:r>
            <a:r>
              <a:rPr lang="en-ID" sz="3000" dirty="0">
                <a:latin typeface="Franklin Gothic Demi Cond" panose="020B0706030402020204" pitchFamily="34" charset="0"/>
              </a:rPr>
              <a:t>-Nya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: "</a:t>
            </a:r>
            <a:r>
              <a:rPr lang="en-ID" sz="3000" dirty="0" err="1">
                <a:latin typeface="Franklin Gothic Demi Cond" panose="020B0706030402020204" pitchFamily="34" charset="0"/>
              </a:rPr>
              <a:t>Apa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perintah</a:t>
            </a:r>
            <a:r>
              <a:rPr lang="en-ID" sz="3000" dirty="0">
                <a:latin typeface="Franklin Gothic Demi Cond" panose="020B0706030402020204" pitchFamily="34" charset="0"/>
              </a:rPr>
              <a:t> Musa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kamu</a:t>
            </a:r>
            <a:r>
              <a:rPr lang="en-ID" sz="3000" dirty="0">
                <a:latin typeface="Franklin Gothic Demi Cond" panose="020B0706030402020204" pitchFamily="34" charset="0"/>
              </a:rPr>
              <a:t>?" Jawab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: "Musa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izin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menceraikannya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membuat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surat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cerai</a:t>
            </a:r>
            <a:r>
              <a:rPr lang="en-ID" sz="3000" dirty="0">
                <a:latin typeface="Franklin Gothic Demi Cond" panose="020B0706030402020204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53D7D-93D4-4299-F5E1-0371A20EF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688" y="2532560"/>
            <a:ext cx="2840800" cy="28243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17131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77D8D-18D9-02E7-02D1-D4EFFD74C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93" y="862505"/>
            <a:ext cx="7330870" cy="2421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Bersembunyi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balik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persekongkolan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menjebak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permasalahan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Herodes</a:t>
            </a:r>
            <a:r>
              <a:rPr lang="en-ID" sz="3200" dirty="0">
                <a:latin typeface="Franklin Gothic Demi Cond" panose="020B0706030402020204" pitchFamily="34" charset="0"/>
              </a:rPr>
              <a:t> Antipas, </a:t>
            </a:r>
            <a:r>
              <a:rPr lang="en-ID" sz="3200" dirty="0" err="1">
                <a:latin typeface="Franklin Gothic Demi Cond" panose="020B0706030402020204" pitchFamily="34" charset="0"/>
              </a:rPr>
              <a:t>penguasa</a:t>
            </a:r>
            <a:r>
              <a:rPr lang="en-ID" sz="3200" dirty="0">
                <a:latin typeface="Franklin Gothic Demi Cond" panose="020B0706030402020204" pitchFamily="34" charset="0"/>
              </a:rPr>
              <a:t> wilayah di </a:t>
            </a:r>
            <a:r>
              <a:rPr lang="en-ID" sz="3200" dirty="0" err="1">
                <a:latin typeface="Franklin Gothic Demi Cond" panose="020B0706030402020204" pitchFamily="34" charset="0"/>
              </a:rPr>
              <a:t>sebelah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timur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Yordan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tempat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sekarang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06514-EA23-67BF-B5B0-BB34692DD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942" y="3693969"/>
            <a:ext cx="3395963" cy="2540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DE929-FA75-36D2-4682-B637D171E1A1}"/>
              </a:ext>
            </a:extLst>
          </p:cNvPr>
          <p:cNvSpPr txBox="1"/>
          <p:nvPr/>
        </p:nvSpPr>
        <p:spPr>
          <a:xfrm>
            <a:off x="446567" y="3933392"/>
            <a:ext cx="50319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Gill Sans Nova Cond Ultra Bold" panose="020B0B04020104020203" pitchFamily="34" charset="0"/>
              </a:rPr>
              <a:t>Sebab</a:t>
            </a:r>
            <a:r>
              <a:rPr lang="en-ID" sz="3200" dirty="0">
                <a:latin typeface="Gill Sans Nova Cond Ultra Bold" panose="020B0B04020104020203" pitchFamily="34" charset="0"/>
              </a:rPr>
              <a:t>, Antipas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menceraikan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istrinya</a:t>
            </a:r>
            <a:r>
              <a:rPr lang="en-ID" sz="3200" dirty="0">
                <a:latin typeface="Gill Sans Nova Cond Ultra Bold" panose="020B0B04020104020203" pitchFamily="34" charset="0"/>
              </a:rPr>
              <a:t>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menikahi</a:t>
            </a:r>
            <a:r>
              <a:rPr lang="en-ID" sz="3200" dirty="0">
                <a:latin typeface="Gill Sans Nova Cond Ultra Bold" panose="020B0B04020104020203" pitchFamily="34" charset="0"/>
              </a:rPr>
              <a:t> Herodias, </a:t>
            </a:r>
            <a:r>
              <a:rPr lang="en-ID" sz="3200" dirty="0" err="1">
                <a:latin typeface="Gill Sans Nova Cond Ultra Bold" panose="020B0B04020104020203" pitchFamily="34" charset="0"/>
              </a:rPr>
              <a:t>istri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saudara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laki-lakinya</a:t>
            </a:r>
            <a:r>
              <a:rPr lang="en-ID" sz="3200" dirty="0"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081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FABB87-7691-F777-58F9-2F9AF63F7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30DF-31AB-FE2A-63BD-04AEC5F93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578077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 dua </a:t>
            </a:r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golongan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zaman </a:t>
            </a:r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yaitu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DB8F-638E-F7EB-E017-956912736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43612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Golongan</a:t>
            </a:r>
            <a:r>
              <a:rPr lang="en-ID" sz="30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Shammai</a:t>
            </a:r>
            <a:r>
              <a:rPr lang="en-ID" sz="3000" dirty="0">
                <a:highlight>
                  <a:srgbClr val="FFFF00"/>
                </a:highlight>
              </a:rPr>
              <a:t>,</a:t>
            </a:r>
            <a:r>
              <a:rPr lang="en-ID" sz="3000" dirty="0"/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golongan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memperbolehkan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cerai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alasan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bisa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keturunan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penelantaran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kebutuhan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pokok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pengabaian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emosional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atau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ketidaksetiaan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pernikahan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Golongan</a:t>
            </a:r>
            <a:r>
              <a:rPr lang="en-ID" sz="30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Hillel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golongan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lebih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lunak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memperbolehkan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perceraian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hampir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alasan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apa</a:t>
            </a:r>
            <a:r>
              <a:rPr lang="en-ID" sz="3000" dirty="0">
                <a:latin typeface="Franklin Gothic Demi Cond" panose="020B0706030402020204" pitchFamily="34" charset="0"/>
              </a:rPr>
              <a:t> pun, </a:t>
            </a:r>
            <a:r>
              <a:rPr lang="en-ID" sz="3000" dirty="0" err="1">
                <a:latin typeface="Franklin Gothic Demi Cond" panose="020B0706030402020204" pitchFamily="34" charset="0"/>
              </a:rPr>
              <a:t>meskipun</a:t>
            </a:r>
            <a:r>
              <a:rPr lang="en-ID" sz="3000" dirty="0">
                <a:latin typeface="Franklin Gothic Demi Cond" panose="020B0706030402020204" pitchFamily="34" charset="0"/>
              </a:rPr>
              <a:t> proses </a:t>
            </a:r>
            <a:r>
              <a:rPr lang="en-ID" sz="3000" dirty="0" err="1">
                <a:latin typeface="Franklin Gothic Demi Cond" panose="020B0706030402020204" pitchFamily="34" charset="0"/>
              </a:rPr>
              <a:t>pemberian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cerai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lebih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rumit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sehingga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membantu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memperlambat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segalanya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514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D0A531-83B3-1023-BB15-F2D2B3326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1" b="21537"/>
          <a:stretch/>
        </p:blipFill>
        <p:spPr>
          <a:xfrm>
            <a:off x="20" y="11"/>
            <a:ext cx="9143980" cy="275793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7E4B-94B7-A7A9-3A5C-773A26F22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051" y="2885541"/>
            <a:ext cx="8565898" cy="387529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Heavy" panose="020B0903020102020204" pitchFamily="34" charset="0"/>
              </a:rPr>
              <a:t>Orang Israel pada zaman Musa </a:t>
            </a:r>
            <a:r>
              <a:rPr lang="en-ID" dirty="0" err="1">
                <a:latin typeface="Franklin Gothic Heavy" panose="020B0903020102020204" pitchFamily="34" charset="0"/>
              </a:rPr>
              <a:t>sudah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mempraktikkan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perceraian</a:t>
            </a:r>
            <a:r>
              <a:rPr lang="en-ID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Kasus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dijelaskan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Ulangan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24:1-4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dimaksudkan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memberikan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perlindungan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bagi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perempuan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 pada zaman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hal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diputarbalikkan</a:t>
            </a:r>
            <a:r>
              <a:rPr lang="en-ID" dirty="0"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latin typeface="Franklin Gothic Demi Cond" panose="020B0706030402020204" pitchFamily="34" charset="0"/>
              </a:rPr>
              <a:t>Golongan</a:t>
            </a:r>
            <a:r>
              <a:rPr lang="en-ID" dirty="0">
                <a:latin typeface="Franklin Gothic Demi Cond" panose="020B0706030402020204" pitchFamily="34" charset="0"/>
              </a:rPr>
              <a:t> Hillel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mempermudah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perceraian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alasan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pun. </a:t>
            </a:r>
            <a:r>
              <a:rPr lang="en-ID" dirty="0" err="1">
                <a:latin typeface="Impact" panose="020B0806030902050204" pitchFamily="34" charset="0"/>
              </a:rPr>
              <a:t>Karenanya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hukum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dimaksudkan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melindungi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perempuan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sedang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disalahgunakan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memudahkan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penceraian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wanita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4202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256505-23A9-0E08-2EAE-A992FBBE09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25" r="13634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40B98-43B6-D48E-E379-FEEB76508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736" y="943898"/>
            <a:ext cx="4343571" cy="56447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Gantinya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memperdebatkan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hukum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Ulangan</a:t>
            </a:r>
            <a:r>
              <a:rPr lang="en-ID" sz="3000" dirty="0">
                <a:latin typeface="Franklin Gothic Demi Cond" panose="020B0706030402020204" pitchFamily="34" charset="0"/>
              </a:rPr>
              <a:t> 24,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merujuk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kembali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rencana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awal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pernikahan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Kejadian</a:t>
            </a:r>
            <a:r>
              <a:rPr lang="en-ID" sz="3000" dirty="0">
                <a:latin typeface="Franklin Gothic Demi Cond" panose="020B0706030402020204" pitchFamily="34" charset="0"/>
              </a:rPr>
              <a:t> 1 dan 2. </a:t>
            </a:r>
          </a:p>
          <a:p>
            <a:pPr marL="0" indent="0">
              <a:buNone/>
            </a:pPr>
            <a:r>
              <a:rPr lang="en-ID" sz="3000" dirty="0">
                <a:latin typeface="Franklin Gothic Heavy" panose="020B0903020102020204" pitchFamily="34" charset="0"/>
              </a:rPr>
              <a:t>Dia </a:t>
            </a:r>
            <a:r>
              <a:rPr lang="en-ID" sz="3000" dirty="0" err="1">
                <a:latin typeface="Franklin Gothic Heavy" panose="020B0903020102020204" pitchFamily="34" charset="0"/>
              </a:rPr>
              <a:t>mengingatkan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bahwa</a:t>
            </a:r>
            <a:r>
              <a:rPr lang="en-ID" sz="3000" dirty="0">
                <a:latin typeface="Franklin Gothic Heavy" panose="020B0903020102020204" pitchFamily="34" charset="0"/>
              </a:rPr>
              <a:t> pada </a:t>
            </a:r>
            <a:r>
              <a:rPr lang="en-ID" sz="3000" dirty="0" err="1">
                <a:latin typeface="Franklin Gothic Heavy" panose="020B0903020102020204" pitchFamily="34" charset="0"/>
              </a:rPr>
              <a:t>mulanya</a:t>
            </a:r>
            <a:r>
              <a:rPr lang="en-ID" sz="3000" dirty="0">
                <a:latin typeface="Franklin Gothic Heavy" panose="020B0903020102020204" pitchFamily="34" charset="0"/>
              </a:rPr>
              <a:t> Allah </a:t>
            </a:r>
            <a:r>
              <a:rPr lang="en-ID" sz="3000" dirty="0" err="1">
                <a:latin typeface="Franklin Gothic Heavy" panose="020B0903020102020204" pitchFamily="34" charset="0"/>
              </a:rPr>
              <a:t>menciptakan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seorang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pria</a:t>
            </a:r>
            <a:r>
              <a:rPr lang="en-ID" sz="3000" dirty="0">
                <a:latin typeface="Franklin Gothic Heavy" panose="020B0903020102020204" pitchFamily="34" charset="0"/>
              </a:rPr>
              <a:t> dan </a:t>
            </a:r>
            <a:r>
              <a:rPr lang="en-ID" sz="3000" dirty="0" err="1">
                <a:latin typeface="Franklin Gothic Heavy" panose="020B0903020102020204" pitchFamily="34" charset="0"/>
              </a:rPr>
              <a:t>seorang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wanita</a:t>
            </a:r>
            <a:r>
              <a:rPr lang="en-ID" sz="3000" dirty="0">
                <a:latin typeface="Franklin Gothic Heavy" panose="020B0903020102020204" pitchFamily="34" charset="0"/>
              </a:rPr>
              <a:t> [</a:t>
            </a:r>
            <a:r>
              <a:rPr lang="en-ID" sz="3000" dirty="0" err="1">
                <a:latin typeface="Franklin Gothic Heavy" panose="020B0903020102020204" pitchFamily="34" charset="0"/>
              </a:rPr>
              <a:t>Kejadian</a:t>
            </a:r>
            <a:r>
              <a:rPr lang="en-ID" sz="3000" dirty="0">
                <a:latin typeface="Franklin Gothic Heavy" panose="020B0903020102020204" pitchFamily="34" charset="0"/>
              </a:rPr>
              <a:t> 1:27], dua </a:t>
            </a:r>
            <a:r>
              <a:rPr lang="en-ID" sz="3000" dirty="0" err="1">
                <a:latin typeface="Franklin Gothic Heavy" panose="020B0903020102020204" pitchFamily="34" charset="0"/>
              </a:rPr>
              <a:t>individu</a:t>
            </a:r>
            <a:r>
              <a:rPr lang="en-ID" sz="3000" dirty="0">
                <a:latin typeface="Franklin Gothic Heavy" panose="020B09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70326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735ED0-706D-5D58-3579-E6F5CA3CF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26" b="8831"/>
          <a:stretch/>
        </p:blipFill>
        <p:spPr>
          <a:xfrm>
            <a:off x="20" y="0"/>
            <a:ext cx="9143980" cy="316492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CCD2F-9A9B-8906-C5CD-5EC1AAEF8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7" y="3282911"/>
            <a:ext cx="8583563" cy="333911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kemudian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menggabungkan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kebenaran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Kejadian</a:t>
            </a:r>
            <a:r>
              <a:rPr lang="en-ID" sz="3000" dirty="0">
                <a:latin typeface="Franklin Gothic Demi Cond" panose="020B0706030402020204" pitchFamily="34" charset="0"/>
              </a:rPr>
              <a:t> 2:24,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laki-laki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meninggalkan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tuanya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dipersatukan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isterinya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sehingga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keduanya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satu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daging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Konsep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kesatuan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inilah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menjadi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dasar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penegasan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terhadap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ikatan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pernikahan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yang Allah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telah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persatukan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janganlah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diceraikan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5717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1767</Words>
  <Application>Microsoft Office PowerPoint</Application>
  <PresentationFormat>On-screen Show (4:3)</PresentationFormat>
  <Paragraphs>84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Aharoni</vt:lpstr>
      <vt:lpstr>Aptos</vt:lpstr>
      <vt:lpstr>Aptos Display</vt:lpstr>
      <vt:lpstr>Arial</vt:lpstr>
      <vt:lpstr>Calibri</vt:lpstr>
      <vt:lpstr>Eras Bold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Trade Gothic Next Heavy</vt:lpstr>
      <vt:lpstr>Tw Cen MT Condensed Extra Bold</vt:lpstr>
      <vt:lpstr>Office Theme</vt:lpstr>
      <vt:lpstr>MENGAJAR PARA MURID : Bagian 2</vt:lpstr>
      <vt:lpstr>MARKUS 10 : 45</vt:lpstr>
      <vt:lpstr>PowerPoint Presentation</vt:lpstr>
      <vt:lpstr>RENCANA ALLAH DALAM PERNIKAHAN Minggu, 18 Agustus 2024</vt:lpstr>
      <vt:lpstr>PowerPoint Presentation</vt:lpstr>
      <vt:lpstr>Ada dua golongan di zaman itu yaitu:</vt:lpstr>
      <vt:lpstr>PowerPoint Presentation</vt:lpstr>
      <vt:lpstr>PowerPoint Presentation</vt:lpstr>
      <vt:lpstr>PowerPoint Presentation</vt:lpstr>
      <vt:lpstr>YESUS DAN ANAK-ANAK Senin, 19 Agustus 2024</vt:lpstr>
      <vt:lpstr>PowerPoint Presentation</vt:lpstr>
      <vt:lpstr>PowerPoint Presentation</vt:lpstr>
      <vt:lpstr>PowerPoint Presentation</vt:lpstr>
      <vt:lpstr>Ellen G. White,  Membina Keluarga Sehat, hlm. 34</vt:lpstr>
      <vt:lpstr>PowerPoint Presentation</vt:lpstr>
      <vt:lpstr>INVESTASI TERBAIK Selasa, 20 Agustus 2024</vt:lpstr>
      <vt:lpstr>PowerPoint Presentation</vt:lpstr>
      <vt:lpstr>PowerPoint Presentation</vt:lpstr>
      <vt:lpstr>PowerPoint Presentation</vt:lpstr>
      <vt:lpstr>DAPATKAH ENGKAU MEMINUM CAWAN-KU Rabu, 21 Agustus 2024</vt:lpstr>
      <vt:lpstr>PowerPoint Presentation</vt:lpstr>
      <vt:lpstr>PowerPoint Presentation</vt:lpstr>
      <vt:lpstr>PowerPoint Presentation</vt:lpstr>
      <vt:lpstr>PowerPoint Presentation</vt:lpstr>
      <vt:lpstr>APA YANG ENGKAU KEHENDAKI  SUPAYA AKU PERBUAT BAGIMU Kamis, 22 Agustus 2024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11</cp:revision>
  <dcterms:created xsi:type="dcterms:W3CDTF">2024-08-20T12:46:55Z</dcterms:created>
  <dcterms:modified xsi:type="dcterms:W3CDTF">2024-08-22T23:23:13Z</dcterms:modified>
</cp:coreProperties>
</file>