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82" r:id="rId4"/>
    <p:sldId id="258" r:id="rId5"/>
    <p:sldId id="259" r:id="rId6"/>
    <p:sldId id="260" r:id="rId7"/>
    <p:sldId id="261" r:id="rId8"/>
    <p:sldId id="263" r:id="rId9"/>
    <p:sldId id="267" r:id="rId10"/>
    <p:sldId id="270" r:id="rId11"/>
    <p:sldId id="268" r:id="rId12"/>
    <p:sldId id="269" r:id="rId13"/>
    <p:sldId id="264" r:id="rId14"/>
    <p:sldId id="271" r:id="rId15"/>
    <p:sldId id="272" r:id="rId16"/>
    <p:sldId id="274" r:id="rId17"/>
    <p:sldId id="273" r:id="rId18"/>
    <p:sldId id="265" r:id="rId19"/>
    <p:sldId id="275" r:id="rId20"/>
    <p:sldId id="276" r:id="rId21"/>
    <p:sldId id="277" r:id="rId22"/>
    <p:sldId id="266" r:id="rId23"/>
    <p:sldId id="278" r:id="rId24"/>
    <p:sldId id="279" r:id="rId25"/>
    <p:sldId id="281" r:id="rId26"/>
    <p:sldId id="280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F3B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2D4D4-94AD-4F4A-AB77-A8B0851C5B35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09D2A-C75B-4E78-AFC1-8C3EC501727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184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9D2A-C75B-4E78-AFC1-8C3EC5017273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466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158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203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18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087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704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305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349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520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379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75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34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419A2A-2553-4328-AE80-D0D2511502FF}" type="datetimeFigureOut">
              <a:rPr lang="en-ID" smtClean="0"/>
              <a:t>16/08/2024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95AE9E-3BA9-4BF5-B375-185E4ACF3E1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077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3E1606-6E2A-3400-3622-39AC94FA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29" r="4971"/>
          <a:stretch/>
        </p:blipFill>
        <p:spPr>
          <a:xfrm>
            <a:off x="2" y="10"/>
            <a:ext cx="9143998" cy="6857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534286" y="2516347"/>
            <a:ext cx="6864098" cy="181921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3000">
                <a:schemeClr val="accent2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871912" y="0"/>
            <a:ext cx="5286509" cy="6858000"/>
          </a:xfrm>
          <a:prstGeom prst="rect">
            <a:avLst/>
          </a:prstGeom>
          <a:gradFill flip="none" rotWithShape="1">
            <a:gsLst>
              <a:gs pos="19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06829" y="812504"/>
            <a:ext cx="6864096" cy="523908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4000">
                <a:schemeClr val="accent2">
                  <a:alpha val="0"/>
                </a:scheme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EB5855-8EB7-1AE5-9030-5D0AA3C1A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166784" y="876108"/>
            <a:ext cx="2839273" cy="9144001"/>
          </a:xfrm>
          <a:prstGeom prst="rect">
            <a:avLst/>
          </a:prstGeom>
          <a:gradFill>
            <a:gsLst>
              <a:gs pos="0">
                <a:schemeClr val="accent2"/>
              </a:gs>
              <a:gs pos="53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DD7CD-442C-8F0E-42C3-28F699549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5526" y="2343392"/>
            <a:ext cx="4044327" cy="283927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MENGAJAR PARA MURID : Bagian 1</a:t>
            </a:r>
            <a:endParaRPr lang="en-ID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E951C-9F73-CFFB-7B3F-9A7CAAD88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0586" y="5497032"/>
            <a:ext cx="3362631" cy="84957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ke-7, Triwulan III</a:t>
            </a:r>
          </a:p>
          <a:p>
            <a:pPr algn="l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01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87E95-94DA-D39A-7DAC-9EC530FB86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1" r="27209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EC72C-E003-E586-20B8-7A444E18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52" y="594852"/>
            <a:ext cx="5976166" cy="1322887"/>
          </a:xfrm>
        </p:spPr>
        <p:txBody>
          <a:bodyPr>
            <a:normAutofit fontScale="90000"/>
          </a:bodyPr>
          <a:lstStyle/>
          <a:p>
            <a:pPr algn="r"/>
            <a:r>
              <a:rPr lang="en-ID" sz="3600" dirty="0">
                <a:latin typeface="Franklin Gothic Heavy" panose="020B0903020102020204" pitchFamily="34" charset="0"/>
              </a:rPr>
              <a:t>Ellen G. White, </a:t>
            </a:r>
            <a:br>
              <a:rPr lang="en-ID" sz="3600" dirty="0">
                <a:latin typeface="Franklin Gothic Heavy" panose="020B0903020102020204" pitchFamily="34" charset="0"/>
              </a:rPr>
            </a:br>
            <a:r>
              <a:rPr lang="en-ID" sz="3600" dirty="0">
                <a:latin typeface="Franklin Gothic Heavy" panose="020B0903020102020204" pitchFamily="34" charset="0"/>
              </a:rPr>
              <a:t>Alfa dan Omega, </a:t>
            </a:r>
            <a:r>
              <a:rPr lang="en-ID" sz="3600" dirty="0" err="1">
                <a:latin typeface="Franklin Gothic Heavy" panose="020B0903020102020204" pitchFamily="34" charset="0"/>
              </a:rPr>
              <a:t>jld</a:t>
            </a:r>
            <a:r>
              <a:rPr lang="en-ID" sz="3600" dirty="0">
                <a:latin typeface="Franklin Gothic Heavy" panose="020B0903020102020204" pitchFamily="34" charset="0"/>
              </a:rPr>
              <a:t>. 6, </a:t>
            </a:r>
            <a:r>
              <a:rPr lang="en-ID" sz="3600" dirty="0" err="1">
                <a:latin typeface="Franklin Gothic Heavy" panose="020B0903020102020204" pitchFamily="34" charset="0"/>
              </a:rPr>
              <a:t>hal</a:t>
            </a:r>
            <a:r>
              <a:rPr lang="en-ID" sz="3600" dirty="0">
                <a:latin typeface="Franklin Gothic Heavy" panose="020B0903020102020204" pitchFamily="34" charset="0"/>
              </a:rPr>
              <a:t>. 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9ABC0-E0AB-6E3A-982B-9FB72C50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84" y="2055920"/>
            <a:ext cx="5374551" cy="46638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 err="1">
                <a:latin typeface="Franklin Gothic Demi Cond" panose="020B0706030402020204" pitchFamily="34" charset="0"/>
              </a:rPr>
              <a:t>Perkataan</a:t>
            </a:r>
            <a:r>
              <a:rPr lang="en-ID" sz="3000" dirty="0">
                <a:latin typeface="Franklin Gothic Demi Cond" panose="020B0706030402020204" pitchFamily="34" charset="0"/>
              </a:rPr>
              <a:t> Petrus </a:t>
            </a:r>
            <a:r>
              <a:rPr lang="en-ID" sz="3000" dirty="0" err="1">
                <a:latin typeface="Franklin Gothic Demi Cond" panose="020B0706030402020204" pitchFamily="34" charset="0"/>
              </a:rPr>
              <a:t>tidaklah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sedemikian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rupa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pertolongan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penghiburan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ujian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dihadapi</a:t>
            </a:r>
            <a:r>
              <a:rPr lang="en-ID" sz="3000" dirty="0">
                <a:latin typeface="Franklin Gothic Demi Cond" panose="020B0706030402020204" pitchFamily="34" charset="0"/>
              </a:rPr>
              <a:t>-Nya. </a:t>
            </a:r>
            <a:r>
              <a:rPr lang="en-ID" sz="3000" dirty="0">
                <a:latin typeface="Gill Sans Nova Cond XBd" panose="020B0A06020104020203" pitchFamily="34" charset="0"/>
              </a:rPr>
              <a:t>Hal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sesuai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baik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tujuan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rahmat</a:t>
            </a:r>
            <a:r>
              <a:rPr lang="en-ID" sz="3000" dirty="0">
                <a:latin typeface="Gill Sans Nova Cond XBd" panose="020B0A06020104020203" pitchFamily="34" charset="0"/>
              </a:rPr>
              <a:t> Allah </a:t>
            </a:r>
            <a:r>
              <a:rPr lang="en-ID" sz="3000" dirty="0" err="1">
                <a:latin typeface="Gill Sans Nova Cond XBd" panose="020B0A06020104020203" pitchFamily="34" charset="0"/>
              </a:rPr>
              <a:t>terhadap</a:t>
            </a:r>
            <a:r>
              <a:rPr lang="en-ID" sz="3000" dirty="0">
                <a:latin typeface="Gill Sans Nova Cond XBd" panose="020B0A06020104020203" pitchFamily="34" charset="0"/>
              </a:rPr>
              <a:t> dunia yang </a:t>
            </a:r>
            <a:r>
              <a:rPr lang="en-ID" sz="3000" dirty="0" err="1">
                <a:latin typeface="Gill Sans Nova Cond XBd" panose="020B0A06020104020203" pitchFamily="34" charset="0"/>
              </a:rPr>
              <a:t>hilang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maupun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dengan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pelajaran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pengorbanan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diri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hendak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diajarkan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Yesus</a:t>
            </a:r>
            <a:r>
              <a:rPr lang="en-ID" sz="3000" dirty="0">
                <a:latin typeface="Gill Sans Nova Cond XBd" panose="020B0A06020104020203" pitchFamily="34" charset="0"/>
              </a:rPr>
              <a:t> oleh </a:t>
            </a:r>
            <a:r>
              <a:rPr lang="en-ID" sz="3000" dirty="0" err="1">
                <a:latin typeface="Gill Sans Nova Cond XBd" panose="020B0A06020104020203" pitchFamily="34" charset="0"/>
              </a:rPr>
              <a:t>teladan</a:t>
            </a:r>
            <a:r>
              <a:rPr lang="en-ID" sz="3000" dirty="0">
                <a:latin typeface="Gill Sans Nova Cond XBd" panose="020B0A06020104020203" pitchFamily="34" charset="0"/>
              </a:rPr>
              <a:t>-Nya </a:t>
            </a:r>
            <a:r>
              <a:rPr lang="en-ID" sz="3000" dirty="0" err="1">
                <a:latin typeface="Gill Sans Nova Cond XBd" panose="020B0A06020104020203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50536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DCB65-4F61-8509-1562-BED60165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18" r="23030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B347-FDF8-370D-FB4A-885C26D51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301" y="203408"/>
            <a:ext cx="5849466" cy="64433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Penyaliban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metode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eksekusi</a:t>
            </a:r>
            <a:r>
              <a:rPr lang="en-ID" dirty="0">
                <a:latin typeface="Impact" panose="020B0806030902050204" pitchFamily="34" charset="0"/>
              </a:rPr>
              <a:t> yang paling </a:t>
            </a:r>
            <a:r>
              <a:rPr lang="en-ID" dirty="0" err="1">
                <a:latin typeface="Impact" panose="020B0806030902050204" pitchFamily="34" charset="0"/>
              </a:rPr>
              <a:t>kejam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memalukan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mengintimidasi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dimiliki</a:t>
            </a:r>
            <a:r>
              <a:rPr lang="en-ID" dirty="0">
                <a:latin typeface="Impact" panose="020B0806030902050204" pitchFamily="34" charset="0"/>
              </a:rPr>
              <a:t> orang </a:t>
            </a:r>
            <a:r>
              <a:rPr lang="en-ID" dirty="0" err="1">
                <a:latin typeface="Impact" panose="020B0806030902050204" pitchFamily="34" charset="0"/>
              </a:rPr>
              <a:t>Romawi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menghindari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Eras Demi ITC" panose="020B0805030504020804" pitchFamily="34" charset="0"/>
              </a:rPr>
              <a:t>Jadi, </a:t>
            </a:r>
            <a:r>
              <a:rPr lang="en-ID" dirty="0" err="1">
                <a:latin typeface="Eras Demi ITC" panose="020B0805030504020804" pitchFamily="34" charset="0"/>
              </a:rPr>
              <a:t>mengapa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ada</a:t>
            </a:r>
            <a:r>
              <a:rPr lang="en-ID" dirty="0">
                <a:latin typeface="Eras Demi ITC" panose="020B0805030504020804" pitchFamily="34" charset="0"/>
              </a:rPr>
              <a:t> orang yang </a:t>
            </a:r>
            <a:r>
              <a:rPr lang="en-ID" dirty="0" err="1">
                <a:latin typeface="Eras Demi ITC" panose="020B0805030504020804" pitchFamily="34" charset="0"/>
              </a:rPr>
              <a:t>mau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memikul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salib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sebagai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simbol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pengabdian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kepada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Yesus</a:t>
            </a:r>
            <a:r>
              <a:rPr lang="en-ID" dirty="0">
                <a:latin typeface="Eras Demi ITC" panose="020B08050305040208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paradoks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iman</a:t>
            </a:r>
            <a:r>
              <a:rPr lang="en-ID" dirty="0">
                <a:latin typeface="Franklin Gothic Demi Cond" panose="020B0706030402020204" pitchFamily="34" charset="0"/>
              </a:rPr>
              <a:t> Kristen </a:t>
            </a:r>
            <a:r>
              <a:rPr lang="en-ID" dirty="0" err="1">
                <a:latin typeface="Franklin Gothic Demi Cond" panose="020B0706030402020204" pitchFamily="34" charset="0"/>
              </a:rPr>
              <a:t>dinyatakan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Kehilangan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nyawa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cara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menemukannya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Sebaliknya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memperoleh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seluruh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dunia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kehilangan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kekal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hal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masuk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akal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371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E3AFD-0B03-9ECE-54D5-E34B978C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53" r="1807" b="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5E07-0B82-4C39-1F45-79944024D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64" y="1113503"/>
            <a:ext cx="3943350" cy="4630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Para </a:t>
            </a:r>
            <a:r>
              <a:rPr lang="en-ID" sz="3600" dirty="0" err="1">
                <a:latin typeface="Franklin Gothic Heavy" panose="020B0903020102020204" pitchFamily="34" charset="0"/>
              </a:rPr>
              <a:t>pengikut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Yesus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dipanggil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untuk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memiliki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tujuan</a:t>
            </a:r>
            <a:r>
              <a:rPr lang="en-ID" sz="3600" dirty="0">
                <a:latin typeface="Franklin Gothic Heavy" panose="020B0903020102020204" pitchFamily="34" charset="0"/>
              </a:rPr>
              <a:t> yang </a:t>
            </a:r>
            <a:r>
              <a:rPr lang="en-ID" sz="3600" dirty="0" err="1">
                <a:latin typeface="Franklin Gothic Heavy" panose="020B0903020102020204" pitchFamily="34" charset="0"/>
              </a:rPr>
              <a:t>sama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dengan</a:t>
            </a:r>
            <a:r>
              <a:rPr lang="en-ID" sz="3600" dirty="0">
                <a:latin typeface="Franklin Gothic Heavy" panose="020B0903020102020204" pitchFamily="34" charset="0"/>
              </a:rPr>
              <a:t> yang </a:t>
            </a:r>
            <a:r>
              <a:rPr lang="en-ID" sz="3600" dirty="0" err="1">
                <a:latin typeface="Franklin Gothic Heavy" panose="020B0903020102020204" pitchFamily="34" charset="0"/>
              </a:rPr>
              <a:t>Yesus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miliki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untuk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memikul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salib</a:t>
            </a:r>
            <a:r>
              <a:rPr lang="en-ID" sz="3600" dirty="0">
                <a:latin typeface="Franklin Gothic Heavy" panose="020B0903020102020204" pitchFamily="34" charset="0"/>
              </a:rPr>
              <a:t> dan </a:t>
            </a:r>
            <a:r>
              <a:rPr lang="en-ID" sz="3600" dirty="0" err="1">
                <a:latin typeface="Franklin Gothic Heavy" panose="020B0903020102020204" pitchFamily="34" charset="0"/>
              </a:rPr>
              <a:t>mengikuti</a:t>
            </a:r>
            <a:r>
              <a:rPr lang="en-ID" sz="3600" dirty="0">
                <a:latin typeface="Franklin Gothic Heavy" panose="020B0903020102020204" pitchFamily="34" charset="0"/>
              </a:rPr>
              <a:t> Dia.</a:t>
            </a:r>
          </a:p>
        </p:txBody>
      </p:sp>
    </p:spTree>
    <p:extLst>
      <p:ext uri="{BB962C8B-B14F-4D97-AF65-F5344CB8AC3E}">
        <p14:creationId xmlns:p14="http://schemas.microsoft.com/office/powerpoint/2010/main" val="116755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6EB58-6A8C-ABB8-4371-CCD88125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GUNUNG DAN ORANG BANYAK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13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68D37-3DAE-D64A-A0C3-3732A058A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4" y="1885279"/>
            <a:ext cx="6198782" cy="307280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Peristiwa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dimuliakan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atas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gunung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disaksikan</a:t>
            </a:r>
            <a:r>
              <a:rPr lang="en-ID" sz="2600" dirty="0">
                <a:latin typeface="Franklin Gothic Demi Cond" panose="020B0706030402020204" pitchFamily="34" charset="0"/>
              </a:rPr>
              <a:t> oleh Petrus, </a:t>
            </a:r>
            <a:r>
              <a:rPr lang="en-ID" sz="2600" dirty="0" err="1">
                <a:latin typeface="Franklin Gothic Demi Cond" panose="020B0706030402020204" pitchFamily="34" charset="0"/>
              </a:rPr>
              <a:t>Yohanes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Yakobus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[Markus 9:2-8]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nampaknya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menggenapi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Markus 9:1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"....Aku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berkata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kepadamu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sesungguhnya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antara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yang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hadir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sini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sebelum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Kerajaan Allah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datang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kuasa</a:t>
            </a:r>
            <a:r>
              <a:rPr lang="en-ID" sz="2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5C9EE-21A6-F41B-5004-D9B01218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111" y="2446762"/>
            <a:ext cx="2374605" cy="3561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966E93-8210-DF74-9638-16D6A1B84F08}"/>
              </a:ext>
            </a:extLst>
          </p:cNvPr>
          <p:cNvSpPr txBox="1"/>
          <p:nvPr/>
        </p:nvSpPr>
        <p:spPr>
          <a:xfrm>
            <a:off x="317204" y="5110921"/>
            <a:ext cx="5911703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Saat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murid-murid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melihat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disalibkan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sebenarnya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juga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sedang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melihat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bagaimana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dimuliakan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pengharapan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 dunia. </a:t>
            </a:r>
          </a:p>
        </p:txBody>
      </p:sp>
    </p:spTree>
    <p:extLst>
      <p:ext uri="{BB962C8B-B14F-4D97-AF65-F5344CB8AC3E}">
        <p14:creationId xmlns:p14="http://schemas.microsoft.com/office/powerpoint/2010/main" val="2309914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01AEA7-D2A8-A0BC-92AC-1BC00BCE4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7" r="14192"/>
          <a:stretch/>
        </p:blipFill>
        <p:spPr>
          <a:xfrm>
            <a:off x="0" y="1587"/>
            <a:ext cx="3710763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BDFC8-8E0F-4338-28E7-9BD75FAB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1" y="531629"/>
            <a:ext cx="5309418" cy="61160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Lukas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mencatat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Musa dan Elia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kepergian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diselesaikan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 di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Yerusalem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[Lukas 9:30-31]. 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 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Diskusi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berikut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pertanyaan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kedatangan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nabi</a:t>
            </a:r>
            <a:r>
              <a:rPr lang="en-ID" dirty="0">
                <a:latin typeface="Franklin Gothic Demi Cond" panose="020B0706030402020204" pitchFamily="34" charset="0"/>
              </a:rPr>
              <a:t> Elia </a:t>
            </a:r>
            <a:r>
              <a:rPr lang="en-ID" dirty="0">
                <a:latin typeface="Impact" panose="020B0806030902050204" pitchFamily="34" charset="0"/>
              </a:rPr>
              <a:t>[Markus 9:11]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menjawab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bahwa</a:t>
            </a:r>
            <a:r>
              <a:rPr lang="en-ID" dirty="0">
                <a:latin typeface="Gill Sans Nova Cond Ultra Bold" panose="020B0B04020104020203" pitchFamily="34" charset="0"/>
              </a:rPr>
              <a:t> Elia </a:t>
            </a:r>
            <a:r>
              <a:rPr lang="en-ID" dirty="0" err="1">
                <a:latin typeface="Gill Sans Nova Cond Ultra Bold" panose="020B0B04020104020203" pitchFamily="34" charset="0"/>
              </a:rPr>
              <a:t>sudah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datang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referensi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Yohanes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Pembaptis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Persis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membunuh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pula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mati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tangan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bangkit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setelah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tiga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475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9817B-A6B1-1FB6-2ED1-9E67759C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03" b="2241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1947C-FEBA-FD87-74C8-30ED1C444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37" y="3337407"/>
            <a:ext cx="8684914" cy="31540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Eras Demi ITC" panose="020B0805030504020804" pitchFamily="34" charset="0"/>
              </a:rPr>
              <a:t>Kesembilan</a:t>
            </a:r>
            <a:r>
              <a:rPr lang="en-ID" dirty="0">
                <a:latin typeface="Eras Demi ITC" panose="020B0805030504020804" pitchFamily="34" charset="0"/>
              </a:rPr>
              <a:t> murid lain yang </a:t>
            </a:r>
            <a:r>
              <a:rPr lang="en-ID" dirty="0" err="1">
                <a:latin typeface="Eras Demi ITC" panose="020B0805030504020804" pitchFamily="34" charset="0"/>
              </a:rPr>
              <a:t>berada</a:t>
            </a:r>
            <a:r>
              <a:rPr lang="en-ID" dirty="0">
                <a:latin typeface="Eras Demi ITC" panose="020B0805030504020804" pitchFamily="34" charset="0"/>
              </a:rPr>
              <a:t> di kaki </a:t>
            </a:r>
            <a:r>
              <a:rPr lang="en-ID" dirty="0" err="1">
                <a:latin typeface="Eras Demi ITC" panose="020B0805030504020804" pitchFamily="34" charset="0"/>
              </a:rPr>
              <a:t>gunung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menghadapi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seorang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anak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laki-laki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kerasukan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roh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jahat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dapat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mereka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sembuhkan</a:t>
            </a:r>
            <a:r>
              <a:rPr lang="en-ID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Kini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membawa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persoalannya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kepada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Rincian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penjelasan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tentang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anak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kerasukan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roh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jahat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menunjukkan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beratnya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beban</a:t>
            </a:r>
            <a:r>
              <a:rPr lang="en-ID" sz="3000" dirty="0">
                <a:latin typeface="Gill Sans Nova Cond XBd" panose="020B0A06020104020203" pitchFamily="34" charset="0"/>
              </a:rPr>
              <a:t> sang ayah. </a:t>
            </a:r>
          </a:p>
        </p:txBody>
      </p:sp>
    </p:spTree>
    <p:extLst>
      <p:ext uri="{BB962C8B-B14F-4D97-AF65-F5344CB8AC3E}">
        <p14:creationId xmlns:p14="http://schemas.microsoft.com/office/powerpoint/2010/main" val="3133666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8F2366-4F42-CFB2-7297-50A70AAD8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5"/>
          <a:stretch/>
        </p:blipFill>
        <p:spPr>
          <a:xfrm>
            <a:off x="0" y="0"/>
            <a:ext cx="3731342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7FFF-C29C-346C-43CA-12BCD2B57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574" y="340242"/>
            <a:ext cx="4888473" cy="63260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kalimat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permohonan</a:t>
            </a:r>
            <a:r>
              <a:rPr lang="en-ID" dirty="0">
                <a:latin typeface="Franklin Gothic Demi Cond" panose="020B0706030402020204" pitchFamily="34" charset="0"/>
              </a:rPr>
              <a:t> sang ayah </a:t>
            </a:r>
            <a:r>
              <a:rPr lang="en-ID" dirty="0" err="1">
                <a:latin typeface="Franklin Gothic Demi Cond" panose="020B0706030402020204" pitchFamily="34" charset="0"/>
              </a:rPr>
              <a:t>terdapat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u="sng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ekspresi</a:t>
            </a:r>
            <a:r>
              <a:rPr lang="en-ID" u="sng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u="sng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keraguan</a:t>
            </a:r>
            <a:r>
              <a:rPr lang="en-ID" u="sng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Franklin Gothic Demi Cond" panose="020B0706030402020204" pitchFamily="34" charset="0"/>
              </a:rPr>
              <a:t>... "Jika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berbuat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latin typeface="Franklin Gothic Demi Cond" panose="020B0706030402020204" pitchFamily="34" charset="0"/>
              </a:rPr>
              <a:t>". </a:t>
            </a:r>
            <a:r>
              <a:rPr lang="en-ID" dirty="0" err="1">
                <a:latin typeface="Franklin Gothic Demi Cond" panose="020B0706030402020204" pitchFamily="34" charset="0"/>
              </a:rPr>
              <a:t>Tanggapan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maksud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‘</a:t>
            </a:r>
            <a:r>
              <a:rPr lang="en-ID" dirty="0" err="1">
                <a:latin typeface="Franklin Gothic Demi Cond" panose="020B0706030402020204" pitchFamily="34" charset="0"/>
              </a:rPr>
              <a:t>jika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sanggup</a:t>
            </a:r>
            <a:r>
              <a:rPr lang="en-ID" dirty="0">
                <a:latin typeface="Franklin Gothic Demi Cond" panose="020B0706030402020204" pitchFamily="34" charset="0"/>
              </a:rPr>
              <a:t>"? [Markus 9:23].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Kalimat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kilatan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petir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langit</a:t>
            </a:r>
            <a:r>
              <a:rPr lang="en-ID" dirty="0">
                <a:latin typeface="Franklin Gothic Demi Cond" panose="020B0706030402020204" pitchFamily="34" charset="0"/>
              </a:rPr>
              <a:t>, sang ayah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saja</a:t>
            </a:r>
            <a:r>
              <a:rPr lang="en-ID" dirty="0">
                <a:latin typeface="Franklin Gothic Demi Cond" panose="020B0706030402020204" pitchFamily="34" charset="0"/>
              </a:rPr>
              <a:t> yang punya </a:t>
            </a:r>
            <a:r>
              <a:rPr lang="en-ID" dirty="0" err="1">
                <a:latin typeface="Franklin Gothic Demi Cond" panose="020B0706030402020204" pitchFamily="34" charset="0"/>
              </a:rPr>
              <a:t>masalah</a:t>
            </a:r>
            <a:r>
              <a:rPr lang="en-ID" dirty="0">
                <a:latin typeface="Franklin Gothic Demi Cond" panose="020B0706030402020204" pitchFamily="34" charset="0"/>
              </a:rPr>
              <a:t> -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juga punya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masalah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ketidakpercayaan</a:t>
            </a:r>
            <a:r>
              <a:rPr lang="en-ID" dirty="0">
                <a:latin typeface="Franklin Gothic Demi Cond" panose="020B0706030402020204" pitchFamily="34" charset="0"/>
              </a:rPr>
              <a:t>; dan </a:t>
            </a:r>
            <a:r>
              <a:rPr lang="en-ID" dirty="0" err="1">
                <a:highlight>
                  <a:srgbClr val="00FFFF"/>
                </a:highlight>
                <a:latin typeface="Franklin Gothic Heavy" panose="020B0903020102020204" pitchFamily="34" charset="0"/>
              </a:rPr>
              <a:t>ketidakpercayaannya</a:t>
            </a:r>
            <a:r>
              <a:rPr lang="en-ID" dirty="0">
                <a:highlight>
                  <a:srgbClr val="00FFFF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Heavy" panose="020B0903020102020204" pitchFamily="34" charset="0"/>
              </a:rPr>
              <a:t>bisa</a:t>
            </a:r>
            <a:r>
              <a:rPr lang="en-ID" dirty="0">
                <a:highlight>
                  <a:srgbClr val="00FFFF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Heavy" panose="020B0903020102020204" pitchFamily="34" charset="0"/>
              </a:rPr>
              <a:t>mengakibatkan</a:t>
            </a:r>
            <a:r>
              <a:rPr lang="en-ID" dirty="0">
                <a:highlight>
                  <a:srgbClr val="00FFFF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Heavy" panose="020B0903020102020204" pitchFamily="34" charset="0"/>
              </a:rPr>
              <a:t>anaknya</a:t>
            </a:r>
            <a:r>
              <a:rPr lang="en-ID" dirty="0">
                <a:highlight>
                  <a:srgbClr val="00FFFF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Heavy" panose="020B0903020102020204" pitchFamily="34" charset="0"/>
              </a:rPr>
              <a:t>tidak</a:t>
            </a:r>
            <a:r>
              <a:rPr lang="en-ID" dirty="0">
                <a:highlight>
                  <a:srgbClr val="00FFFF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Heavy" panose="020B0903020102020204" pitchFamily="34" charset="0"/>
              </a:rPr>
              <a:t>sembuh</a:t>
            </a:r>
            <a:r>
              <a:rPr lang="en-ID" dirty="0">
                <a:highlight>
                  <a:srgbClr val="00FFFF"/>
                </a:highlight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022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F26D5-65A3-6E7A-400F-DC95EC12A8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22" r="1" b="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16F42-22B3-384C-2B85-611DE8A3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386" y="1154492"/>
            <a:ext cx="4124987" cy="5202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Ayah yang </a:t>
            </a:r>
            <a:r>
              <a:rPr lang="en-ID" sz="3200" dirty="0" err="1">
                <a:latin typeface="Franklin Gothic Demi Cond" panose="020B0706030402020204" pitchFamily="34" charset="0"/>
              </a:rPr>
              <a:t>putus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menyerahkan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dirinya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belas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kasihan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kalimat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mengesankan</a:t>
            </a:r>
            <a:r>
              <a:rPr lang="en-ID" sz="3200" dirty="0">
                <a:latin typeface="Franklin Gothic Demi Cond" panose="020B0706030402020204" pitchFamily="34" charset="0"/>
              </a:rPr>
              <a:t>, "Aku </a:t>
            </a:r>
            <a:r>
              <a:rPr lang="en-ID" sz="3200" dirty="0" err="1">
                <a:latin typeface="Franklin Gothic Demi Cond" panose="020B0706030402020204" pitchFamily="34" charset="0"/>
              </a:rPr>
              <a:t>percaya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Tolonglah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aku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percaya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!" [Markus 9:24]. 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 pun </a:t>
            </a:r>
            <a:r>
              <a:rPr lang="en-ID" sz="3200" dirty="0" err="1">
                <a:latin typeface="Franklin Gothic Heavy" panose="020B0903020102020204" pitchFamily="34" charset="0"/>
              </a:rPr>
              <a:t>menyembuhkan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anak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itu</a:t>
            </a:r>
            <a:r>
              <a:rPr lang="en-ID" sz="3200" dirty="0">
                <a:latin typeface="Franklin Gothic Heavy" panose="020B09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9770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B2BAC-2BE3-81B2-868F-3AFA6A251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SIAPAKAH YANG TERBESAR? 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14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EF64F-EF91-6962-1A5E-D00D3F55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3347" y="1828621"/>
            <a:ext cx="4841041" cy="27042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Para murid </a:t>
            </a:r>
            <a:r>
              <a:rPr lang="en-ID" dirty="0" err="1">
                <a:latin typeface="Franklin Gothic Demi Cond" panose="020B0706030402020204" pitchFamily="34" charset="0"/>
              </a:rPr>
              <a:t>tampaknya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kurang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tertarik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rincian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penjelasan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dialaminya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menuju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salib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[Markus 9:32]</a:t>
            </a:r>
            <a:r>
              <a:rPr lang="en-ID" dirty="0">
                <a:latin typeface="Franklin Gothic Demi Cond" panose="020B0706030402020204" pitchFamily="34" charset="0"/>
              </a:rPr>
              <a:t>, 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pembicaraan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berlanjut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53107-3D64-DAF8-1276-5D9913B7B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r="20242"/>
          <a:stretch/>
        </p:blipFill>
        <p:spPr>
          <a:xfrm>
            <a:off x="344512" y="1891970"/>
            <a:ext cx="3324323" cy="2426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F5DAA-3335-A1FE-D51F-46BAC087B588}"/>
              </a:ext>
            </a:extLst>
          </p:cNvPr>
          <p:cNvSpPr txBox="1"/>
          <p:nvPr/>
        </p:nvSpPr>
        <p:spPr>
          <a:xfrm>
            <a:off x="471946" y="4747580"/>
            <a:ext cx="82001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dan murid-murid-Nya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tiba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Kapernaum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berada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rumah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bertanya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diskusi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2800" dirty="0">
                <a:latin typeface="Tw Cen MT Condensed Extra Bold" panose="020B0803020202020204" pitchFamily="34" charset="0"/>
              </a:rPr>
              <a:t> murid-murid-Nya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perjalanan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Impact" panose="020B0806030902050204" pitchFamily="34" charset="0"/>
              </a:rPr>
              <a:t>[Markus 9:33-37].</a:t>
            </a:r>
          </a:p>
        </p:txBody>
      </p:sp>
    </p:spTree>
    <p:extLst>
      <p:ext uri="{BB962C8B-B14F-4D97-AF65-F5344CB8AC3E}">
        <p14:creationId xmlns:p14="http://schemas.microsoft.com/office/powerpoint/2010/main" val="1456138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99E14F-C876-5595-FBFF-59D4AEC94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9" r="1" b="20164"/>
          <a:stretch/>
        </p:blipFill>
        <p:spPr>
          <a:xfrm>
            <a:off x="501690" y="197872"/>
            <a:ext cx="8138333" cy="283409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7C0B4-B687-6C51-3BF3-001E6768B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81" y="3072162"/>
            <a:ext cx="8547353" cy="3599033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pun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angkat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bicara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suatu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tanda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pasti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ketidaknyamanan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pertanyaan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tersebut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hampir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anak-anak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ketahuan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melakukan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salah. </a:t>
            </a:r>
            <a:r>
              <a:rPr lang="en-ID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Percakapan</a:t>
            </a:r>
            <a:r>
              <a:rPr lang="en-ID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terbesar</a:t>
            </a:r>
            <a:r>
              <a:rPr lang="en-ID" dirty="0">
                <a:solidFill>
                  <a:schemeClr val="bg1"/>
                </a:solidFill>
                <a:highlight>
                  <a:srgbClr val="FF0000"/>
                </a:highlight>
                <a:latin typeface="Tw Cen MT Condensed Extra Bold" panose="020B0803020202020204" pitchFamily="34" charset="0"/>
              </a:rPr>
              <a:t>.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Meski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sedikit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kebanyakan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mau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mengakuinya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pertanyaan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terbesar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dipikirkan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orang.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Namun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kerajaan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Allah,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gagasan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Impact" panose="020B0806030902050204" pitchFamily="34" charset="0"/>
              </a:rPr>
              <a:t>dijungkirbalikkan</a:t>
            </a:r>
            <a:r>
              <a:rPr lang="en-ID" dirty="0">
                <a:solidFill>
                  <a:srgbClr val="FFC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55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4C72-695A-4B7B-F4BD-57202558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568428"/>
          </a:xfrm>
        </p:spPr>
        <p:txBody>
          <a:bodyPr anchor="ctr">
            <a:noAutofit/>
          </a:bodyPr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MARKUS 8 : 34</a:t>
            </a:r>
            <a:endParaRPr lang="en-ID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A99BE-31AC-A293-9790-BC8C7832A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639ED-FF6D-ACBB-8CD7-3F84528BC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99" y="4572000"/>
            <a:ext cx="8629003" cy="200578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Lalu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memanggil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 dan murid-murid-Nya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3200" dirty="0">
                <a:latin typeface="Tw Cen MT Condensed Extra Bold" panose="020B0803020202020204" pitchFamily="34" charset="0"/>
              </a:rPr>
              <a:t> orang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mengikut</a:t>
            </a:r>
            <a:r>
              <a:rPr lang="en-ID" sz="3200" dirty="0">
                <a:latin typeface="Tw Cen MT Condensed Extra Bold" panose="020B0803020202020204" pitchFamily="34" charset="0"/>
              </a:rPr>
              <a:t> Aku,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menyangkal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memikul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salibnya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mengikut</a:t>
            </a:r>
            <a:r>
              <a:rPr lang="en-ID" sz="3200" dirty="0">
                <a:latin typeface="Tw Cen MT Condensed Extra Bold" panose="020B0803020202020204" pitchFamily="34" charset="0"/>
              </a:rPr>
              <a:t> Aku.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47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8A1EEC-4BF6-CC0E-8572-4BF95D91E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6"/>
          <a:stretch/>
        </p:blipFill>
        <p:spPr>
          <a:xfrm>
            <a:off x="0" y="0"/>
            <a:ext cx="914361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2ABBD-D378-A671-E05F-D54382940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766" y="500063"/>
            <a:ext cx="7291234" cy="1325563"/>
          </a:xfrm>
        </p:spPr>
        <p:txBody>
          <a:bodyPr>
            <a:norm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menanggapi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dibicarakan</a:t>
            </a:r>
            <a:r>
              <a:rPr lang="en-ID" sz="3200" dirty="0">
                <a:latin typeface="Impact" panose="020B0806030902050204" pitchFamily="34" charset="0"/>
              </a:rPr>
              <a:t> murid-murid-Nya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dua </a:t>
            </a:r>
            <a:r>
              <a:rPr lang="en-ID" sz="3200" dirty="0" err="1">
                <a:latin typeface="Impact" panose="020B0806030902050204" pitchFamily="34" charset="0"/>
              </a:rPr>
              <a:t>langkah</a:t>
            </a:r>
            <a:r>
              <a:rPr lang="en-ID" sz="32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60CC-516E-80C0-8BE9-E6BFD9B6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86" y="1825626"/>
            <a:ext cx="7380366" cy="50323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latin typeface="Franklin Gothic Demi Cond" panose="020B0706030402020204" pitchFamily="34" charset="0"/>
              </a:rPr>
              <a:t>mengutarakan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pernyataan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jelas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menjadi yang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terbesar</a:t>
            </a:r>
            <a:r>
              <a:rPr lang="en-ID" dirty="0">
                <a:latin typeface="Franklin Gothic Demi Cond" panose="020B0706030402020204" pitchFamily="34" charset="0"/>
              </a:rPr>
              <a:t>],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menjadi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hamba.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mengilustrasikan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maksud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tindakan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>
                <a:latin typeface="Impact" panose="020B0806030902050204" pitchFamily="34" charset="0"/>
              </a:rPr>
              <a:t>Markus 9:36-37 </a:t>
            </a:r>
            <a:r>
              <a:rPr lang="en-ID" dirty="0" err="1">
                <a:latin typeface="Franklin Gothic Demi Cond" panose="020B0706030402020204" pitchFamily="34" charset="0"/>
              </a:rPr>
              <a:t>Maka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kecil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menempatkannya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tengah-tengah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memeluk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Barangsiapa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menyambut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nama</a:t>
            </a:r>
            <a:r>
              <a:rPr lang="en-ID" dirty="0">
                <a:latin typeface="Franklin Gothic Demi Cond" panose="020B0706030402020204" pitchFamily="34" charset="0"/>
              </a:rPr>
              <a:t>-Ku,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menyambut</a:t>
            </a:r>
            <a:r>
              <a:rPr lang="en-ID" dirty="0">
                <a:latin typeface="Franklin Gothic Demi Cond" panose="020B0706030402020204" pitchFamily="34" charset="0"/>
              </a:rPr>
              <a:t> Aku. Dan </a:t>
            </a:r>
            <a:r>
              <a:rPr lang="en-ID" dirty="0" err="1">
                <a:latin typeface="Franklin Gothic Demi Cond" panose="020B0706030402020204" pitchFamily="34" charset="0"/>
              </a:rPr>
              <a:t>barangsiapa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menyambut</a:t>
            </a:r>
            <a:r>
              <a:rPr lang="en-ID" dirty="0">
                <a:latin typeface="Franklin Gothic Demi Cond" panose="020B0706030402020204" pitchFamily="34" charset="0"/>
              </a:rPr>
              <a:t> Aku,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Aku yang </a:t>
            </a:r>
            <a:r>
              <a:rPr lang="en-ID" dirty="0" err="1">
                <a:latin typeface="Franklin Gothic Demi Cond" panose="020B0706030402020204" pitchFamily="34" charset="0"/>
              </a:rPr>
              <a:t>disambutnya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Dia yang </a:t>
            </a:r>
            <a:r>
              <a:rPr lang="en-ID" dirty="0" err="1">
                <a:latin typeface="Franklin Gothic Demi Cond" panose="020B0706030402020204" pitchFamily="34" charset="0"/>
              </a:rPr>
              <a:t>mengutus</a:t>
            </a:r>
            <a:r>
              <a:rPr lang="en-ID" dirty="0">
                <a:latin typeface="Franklin Gothic Demi Cond" panose="020B0706030402020204" pitchFamily="34" charset="0"/>
              </a:rPr>
              <a:t> Aku."</a:t>
            </a:r>
          </a:p>
        </p:txBody>
      </p:sp>
    </p:spTree>
    <p:extLst>
      <p:ext uri="{BB962C8B-B14F-4D97-AF65-F5344CB8AC3E}">
        <p14:creationId xmlns:p14="http://schemas.microsoft.com/office/powerpoint/2010/main" val="3073994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83AA0-CCFD-32E9-A049-82EAB6567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7" y="382772"/>
            <a:ext cx="4859079" cy="626875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700" dirty="0" err="1">
                <a:latin typeface="Impact" panose="020B0806030902050204" pitchFamily="34" charset="0"/>
              </a:rPr>
              <a:t>Pembicaraan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berlanjut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dengan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pertanyaan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Yohanes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tentang</a:t>
            </a:r>
            <a:r>
              <a:rPr lang="en-ID" sz="2700" dirty="0">
                <a:latin typeface="Impact" panose="020B0806030902050204" pitchFamily="34" charset="0"/>
              </a:rPr>
              <a:t> orang lain yang </a:t>
            </a:r>
            <a:r>
              <a:rPr lang="en-ID" sz="2700" dirty="0" err="1">
                <a:latin typeface="Impact" panose="020B0806030902050204" pitchFamily="34" charset="0"/>
              </a:rPr>
              <a:t>mengusir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setan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dengan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menggunakan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nama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Yesus</a:t>
            </a:r>
            <a:r>
              <a:rPr lang="en-ID" sz="27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merespon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pertanyaan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mengajarkan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pelajaran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penting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melawan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dipihak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Yesus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menegaskan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bahwa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membantu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melakukan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pelayanan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Kristen,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bahkan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dalam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cara-cara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sepele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sekalipun</a:t>
            </a:r>
            <a:r>
              <a:rPr lang="en-ID" sz="2700" dirty="0">
                <a:solidFill>
                  <a:srgbClr val="C00000"/>
                </a:solidFill>
                <a:latin typeface="Eras Bold ITC" panose="020B0907030504020204" pitchFamily="34" charset="0"/>
              </a:rPr>
              <a:t>, </a:t>
            </a:r>
            <a:r>
              <a:rPr lang="en-ID" sz="27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7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27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luput</a:t>
            </a:r>
            <a:r>
              <a:rPr lang="en-ID" sz="27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7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perhatian</a:t>
            </a:r>
            <a:r>
              <a:rPr lang="en-ID" sz="27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sz="27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surga</a:t>
            </a:r>
            <a:r>
              <a:rPr lang="en-ID" sz="27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F7CCE-A803-0832-4657-79EBAF703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88" r="41239"/>
          <a:stretch/>
        </p:blipFill>
        <p:spPr>
          <a:xfrm>
            <a:off x="5453109" y="10"/>
            <a:ext cx="3690890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78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D302A-3748-BD8A-D773-BD962A9F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ORANG SEHAT DALAM NERAKA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15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2422F-BFA7-EEE1-3A1E-644914963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83" y="1821069"/>
            <a:ext cx="7756584" cy="10058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Beberapa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aspek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penting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pengajaran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002060"/>
                </a:solidFill>
                <a:latin typeface="Impact" panose="020B0806030902050204" pitchFamily="34" charset="0"/>
              </a:rPr>
              <a:t> di Markus 9:42-50?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3ACF0-23F7-CA8A-BC83-F4B9EE233729}"/>
              </a:ext>
            </a:extLst>
          </p:cNvPr>
          <p:cNvSpPr txBox="1"/>
          <p:nvPr/>
        </p:nvSpPr>
        <p:spPr>
          <a:xfrm>
            <a:off x="199083" y="3050584"/>
            <a:ext cx="8626777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"Anak-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anak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kecil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 yang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dimaksudkan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8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sini</a:t>
            </a:r>
            <a:r>
              <a:rPr lang="en-ID" sz="28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[Markus 9:42] </a:t>
            </a:r>
            <a:r>
              <a:rPr lang="en-ID" sz="2800" b="1" dirty="0" err="1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merujuk</a:t>
            </a:r>
            <a:r>
              <a:rPr lang="en-ID" sz="2800" b="1" dirty="0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2800" b="1" dirty="0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orang-orang yang </a:t>
            </a:r>
            <a:r>
              <a:rPr lang="en-ID" sz="2800" b="1" dirty="0" err="1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baru</a:t>
            </a:r>
            <a:r>
              <a:rPr lang="en-ID" sz="2800" b="1" dirty="0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percaya</a:t>
            </a:r>
            <a:r>
              <a:rPr lang="en-ID" sz="2800" b="1" dirty="0">
                <a:solidFill>
                  <a:srgbClr val="C00000"/>
                </a:solidFill>
                <a:highlight>
                  <a:srgbClr val="00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1200" b="1" dirty="0">
              <a:solidFill>
                <a:srgbClr val="C00000"/>
              </a:solidFill>
              <a:highlight>
                <a:srgbClr val="00FF00"/>
              </a:highlight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2800" dirty="0">
                <a:latin typeface="Franklin Gothic Demi Cond" panose="020B0706030402020204" pitchFamily="34" charset="0"/>
              </a:rPr>
              <a:t>Para guru dan </a:t>
            </a:r>
            <a:r>
              <a:rPr lang="en-ID" sz="2800" dirty="0" err="1">
                <a:latin typeface="Franklin Gothic Demi Cond" panose="020B0706030402020204" pitchFamily="34" charset="0"/>
              </a:rPr>
              <a:t>pemimpin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ditugaskan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kerajaan</a:t>
            </a:r>
            <a:r>
              <a:rPr lang="en-ID" sz="2800" dirty="0">
                <a:latin typeface="Franklin Gothic Demi Cond" panose="020B0706030402020204" pitchFamily="34" charset="0"/>
              </a:rPr>
              <a:t> Allah </a:t>
            </a:r>
            <a:r>
              <a:rPr lang="en-ID" sz="2800" dirty="0" err="1"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tanggung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jawab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untuk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merawat</a:t>
            </a:r>
            <a:r>
              <a:rPr lang="en-ID" sz="2800" dirty="0">
                <a:latin typeface="Eras Bold ITC" panose="020B0907030504020204" pitchFamily="34" charset="0"/>
              </a:rPr>
              <a:t> orang-orang yang </a:t>
            </a:r>
            <a:r>
              <a:rPr lang="en-ID" sz="2800" dirty="0" err="1">
                <a:latin typeface="Eras Bold ITC" panose="020B0907030504020204" pitchFamily="34" charset="0"/>
              </a:rPr>
              <a:t>baru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bertobat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perhatian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khusus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persis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etika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2800" dirty="0">
                <a:latin typeface="Franklin Gothic Demi Cond" panose="020B0706030402020204" pitchFamily="34" charset="0"/>
              </a:rPr>
              <a:t> Lama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merawat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mereka</a:t>
            </a:r>
            <a:r>
              <a:rPr lang="en-ID" sz="2800" dirty="0">
                <a:latin typeface="Franklin Gothic Demi Cond" panose="020B0706030402020204" pitchFamily="34" charset="0"/>
              </a:rPr>
              <a:t> yang paling </a:t>
            </a:r>
            <a:r>
              <a:rPr lang="en-ID" sz="2800" dirty="0" err="1">
                <a:latin typeface="Franklin Gothic Demi Cond" panose="020B0706030402020204" pitchFamily="34" charset="0"/>
              </a:rPr>
              <a:t>lemah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masyarakat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kuno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para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janda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anak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yatim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piatu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dan orang </a:t>
            </a:r>
            <a:r>
              <a:rPr lang="en-ID" sz="28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asing</a:t>
            </a:r>
            <a:r>
              <a:rPr lang="en-ID" sz="28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477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1B31D3-E202-1093-F44D-E3E30139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21F70-D356-ABFD-F23A-01252D24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0" y="380200"/>
            <a:ext cx="7965202" cy="6097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Adakah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Yesus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benar-benar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mengajarkan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orang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memotong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tangan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atau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kaki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atau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mencungkil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mata</a:t>
            </a:r>
            <a:r>
              <a:rPr lang="en-ID" sz="3200" b="1" dirty="0">
                <a:solidFill>
                  <a:srgbClr val="C00000"/>
                </a:solidFill>
                <a:latin typeface="Eras Demi ITC" panose="020B0805030504020804" pitchFamily="34" charset="0"/>
              </a:rPr>
              <a:t>? [Markus 9:43,45,47].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Tentu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saja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mengajarkan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mutilasi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ditolak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Yudaisme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hiperbola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menyampaikan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maksud</a:t>
            </a:r>
            <a:r>
              <a:rPr lang="en-ID" sz="3200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Jika </a:t>
            </a:r>
            <a:r>
              <a:rPr lang="en-ID" sz="3200" dirty="0" err="1">
                <a:latin typeface="Franklin Gothic Heavy" panose="020B0903020102020204" pitchFamily="34" charset="0"/>
              </a:rPr>
              <a:t>kehilangan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satu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tangan</a:t>
            </a:r>
            <a:r>
              <a:rPr lang="en-ID" sz="3200" dirty="0">
                <a:latin typeface="Franklin Gothic Heavy" panose="020B0903020102020204" pitchFamily="34" charset="0"/>
              </a:rPr>
              <a:t>, kaki, </a:t>
            </a:r>
            <a:r>
              <a:rPr lang="en-ID" sz="3200" dirty="0" err="1">
                <a:latin typeface="Franklin Gothic Heavy" panose="020B0903020102020204" pitchFamily="34" charset="0"/>
              </a:rPr>
              <a:t>atau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mata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merupakan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suatu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hal</a:t>
            </a:r>
            <a:r>
              <a:rPr lang="en-ID" sz="3200" dirty="0"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latin typeface="Franklin Gothic Heavy" panose="020B0903020102020204" pitchFamily="34" charset="0"/>
              </a:rPr>
              <a:t>mengerikan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betapa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lebih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besarnya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bencana</a:t>
            </a:r>
            <a:r>
              <a:rPr lang="en-ID" sz="3200" dirty="0">
                <a:latin typeface="Franklin Gothic Heavy" panose="020B0903020102020204" pitchFamily="34" charset="0"/>
              </a:rPr>
              <a:t> yang </a:t>
            </a:r>
            <a:r>
              <a:rPr lang="en-ID" sz="3200" dirty="0" err="1">
                <a:latin typeface="Franklin Gothic Heavy" panose="020B0903020102020204" pitchFamily="34" charset="0"/>
              </a:rPr>
              <a:t>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terjadi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bagi</a:t>
            </a:r>
            <a:r>
              <a:rPr lang="en-ID" sz="3200" dirty="0">
                <a:latin typeface="Franklin Gothic Heavy" panose="020B0903020102020204" pitchFamily="34" charset="0"/>
              </a:rPr>
              <a:t> orang Kristen yang </a:t>
            </a:r>
            <a:r>
              <a:rPr lang="en-ID" sz="3200" dirty="0" err="1">
                <a:latin typeface="Franklin Gothic Heavy" panose="020B0903020102020204" pitchFamily="34" charset="0"/>
              </a:rPr>
              <a:t>berbuat</a:t>
            </a:r>
            <a:r>
              <a:rPr lang="en-ID" sz="3200" dirty="0">
                <a:latin typeface="Franklin Gothic Heavy" panose="020B0903020102020204" pitchFamily="34" charset="0"/>
              </a:rPr>
              <a:t> dosa!</a:t>
            </a:r>
          </a:p>
        </p:txBody>
      </p:sp>
    </p:spTree>
    <p:extLst>
      <p:ext uri="{BB962C8B-B14F-4D97-AF65-F5344CB8AC3E}">
        <p14:creationId xmlns:p14="http://schemas.microsoft.com/office/powerpoint/2010/main" val="1086682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89A4A-351A-127B-F4EB-53AB2D49E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B8AB-0909-4D00-A956-FC7196851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63526"/>
            <a:ext cx="7886700" cy="5986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Adakah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Dia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mengajarkan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suatu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neraka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menyala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-nyala </a:t>
            </a:r>
            <a:r>
              <a:rPr lang="en-ID" sz="32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selamanya</a:t>
            </a:r>
            <a:r>
              <a:rPr lang="en-ID" sz="3200" dirty="0">
                <a:solidFill>
                  <a:srgbClr val="C00000"/>
                </a:solidFill>
                <a:latin typeface="Eras Demi ITC" panose="020B0805030504020804" pitchFamily="34" charset="0"/>
              </a:rPr>
              <a:t>?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[Markus 9:43,48] Juga </a:t>
            </a:r>
            <a:r>
              <a:rPr lang="en-ID" sz="32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mengajarkan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neraka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menyala</a:t>
            </a:r>
            <a:r>
              <a:rPr lang="en-ID" sz="3200" dirty="0">
                <a:latin typeface="Franklin Gothic Demi Cond" panose="020B0706030402020204" pitchFamily="34" charset="0"/>
              </a:rPr>
              <a:t>-nyala </a:t>
            </a:r>
            <a:r>
              <a:rPr lang="en-ID" sz="3200" dirty="0" err="1">
                <a:latin typeface="Franklin Gothic Demi Cond" panose="020B0706030402020204" pitchFamily="34" charset="0"/>
              </a:rPr>
              <a:t>selamanya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Bagaimana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</a:t>
            </a:r>
            <a:r>
              <a:rPr lang="en-ID" sz="3200" dirty="0">
                <a:latin typeface="Franklin Gothic Demi Cond" panose="020B0706030402020204" pitchFamily="34" charset="0"/>
              </a:rPr>
              <a:t>?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Pertama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bagian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tersebut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mengandung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aspek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humor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tertentu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Bayangkan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memasuki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surgawi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mata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kaki,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tangan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Kemudian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bayangkanlah</a:t>
            </a:r>
            <a:r>
              <a:rPr lang="en-ID" sz="32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3200" dirty="0" err="1">
                <a:latin typeface="Franklin Gothic Demi Cond" panose="020B0706030402020204" pitchFamily="34" charset="0"/>
              </a:rPr>
              <a:t>utuh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anggota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tubuhnya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masuk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neraka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Bukankah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seharusnya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kebalikannya</a:t>
            </a:r>
            <a:r>
              <a:rPr lang="en-ID" sz="3200" dirty="0">
                <a:latin typeface="Franklin Gothic Demi Cond" panose="020B07060304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97943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E8731-68D2-47FA-0A53-6192BADA7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7473" y="876692"/>
            <a:ext cx="4261520" cy="550936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humor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Humor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semacam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topik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begitu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serius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membuat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berpikir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mengilustrasikan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hiperbola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Dosa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ditanggapi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serius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kehilangan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tangan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kaki,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mata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daripada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berbuat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dosa.</a:t>
            </a:r>
          </a:p>
          <a:p>
            <a:endParaRPr lang="en-ID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60834-74EB-016D-1095-5D0BA35B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00" y="2910676"/>
            <a:ext cx="3989297" cy="30019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4E36E1B-A26D-D19E-9EE2-7E85F94C74E4}"/>
              </a:ext>
            </a:extLst>
          </p:cNvPr>
          <p:cNvSpPr txBox="1"/>
          <p:nvPr/>
        </p:nvSpPr>
        <p:spPr>
          <a:xfrm>
            <a:off x="310480" y="890453"/>
            <a:ext cx="42615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Heavy" panose="020B0903020102020204" pitchFamily="34" charset="0"/>
              </a:rPr>
              <a:t>Apakah</a:t>
            </a:r>
            <a:r>
              <a:rPr lang="en-ID" sz="3200" dirty="0">
                <a:latin typeface="Franklin Gothic Heavy" panose="020B0903020102020204" pitchFamily="34" charset="0"/>
              </a:rPr>
              <a:t> orang </a:t>
            </a:r>
            <a:r>
              <a:rPr lang="en-ID" sz="3200" dirty="0" err="1">
                <a:latin typeface="Franklin Gothic Heavy" panose="020B0903020102020204" pitchFamily="34" charset="0"/>
              </a:rPr>
              <a:t>sehat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ada</a:t>
            </a:r>
            <a:r>
              <a:rPr lang="en-ID" sz="3200" dirty="0">
                <a:latin typeface="Franklin Gothic Heavy" panose="020B0903020102020204" pitchFamily="34" charset="0"/>
              </a:rPr>
              <a:t> di </a:t>
            </a:r>
            <a:r>
              <a:rPr lang="en-ID" sz="3200" dirty="0" err="1">
                <a:latin typeface="Franklin Gothic Heavy" panose="020B0903020102020204" pitchFamily="34" charset="0"/>
              </a:rPr>
              <a:t>neraka</a:t>
            </a:r>
            <a:r>
              <a:rPr lang="en-ID" sz="3200" dirty="0">
                <a:latin typeface="Franklin Gothic Heavy" panose="020B09030201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30421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7309-D625-6C3E-A525-286D3ABF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128" y="1506525"/>
            <a:ext cx="3986392" cy="489384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Gill Sans Nova Cond XBd" panose="020B0A06020104020203" pitchFamily="34" charset="0"/>
              </a:rPr>
              <a:t>Konsekuensinyalah</a:t>
            </a:r>
            <a:r>
              <a:rPr lang="en-ID" sz="3600" dirty="0"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latin typeface="Gill Sans Nova Cond XBd" panose="020B0A06020104020203" pitchFamily="34" charset="0"/>
              </a:rPr>
              <a:t>bersifat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kekal</a:t>
            </a:r>
            <a:r>
              <a:rPr lang="en-ID" sz="3600" dirty="0"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latin typeface="Gill Sans Nova Cond XBd" panose="020B0A06020104020203" pitchFamily="34" charset="0"/>
              </a:rPr>
              <a:t>bukan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api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neraka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itu</a:t>
            </a:r>
            <a:r>
              <a:rPr lang="en-ID" sz="3600" dirty="0"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latin typeface="Gill Sans Nova Cond XBd" panose="020B0A06020104020203" pitchFamily="34" charset="0"/>
              </a:rPr>
              <a:t>sendiri</a:t>
            </a:r>
            <a:r>
              <a:rPr lang="en-ID" sz="3600" dirty="0">
                <a:latin typeface="Gill Sans Nova Cond XBd" panose="020B0A06020104020203" pitchFamily="34" charset="0"/>
              </a:rPr>
              <a:t>.  </a:t>
            </a:r>
          </a:p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Mereka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hilang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tidak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dibakar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selamanya</a:t>
            </a:r>
            <a:r>
              <a:rPr lang="en-ID" sz="3600" dirty="0">
                <a:latin typeface="Impact" panose="020B0806030902050204" pitchFamily="34" charset="0"/>
              </a:rPr>
              <a:t>; </a:t>
            </a:r>
            <a:r>
              <a:rPr lang="en-ID" sz="3600" dirty="0" err="1">
                <a:latin typeface="Impact" panose="020B0806030902050204" pitchFamily="34" charset="0"/>
              </a:rPr>
              <a:t>sebaliknya</a:t>
            </a:r>
            <a:r>
              <a:rPr lang="en-ID" sz="3600" dirty="0">
                <a:latin typeface="Impact" panose="020B0806030902050204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mereka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binasa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selamanya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51D97-BEDB-4C79-8C55-90E132222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280313"/>
            <a:ext cx="3127897" cy="4329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4950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D857B5-2197-AA3E-C130-590B89E68485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AF053-657E-D32F-F5CF-532A7BEFA06E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79D920-EF60-E6FD-ED88-0C21619C50A6}"/>
              </a:ext>
            </a:extLst>
          </p:cNvPr>
          <p:cNvSpPr txBox="1">
            <a:spLocks/>
          </p:cNvSpPr>
          <p:nvPr/>
        </p:nvSpPr>
        <p:spPr>
          <a:xfrm>
            <a:off x="1918067" y="171147"/>
            <a:ext cx="5307865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DB9405-AE3F-AB07-73FC-49FF5D4F4495}"/>
              </a:ext>
            </a:extLst>
          </p:cNvPr>
          <p:cNvSpPr/>
          <p:nvPr/>
        </p:nvSpPr>
        <p:spPr>
          <a:xfrm>
            <a:off x="444796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36AC0F-B6B4-B0C8-A8B9-BAF6A3464C27}"/>
              </a:ext>
            </a:extLst>
          </p:cNvPr>
          <p:cNvSpPr/>
          <p:nvPr/>
        </p:nvSpPr>
        <p:spPr>
          <a:xfrm>
            <a:off x="444796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7A2BA-6D7A-91B4-6DCB-393BC2931FE2}"/>
              </a:ext>
            </a:extLst>
          </p:cNvPr>
          <p:cNvSpPr/>
          <p:nvPr/>
        </p:nvSpPr>
        <p:spPr>
          <a:xfrm>
            <a:off x="450991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68018-CCF4-F6D6-EBAE-056FAFCFC2AB}"/>
              </a:ext>
            </a:extLst>
          </p:cNvPr>
          <p:cNvSpPr txBox="1"/>
          <p:nvPr/>
        </p:nvSpPr>
        <p:spPr>
          <a:xfrm>
            <a:off x="1531088" y="1174387"/>
            <a:ext cx="7168115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Wawasan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spiritual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terkadang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membutuhkan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waktu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agar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terungkap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40312-F240-ADD1-A90A-4DFF3AFCC2DF}"/>
              </a:ext>
            </a:extLst>
          </p:cNvPr>
          <p:cNvSpPr txBox="1"/>
          <p:nvPr/>
        </p:nvSpPr>
        <p:spPr>
          <a:xfrm>
            <a:off x="1531087" y="2140368"/>
            <a:ext cx="7161921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Para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pengikut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dipanggil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memiliki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tujuan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sama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miliki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memikul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mengikuti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ECDC1-6303-8AA5-0B03-FB67DD554C27}"/>
              </a:ext>
            </a:extLst>
          </p:cNvPr>
          <p:cNvSpPr txBox="1"/>
          <p:nvPr/>
        </p:nvSpPr>
        <p:spPr>
          <a:xfrm>
            <a:off x="1531087" y="3442555"/>
            <a:ext cx="7161920" cy="830997"/>
          </a:xfrm>
          <a:prstGeom prst="rect">
            <a:avLst/>
          </a:prstGeom>
          <a:solidFill>
            <a:srgbClr val="808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Bawalah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setiap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persoalan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penuh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kepercayaan</a:t>
            </a:r>
            <a:r>
              <a:rPr lang="en-ID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B1078-0072-F2D4-CCB2-97B3101D1372}"/>
              </a:ext>
            </a:extLst>
          </p:cNvPr>
          <p:cNvSpPr txBox="1"/>
          <p:nvPr/>
        </p:nvSpPr>
        <p:spPr>
          <a:xfrm>
            <a:off x="1531086" y="4472647"/>
            <a:ext cx="7175203" cy="1107996"/>
          </a:xfrm>
          <a:prstGeom prst="rect">
            <a:avLst/>
          </a:prstGeom>
          <a:solidFill>
            <a:srgbClr val="214F3B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Membantu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melakukan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pelayanan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Kristen,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bahkan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cara-cara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sepele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sekalipun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luput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perhatian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surga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44768B-DE21-10BF-C57D-B8921EF89DE0}"/>
              </a:ext>
            </a:extLst>
          </p:cNvPr>
          <p:cNvSpPr txBox="1"/>
          <p:nvPr/>
        </p:nvSpPr>
        <p:spPr>
          <a:xfrm>
            <a:off x="1531085" y="5747411"/>
            <a:ext cx="7175203" cy="7694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Dosa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ditanggapi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serius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sehingga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lebih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baik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kehilangan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tangan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kaki,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mata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daripada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berbuat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dosa.</a:t>
            </a:r>
          </a:p>
        </p:txBody>
      </p:sp>
    </p:spTree>
    <p:extLst>
      <p:ext uri="{BB962C8B-B14F-4D97-AF65-F5344CB8AC3E}">
        <p14:creationId xmlns:p14="http://schemas.microsoft.com/office/powerpoint/2010/main" val="18461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D04ECD-B427-44F9-F5D2-6F9ED005F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1"/>
          <a:stretch/>
        </p:blipFill>
        <p:spPr>
          <a:xfrm>
            <a:off x="-1" y="10"/>
            <a:ext cx="9144001" cy="3428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C81CC9-EAC3-3907-9268-3A583E3B6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700" y="3401858"/>
            <a:ext cx="91554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915B0-4647-B7BB-3CDF-D62A16FCB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416CD1-48B0-ADCA-33F6-A12FBD9EE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30D1-9784-4DF7-3241-00AE86A4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75" y="3689498"/>
            <a:ext cx="8442252" cy="3051544"/>
          </a:xfrm>
        </p:spPr>
        <p:txBody>
          <a:bodyPr anchor="t">
            <a:noAutofit/>
          </a:bodyPr>
          <a:lstStyle/>
          <a:p>
            <a:r>
              <a:rPr lang="en-ID" sz="2200" dirty="0">
                <a:latin typeface="Gill Sans Nova Cond XBd" panose="020B0A06020104020203" pitchFamily="34" charset="0"/>
              </a:rPr>
              <a:t>Kerajaan Allah </a:t>
            </a:r>
            <a:r>
              <a:rPr lang="en-ID" sz="2200" dirty="0" err="1">
                <a:latin typeface="Gill Sans Nova Cond XBd" panose="020B0A06020104020203" pitchFamily="34" charset="0"/>
              </a:rPr>
              <a:t>merupakan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topik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dominan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dalam</a:t>
            </a:r>
            <a:r>
              <a:rPr lang="en-ID" sz="2200" dirty="0">
                <a:latin typeface="Gill Sans Nova Cond XBd" panose="020B0A06020104020203" pitchFamily="34" charset="0"/>
              </a:rPr>
              <a:t> Markus. </a:t>
            </a:r>
            <a:r>
              <a:rPr lang="en-ID" sz="2200" dirty="0" err="1">
                <a:latin typeface="Gill Sans Nova Cond XBd" panose="020B0A06020104020203" pitchFamily="34" charset="0"/>
              </a:rPr>
              <a:t>Yesus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mengatakan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bahwa</a:t>
            </a:r>
            <a:r>
              <a:rPr lang="en-ID" sz="2200" dirty="0">
                <a:latin typeface="Gill Sans Nova Cond XBd" panose="020B0A06020104020203" pitchFamily="34" charset="0"/>
              </a:rPr>
              <a:t> Dia </a:t>
            </a:r>
            <a:r>
              <a:rPr lang="en-ID" sz="2200" dirty="0" err="1">
                <a:latin typeface="Gill Sans Nova Cond XBd" panose="020B0A06020104020203" pitchFamily="34" charset="0"/>
              </a:rPr>
              <a:t>mewakili</a:t>
            </a:r>
            <a:r>
              <a:rPr lang="en-ID" sz="2200" dirty="0"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latin typeface="Gill Sans Nova Cond XBd" panose="020B0A06020104020203" pitchFamily="34" charset="0"/>
              </a:rPr>
              <a:t>kerajaan</a:t>
            </a:r>
            <a:r>
              <a:rPr lang="en-ID" sz="2200" dirty="0">
                <a:latin typeface="Gill Sans Nova Cond XBd" panose="020B0A06020104020203" pitchFamily="34" charset="0"/>
              </a:rPr>
              <a:t> Allah. </a:t>
            </a:r>
          </a:p>
          <a:p>
            <a:r>
              <a:rPr lang="en-ID" sz="2200" dirty="0" err="1">
                <a:latin typeface="Impact" panose="020B0806030902050204" pitchFamily="34" charset="0"/>
              </a:rPr>
              <a:t>Juruselamat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datang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memulihkan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-Nya </a:t>
            </a:r>
            <a:r>
              <a:rPr lang="en-ID" sz="2200" dirty="0" err="1">
                <a:latin typeface="Impact" panose="020B0806030902050204" pitchFamily="34" charset="0"/>
              </a:rPr>
              <a:t>ke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kerajaan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ini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  <a:r>
              <a:rPr lang="en-ID" sz="2200" dirty="0"/>
              <a:t> </a:t>
            </a:r>
            <a:r>
              <a:rPr lang="en-ID" sz="2200" b="1" dirty="0"/>
              <a:t>Oleh </a:t>
            </a:r>
            <a:r>
              <a:rPr lang="en-ID" sz="2200" b="1" dirty="0" err="1"/>
              <a:t>karena</a:t>
            </a:r>
            <a:r>
              <a:rPr lang="en-ID" sz="2200" b="1" dirty="0"/>
              <a:t> </a:t>
            </a:r>
            <a:r>
              <a:rPr lang="en-ID" sz="2200" b="1" dirty="0" err="1"/>
              <a:t>itu</a:t>
            </a:r>
            <a:r>
              <a:rPr lang="en-ID" sz="2200" b="1" dirty="0"/>
              <a:t>, </a:t>
            </a:r>
            <a:r>
              <a:rPr lang="en-ID" sz="2200" b="1" dirty="0" err="1"/>
              <a:t>segala</a:t>
            </a:r>
            <a:r>
              <a:rPr lang="en-ID" sz="2200" b="1" dirty="0"/>
              <a:t> </a:t>
            </a:r>
            <a:r>
              <a:rPr lang="en-ID" sz="2200" b="1" dirty="0" err="1"/>
              <a:t>sesuatu</a:t>
            </a:r>
            <a:r>
              <a:rPr lang="en-ID" sz="2200" b="1" dirty="0"/>
              <a:t> </a:t>
            </a:r>
            <a:r>
              <a:rPr lang="en-ID" sz="2200" b="1" dirty="0" err="1"/>
              <a:t>dalam</a:t>
            </a:r>
            <a:r>
              <a:rPr lang="en-ID" sz="2200" b="1" dirty="0"/>
              <a:t> agenda </a:t>
            </a:r>
            <a:r>
              <a:rPr lang="en-ID" sz="2200" b="1" dirty="0" err="1"/>
              <a:t>duniawi</a:t>
            </a:r>
            <a:r>
              <a:rPr lang="en-ID" sz="2200" b="1" dirty="0"/>
              <a:t>-Nya </a:t>
            </a:r>
            <a:r>
              <a:rPr lang="en-ID" sz="2200" b="1" dirty="0" err="1"/>
              <a:t>diorientasikan</a:t>
            </a:r>
            <a:r>
              <a:rPr lang="en-ID" sz="2200" b="1" dirty="0"/>
              <a:t> </a:t>
            </a:r>
            <a:r>
              <a:rPr lang="en-ID" sz="2200" b="1" dirty="0" err="1"/>
              <a:t>untuk</a:t>
            </a:r>
            <a:r>
              <a:rPr lang="en-ID" sz="2200" b="1" dirty="0"/>
              <a:t> </a:t>
            </a:r>
            <a:r>
              <a:rPr lang="en-ID" sz="2200" b="1" dirty="0" err="1"/>
              <a:t>memfasilitasi</a:t>
            </a:r>
            <a:r>
              <a:rPr lang="en-ID" sz="2200" b="1" dirty="0"/>
              <a:t> </a:t>
            </a:r>
            <a:r>
              <a:rPr lang="en-ID" sz="2200" b="1" dirty="0" err="1"/>
              <a:t>pemenuhan</a:t>
            </a:r>
            <a:r>
              <a:rPr lang="en-ID" sz="2200" b="1" dirty="0"/>
              <a:t> </a:t>
            </a:r>
            <a:r>
              <a:rPr lang="en-ID" sz="2200" b="1" dirty="0" err="1"/>
              <a:t>rencana</a:t>
            </a:r>
            <a:r>
              <a:rPr lang="en-ID" sz="2200" b="1" dirty="0"/>
              <a:t> </a:t>
            </a:r>
            <a:r>
              <a:rPr lang="en-ID" sz="2200" b="1" dirty="0" err="1"/>
              <a:t>penebusan</a:t>
            </a:r>
            <a:r>
              <a:rPr lang="en-ID" sz="2200" b="1" dirty="0"/>
              <a:t> Allah. </a:t>
            </a:r>
          </a:p>
          <a:p>
            <a:r>
              <a:rPr lang="en-ID" sz="22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seorang</a:t>
            </a:r>
            <a:r>
              <a:rPr lang="en-ID" sz="2200" dirty="0">
                <a:latin typeface="Gill Sans Nova Cond Ultra Bold" panose="020B0B04020104020203" pitchFamily="34" charset="0"/>
              </a:rPr>
              <a:t> pun </a:t>
            </a:r>
            <a:r>
              <a:rPr lang="en-ID" sz="22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menggoyahkan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misi</a:t>
            </a:r>
            <a:r>
              <a:rPr lang="en-ID" sz="2200" dirty="0">
                <a:latin typeface="Gill Sans Nova Cond Ultra Bold" panose="020B0B04020104020203" pitchFamily="34" charset="0"/>
              </a:rPr>
              <a:t>-Nya. </a:t>
            </a:r>
            <a:r>
              <a:rPr lang="en-ID" sz="2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dedikasi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sepenuh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2200" dirty="0">
                <a:latin typeface="Gill Sans Nova Cond Ultra Bold" panose="020B0B04020104020203" pitchFamily="34" charset="0"/>
              </a:rPr>
              <a:t>, Dia </a:t>
            </a:r>
            <a:r>
              <a:rPr lang="en-ID" sz="2200" dirty="0" err="1">
                <a:latin typeface="Gill Sans Nova Cond Ultra Bold" panose="020B0B04020104020203" pitchFamily="34" charset="0"/>
              </a:rPr>
              <a:t>mengabdikan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diri</a:t>
            </a:r>
            <a:r>
              <a:rPr lang="en-ID" sz="2200" dirty="0">
                <a:latin typeface="Gill Sans Nova Cond Ultra Bold" panose="020B0B04020104020203" pitchFamily="34" charset="0"/>
              </a:rPr>
              <a:t>-Nya </a:t>
            </a:r>
            <a:r>
              <a:rPr lang="en-ID" sz="2200" dirty="0" err="1">
                <a:latin typeface="Gill Sans Nova Cond Ultra Bold" panose="020B0B04020104020203" pitchFamily="34" charset="0"/>
              </a:rPr>
              <a:t>sepenuhnya</a:t>
            </a:r>
            <a:r>
              <a:rPr lang="en-ID" sz="2200" dirty="0">
                <a:latin typeface="Gill Sans Nova Cond Ultra Bold" panose="020B0B04020104020203" pitchFamily="34" charset="0"/>
              </a:rPr>
              <a:t> pada </a:t>
            </a:r>
            <a:r>
              <a:rPr lang="en-ID" sz="2200" dirty="0" err="1">
                <a:latin typeface="Gill Sans Nova Cond Ultra Bold" panose="020B0B04020104020203" pitchFamily="34" charset="0"/>
              </a:rPr>
              <a:t>hal</a:t>
            </a:r>
            <a:r>
              <a:rPr lang="en-ID" sz="2200" dirty="0">
                <a:latin typeface="Gill Sans Nova Cond Ultra Bold" panose="020B0B04020104020203" pitchFamily="34" charset="0"/>
              </a:rPr>
              <a:t> </a:t>
            </a:r>
            <a:r>
              <a:rPr lang="en-ID" sz="2200" dirty="0" err="1">
                <a:latin typeface="Gill Sans Nova Cond Ultra Bold" panose="020B0B04020104020203" pitchFamily="34" charset="0"/>
              </a:rPr>
              <a:t>itu</a:t>
            </a:r>
            <a:r>
              <a:rPr lang="en-ID" sz="2200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769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73EE0-3D94-92FA-5D19-5F33BDC1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MELIHAT DENGAN JELAS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11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DDE98-222A-FA47-EEB0-2A8A73442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942184"/>
            <a:ext cx="4880351" cy="455768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pelayanan</a:t>
            </a:r>
            <a:r>
              <a:rPr lang="en-ID" sz="3200" dirty="0">
                <a:latin typeface="Impact" panose="020B0806030902050204" pitchFamily="34" charset="0"/>
              </a:rPr>
              <a:t>-Nya,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menyembuhkan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beberapa</a:t>
            </a:r>
            <a:r>
              <a:rPr lang="en-ID" sz="3200" dirty="0"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latin typeface="Impact" panose="020B0806030902050204" pitchFamily="34" charset="0"/>
              </a:rPr>
              <a:t>buta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Markus 8:22-26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satu-satunya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mujizat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memerlukan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dua kali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tindakan</a:t>
            </a:r>
            <a:r>
              <a:rPr lang="en-ID" sz="3200" dirty="0">
                <a:latin typeface="Tw Cen MT Condensed Extra Bold" panose="020B0803020202020204" pitchFamily="34" charset="0"/>
              </a:rPr>
              <a:t> agar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menghasilkan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pemulihan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sempurna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CE121-65C3-57A2-257D-3BB18F96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053" y="2536723"/>
            <a:ext cx="3013472" cy="3013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9836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63176-F7B3-922D-63F4-8DFFA6D250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3" b="1261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4BBCB-52AD-ED95-084A-D922C7389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888" y="3710613"/>
            <a:ext cx="8672223" cy="289867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Dua kali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tindakan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perumpamaan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dilakoni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mengilustrasikan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bagaimana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wawasan</a:t>
            </a:r>
            <a:r>
              <a:rPr lang="en-ID" sz="3200" dirty="0">
                <a:latin typeface="Impact" panose="020B0806030902050204" pitchFamily="34" charset="0"/>
              </a:rPr>
              <a:t> spiritual </a:t>
            </a:r>
            <a:r>
              <a:rPr lang="en-ID" sz="3200" dirty="0" err="1">
                <a:latin typeface="Impact" panose="020B0806030902050204" pitchFamily="34" charset="0"/>
              </a:rPr>
              <a:t>terkadang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membutuhkan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waktu</a:t>
            </a:r>
            <a:r>
              <a:rPr lang="en-ID" sz="3200" dirty="0">
                <a:latin typeface="Impact" panose="020B0806030902050204" pitchFamily="34" charset="0"/>
              </a:rPr>
              <a:t> agar </a:t>
            </a:r>
            <a:r>
              <a:rPr lang="en-ID" sz="3200" dirty="0" err="1">
                <a:latin typeface="Impact" panose="020B0806030902050204" pitchFamily="34" charset="0"/>
              </a:rPr>
              <a:t>terungkap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Pemulihan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penglihatan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menjadi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sebuah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metafora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pemuridan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berwawasan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luas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35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95F461-D185-FEFD-6268-47CB2410A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BA75F-EA67-F16E-74DA-E30CB71F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" y="159488"/>
            <a:ext cx="8309173" cy="2686953"/>
          </a:xfrm>
        </p:spPr>
        <p:txBody>
          <a:bodyPr>
            <a:noAutofit/>
          </a:bodyPr>
          <a:lstStyle/>
          <a:p>
            <a:r>
              <a:rPr lang="en-ID" sz="2800" dirty="0" err="1">
                <a:latin typeface="Franklin Gothic Heavy" panose="020B0903020102020204" pitchFamily="34" charset="0"/>
              </a:rPr>
              <a:t>Dalam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peristiwa</a:t>
            </a:r>
            <a:r>
              <a:rPr lang="en-ID" sz="2800" dirty="0">
                <a:latin typeface="Franklin Gothic Heavy" panose="020B0903020102020204" pitchFamily="34" charset="0"/>
              </a:rPr>
              <a:t> yang lain [Markus 8:27-30], </a:t>
            </a:r>
            <a:r>
              <a:rPr lang="en-ID" sz="2800" dirty="0" err="1">
                <a:latin typeface="Franklin Gothic Heavy" panose="020B0903020102020204" pitchFamily="34" charset="0"/>
              </a:rPr>
              <a:t>Sementara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dalam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perjalanan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Yesus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bertanya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kepada</a:t>
            </a:r>
            <a:r>
              <a:rPr lang="en-ID" sz="2800" dirty="0">
                <a:latin typeface="Franklin Gothic Heavy" panose="020B0903020102020204" pitchFamily="34" charset="0"/>
              </a:rPr>
              <a:t> murid-murid-Nya </a:t>
            </a:r>
            <a:r>
              <a:rPr lang="en-ID" sz="2800" dirty="0" err="1">
                <a:latin typeface="Franklin Gothic Heavy" panose="020B0903020102020204" pitchFamily="34" charset="0"/>
              </a:rPr>
              <a:t>tentang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siapa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diri</a:t>
            </a:r>
            <a:r>
              <a:rPr lang="en-ID" sz="2800" dirty="0">
                <a:latin typeface="Franklin Gothic Heavy" panose="020B0903020102020204" pitchFamily="34" charset="0"/>
              </a:rPr>
              <a:t>-Nya, masing-masing </a:t>
            </a:r>
            <a:r>
              <a:rPr lang="en-ID" sz="2800" dirty="0" err="1">
                <a:latin typeface="Franklin Gothic Heavy" panose="020B0903020102020204" pitchFamily="34" charset="0"/>
              </a:rPr>
              <a:t>memberi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jawaban</a:t>
            </a:r>
            <a:r>
              <a:rPr lang="en-ID" sz="2800" dirty="0">
                <a:latin typeface="Franklin Gothic Heavy" panose="020B0903020102020204" pitchFamily="34" charset="0"/>
              </a:rPr>
              <a:t> yang </a:t>
            </a:r>
            <a:r>
              <a:rPr lang="en-ID" sz="2800" dirty="0" err="1">
                <a:latin typeface="Franklin Gothic Heavy" panose="020B0903020102020204" pitchFamily="34" charset="0"/>
              </a:rPr>
              <a:t>berbeda</a:t>
            </a:r>
            <a:r>
              <a:rPr lang="en-ID" sz="2800" dirty="0">
                <a:latin typeface="Franklin Gothic Heavy" panose="020B0903020102020204" pitchFamily="34" charset="0"/>
              </a:rPr>
              <a:t>.</a:t>
            </a:r>
            <a:br>
              <a:rPr lang="en-ID" sz="2800" dirty="0">
                <a:latin typeface="Franklin Gothic Heavy" panose="020B0903020102020204" pitchFamily="34" charset="0"/>
              </a:rPr>
            </a:br>
            <a:br>
              <a:rPr lang="en-ID" sz="1200" dirty="0">
                <a:latin typeface="Franklin Gothic Heavy" panose="020B0903020102020204" pitchFamily="34" charset="0"/>
              </a:rPr>
            </a:b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Ada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tiga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karakteristik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yang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menegaskan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pertanyaan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Yesus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dan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jawaban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murid-murid: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7332C-23BD-CFA1-5B5E-EAB1EED84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005929"/>
            <a:ext cx="8004987" cy="355710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menanyakan</a:t>
            </a:r>
            <a:r>
              <a:rPr lang="en-ID" dirty="0">
                <a:latin typeface="Franklin Gothic Demi Cond" panose="020B0706030402020204" pitchFamily="34" charset="0"/>
              </a:rPr>
              <a:t> murid-murid-Nya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identitas</a:t>
            </a:r>
            <a:r>
              <a:rPr lang="en-ID" dirty="0"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latin typeface="Franklin Gothic Demi Cond" panose="020B0706030402020204" pitchFamily="34" charset="0"/>
              </a:rPr>
              <a:t> yang Dia </a:t>
            </a:r>
            <a:r>
              <a:rPr lang="en-ID" dirty="0" err="1">
                <a:latin typeface="Franklin Gothic Demi Cond" panose="020B0706030402020204" pitchFamily="34" charset="0"/>
              </a:rPr>
              <a:t>belum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pernah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lakukan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sebelumnya</a:t>
            </a:r>
            <a:r>
              <a:rPr lang="en-ID" dirty="0">
                <a:latin typeface="Franklin Gothic Demi Cond" panose="020B07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Eras Bold ITC" panose="020B0907030504020204" pitchFamily="34" charset="0"/>
              </a:rPr>
              <a:t>Petrus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orang </a:t>
            </a:r>
            <a:r>
              <a:rPr lang="en-ID" dirty="0" err="1">
                <a:latin typeface="Eras Bold ITC" panose="020B0907030504020204" pitchFamily="34" charset="0"/>
              </a:rPr>
              <a:t>pertama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menyatakan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bahwa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Mesias</a:t>
            </a:r>
            <a:r>
              <a:rPr lang="en-ID" dirty="0">
                <a:latin typeface="Eras Bold ITC" panose="020B090703050402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Segera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pewahyuan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, Dia </a:t>
            </a:r>
            <a:r>
              <a:rPr lang="en-ID" dirty="0" err="1">
                <a:latin typeface="Impact" panose="020B0806030902050204" pitchFamily="34" charset="0"/>
              </a:rPr>
              <a:t>mulai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menjelaskan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mana Dia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yaitu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salib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744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C8B15-D8D2-AA57-B6A8-582A4997A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457" y="170121"/>
            <a:ext cx="4643472" cy="642360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Mengapa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menyuruh</a:t>
            </a:r>
            <a:r>
              <a:rPr lang="en-ID" sz="3200" dirty="0">
                <a:latin typeface="Franklin Gothic Demi Cond" panose="020B0706030402020204" pitchFamily="34" charset="0"/>
              </a:rPr>
              <a:t> murid-murid-Nya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siapa</a:t>
            </a:r>
            <a:r>
              <a:rPr lang="en-ID" sz="3200" dirty="0">
                <a:latin typeface="Franklin Gothic Demi Cond" panose="020B0706030402020204" pitchFamily="34" charset="0"/>
              </a:rPr>
              <a:t> pun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Dia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Mesias</a:t>
            </a:r>
            <a:r>
              <a:rPr lang="en-ID" sz="3200" dirty="0">
                <a:latin typeface="Franklin Gothic Demi Cond" panose="020B0706030402020204" pitchFamily="34" charset="0"/>
              </a:rPr>
              <a:t>?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Karena, pada zaman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"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Mesias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mempunyai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nuansa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politis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penggulingan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pemerintahan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Romawi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endParaRPr lang="en-ID" sz="1600" b="1" dirty="0">
              <a:solidFill>
                <a:srgbClr val="00206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datang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menjadi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mesias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seperti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;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jadi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panggilan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-Nya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berdiam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diri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mengenai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identitas</a:t>
            </a:r>
            <a:r>
              <a:rPr lang="en-ID" sz="3200" b="1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-Nya.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FEB86-9F78-E167-CA14-9C950016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06" r="25411" b="-1"/>
          <a:stretch/>
        </p:blipFill>
        <p:spPr>
          <a:xfrm>
            <a:off x="5438646" y="1785881"/>
            <a:ext cx="3127897" cy="4144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7339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10B75-E1DA-9C93-F55F-8AD4F122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HARGA PEMURIDAN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12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8FDE-3DC0-AF2A-D4FB-A5570BA3E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046" y="1885279"/>
            <a:ext cx="4539246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pemberitahuan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mengenai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masalah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 err="1">
                <a:latin typeface="Franklin Gothic Demi Cond" panose="020B0706030402020204" pitchFamily="34" charset="0"/>
              </a:rPr>
              <a:t>Namun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sekarang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benar-benar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siapa</a:t>
            </a:r>
            <a:r>
              <a:rPr lang="en-ID" sz="2600" dirty="0">
                <a:latin typeface="Franklin Gothic Demi Cond" panose="020B0706030402020204" pitchFamily="34" charset="0"/>
              </a:rPr>
              <a:t> Dia, Dia </a:t>
            </a:r>
            <a:r>
              <a:rPr lang="en-ID" sz="2600" dirty="0" err="1">
                <a:latin typeface="Franklin Gothic Demi Cond" panose="020B0706030402020204" pitchFamily="34" charset="0"/>
              </a:rPr>
              <a:t>mengungkapkan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tujuan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misi</a:t>
            </a:r>
            <a:r>
              <a:rPr lang="en-ID" sz="2600" dirty="0">
                <a:latin typeface="Franklin Gothic Heavy" panose="020B0903020102020204" pitchFamily="34" charset="0"/>
              </a:rPr>
              <a:t>-Nya </a:t>
            </a:r>
            <a:r>
              <a:rPr lang="en-ID" sz="2600" dirty="0" err="1">
                <a:latin typeface="Franklin Gothic Heavy" panose="020B0903020102020204" pitchFamily="34" charset="0"/>
              </a:rPr>
              <a:t>bahwa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adalah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perlu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bagi</a:t>
            </a:r>
            <a:r>
              <a:rPr lang="en-ID" sz="2600" dirty="0">
                <a:latin typeface="Franklin Gothic Heavy" panose="020B0903020102020204" pitchFamily="34" charset="0"/>
              </a:rPr>
              <a:t>-Nya </a:t>
            </a:r>
            <a:r>
              <a:rPr lang="en-ID" sz="2600" dirty="0" err="1">
                <a:latin typeface="Franklin Gothic Heavy" panose="020B0903020102020204" pitchFamily="34" charset="0"/>
              </a:rPr>
              <a:t>untuk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mengalami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banyak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penderitaan</a:t>
            </a:r>
            <a:r>
              <a:rPr lang="en-ID" sz="2600" dirty="0">
                <a:latin typeface="Franklin Gothic Heavy" panose="020B0903020102020204" pitchFamily="34" charset="0"/>
              </a:rPr>
              <a:t>, </a:t>
            </a:r>
            <a:r>
              <a:rPr lang="en-ID" sz="2600" dirty="0" err="1">
                <a:latin typeface="Franklin Gothic Heavy" panose="020B0903020102020204" pitchFamily="34" charset="0"/>
              </a:rPr>
              <a:t>ditolak</a:t>
            </a:r>
            <a:r>
              <a:rPr lang="en-ID" sz="2600" dirty="0">
                <a:latin typeface="Franklin Gothic Heavy" panose="020B0903020102020204" pitchFamily="34" charset="0"/>
              </a:rPr>
              <a:t>, dan </a:t>
            </a:r>
            <a:r>
              <a:rPr lang="en-ID" sz="2600" dirty="0" err="1">
                <a:latin typeface="Franklin Gothic Heavy" panose="020B0903020102020204" pitchFamily="34" charset="0"/>
              </a:rPr>
              <a:t>dibunuh</a:t>
            </a:r>
            <a:r>
              <a:rPr lang="en-ID" sz="2600" dirty="0">
                <a:latin typeface="Franklin Gothic Heavy" panose="020B0903020102020204" pitchFamily="34" charset="0"/>
              </a:rPr>
              <a:t>, </a:t>
            </a:r>
            <a:r>
              <a:rPr lang="en-ID" sz="2600" dirty="0" err="1">
                <a:latin typeface="Franklin Gothic Heavy" panose="020B0903020102020204" pitchFamily="34" charset="0"/>
              </a:rPr>
              <a:t>serta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kemudian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bangkit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kembali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setelah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tiga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hari</a:t>
            </a:r>
            <a:r>
              <a:rPr lang="en-ID" sz="2600" dirty="0">
                <a:latin typeface="Franklin Gothic Heavy" panose="020B09030201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851A3-8B6C-BD29-9CC4-D5C222143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04"/>
          <a:stretch/>
        </p:blipFill>
        <p:spPr>
          <a:xfrm>
            <a:off x="587191" y="4092480"/>
            <a:ext cx="2506527" cy="2396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DD8C5-CBA1-3B3D-6DCA-6EB4711D9E75}"/>
              </a:ext>
            </a:extLst>
          </p:cNvPr>
          <p:cNvSpPr txBox="1"/>
          <p:nvPr/>
        </p:nvSpPr>
        <p:spPr>
          <a:xfrm>
            <a:off x="165708" y="1954060"/>
            <a:ext cx="41076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400" dirty="0">
                <a:latin typeface="Franklin Gothic Demi Cond" panose="020B0706030402020204" pitchFamily="34" charset="0"/>
              </a:rPr>
              <a:t>Ketika </a:t>
            </a:r>
            <a:r>
              <a:rPr lang="en-ID" sz="2400" dirty="0" err="1">
                <a:latin typeface="Franklin Gothic Demi Cond" panose="020B0706030402020204" pitchFamily="34" charset="0"/>
              </a:rPr>
              <a:t>Yesus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pertama</a:t>
            </a:r>
            <a:r>
              <a:rPr lang="en-ID" sz="2400" dirty="0">
                <a:latin typeface="Franklin Gothic Demi Cond" panose="020B0706030402020204" pitchFamily="34" charset="0"/>
              </a:rPr>
              <a:t> kali </a:t>
            </a:r>
            <a:r>
              <a:rPr lang="en-ID" sz="2400" dirty="0" err="1">
                <a:latin typeface="Franklin Gothic Demi Cond" panose="020B0706030402020204" pitchFamily="34" charset="0"/>
              </a:rPr>
              <a:t>memanggil</a:t>
            </a:r>
            <a:r>
              <a:rPr lang="en-ID" sz="2400" dirty="0">
                <a:latin typeface="Franklin Gothic Demi Cond" panose="020B0706030402020204" pitchFamily="34" charset="0"/>
              </a:rPr>
              <a:t> para murid, Dia </a:t>
            </a:r>
            <a:r>
              <a:rPr lang="en-ID" sz="2400" dirty="0" err="1">
                <a:latin typeface="Franklin Gothic Demi Cond" panose="020B0706030402020204" pitchFamily="34" charset="0"/>
              </a:rPr>
              <a:t>berkata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bahwa</a:t>
            </a:r>
            <a:r>
              <a:rPr lang="en-ID" sz="2400" dirty="0">
                <a:latin typeface="Franklin Gothic Demi Cond" panose="020B0706030402020204" pitchFamily="34" charset="0"/>
              </a:rPr>
              <a:t> Dia </a:t>
            </a:r>
            <a:r>
              <a:rPr lang="en-ID" sz="2400" dirty="0" err="1"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menjadikan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mereka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penjala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manusia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>
                <a:latin typeface="Impact" panose="020B0806030902050204" pitchFamily="34" charset="0"/>
              </a:rPr>
              <a:t>[Markus 1:17].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809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C14C5-9891-8DE0-C2A9-C7F3FD0F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6" b="23282"/>
          <a:stretch/>
        </p:blipFill>
        <p:spPr>
          <a:xfrm>
            <a:off x="20" y="11"/>
            <a:ext cx="9143980" cy="354063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82FDF-AD85-2A7B-83C6-BFFA8370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3" y="3645639"/>
            <a:ext cx="8505533" cy="31051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Petrus </a:t>
            </a:r>
            <a:r>
              <a:rPr lang="en-ID" sz="3000" dirty="0" err="1">
                <a:latin typeface="Franklin Gothic Demi Cond" panose="020B0706030402020204" pitchFamily="34" charset="0"/>
              </a:rPr>
              <a:t>merespon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penjelasan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>
                <a:latin typeface="Impact" panose="020B0806030902050204" pitchFamily="34" charset="0"/>
              </a:rPr>
              <a:t>Markus 8:32-33 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"Hal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dikatakan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terang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Petrus </a:t>
            </a:r>
            <a:r>
              <a:rPr lang="en-ID" sz="3000" dirty="0" err="1">
                <a:latin typeface="Franklin Gothic Demi Cond" panose="020B0706030402020204" pitchFamily="34" charset="0"/>
              </a:rPr>
              <a:t>menarik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samping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menegor</a:t>
            </a:r>
            <a:r>
              <a:rPr lang="en-ID" sz="3000" dirty="0">
                <a:latin typeface="Franklin Gothic Demi Cond" panose="020B0706030402020204" pitchFamily="34" charset="0"/>
              </a:rPr>
              <a:t> Dia. </a:t>
            </a: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berpalinglah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sambil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memandang</a:t>
            </a:r>
            <a:r>
              <a:rPr lang="en-ID" sz="3000" dirty="0">
                <a:latin typeface="Franklin Gothic Demi Cond" panose="020B0706030402020204" pitchFamily="34" charset="0"/>
              </a:rPr>
              <a:t> murid-murid-Nya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memarahi</a:t>
            </a:r>
            <a:r>
              <a:rPr lang="en-ID" sz="3000" dirty="0">
                <a:latin typeface="Franklin Gothic Demi Cond" panose="020B0706030402020204" pitchFamily="34" charset="0"/>
              </a:rPr>
              <a:t> Petrus, kata-Nya: "</a:t>
            </a:r>
            <a:r>
              <a:rPr lang="en-ID" sz="3000" dirty="0" err="1">
                <a:latin typeface="Franklin Gothic Demi Cond" panose="020B0706030402020204" pitchFamily="34" charset="0"/>
              </a:rPr>
              <a:t>Enyahlah</a:t>
            </a:r>
            <a:r>
              <a:rPr lang="en-ID" sz="3000" dirty="0">
                <a:latin typeface="Franklin Gothic Demi Cond" panose="020B0706030402020204" pitchFamily="34" charset="0"/>
              </a:rPr>
              <a:t> Iblis, </a:t>
            </a:r>
            <a:r>
              <a:rPr lang="en-ID" sz="3000" dirty="0" err="1">
                <a:latin typeface="Franklin Gothic Demi Cond" panose="020B0706030402020204" pitchFamily="34" charset="0"/>
              </a:rPr>
              <a:t>sebab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memikirkan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dipikirkan</a:t>
            </a:r>
            <a:r>
              <a:rPr lang="en-ID" sz="3000" dirty="0">
                <a:latin typeface="Franklin Gothic Demi Cond" panose="020B0706030402020204" pitchFamily="34" charset="0"/>
              </a:rPr>
              <a:t> Allah, </a:t>
            </a:r>
            <a:r>
              <a:rPr lang="en-ID" sz="3000" dirty="0" err="1">
                <a:latin typeface="Franklin Gothic Demi Cond" panose="020B0706030402020204" pitchFamily="34" charset="0"/>
              </a:rPr>
              <a:t>melainkan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dipikirkan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15898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1591</Words>
  <Application>Microsoft Office PowerPoint</Application>
  <PresentationFormat>On-screen Show (4:3)</PresentationFormat>
  <Paragraphs>85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Aharoni</vt:lpstr>
      <vt:lpstr>Amasis MT Pro Black</vt:lpstr>
      <vt:lpstr>Aptos</vt:lpstr>
      <vt:lpstr>Aptos Display</vt:lpstr>
      <vt:lpstr>Arial</vt:lpstr>
      <vt:lpstr>Eras Bold ITC</vt:lpstr>
      <vt:lpstr>Eras Demi ITC</vt:lpstr>
      <vt:lpstr>Franklin Gothic Demi Cond</vt:lpstr>
      <vt:lpstr>Franklin Gothic Heavy</vt:lpstr>
      <vt:lpstr>Gill Sans Nova Cond Ultra Bold</vt:lpstr>
      <vt:lpstr>Gill Sans Nova Cond XBd</vt:lpstr>
      <vt:lpstr>Impact</vt:lpstr>
      <vt:lpstr>Tw Cen MT Condensed Extra Bold</vt:lpstr>
      <vt:lpstr>Wingdings</vt:lpstr>
      <vt:lpstr>Office Theme</vt:lpstr>
      <vt:lpstr>MENGAJAR PARA MURID : Bagian 1</vt:lpstr>
      <vt:lpstr>MARKUS 8 : 34</vt:lpstr>
      <vt:lpstr>PowerPoint Presentation</vt:lpstr>
      <vt:lpstr>MELIHAT DENGAN JELAS Minggu, 11 Agustus 2024</vt:lpstr>
      <vt:lpstr>PowerPoint Presentation</vt:lpstr>
      <vt:lpstr>Dalam peristiwa yang lain [Markus 8:27-30], Sementara dalam perjalanan Yesus bertanya kepada murid-murid-Nya tentang siapa diri-Nya, masing-masing memberi jawaban yang berbeda.  Ada tiga karakteristik yang menegaskan pertanyaan Yesus dan jawaban murid-murid:</vt:lpstr>
      <vt:lpstr>PowerPoint Presentation</vt:lpstr>
      <vt:lpstr>HARGA PEMURIDAN Senin, 12 Agustus 2024</vt:lpstr>
      <vt:lpstr>PowerPoint Presentation</vt:lpstr>
      <vt:lpstr>Ellen G. White,  Alfa dan Omega, jld. 6, hal. 24</vt:lpstr>
      <vt:lpstr>PowerPoint Presentation</vt:lpstr>
      <vt:lpstr>PowerPoint Presentation</vt:lpstr>
      <vt:lpstr>GUNUNG DAN ORANG BANYAK Selasa, 13 Agustus 2024</vt:lpstr>
      <vt:lpstr>PowerPoint Presentation</vt:lpstr>
      <vt:lpstr>PowerPoint Presentation</vt:lpstr>
      <vt:lpstr>PowerPoint Presentation</vt:lpstr>
      <vt:lpstr>PowerPoint Presentation</vt:lpstr>
      <vt:lpstr>SIAPAKAH YANG TERBESAR?  Rabu, 14 Agustus 2024</vt:lpstr>
      <vt:lpstr>PowerPoint Presentation</vt:lpstr>
      <vt:lpstr>Yesus menanggapi yang dibicarakan murid-murid-Nya itu dengan dua langkah:</vt:lpstr>
      <vt:lpstr>PowerPoint Presentation</vt:lpstr>
      <vt:lpstr>ORANG SEHAT DALAM NERAKA Kamis, 15 Agustus 2024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12</cp:revision>
  <dcterms:created xsi:type="dcterms:W3CDTF">2024-08-12T08:18:10Z</dcterms:created>
  <dcterms:modified xsi:type="dcterms:W3CDTF">2024-08-15T23:41:51Z</dcterms:modified>
</cp:coreProperties>
</file>