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70" r:id="rId12"/>
    <p:sldId id="264" r:id="rId13"/>
    <p:sldId id="265" r:id="rId14"/>
    <p:sldId id="271" r:id="rId15"/>
    <p:sldId id="274" r:id="rId16"/>
    <p:sldId id="272" r:id="rId17"/>
    <p:sldId id="273" r:id="rId18"/>
    <p:sldId id="266" r:id="rId19"/>
    <p:sldId id="275" r:id="rId20"/>
    <p:sldId id="276" r:id="rId21"/>
    <p:sldId id="277" r:id="rId22"/>
    <p:sldId id="278" r:id="rId23"/>
    <p:sldId id="267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33D"/>
    <a:srgbClr val="2E3C14"/>
    <a:srgbClr val="6E9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583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903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522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976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038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701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121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648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15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80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680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1CFFCD-33E3-4AB9-A02F-E178A142848A}" type="datetimeFigureOut">
              <a:rPr lang="en-ID" smtClean="0"/>
              <a:t>08/08/2024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9EDA8-1804-4BE7-AABA-760C69950B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160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265BE-DBD4-2856-C2E4-19780FAD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04" r="2664" b="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48E9-2123-2F58-3236-C897D23A8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 DALAM KELUAR</a:t>
            </a:r>
            <a:endParaRPr lang="en-ID" sz="6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22EF3-BD71-968E-2BAA-A0B2F61EB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348716"/>
            <a:ext cx="7543800" cy="10060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ke-6, Triwulan III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50734-966B-1424-E7AB-9364D461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D8701-1001-A603-2155-F14E0E97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2389239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Apakah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ayat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tersebut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sedang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menyingkirkan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pengajaran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Imamat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11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mengenai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makanan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haram dan halal?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Perhatikan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beberapa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petunjuk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749F6-6FA0-1F22-DEB9-FF98E9F96533}"/>
              </a:ext>
            </a:extLst>
          </p:cNvPr>
          <p:cNvSpPr txBox="1"/>
          <p:nvPr/>
        </p:nvSpPr>
        <p:spPr>
          <a:xfrm>
            <a:off x="1538612" y="2637491"/>
            <a:ext cx="72316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Akan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aneh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jika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tiba-tiba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memberhentikan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perintah-perintah</a:t>
            </a:r>
            <a:r>
              <a:rPr lang="en-ID" sz="2800" dirty="0">
                <a:latin typeface="Tw Cen MT Condensed Extra Bold" panose="020B0803020202020204" pitchFamily="34" charset="0"/>
              </a:rPr>
              <a:t> Musa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Markus 7:14-19,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2800" dirty="0">
                <a:latin typeface="Tw Cen MT Condensed Extra Bold" panose="020B0803020202020204" pitchFamily="34" charset="0"/>
              </a:rPr>
              <a:t> Dia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baru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saja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membela</a:t>
            </a:r>
            <a:r>
              <a:rPr lang="en-ID" sz="2800" dirty="0">
                <a:latin typeface="Tw Cen MT Condensed Extra Bold" panose="020B0803020202020204" pitchFamily="34" charset="0"/>
              </a:rPr>
              <a:t> Musa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Markus 7:6-13.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D7E39-BFD7-AD61-6921-E4DF420EE695}"/>
              </a:ext>
            </a:extLst>
          </p:cNvPr>
          <p:cNvSpPr/>
          <p:nvPr/>
        </p:nvSpPr>
        <p:spPr>
          <a:xfrm>
            <a:off x="388442" y="2729824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5D57A-0A0C-4D63-140F-0CAD2C393D6F}"/>
              </a:ext>
            </a:extLst>
          </p:cNvPr>
          <p:cNvSpPr txBox="1"/>
          <p:nvPr/>
        </p:nvSpPr>
        <p:spPr>
          <a:xfrm>
            <a:off x="1538612" y="4747745"/>
            <a:ext cx="72316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2800" dirty="0">
                <a:latin typeface="Tw Cen MT Condensed Extra Bold" panose="020B0803020202020204" pitchFamily="34" charset="0"/>
              </a:rPr>
              <a:t> yang orang-orang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Farisi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promosikan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dasar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pengajaran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2800" dirty="0">
                <a:latin typeface="Tw Cen MT Condensed Extra Bold" panose="020B0803020202020204" pitchFamily="34" charset="0"/>
              </a:rPr>
              <a:t> Lama;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sebaliknya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mengenai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makanan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dasar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2800" dirty="0">
                <a:latin typeface="Tw Cen MT Condensed Extra Bold" panose="020B0803020202020204" pitchFamily="34" charset="0"/>
              </a:rPr>
              <a:t> Lama.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FC86A-14C3-7AC9-A794-401FA75748D6}"/>
              </a:ext>
            </a:extLst>
          </p:cNvPr>
          <p:cNvSpPr/>
          <p:nvPr/>
        </p:nvSpPr>
        <p:spPr>
          <a:xfrm>
            <a:off x="373695" y="4677297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115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44FBB-0E2C-8FDA-C620-A0A0EB7E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C23BB7-5B4F-EBB5-E1D3-2C729690A886}"/>
              </a:ext>
            </a:extLst>
          </p:cNvPr>
          <p:cNvSpPr txBox="1"/>
          <p:nvPr/>
        </p:nvSpPr>
        <p:spPr>
          <a:xfrm>
            <a:off x="1655352" y="1315655"/>
            <a:ext cx="716044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latin typeface="Tw Cen MT Condensed Extra Bold" panose="020B0803020202020204" pitchFamily="34" charset="0"/>
              </a:rPr>
              <a:t> yang Markus 7:19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maksudkan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menyucikan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mengenai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dihapuskan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melainkan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kontaminasi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jamahan</a:t>
            </a:r>
            <a:r>
              <a:rPr lang="en-ID" sz="2800" dirty="0">
                <a:latin typeface="Tw Cen MT Condensed Extra Bold" panose="020B0803020202020204" pitchFamily="34" charset="0"/>
              </a:rPr>
              <a:t> yang orang-orang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Farisi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buat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sah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 err="1">
                <a:latin typeface="Tw Cen MT Condensed Extra Bold" panose="020B0803020202020204" pitchFamily="34" charset="0"/>
              </a:rPr>
              <a:t>Misalnya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anggapan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keliru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jika</a:t>
            </a:r>
            <a:r>
              <a:rPr lang="en-ID" sz="2800" dirty="0">
                <a:latin typeface="Tw Cen MT Condensed Extra Bold" panose="020B0803020202020204" pitchFamily="34" charset="0"/>
              </a:rPr>
              <a:t> Anda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terkontaminasi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berhubungan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maka</a:t>
            </a:r>
            <a:r>
              <a:rPr lang="en-ID" sz="2800" dirty="0">
                <a:latin typeface="Tw Cen MT Condensed Extra Bold" panose="020B0803020202020204" pitchFamily="34" charset="0"/>
              </a:rPr>
              <a:t> Anda juga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terkontaminasi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sentuhan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makanan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jamah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2CC2F-D531-5447-7D33-9E1DA21F034B}"/>
              </a:ext>
            </a:extLst>
          </p:cNvPr>
          <p:cNvSpPr/>
          <p:nvPr/>
        </p:nvSpPr>
        <p:spPr>
          <a:xfrm>
            <a:off x="550674" y="2788818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3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38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4E41-A095-C7F4-1A16-074085D76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17" y="3008671"/>
            <a:ext cx="4380655" cy="33563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  <a:cs typeface="Aharoni" panose="02010803020104030203" pitchFamily="2" charset="-79"/>
              </a:rPr>
              <a:t>Dia </a:t>
            </a:r>
            <a:r>
              <a:rPr lang="en-ID" sz="32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memaparkan</a:t>
            </a:r>
            <a:r>
              <a:rPr lang="en-ID" sz="32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satu</a:t>
            </a:r>
            <a:r>
              <a:rPr lang="en-ID" sz="3200" dirty="0">
                <a:latin typeface="Berlin Sans FB" panose="020E0602020502020306" pitchFamily="34" charset="0"/>
                <a:cs typeface="Aharoni" panose="02010803020104030203" pitchFamily="2" charset="-79"/>
              </a:rPr>
              <a:t> daftar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kebiasaan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bermula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pikiran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namun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kemudian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berakhir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perbuatan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menajiskan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CC939-6C44-0263-C2BE-BBBD027F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" r="16304"/>
          <a:stretch/>
        </p:blipFill>
        <p:spPr>
          <a:xfrm>
            <a:off x="5038173" y="3429000"/>
            <a:ext cx="3448310" cy="2586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867BC19-F3FD-B791-8A92-8EB42D27BD24}"/>
              </a:ext>
            </a:extLst>
          </p:cNvPr>
          <p:cNvSpPr txBox="1"/>
          <p:nvPr/>
        </p:nvSpPr>
        <p:spPr>
          <a:xfrm>
            <a:off x="657519" y="876692"/>
            <a:ext cx="79850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Markus 7:21-23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memberi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tahukan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pusat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siapakah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seseorang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774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AC1E2-55EF-76B4-7C96-A1B7B527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REMAH-REMAH UNTUK ANJING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6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E9FB0-628A-CD82-CCB2-6DEB92491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2056697"/>
            <a:ext cx="5093724" cy="4563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Markus 7:27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Lalu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berkata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kepadanya</a:t>
            </a:r>
            <a:r>
              <a:rPr lang="en-ID" sz="3200" dirty="0">
                <a:latin typeface="Berlin Sans FB" panose="020E0602020502020306" pitchFamily="34" charset="0"/>
              </a:rPr>
              <a:t>: "</a:t>
            </a:r>
            <a:r>
              <a:rPr lang="en-ID" sz="3200" dirty="0" err="1">
                <a:latin typeface="Berlin Sans FB" panose="020E0602020502020306" pitchFamily="34" charset="0"/>
              </a:rPr>
              <a:t>Biarlah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anak-anak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kenyang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dahulu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sebab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patut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mengambil</a:t>
            </a:r>
            <a:r>
              <a:rPr lang="en-ID" sz="3200" dirty="0">
                <a:latin typeface="Berlin Sans FB" panose="020E0602020502020306" pitchFamily="34" charset="0"/>
              </a:rPr>
              <a:t> roti yang </a:t>
            </a:r>
            <a:r>
              <a:rPr lang="en-ID" sz="3200" dirty="0" err="1">
                <a:latin typeface="Berlin Sans FB" panose="020E0602020502020306" pitchFamily="34" charset="0"/>
              </a:rPr>
              <a:t>disediakan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anak-anak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melemparkannya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anjing</a:t>
            </a:r>
            <a:r>
              <a:rPr lang="en-ID" sz="3200" dirty="0">
                <a:latin typeface="Berlin Sans FB" panose="020E0602020502020306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FFDE5-5E66-E762-4566-366C13BB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01" y="2453116"/>
            <a:ext cx="3125158" cy="31095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20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B04B8F-2053-2FBD-1C7C-AD4BE01F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0C955-3F9C-A9FA-A140-9F6CA4B61BFB}"/>
              </a:ext>
            </a:extLst>
          </p:cNvPr>
          <p:cNvSpPr txBox="1"/>
          <p:nvPr/>
        </p:nvSpPr>
        <p:spPr>
          <a:xfrm>
            <a:off x="508820" y="688747"/>
            <a:ext cx="835496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kelihatannya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menanggapi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permohonan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wanita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latin typeface="Bernard MT Condensed" panose="02050806060905020404" pitchFamily="18" charset="0"/>
              </a:rPr>
              <a:t> [Markus 7:24-30]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begitu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kasar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menyebutnya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seekor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anjing</a:t>
            </a:r>
            <a:r>
              <a:rPr lang="en-ID" sz="3200" dirty="0">
                <a:latin typeface="Bernard MT Condensed" panose="02050806060905020404" pitchFamily="18" charset="0"/>
              </a:rPr>
              <a:t>?</a:t>
            </a:r>
          </a:p>
          <a:p>
            <a:r>
              <a:rPr lang="en-ID" sz="3200" dirty="0">
                <a:latin typeface="Impact" panose="020B0806030902050204" pitchFamily="34" charset="0"/>
              </a:rPr>
              <a:t>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Ada dua </a:t>
            </a:r>
            <a:r>
              <a:rPr lang="en-ID" sz="3200" dirty="0" err="1">
                <a:latin typeface="Impact" panose="020B0806030902050204" pitchFamily="34" charset="0"/>
              </a:rPr>
              <a:t>karakteristik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tanggapan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wanita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tersebut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menyarankan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</a:t>
            </a:r>
            <a:r>
              <a:rPr lang="en-ID" sz="3200" dirty="0">
                <a:latin typeface="Impact" panose="020B0806030902050204" pitchFamily="34" charset="0"/>
              </a:rPr>
              <a:t> yang Dia </a:t>
            </a:r>
            <a:r>
              <a:rPr lang="en-ID" sz="3200" dirty="0" err="1">
                <a:latin typeface="Impact" panose="020B0806030902050204" pitchFamily="34" charset="0"/>
              </a:rPr>
              <a:t>sedang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ajarkan</a:t>
            </a:r>
            <a:r>
              <a:rPr lang="en-ID" sz="32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E63FB-77CD-793F-7EEC-29105F9DAC67}"/>
              </a:ext>
            </a:extLst>
          </p:cNvPr>
          <p:cNvSpPr txBox="1"/>
          <p:nvPr/>
        </p:nvSpPr>
        <p:spPr>
          <a:xfrm>
            <a:off x="1634477" y="4556795"/>
            <a:ext cx="72293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mengatakan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anak-anak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diberi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lebih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"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dahulu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." Jika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lebih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"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dahulu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",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tampaknya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masuk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akal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jika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"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kemudian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86A41-1593-E61A-AC9D-F7075BE0D117}"/>
              </a:ext>
            </a:extLst>
          </p:cNvPr>
          <p:cNvSpPr/>
          <p:nvPr/>
        </p:nvSpPr>
        <p:spPr>
          <a:xfrm>
            <a:off x="577782" y="4575485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83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2B28E-23BF-DF2D-3C9C-871DB9F8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45B701-551C-5691-A99F-8292E3190C39}"/>
              </a:ext>
            </a:extLst>
          </p:cNvPr>
          <p:cNvSpPr txBox="1"/>
          <p:nvPr/>
        </p:nvSpPr>
        <p:spPr>
          <a:xfrm>
            <a:off x="1342104" y="769587"/>
            <a:ext cx="756592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menggunakan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sebuah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bentuk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kecil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kata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anjing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bukan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berarti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anak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anjing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melainkan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konteksnya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anjing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diperbolehkan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masuk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rumah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berbeda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anjing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jalanan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Wanita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tersebut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memungut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dua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penanda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tanggapannya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terhadap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yang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menolong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menjelaskan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tanggapannya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Tanggapan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wanita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tersebut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sebetulnya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cukup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tajam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Dia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menjawab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: “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Benar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Tetapi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anjing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di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bawah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meja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juga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remah-remah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dijatuhkan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anak-anak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" [Markus 7:28].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4DBC-A6A2-13E7-D66E-B4CEFAC7941F}"/>
              </a:ext>
            </a:extLst>
          </p:cNvPr>
          <p:cNvSpPr/>
          <p:nvPr/>
        </p:nvSpPr>
        <p:spPr>
          <a:xfrm>
            <a:off x="329653" y="2613391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79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BFAD6-7317-FFCE-F3D0-263ED895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64EC7-CE09-5D51-5A8D-FB2CAD5C7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46009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v-SE" sz="3600" dirty="0">
                <a:solidFill>
                  <a:schemeClr val="bg1"/>
                </a:solidFill>
                <a:latin typeface="Impact" panose="020B0806030902050204" pitchFamily="34" charset="0"/>
              </a:rPr>
              <a:t>Tanggapan dari wanita tersebut menunjukkan:</a:t>
            </a:r>
            <a:endParaRPr lang="en-ID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7B52-3B34-5F52-045B-1C632583E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62" y="1858296"/>
            <a:ext cx="8338369" cy="4999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1. </a:t>
            </a:r>
            <a:r>
              <a:rPr lang="en-ID" dirty="0" err="1">
                <a:latin typeface="Impact" panose="020B0806030902050204" pitchFamily="34" charset="0"/>
              </a:rPr>
              <a:t>Kasihnya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putrinya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Sama </a:t>
            </a:r>
            <a:r>
              <a:rPr lang="en-ID" dirty="0" err="1">
                <a:latin typeface="Franklin Gothic Demi" panose="020B0703020102020204" pitchFamily="34" charset="0"/>
              </a:rPr>
              <a:t>seperti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anjing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berada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dalam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rumah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bawah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meja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demikian</a:t>
            </a:r>
            <a:r>
              <a:rPr lang="en-ID" dirty="0">
                <a:latin typeface="Franklin Gothic Demi" panose="020B0703020102020204" pitchFamily="34" charset="0"/>
              </a:rPr>
              <a:t> pula </a:t>
            </a:r>
            <a:r>
              <a:rPr lang="en-ID" dirty="0" err="1">
                <a:latin typeface="Franklin Gothic Demi" panose="020B0703020102020204" pitchFamily="34" charset="0"/>
              </a:rPr>
              <a:t>dia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berada</a:t>
            </a:r>
            <a:r>
              <a:rPr lang="en-ID" dirty="0">
                <a:latin typeface="Franklin Gothic Demi" panose="020B0703020102020204" pitchFamily="34" charset="0"/>
              </a:rPr>
              <a:t> di kaki </a:t>
            </a:r>
            <a:r>
              <a:rPr lang="en-ID" dirty="0" err="1">
                <a:latin typeface="Franklin Gothic Demi" panose="020B0703020102020204" pitchFamily="34" charset="0"/>
              </a:rPr>
              <a:t>Yesus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memohon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bagi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putrinya</a:t>
            </a:r>
            <a:r>
              <a:rPr lang="en-ID" dirty="0">
                <a:latin typeface="Franklin Gothic Demi" panose="020B0703020102020204" pitchFamily="34" charset="0"/>
              </a:rPr>
              <a:t>. Jadi, </a:t>
            </a:r>
            <a:r>
              <a:rPr lang="en-ID" dirty="0" err="1">
                <a:latin typeface="Franklin Gothic Demi" panose="020B0703020102020204" pitchFamily="34" charset="0"/>
              </a:rPr>
              <a:t>dia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menuntut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seekor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anjing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atas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makanan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jatuh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lantai</a:t>
            </a:r>
            <a:r>
              <a:rPr lang="en-ID" dirty="0">
                <a:latin typeface="Franklin Gothic Demi" panose="020B0703020102020204" pitchFamily="34" charset="0"/>
              </a:rPr>
              <a:t>.   </a:t>
            </a:r>
          </a:p>
          <a:p>
            <a:pPr marL="0" indent="0">
              <a:buNone/>
            </a:pPr>
            <a:endParaRPr lang="en-ID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2. </a:t>
            </a:r>
            <a:r>
              <a:rPr lang="en-ID" dirty="0" err="1">
                <a:latin typeface="Impact" panose="020B0806030902050204" pitchFamily="34" charset="0"/>
              </a:rPr>
              <a:t>Mengungkapkan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Menyebut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mukjizat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besar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penyembuhan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putrinya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jarak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jauh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sebagai</a:t>
            </a:r>
            <a:r>
              <a:rPr lang="en-ID" dirty="0">
                <a:latin typeface="Franklin Gothic Demi" panose="020B0703020102020204" pitchFamily="34" charset="0"/>
              </a:rPr>
              <a:t> “</a:t>
            </a:r>
            <a:r>
              <a:rPr lang="en-ID" dirty="0" err="1">
                <a:latin typeface="Franklin Gothic Demi" panose="020B0703020102020204" pitchFamily="34" charset="0"/>
              </a:rPr>
              <a:t>remah-remah</a:t>
            </a:r>
            <a:r>
              <a:rPr lang="en-ID" dirty="0">
                <a:latin typeface="Franklin Gothic Demi" panose="020B0703020102020204" pitchFamily="34" charset="0"/>
              </a:rPr>
              <a:t>" </a:t>
            </a:r>
            <a:r>
              <a:rPr lang="en-ID" dirty="0" err="1">
                <a:latin typeface="Franklin Gothic Demi" panose="020B0703020102020204" pitchFamily="34" charset="0"/>
              </a:rPr>
              <a:t>mengindikasi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imannya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bahwa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kuasa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Yesus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sungguh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luar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biasa</a:t>
            </a:r>
            <a:r>
              <a:rPr lang="en-ID" dirty="0"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32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52F89-1391-7DC4-CB5F-6AC06A7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96" r="15793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57C58E-2E85-784C-962E-26B02228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82" y="609600"/>
            <a:ext cx="5768417" cy="1322887"/>
          </a:xfrm>
        </p:spPr>
        <p:txBody>
          <a:bodyPr>
            <a:normAutofit fontScale="90000"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Ellen G. White, </a:t>
            </a:r>
            <a:br>
              <a:rPr lang="en-ID" sz="3600" dirty="0">
                <a:latin typeface="Impact" panose="020B0806030902050204" pitchFamily="34" charset="0"/>
              </a:rPr>
            </a:br>
            <a:r>
              <a:rPr lang="en-ID" sz="3600" dirty="0">
                <a:latin typeface="Impact" panose="020B0806030902050204" pitchFamily="34" charset="0"/>
              </a:rPr>
              <a:t>Alfa dan Omega, </a:t>
            </a:r>
            <a:r>
              <a:rPr lang="en-ID" sz="3600" dirty="0" err="1">
                <a:latin typeface="Impact" panose="020B0806030902050204" pitchFamily="34" charset="0"/>
              </a:rPr>
              <a:t>jld</a:t>
            </a:r>
            <a:r>
              <a:rPr lang="en-ID" sz="3600" dirty="0">
                <a:latin typeface="Impact" panose="020B0806030902050204" pitchFamily="34" charset="0"/>
              </a:rPr>
              <a:t>. 5,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438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55296-2C4F-1320-9593-0140D77D6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66" y="2255023"/>
            <a:ext cx="5556100" cy="428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"Oleh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perlakuan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dianggap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terbuang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Israel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asing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melainkan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keluarga</a:t>
            </a:r>
            <a:r>
              <a:rPr lang="en-ID" sz="3000" dirty="0"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Sebagai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seorang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anak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ia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mempunyai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kesempatan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mendapat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bagian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pemberian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Bapa</a:t>
            </a:r>
            <a:r>
              <a:rPr lang="en-ID" sz="30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83818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454AF-5EE1-0243-246A-483B7428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da-DK" sz="4000" dirty="0">
                <a:solidFill>
                  <a:srgbClr val="C00000"/>
                </a:solidFill>
                <a:latin typeface="Impact" panose="020B0806030902050204" pitchFamily="34" charset="0"/>
              </a:rPr>
              <a:t>LIDAH YANG TERIKAT</a:t>
            </a:r>
            <a:br>
              <a:rPr lang="da-DK" sz="4700" dirty="0"/>
            </a:br>
            <a:r>
              <a:rPr lang="da-DK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7 Agustus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87ED8-3EA6-A827-B479-4ECFBEA6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057" y="1918162"/>
            <a:ext cx="4975737" cy="4707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7:31-32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Kemudian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meninggalkan</a:t>
            </a:r>
            <a:r>
              <a:rPr lang="en-ID" dirty="0">
                <a:latin typeface="Berlin Sans FB" panose="020E0602020502020306" pitchFamily="34" charset="0"/>
              </a:rPr>
              <a:t> pula </a:t>
            </a:r>
            <a:r>
              <a:rPr lang="en-ID" dirty="0" err="1">
                <a:latin typeface="Berlin Sans FB" panose="020E0602020502020306" pitchFamily="34" charset="0"/>
              </a:rPr>
              <a:t>daerah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Tirus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melalui</a:t>
            </a:r>
            <a:r>
              <a:rPr lang="en-ID" dirty="0">
                <a:latin typeface="Berlin Sans FB" panose="020E0602020502020306" pitchFamily="34" charset="0"/>
              </a:rPr>
              <a:t> Sidon </a:t>
            </a:r>
            <a:r>
              <a:rPr lang="en-ID" dirty="0" err="1">
                <a:latin typeface="Berlin Sans FB" panose="020E0602020502020306" pitchFamily="34" charset="0"/>
              </a:rPr>
              <a:t>pergi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danau</a:t>
            </a:r>
            <a:r>
              <a:rPr lang="en-ID" dirty="0">
                <a:latin typeface="Berlin Sans FB" panose="020E0602020502020306" pitchFamily="34" charset="0"/>
              </a:rPr>
              <a:t> Galilea, di </a:t>
            </a:r>
            <a:r>
              <a:rPr lang="en-ID" dirty="0" err="1">
                <a:latin typeface="Berlin Sans FB" panose="020E0602020502020306" pitchFamily="34" charset="0"/>
              </a:rPr>
              <a:t>tengah-tengah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daerah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Dekapolis</a:t>
            </a:r>
            <a:r>
              <a:rPr lang="en-ID" dirty="0">
                <a:latin typeface="Berlin Sans FB" panose="020E0602020502020306" pitchFamily="34" charset="0"/>
              </a:rPr>
              <a:t>. Di situ orang </a:t>
            </a:r>
            <a:r>
              <a:rPr lang="en-ID" dirty="0" err="1">
                <a:latin typeface="Berlin Sans FB" panose="020E0602020502020306" pitchFamily="34" charset="0"/>
              </a:rPr>
              <a:t>membawa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seorang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tuli</a:t>
            </a:r>
            <a:r>
              <a:rPr lang="en-ID" dirty="0">
                <a:latin typeface="Berlin Sans FB" panose="020E0602020502020306" pitchFamily="34" charset="0"/>
              </a:rPr>
              <a:t> dan yang </a:t>
            </a:r>
            <a:r>
              <a:rPr lang="en-ID" dirty="0" err="1">
                <a:latin typeface="Berlin Sans FB" panose="020E0602020502020306" pitchFamily="34" charset="0"/>
              </a:rPr>
              <a:t>gagap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memohon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-Nya, </a:t>
            </a:r>
            <a:r>
              <a:rPr lang="en-ID" dirty="0" err="1">
                <a:latin typeface="Berlin Sans FB" panose="020E0602020502020306" pitchFamily="34" charset="0"/>
              </a:rPr>
              <a:t>supaya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meletakkan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tangan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19E63-AF97-DDFC-BC41-2389F6D8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6" y="2514734"/>
            <a:ext cx="3422876" cy="35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09685-BA00-359D-D378-CEDD1C25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4" r="18585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721A-81CA-27DD-9A9F-366A7511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504337"/>
            <a:ext cx="4571999" cy="4911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Kehilangan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pendengaran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membuat</a:t>
            </a:r>
            <a:r>
              <a:rPr lang="en-ID" sz="3600" dirty="0">
                <a:latin typeface="Franklin Gothic Demi Cond" panose="020B0706030402020204" pitchFamily="34" charset="0"/>
              </a:rPr>
              <a:t> orang </a:t>
            </a:r>
            <a:r>
              <a:rPr lang="en-ID" sz="3600" dirty="0" err="1">
                <a:latin typeface="Franklin Gothic Demi Cond" panose="020B0706030402020204" pitchFamily="34" charset="0"/>
              </a:rPr>
              <a:t>terisolasi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sekelilingnya</a:t>
            </a:r>
            <a:r>
              <a:rPr lang="en-ID" sz="3600" dirty="0">
                <a:latin typeface="Franklin Gothic Demi Cond" panose="020B0706030402020204" pitchFamily="34" charset="0"/>
              </a:rPr>
              <a:t>, dan </a:t>
            </a:r>
            <a:r>
              <a:rPr lang="en-ID" sz="3600" dirty="0" err="1">
                <a:latin typeface="Franklin Gothic Demi Cond" panose="020B0706030402020204" pitchFamily="34" charset="0"/>
              </a:rPr>
              <a:t>ketulian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parah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kesulitan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belajar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600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Masalah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pria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mungkin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sudah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berlangsung</a:t>
            </a:r>
            <a:r>
              <a:rPr lang="en-ID" sz="3600" dirty="0">
                <a:latin typeface="Franklin Gothic Demi Cond" panose="020B0706030402020204" pitchFamily="34" charset="0"/>
              </a:rPr>
              <a:t> lama.</a:t>
            </a:r>
          </a:p>
        </p:txBody>
      </p:sp>
    </p:spTree>
    <p:extLst>
      <p:ext uri="{BB962C8B-B14F-4D97-AF65-F5344CB8AC3E}">
        <p14:creationId xmlns:p14="http://schemas.microsoft.com/office/powerpoint/2010/main" val="174800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70C7-64EE-CAB8-A048-6264CB33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92239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MARKUS 7 : 15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629D9-1B6A-B5B3-3B2B-74940A03D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76" b="67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1568-5069-608E-CE8C-65C3D5DD5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8" y="4895838"/>
            <a:ext cx="8590317" cy="148806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pun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menajiskannya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itulah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menajiskannya</a:t>
            </a:r>
            <a:r>
              <a:rPr lang="en-ID" sz="3200" dirty="0">
                <a:latin typeface="Tw Cen MT Condensed Extra Bold" panose="020B0803020202020204" pitchFamily="34" charset="0"/>
              </a:rPr>
              <a:t>.”</a:t>
            </a:r>
          </a:p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36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600FA-855C-9C11-1236-6DCF8083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4" r="20005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0762A-019E-1487-9EF0-306EE958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2" y="565355"/>
            <a:ext cx="5987845" cy="1322887"/>
          </a:xfrm>
        </p:spPr>
        <p:txBody>
          <a:bodyPr>
            <a:normAutofit/>
          </a:bodyPr>
          <a:lstStyle/>
          <a:p>
            <a:pPr algn="r"/>
            <a:r>
              <a:rPr lang="en-ID" sz="3600" dirty="0"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latin typeface="Impact" panose="020B0806030902050204" pitchFamily="34" charset="0"/>
              </a:rPr>
              <a:t>jld</a:t>
            </a:r>
            <a:r>
              <a:rPr lang="en-ID" sz="3600" dirty="0">
                <a:latin typeface="Impact" panose="020B0806030902050204" pitchFamily="34" charset="0"/>
              </a:rPr>
              <a:t>. 6,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7EE84-7AB3-C582-C63F-57415D5B7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4" y="2090864"/>
            <a:ext cx="5822543" cy="43246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pria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menyingkir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pribadi</a:t>
            </a:r>
            <a:r>
              <a:rPr lang="en-ID" dirty="0">
                <a:latin typeface="Franklin Gothic Demi Cond" panose="020B0706030402020204" pitchFamily="34" charset="0"/>
              </a:rPr>
              <a:t>, Dia </a:t>
            </a:r>
            <a:r>
              <a:rPr lang="en-ID" dirty="0" err="1">
                <a:latin typeface="Franklin Gothic Demi Cond" panose="020B0706030402020204" pitchFamily="34" charset="0"/>
              </a:rPr>
              <a:t>menaruh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jemari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telinga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meludah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menjamah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lidahnya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menarik</a:t>
            </a:r>
            <a:r>
              <a:rPr lang="en-ID" dirty="0">
                <a:latin typeface="Franklin Gothic Demi Cond" panose="020B0706030402020204" pitchFamily="34" charset="0"/>
              </a:rPr>
              <a:t> napas.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menjamah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tubuh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sakit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sembuhkan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menarik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nafas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menghela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napas, "...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memikirkan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banyak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mendengar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serta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lidah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enggan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mengakui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Penebus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9721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6BDE4A-D84F-6FAA-38F2-2C98323C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68" b="6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D018F-3685-095A-BB33-5D5A611AD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3" y="3710613"/>
            <a:ext cx="8568813" cy="27954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ajaib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memulihkan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pendengaran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memampukannya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Tarikan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napas-Nya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mengilustrasikan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batas-batas yang Allah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tempatkan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sehubungan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kebebasan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Dia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memaksakan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kehendak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716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416C4-1911-D61B-BA35-CFDC3241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70" r="23556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F19E2-4C07-D068-F606-AE713DAAE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1150374"/>
            <a:ext cx="3775587" cy="5262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Mukjizat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menawarkan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dorongan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telinga</a:t>
            </a:r>
            <a:r>
              <a:rPr lang="en-ID" sz="3200" dirty="0">
                <a:latin typeface="Franklin Gothic Demi Cond" panose="020B0706030402020204" pitchFamily="34" charset="0"/>
              </a:rPr>
              <a:t> Anda agar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kebutuhan</a:t>
            </a:r>
            <a:r>
              <a:rPr lang="en-ID" sz="3200" dirty="0">
                <a:latin typeface="Gill Sans Ultra Bold Condensed" panose="020B0A06020104020203" pitchFamily="34" charset="0"/>
              </a:rPr>
              <a:t> orang lain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bersedia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membagikan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firman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yang </a:t>
            </a:r>
            <a:r>
              <a:rPr lang="en-ID" sz="3200" dirty="0" err="1">
                <a:latin typeface="Franklin Gothic Demi Cond" panose="020B0706030402020204" pitchFamily="34" charset="0"/>
              </a:rPr>
              <a:t>siap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menguatkan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perjalanan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6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ADD9D-48DA-5333-7CDB-F6001B2F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WASPADAI ROTI BUSUK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8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AF314-27E5-2FCA-6485-F01CDF4DF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4" y="3649673"/>
            <a:ext cx="8397362" cy="3028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8:11-12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Lalu </a:t>
            </a:r>
            <a:r>
              <a:rPr lang="en-ID" dirty="0" err="1">
                <a:latin typeface="Tw Cen MT Condensed Extra Bold" panose="020B0803020202020204" pitchFamily="34" charset="0"/>
              </a:rPr>
              <a:t>muncullah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Farisi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bersoal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jawab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mencobai</a:t>
            </a:r>
            <a:r>
              <a:rPr lang="en-ID" dirty="0">
                <a:latin typeface="Tw Cen MT Condensed Extra Bold" panose="020B0803020202020204" pitchFamily="34" charset="0"/>
              </a:rPr>
              <a:t> Dia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meminta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pada-Nya </a:t>
            </a:r>
            <a:r>
              <a:rPr lang="en-ID" dirty="0" err="1">
                <a:latin typeface="Tw Cen MT Condensed Extra Bold" panose="020B0803020202020204" pitchFamily="34" charset="0"/>
              </a:rPr>
              <a:t>suatu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sorga.Maka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mengeluhlah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latin typeface="Tw Cen MT Condensed Extra Bold" panose="020B0803020202020204" pitchFamily="34" charset="0"/>
              </a:rPr>
              <a:t>-Nya dan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Mengapa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angkatan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meminta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latin typeface="Tw Cen MT Condensed Extra Bold" panose="020B0803020202020204" pitchFamily="34" charset="0"/>
              </a:rPr>
              <a:t>? Aku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sesungguhnya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angkatan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sekali</a:t>
            </a:r>
            <a:r>
              <a:rPr lang="en-ID" dirty="0">
                <a:latin typeface="Tw Cen MT Condensed Extra Bold" panose="020B0803020202020204" pitchFamily="34" charset="0"/>
              </a:rPr>
              <a:t>-kali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FE102-8C12-F7CD-70B5-BB3E7814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74" y="1496678"/>
            <a:ext cx="6430297" cy="23547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582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11D60-CA59-B0FD-45AD-0B2C41541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850" y="814934"/>
            <a:ext cx="4213902" cy="5631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Jika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telinga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tertutup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terpejam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mukjizat</a:t>
            </a:r>
            <a:r>
              <a:rPr lang="en-ID" sz="3200" dirty="0">
                <a:latin typeface="Tw Cen MT Condensed Extra Bold" panose="020B0803020202020204" pitchFamily="34" charset="0"/>
              </a:rPr>
              <a:t> lain,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sekalipun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meyakinkannya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Bahkan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mukjizat-mukjizat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saja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cukup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meyakinkan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bertekad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percaya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10F42-F74F-485B-EBDF-C2EDBFCC9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" y="0"/>
            <a:ext cx="4567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5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664E0-9390-0FE6-BDF6-58B174EC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9" y="3200905"/>
            <a:ext cx="7782791" cy="661548"/>
          </a:xfrm>
        </p:spPr>
        <p:txBody>
          <a:bodyPr>
            <a:noAutofit/>
          </a:bodyPr>
          <a:lstStyle/>
          <a:p>
            <a:pPr algn="ctr"/>
            <a:r>
              <a:rPr lang="en-ID" dirty="0">
                <a:latin typeface="Impact" panose="020B0806030902050204" pitchFamily="34" charset="0"/>
              </a:rPr>
              <a:t>Markus 8:15-16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0D083-7F85-46AB-171E-102B7E07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764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6EE65-A8E9-0C8E-150B-2B75F3F47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62" y="4041058"/>
            <a:ext cx="8308873" cy="23892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Lalu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memperingatkan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, kata-Nya: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Berjaga-jagalah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awaslah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ragi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Farisi</a:t>
            </a:r>
            <a:r>
              <a:rPr lang="en-ID" sz="3200" dirty="0">
                <a:latin typeface="Tw Cen MT Condensed Extra Bold" panose="020B0803020202020204" pitchFamily="34" charset="0"/>
              </a:rPr>
              <a:t> dan ragi </a:t>
            </a:r>
            <a:r>
              <a:rPr lang="en-ID" sz="3200" dirty="0" err="1">
                <a:latin typeface="Tw Cen MT Condensed Extra Bold" panose="020B0803020202020204" pitchFamily="34" charset="0"/>
              </a:rPr>
              <a:t>Herodes</a:t>
            </a:r>
            <a:r>
              <a:rPr lang="en-ID" sz="3200" dirty="0">
                <a:latin typeface="Tw Cen MT Condensed Extra Bold" panose="020B0803020202020204" pitchFamily="34" charset="0"/>
              </a:rPr>
              <a:t>."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berpikir-pikir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yang lain: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dikatakan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3200" dirty="0">
                <a:latin typeface="Tw Cen MT Condensed Extra Bold" panose="020B0803020202020204" pitchFamily="34" charset="0"/>
              </a:rPr>
              <a:t> roti."</a:t>
            </a:r>
          </a:p>
        </p:txBody>
      </p:sp>
    </p:spTree>
    <p:extLst>
      <p:ext uri="{BB962C8B-B14F-4D97-AF65-F5344CB8AC3E}">
        <p14:creationId xmlns:p14="http://schemas.microsoft.com/office/powerpoint/2010/main" val="42701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9A468-4909-344D-3C34-16113959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3" b="51752"/>
          <a:stretch/>
        </p:blipFill>
        <p:spPr>
          <a:xfrm>
            <a:off x="1" y="10"/>
            <a:ext cx="9143999" cy="2698945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01B0-4ED5-81F4-72CB-71D219D4F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2" y="2919679"/>
            <a:ext cx="8819534" cy="371759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"Ragi orang </a:t>
            </a:r>
            <a:r>
              <a:rPr lang="en-ID" dirty="0" err="1">
                <a:latin typeface="Franklin Gothic Demi Cond" panose="020B0706030402020204" pitchFamily="34" charset="0"/>
              </a:rPr>
              <a:t>Farisi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Herodes</a:t>
            </a:r>
            <a:r>
              <a:rPr lang="en-ID" dirty="0">
                <a:latin typeface="Franklin Gothic Demi Cond" panose="020B0706030402020204" pitchFamily="34" charset="0"/>
              </a:rPr>
              <a:t>" yang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Matius</a:t>
            </a:r>
            <a:r>
              <a:rPr lang="en-ID" dirty="0">
                <a:latin typeface="Franklin Gothic Demi Cond" panose="020B0706030402020204" pitchFamily="34" charset="0"/>
              </a:rPr>
              <a:t> 16:12].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 murid-murid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salah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menegaskan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ajaran</a:t>
            </a:r>
            <a:r>
              <a:rPr lang="en-ID" dirty="0"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mengajukan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serangkaian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pertanyaan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pertanyaan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bersifat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retoris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mengekspresikan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kekecewaan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misi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Perkataan</a:t>
            </a:r>
            <a:r>
              <a:rPr lang="en-ID" dirty="0">
                <a:latin typeface="Impact" panose="020B0806030902050204" pitchFamily="34" charset="0"/>
              </a:rPr>
              <a:t>-Nya yang </a:t>
            </a:r>
            <a:r>
              <a:rPr lang="en-ID" dirty="0" err="1">
                <a:latin typeface="Impact" panose="020B0806030902050204" pitchFamily="34" charset="0"/>
              </a:rPr>
              <a:t>keras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dimaksudkan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membangunkan</a:t>
            </a:r>
            <a:r>
              <a:rPr lang="en-ID" dirty="0">
                <a:latin typeface="Impact" panose="020B0806030902050204" pitchFamily="34" charset="0"/>
              </a:rPr>
              <a:t> para murid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kelesuan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rohani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013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781C-66BB-A888-F9B3-B33941196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0" y="921125"/>
            <a:ext cx="5265173" cy="5910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Markus 8:19-20, Dia </a:t>
            </a:r>
            <a:r>
              <a:rPr lang="en-ID" sz="3000" dirty="0" err="1">
                <a:latin typeface="Franklin Gothic Demi Cond" panose="020B0706030402020204" pitchFamily="34" charset="0"/>
              </a:rPr>
              <a:t>mengajukan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faktual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sederhana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berisi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potongan</a:t>
            </a:r>
            <a:r>
              <a:rPr lang="en-ID" sz="3000" dirty="0">
                <a:latin typeface="Franklin Gothic Demi Cond" panose="020B0706030402020204" pitchFamily="34" charset="0"/>
              </a:rPr>
              <a:t> roti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kumpulkan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Dia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makan</a:t>
            </a:r>
            <a:r>
              <a:rPr lang="en-ID" sz="3000" dirty="0">
                <a:latin typeface="Franklin Gothic Demi Cond" panose="020B0706030402020204" pitchFamily="34" charset="0"/>
              </a:rPr>
              <a:t> 5.000 orang [Markus 6:30–44] dan juga 4.000 orang [Markus 8:1-10],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dimaksudkan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mengilustrasikan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sudah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keterbatasan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sumber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bukanlah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penghalang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8083B-34B7-D54F-376C-F9556578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17" r="16532" b="-1"/>
          <a:stretch/>
        </p:blipFill>
        <p:spPr>
          <a:xfrm>
            <a:off x="5552246" y="1351474"/>
            <a:ext cx="3289622" cy="438616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9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11F2C-DBF3-CA0C-950E-C668FF6A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807" y="586909"/>
            <a:ext cx="5270705" cy="378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terakhir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Markus 8:21 </a:t>
            </a:r>
            <a:r>
              <a:rPr lang="en-ID" sz="3200" dirty="0" err="1">
                <a:latin typeface="Franklin Gothic Demi Cond" panose="020B0706030402020204" pitchFamily="34" charset="0"/>
              </a:rPr>
              <a:t>sekali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bersifat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retoris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Masihkah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belum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mengerti</a:t>
            </a:r>
            <a:r>
              <a:rPr lang="en-ID" sz="3200" dirty="0">
                <a:latin typeface="Franklin Gothic Demi Cond" panose="020B0706030402020204" pitchFamily="34" charset="0"/>
              </a:rPr>
              <a:t>?”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Bagaimanapun</a:t>
            </a:r>
            <a:r>
              <a:rPr lang="en-ID" sz="3200" dirty="0">
                <a:latin typeface="Franklin Gothic Demi Cond" panose="020B0706030402020204" pitchFamily="34" charset="0"/>
              </a:rPr>
              <a:t> juga, murid-murid </a:t>
            </a:r>
            <a:r>
              <a:rPr lang="en-ID" sz="3200" dirty="0" err="1">
                <a:latin typeface="Franklin Gothic Demi Cond" panose="020B0706030402020204" pitchFamily="34" charset="0"/>
              </a:rPr>
              <a:t>perlu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mengingat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lihat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alami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46A54-C66D-8B91-0FDD-399D6C7E6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44"/>
          <a:stretch/>
        </p:blipFill>
        <p:spPr>
          <a:xfrm>
            <a:off x="427703" y="988142"/>
            <a:ext cx="3325084" cy="29850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D06EF-4EEB-DED6-D6E3-2285F721EF6E}"/>
              </a:ext>
            </a:extLst>
          </p:cNvPr>
          <p:cNvSpPr txBox="1"/>
          <p:nvPr/>
        </p:nvSpPr>
        <p:spPr>
          <a:xfrm>
            <a:off x="817859" y="4583894"/>
            <a:ext cx="80286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Kita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harus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belajar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menjaga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hati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pikiran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latin typeface="Gill Sans Ultra Bold Condensed" panose="020B0A06020104020203" pitchFamily="34" charset="0"/>
              </a:rPr>
              <a:t> agar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tetap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terbuka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realitas</a:t>
            </a:r>
            <a:r>
              <a:rPr lang="en-ID" sz="3200" dirty="0">
                <a:latin typeface="Gill Sans Ultra Bold Condensed" panose="020B0A06020104020203" pitchFamily="34" charset="0"/>
              </a:rPr>
              <a:t> Allah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latin typeface="Gill Sans Ultra Bold Condensed" panose="020B0A06020104020203" pitchFamily="34" charset="0"/>
              </a:rPr>
              <a:t>-Nya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meragukan</a:t>
            </a:r>
            <a:r>
              <a:rPr lang="en-ID" sz="3200" dirty="0">
                <a:latin typeface="Gill Sans Ultra Bold Condense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002746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425F46-0DA1-7C9A-6B2F-7738EF42F55C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EB058-69F3-034D-0E16-9940A411C213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D4EB83-A4BE-9492-1830-D42D54EF26D7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3110F-8327-8F1B-8223-9C9F79C11CFE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93D5E-6737-57E8-3FFF-C69977B76DB0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BCA4E7-8FB8-2C58-56A2-826F70C518B1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4DB05-6162-79FB-E225-ED5F2ADC24DD}"/>
              </a:ext>
            </a:extLst>
          </p:cNvPr>
          <p:cNvSpPr txBox="1"/>
          <p:nvPr/>
        </p:nvSpPr>
        <p:spPr>
          <a:xfrm>
            <a:off x="1371598" y="1234732"/>
            <a:ext cx="7327604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Mereka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menempatkan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tradisi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manusia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atas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Firman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Allah,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berbuat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demikian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mereka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telah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berdosa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BF6CF-283A-175C-97EF-CDC4DB462D29}"/>
              </a:ext>
            </a:extLst>
          </p:cNvPr>
          <p:cNvSpPr txBox="1"/>
          <p:nvPr/>
        </p:nvSpPr>
        <p:spPr>
          <a:xfrm>
            <a:off x="1371600" y="2316525"/>
            <a:ext cx="7327604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Kebiasaan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bermula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pikiran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kemudian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berakhir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perbuatan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22571-F08F-6877-D020-BCA66624EF7E}"/>
              </a:ext>
            </a:extLst>
          </p:cNvPr>
          <p:cNvSpPr txBox="1"/>
          <p:nvPr/>
        </p:nvSpPr>
        <p:spPr>
          <a:xfrm>
            <a:off x="1371599" y="3432630"/>
            <a:ext cx="7334689" cy="830997"/>
          </a:xfrm>
          <a:prstGeom prst="rect">
            <a:avLst/>
          </a:prstGeom>
          <a:solidFill>
            <a:srgbClr val="6E903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Sebagai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seorang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anak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mempunyai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kesempatan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mendapat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bagian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dalam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pemberian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Bapa.</a:t>
            </a:r>
            <a:endParaRPr lang="en-ID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400A9-B46A-FC97-BFA4-6B43444A1505}"/>
              </a:ext>
            </a:extLst>
          </p:cNvPr>
          <p:cNvSpPr txBox="1"/>
          <p:nvPr/>
        </p:nvSpPr>
        <p:spPr>
          <a:xfrm>
            <a:off x="1371599" y="4462617"/>
            <a:ext cx="7321409" cy="1015663"/>
          </a:xfrm>
          <a:prstGeom prst="rect">
            <a:avLst/>
          </a:prstGeom>
          <a:solidFill>
            <a:srgbClr val="2E3C14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telinga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agar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kebutuhan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bersedia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membagikan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firman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menguatkan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perjalanan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5458C-936F-7DD5-3F6F-6745B0A2FBE0}"/>
              </a:ext>
            </a:extLst>
          </p:cNvPr>
          <p:cNvSpPr txBox="1"/>
          <p:nvPr/>
        </p:nvSpPr>
        <p:spPr>
          <a:xfrm>
            <a:off x="1371598" y="5651794"/>
            <a:ext cx="7334691" cy="1015663"/>
          </a:xfrm>
          <a:prstGeom prst="rect">
            <a:avLst/>
          </a:prstGeom>
          <a:solidFill>
            <a:srgbClr val="21133D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belajar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menjaga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pikiran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agar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terbuka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realitas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meragukan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02549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692C2-A4B4-FDFC-D5BB-A58FC56E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8" r="20180" b="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CDDF-3F06-1DB6-B20E-1E30A416D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733647"/>
            <a:ext cx="4986670" cy="5273748"/>
          </a:xfrm>
        </p:spPr>
        <p:txBody>
          <a:bodyPr>
            <a:noAutofit/>
          </a:bodyPr>
          <a:lstStyle/>
          <a:p>
            <a:r>
              <a:rPr lang="en-ID" sz="2600" dirty="0" err="1">
                <a:solidFill>
                  <a:schemeClr val="bg1"/>
                </a:solidFill>
              </a:rPr>
              <a:t>Selama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pelayanan</a:t>
            </a:r>
            <a:r>
              <a:rPr lang="en-ID" sz="2600" dirty="0">
                <a:solidFill>
                  <a:schemeClr val="bg1"/>
                </a:solidFill>
              </a:rPr>
              <a:t>-Nya, </a:t>
            </a:r>
            <a:r>
              <a:rPr lang="en-ID" sz="2600" dirty="0" err="1">
                <a:solidFill>
                  <a:schemeClr val="bg1"/>
                </a:solidFill>
              </a:rPr>
              <a:t>Yesus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meninggikan</a:t>
            </a:r>
            <a:r>
              <a:rPr lang="en-ID" sz="2600" dirty="0">
                <a:solidFill>
                  <a:schemeClr val="bg1"/>
                </a:solidFill>
              </a:rPr>
              <a:t> Kitab </a:t>
            </a:r>
            <a:r>
              <a:rPr lang="en-ID" sz="2600" dirty="0" err="1">
                <a:solidFill>
                  <a:schemeClr val="bg1"/>
                </a:solidFill>
              </a:rPr>
              <a:t>Suci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sebagai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wahyu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dari</a:t>
            </a:r>
            <a:r>
              <a:rPr lang="en-ID" sz="2600" dirty="0">
                <a:solidFill>
                  <a:schemeClr val="bg1"/>
                </a:solidFill>
              </a:rPr>
              <a:t> Allah, </a:t>
            </a:r>
            <a:r>
              <a:rPr lang="en-ID" sz="2600" dirty="0" err="1">
                <a:solidFill>
                  <a:schemeClr val="bg1"/>
                </a:solidFill>
              </a:rPr>
              <a:t>sering</a:t>
            </a:r>
            <a:r>
              <a:rPr lang="en-ID" sz="2600" dirty="0">
                <a:solidFill>
                  <a:schemeClr val="bg1"/>
                </a:solidFill>
              </a:rPr>
              <a:t> kali </a:t>
            </a:r>
            <a:r>
              <a:rPr lang="en-ID" sz="2600" dirty="0" err="1">
                <a:solidFill>
                  <a:schemeClr val="bg1"/>
                </a:solidFill>
              </a:rPr>
              <a:t>mengutip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dari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Perjanjian</a:t>
            </a:r>
            <a:r>
              <a:rPr lang="en-ID" sz="2600" dirty="0">
                <a:solidFill>
                  <a:schemeClr val="bg1"/>
                </a:solidFill>
              </a:rPr>
              <a:t> Lama. </a:t>
            </a:r>
          </a:p>
          <a:p>
            <a:r>
              <a:rPr lang="en-ID" sz="2600" dirty="0" err="1">
                <a:solidFill>
                  <a:schemeClr val="bg1"/>
                </a:solidFill>
              </a:rPr>
              <a:t>Meskipun</a:t>
            </a:r>
            <a:r>
              <a:rPr lang="en-ID" sz="2600" dirty="0">
                <a:solidFill>
                  <a:schemeClr val="bg1"/>
                </a:solidFill>
              </a:rPr>
              <a:t> para guru Israel </a:t>
            </a:r>
            <a:r>
              <a:rPr lang="en-ID" sz="2600" dirty="0" err="1">
                <a:solidFill>
                  <a:schemeClr val="bg1"/>
                </a:solidFill>
              </a:rPr>
              <a:t>mengetahui</a:t>
            </a:r>
            <a:r>
              <a:rPr lang="en-ID" sz="2600" dirty="0">
                <a:solidFill>
                  <a:schemeClr val="bg1"/>
                </a:solidFill>
              </a:rPr>
              <a:t> Kitab-Kitab </a:t>
            </a:r>
            <a:r>
              <a:rPr lang="en-ID" sz="2600" dirty="0" err="1">
                <a:solidFill>
                  <a:schemeClr val="bg1"/>
                </a:solidFill>
              </a:rPr>
              <a:t>Ibrani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dengan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baik</a:t>
            </a:r>
            <a:r>
              <a:rPr lang="en-ID" sz="2600" dirty="0">
                <a:solidFill>
                  <a:schemeClr val="bg1"/>
                </a:solidFill>
              </a:rPr>
              <a:t>, </a:t>
            </a:r>
            <a:r>
              <a:rPr lang="en-ID" sz="2600" dirty="0" err="1">
                <a:solidFill>
                  <a:schemeClr val="bg1"/>
                </a:solidFill>
              </a:rPr>
              <a:t>bagi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sebagian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besar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dari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mereka</a:t>
            </a:r>
            <a:r>
              <a:rPr lang="en-ID" sz="2600" dirty="0">
                <a:solidFill>
                  <a:schemeClr val="bg1"/>
                </a:solidFill>
              </a:rPr>
              <a:t>, </a:t>
            </a:r>
            <a:r>
              <a:rPr lang="en-ID" sz="2600" dirty="0" err="1">
                <a:solidFill>
                  <a:schemeClr val="bg1"/>
                </a:solidFill>
              </a:rPr>
              <a:t>tradisi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manusia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lebih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penting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daripada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pengajaran</a:t>
            </a:r>
            <a:r>
              <a:rPr lang="en-ID" sz="2600" dirty="0">
                <a:solidFill>
                  <a:schemeClr val="bg1"/>
                </a:solidFill>
              </a:rPr>
              <a:t> Kitab </a:t>
            </a:r>
            <a:r>
              <a:rPr lang="en-ID" sz="2600" dirty="0" err="1">
                <a:solidFill>
                  <a:schemeClr val="bg1"/>
                </a:solidFill>
              </a:rPr>
              <a:t>Suci</a:t>
            </a:r>
            <a:r>
              <a:rPr lang="en-ID" sz="2600" dirty="0">
                <a:solidFill>
                  <a:schemeClr val="bg1"/>
                </a:solidFill>
              </a:rPr>
              <a:t>. </a:t>
            </a:r>
          </a:p>
          <a:p>
            <a:r>
              <a:rPr lang="en-ID" sz="2600" dirty="0" err="1">
                <a:solidFill>
                  <a:schemeClr val="bg1"/>
                </a:solidFill>
              </a:rPr>
              <a:t>Dengan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mengingat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konteks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ini</a:t>
            </a:r>
            <a:r>
              <a:rPr lang="en-ID" sz="2600" dirty="0">
                <a:solidFill>
                  <a:schemeClr val="bg1"/>
                </a:solidFill>
              </a:rPr>
              <a:t>, </a:t>
            </a:r>
            <a:r>
              <a:rPr lang="en-ID" sz="2600" dirty="0" err="1">
                <a:solidFill>
                  <a:schemeClr val="bg1"/>
                </a:solidFill>
              </a:rPr>
              <a:t>pelajaran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kita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akan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meninjau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diskusi-diskusi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terpilih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antara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Yesus</a:t>
            </a:r>
            <a:r>
              <a:rPr lang="en-ID" sz="2600" dirty="0">
                <a:solidFill>
                  <a:schemeClr val="bg1"/>
                </a:solidFill>
              </a:rPr>
              <a:t> dan orang-orang </a:t>
            </a:r>
            <a:r>
              <a:rPr lang="en-ID" sz="2600" dirty="0" err="1">
                <a:solidFill>
                  <a:schemeClr val="bg1"/>
                </a:solidFill>
              </a:rPr>
              <a:t>Farisi</a:t>
            </a:r>
            <a:r>
              <a:rPr lang="en-ID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83390-A9C8-795C-3E95-53B95E2B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TRADISI MANUSIA VS PERINTAH ALLAH</a:t>
            </a:r>
            <a:br>
              <a:rPr lang="fi-FI" sz="43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4 Agustus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6B324-BC95-4464-1BD6-82D7BD0E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2216944"/>
            <a:ext cx="4887246" cy="157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Pada zaman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orang di negeri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sangat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peduli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kesucian</a:t>
            </a:r>
            <a:r>
              <a:rPr lang="en-ID" sz="3200" dirty="0">
                <a:latin typeface="Tw Cen MT Condensed Extra Bold" panose="020B0803020202020204" pitchFamily="34" charset="0"/>
              </a:rPr>
              <a:t> ritual.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80A8E-588F-19AB-BDDD-CC837B08DCB7}"/>
              </a:ext>
            </a:extLst>
          </p:cNvPr>
          <p:cNvSpPr txBox="1"/>
          <p:nvPr/>
        </p:nvSpPr>
        <p:spPr>
          <a:xfrm>
            <a:off x="658145" y="4169640"/>
            <a:ext cx="826462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Selama</a:t>
            </a:r>
            <a:r>
              <a:rPr lang="en-ID" sz="3000" dirty="0">
                <a:latin typeface="Franklin Gothic Demi Cond" panose="020B0706030402020204" pitchFamily="34" charset="0"/>
              </a:rPr>
              <a:t> masa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000" dirty="0">
                <a:latin typeface="Franklin Gothic Demi Cond" panose="020B0706030402020204" pitchFamily="34" charset="0"/>
              </a:rPr>
              <a:t> Lama dan Baru, </a:t>
            </a:r>
            <a:r>
              <a:rPr lang="en-ID" sz="3000" dirty="0" err="1">
                <a:latin typeface="Franklin Gothic Demi Cond" panose="020B0706030402020204" pitchFamily="34" charset="0"/>
              </a:rPr>
              <a:t>gagasan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agar </a:t>
            </a:r>
            <a:r>
              <a:rPr lang="en-ID" sz="3000" dirty="0" err="1">
                <a:latin typeface="Franklin Gothic Demi Cond" panose="020B0706030402020204" pitchFamily="34" charset="0"/>
              </a:rPr>
              <a:t>tetap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ritual </a:t>
            </a:r>
            <a:r>
              <a:rPr lang="en-ID" sz="3000" dirty="0" err="1">
                <a:latin typeface="Franklin Gothic Demi Cond" panose="020B0706030402020204" pitchFamily="34" charset="0"/>
              </a:rPr>
              <a:t>diperluas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masyarakat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umum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aturan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awalnya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diterapkan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para imam di </a:t>
            </a:r>
            <a:r>
              <a:rPr lang="en-ID" sz="30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000" dirty="0">
                <a:latin typeface="Franklin Gothic Demi Cond" panose="020B0706030402020204" pitchFamily="34" charset="0"/>
              </a:rPr>
              <a:t> Lama [</a:t>
            </a:r>
            <a:r>
              <a:rPr lang="en-ID" sz="3000" dirty="0" err="1">
                <a:latin typeface="Franklin Gothic Demi Cond" panose="020B0706030402020204" pitchFamily="34" charset="0"/>
              </a:rPr>
              <a:t>Keluaran</a:t>
            </a:r>
            <a:r>
              <a:rPr lang="en-ID" sz="3000" dirty="0">
                <a:latin typeface="Franklin Gothic Demi Cond" panose="020B0706030402020204" pitchFamily="34" charset="0"/>
              </a:rPr>
              <a:t> 30:17-21].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FA619-FD12-70C0-4CE7-228A61B9C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052" y="2194031"/>
            <a:ext cx="3235616" cy="1617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520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673C3-31AB-B434-9577-EB2C4108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77" b="796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9555C-94DC-60B6-69CD-70CA47337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23" y="3752850"/>
            <a:ext cx="8893277" cy="28839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Sesuai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konsep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inilah</a:t>
            </a:r>
            <a:r>
              <a:rPr lang="en-ID" sz="3200" dirty="0">
                <a:latin typeface="Franklin Gothic Demi Cond" panose="020B0706030402020204" pitchFamily="34" charset="0"/>
              </a:rPr>
              <a:t> para </a:t>
            </a:r>
            <a:r>
              <a:rPr lang="en-ID" sz="3200" dirty="0" err="1">
                <a:latin typeface="Franklin Gothic Demi Cond" panose="020B0706030402020204" pitchFamily="34" charset="0"/>
              </a:rPr>
              <a:t>pemuka</a:t>
            </a:r>
            <a:r>
              <a:rPr lang="en-ID" sz="3200" dirty="0">
                <a:latin typeface="Franklin Gothic Demi Cond" panose="020B0706030402020204" pitchFamily="34" charset="0"/>
              </a:rPr>
              <a:t> agama </a:t>
            </a:r>
            <a:r>
              <a:rPr lang="en-ID" sz="3200" dirty="0" err="1">
                <a:latin typeface="Franklin Gothic Demi Cond" panose="020B0706030402020204" pitchFamily="34" charset="0"/>
              </a:rPr>
              <a:t>mengeluhkan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Markus 7:5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Karena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orang-orang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Farisi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ahli-ahli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bertanya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-Nya: "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Mengapa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murid-murid-Mu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menurut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istiadat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nenek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moyang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najis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?"</a:t>
            </a:r>
          </a:p>
          <a:p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085966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15E2C-16B8-97E9-556D-E675226C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2D71C-7301-36D5-D68B-5347C9E4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8634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Respon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para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pemuka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agama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tersebut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CCDF6-D7A4-1CD6-D9CF-B9CEE5A5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0" y="1865672"/>
            <a:ext cx="8384459" cy="48448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mengutip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perkataan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keras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Yesaya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menempelak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suatu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bangsa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memuliakan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perkataan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namun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hatinya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jauh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-Nya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latin typeface="Franklin Gothic Demi Cond" panose="020B0706030402020204" pitchFamily="34" charset="0"/>
              </a:rPr>
              <a:t>[</a:t>
            </a:r>
            <a:r>
              <a:rPr lang="en-ID" sz="2600" dirty="0" err="1">
                <a:latin typeface="Franklin Gothic Demi Cond" panose="020B0706030402020204" pitchFamily="34" charset="0"/>
              </a:rPr>
              <a:t>Yesaya</a:t>
            </a:r>
            <a:r>
              <a:rPr lang="en-ID" sz="2600" dirty="0">
                <a:latin typeface="Franklin Gothic Demi Cond" panose="020B0706030402020204" pitchFamily="34" charset="0"/>
              </a:rPr>
              <a:t> 29:13].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Kutipan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Yesaya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berlanjut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kecaman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menempatkan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tradisi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manusia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tempat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perintah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Ilahi.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mengutip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menghormati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tua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>
                <a:latin typeface="Franklin Gothic Demi Cond" panose="020B0706030402020204" pitchFamily="34" charset="0"/>
              </a:rPr>
              <a:t>[</a:t>
            </a:r>
            <a:r>
              <a:rPr lang="en-ID" sz="2600" dirty="0" err="1">
                <a:latin typeface="Franklin Gothic Demi Cond" panose="020B0706030402020204" pitchFamily="34" charset="0"/>
              </a:rPr>
              <a:t>Keluaran</a:t>
            </a:r>
            <a:r>
              <a:rPr lang="en-ID" sz="2600" dirty="0">
                <a:latin typeface="Franklin Gothic Demi Cond" panose="020B0706030402020204" pitchFamily="34" charset="0"/>
              </a:rPr>
              <a:t> 20:12]; </a:t>
            </a:r>
            <a:r>
              <a:rPr lang="en-ID" sz="2600" dirty="0" err="1">
                <a:latin typeface="Franklin Gothic Demi Cond" panose="020B0706030402020204" pitchFamily="34" charset="0"/>
              </a:rPr>
              <a:t>yakni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merawat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di masa </a:t>
            </a:r>
            <a:r>
              <a:rPr lang="en-ID" sz="2600" dirty="0" err="1">
                <a:latin typeface="Franklin Gothic Demi Cond" panose="020B0706030402020204" pitchFamily="34" charset="0"/>
              </a:rPr>
              <a:t>tua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membandingkan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sebuah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tradisi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keagamaan</a:t>
            </a:r>
            <a:r>
              <a:rPr lang="en-ID" sz="2600" dirty="0">
                <a:latin typeface="Franklin Gothic Demi Cond" panose="020B0706030402020204" pitchFamily="34" charset="0"/>
              </a:rPr>
              <a:t> di mana </a:t>
            </a:r>
            <a:r>
              <a:rPr lang="en-ID" sz="2600" dirty="0" err="1">
                <a:latin typeface="Franklin Gothic Demi Cond" panose="020B0706030402020204" pitchFamily="34" charset="0"/>
              </a:rPr>
              <a:t>seseorang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sesuatu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seperti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persepuluhan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persembahan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atau</a:t>
            </a:r>
            <a:r>
              <a:rPr lang="en-ID" sz="2600" dirty="0">
                <a:latin typeface="Franklin Gothic Demi Cond" panose="020B0706030402020204" pitchFamily="34" charset="0"/>
              </a:rPr>
              <a:t> korban </a:t>
            </a:r>
            <a:r>
              <a:rPr lang="en-ID" sz="2600" dirty="0" err="1">
                <a:latin typeface="Franklin Gothic Demi Cond" panose="020B0706030402020204" pitchFamily="34" charset="0"/>
              </a:rPr>
              <a:t>bakaran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namun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mengabaikan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tanggungjawab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pemeliharaan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tua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lanjut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usia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membutuhkan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496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D99D2-68BF-3014-F4A6-8FADD555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" r="2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BB8C-5CA6-EC97-96AA-F8918175E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20" y="4313978"/>
            <a:ext cx="8297398" cy="230695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Dalam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hal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ini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, para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pemuka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agama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telah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berlaku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munafik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telah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menempatkan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tradisi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atas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Firman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Allah dan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berbuat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demikian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telah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berdosa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479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CEB76-51A5-E88A-DFD5-0F291584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61" b="13554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9C415-79E0-C0C4-2033-D60C5D50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33" y="3333134"/>
            <a:ext cx="8235131" cy="33457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Respon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menyiratkan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>
                <a:latin typeface="Franklin Gothic Demi Cond" panose="020B0706030402020204" pitchFamily="34" charset="0"/>
              </a:rPr>
              <a:t>Dia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menemukan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kegigihan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pemuka</a:t>
            </a:r>
            <a:r>
              <a:rPr lang="en-ID" sz="3000" dirty="0"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penyucian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meyakinkan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dilakukan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kaitannya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kehendak</a:t>
            </a:r>
            <a:r>
              <a:rPr lang="en-ID" sz="3000" dirty="0"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Sebaliknya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tanggapan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jelas-jelas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mendukung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perintah-perintah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Hukum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bertentangan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tradisi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[Markus 1:44; Markus 7:10-11; Markus 10:3-8; Markus 12:26, 29–31].</a:t>
            </a:r>
          </a:p>
        </p:txBody>
      </p:sp>
    </p:spTree>
    <p:extLst>
      <p:ext uri="{BB962C8B-B14F-4D97-AF65-F5344CB8AC3E}">
        <p14:creationId xmlns:p14="http://schemas.microsoft.com/office/powerpoint/2010/main" val="295783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5CFED-E797-7597-9563-0477B76E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C00000"/>
                </a:solidFill>
                <a:latin typeface="Impact" panose="020B0806030902050204" pitchFamily="34" charset="0"/>
              </a:rPr>
              <a:t>TANGAN BERSIH ATAU HATI BERSIH</a:t>
            </a:r>
            <a:br>
              <a:rPr lang="sv-SE" sz="4300" dirty="0"/>
            </a:b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5 Agustus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A4B12-2F41-28CE-86DE-265BD55DA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747" y="2240915"/>
            <a:ext cx="4548034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400" dirty="0">
                <a:latin typeface="Berlin Sans FB" panose="020E0602020502020306" pitchFamily="34" charset="0"/>
              </a:rPr>
              <a:t>Markus 7:15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Apa</a:t>
            </a:r>
            <a:r>
              <a:rPr lang="en-ID" sz="3200" dirty="0">
                <a:latin typeface="Berlin Sans FB" panose="020E0602020502020306" pitchFamily="34" charset="0"/>
              </a:rPr>
              <a:t> pun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luar</a:t>
            </a:r>
            <a:r>
              <a:rPr lang="en-ID" sz="3200" dirty="0">
                <a:latin typeface="Berlin Sans FB" panose="020E0602020502020306" pitchFamily="34" charset="0"/>
              </a:rPr>
              <a:t>, yang </a:t>
            </a:r>
            <a:r>
              <a:rPr lang="en-ID" sz="3200" dirty="0" err="1">
                <a:latin typeface="Berlin Sans FB" panose="020E0602020502020306" pitchFamily="34" charset="0"/>
              </a:rPr>
              <a:t>masuk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seseorang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menajiskannya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apa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keluar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seseorang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itulah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menajiskannya</a:t>
            </a:r>
            <a:r>
              <a:rPr lang="en-ID" sz="3200" dirty="0">
                <a:latin typeface="Berlin Sans FB" panose="020E0602020502020306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3BB59-2624-D9BA-133B-E88787E5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9" y="2875950"/>
            <a:ext cx="4092540" cy="2611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07016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1573</Words>
  <Application>Microsoft Office PowerPoint</Application>
  <PresentationFormat>On-screen Show (4:3)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Aharoni</vt:lpstr>
      <vt:lpstr>Amasis MT Pro Black</vt:lpstr>
      <vt:lpstr>Aptos</vt:lpstr>
      <vt:lpstr>Aptos Display</vt:lpstr>
      <vt:lpstr>Arial</vt:lpstr>
      <vt:lpstr>Berlin Sans FB</vt:lpstr>
      <vt:lpstr>Bernard MT Condensed</vt:lpstr>
      <vt:lpstr>Calibri</vt:lpstr>
      <vt:lpstr>Franklin Gothic Demi</vt:lpstr>
      <vt:lpstr>Franklin Gothic Demi Cond</vt:lpstr>
      <vt:lpstr>Gill Sans Ultra Bold Condensed</vt:lpstr>
      <vt:lpstr>Impact</vt:lpstr>
      <vt:lpstr>Tw Cen MT Condensed Extra Bold</vt:lpstr>
      <vt:lpstr>Wingdings</vt:lpstr>
      <vt:lpstr>Office Theme</vt:lpstr>
      <vt:lpstr>DARI DALAM KELUAR</vt:lpstr>
      <vt:lpstr>MARKUS 7 : 15</vt:lpstr>
      <vt:lpstr>PowerPoint Presentation</vt:lpstr>
      <vt:lpstr>TRADISI MANUSIA VS PERINTAH ALLAH Minggu, 4 Agustus 2024</vt:lpstr>
      <vt:lpstr>PowerPoint Presentation</vt:lpstr>
      <vt:lpstr>Respon Yesus kepada  para pemuka agama tersebut adalah:</vt:lpstr>
      <vt:lpstr>PowerPoint Presentation</vt:lpstr>
      <vt:lpstr>PowerPoint Presentation</vt:lpstr>
      <vt:lpstr>TANGAN BERSIH ATAU HATI BERSIH Senin, 5 Agustus 2024</vt:lpstr>
      <vt:lpstr>Apakah dengan ayat tersebut, Yesus sedang menyingkirkan pengajaran di Imamat 11 mengenai makanan haram dan halal? Perhatikan beberapa petunjuk berikut:</vt:lpstr>
      <vt:lpstr>PowerPoint Presentation</vt:lpstr>
      <vt:lpstr>PowerPoint Presentation</vt:lpstr>
      <vt:lpstr>REMAH-REMAH UNTUK ANJING Selasa, 6 Agustus 2024</vt:lpstr>
      <vt:lpstr>PowerPoint Presentation</vt:lpstr>
      <vt:lpstr>PowerPoint Presentation</vt:lpstr>
      <vt:lpstr>Tanggapan dari wanita tersebut menunjukkan:</vt:lpstr>
      <vt:lpstr>Ellen G. White,  Alfa dan Omega, jld. 5, hlm. 438</vt:lpstr>
      <vt:lpstr>LIDAH YANG TERIKAT Rabu, 7 Agustus 2024</vt:lpstr>
      <vt:lpstr>PowerPoint Presentation</vt:lpstr>
      <vt:lpstr>Ellen G. White, Alfa dan Omega, jld. 6, hlm. 9</vt:lpstr>
      <vt:lpstr>PowerPoint Presentation</vt:lpstr>
      <vt:lpstr>PowerPoint Presentation</vt:lpstr>
      <vt:lpstr>WASPADAI ROTI BUSUK Kamis, 8 Agustus 2024</vt:lpstr>
      <vt:lpstr>PowerPoint Presentation</vt:lpstr>
      <vt:lpstr>Markus 8:15-16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16</cp:revision>
  <dcterms:created xsi:type="dcterms:W3CDTF">2024-08-05T10:46:37Z</dcterms:created>
  <dcterms:modified xsi:type="dcterms:W3CDTF">2024-08-08T13:47:34Z</dcterms:modified>
</cp:coreProperties>
</file>