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83" r:id="rId4"/>
    <p:sldId id="258" r:id="rId5"/>
    <p:sldId id="259" r:id="rId6"/>
    <p:sldId id="266" r:id="rId7"/>
    <p:sldId id="260" r:id="rId8"/>
    <p:sldId id="261" r:id="rId9"/>
    <p:sldId id="267" r:id="rId10"/>
    <p:sldId id="262" r:id="rId11"/>
    <p:sldId id="268" r:id="rId12"/>
    <p:sldId id="269" r:id="rId13"/>
    <p:sldId id="272" r:id="rId14"/>
    <p:sldId id="275" r:id="rId15"/>
    <p:sldId id="274" r:id="rId16"/>
    <p:sldId id="276" r:id="rId17"/>
    <p:sldId id="277" r:id="rId18"/>
    <p:sldId id="263" r:id="rId19"/>
    <p:sldId id="264" r:id="rId20"/>
    <p:sldId id="270" r:id="rId21"/>
    <p:sldId id="265" r:id="rId22"/>
    <p:sldId id="271" r:id="rId23"/>
    <p:sldId id="278" r:id="rId24"/>
    <p:sldId id="279" r:id="rId25"/>
    <p:sldId id="281" r:id="rId26"/>
    <p:sldId id="280" r:id="rId27"/>
    <p:sldId id="282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176F"/>
    <a:srgbClr val="4069A6"/>
    <a:srgbClr val="2D1498"/>
    <a:srgbClr val="B45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E05ED-9026-48DF-91B0-D18FA494D150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24A20-5323-4229-86FE-B21910970C5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8705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24A20-5323-4229-86FE-B21910970C56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166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118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711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174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942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746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1338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091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190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69725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628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398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47BC6-ED3F-408E-9A8B-BBC4364E2D88}" type="datetimeFigureOut">
              <a:rPr lang="en-ID" smtClean="0"/>
              <a:t>18/07/2024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AF9F53-CF4C-4F1E-91C8-5B97DF0AAB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150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23287-A59D-E758-9E36-8E1DE137B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232" y="4960758"/>
            <a:ext cx="5097259" cy="1236086"/>
          </a:xfrm>
          <a:noFill/>
        </p:spPr>
        <p:txBody>
          <a:bodyPr anchor="ctr">
            <a:normAutofit/>
          </a:bodyPr>
          <a:lstStyle/>
          <a:p>
            <a:r>
              <a:rPr lang="en-US" dirty="0">
                <a:latin typeface="Impact" panose="020B0806030902050204" pitchFamily="34" charset="0"/>
              </a:rPr>
              <a:t>PERTENTANGAN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0BF0F-16DC-6633-2C1F-2561EEBCD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9901" y="4960758"/>
            <a:ext cx="3362442" cy="1236086"/>
          </a:xfrm>
          <a:noFill/>
        </p:spPr>
        <p:txBody>
          <a:bodyPr anchor="ctr">
            <a:normAutofit/>
          </a:bodyPr>
          <a:lstStyle/>
          <a:p>
            <a:pPr algn="l"/>
            <a:r>
              <a:rPr lang="en-US" sz="2200" dirty="0"/>
              <a:t>Pelajaran ke-3</a:t>
            </a:r>
          </a:p>
          <a:p>
            <a:pPr algn="l"/>
            <a:r>
              <a:rPr lang="en-US" sz="2200" dirty="0"/>
              <a:t>Triwulan III, Tahun 2024</a:t>
            </a:r>
            <a:endParaRPr lang="en-ID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1F3D3-A196-E5EE-FF00-91EBDDF64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6" r="-2" b="-2"/>
          <a:stretch/>
        </p:blipFill>
        <p:spPr>
          <a:xfrm>
            <a:off x="240030" y="320040"/>
            <a:ext cx="8661654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D2EEB5-F5B4-4BDA-8293-9A997C129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70463" y="5121601"/>
            <a:ext cx="0" cy="9144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55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5FB44D-91A9-0C26-D606-A2FB4C52F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74" b="2563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491D6-622E-4AFB-E6E4-C2DAE2AAF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890" y="3971676"/>
            <a:ext cx="7388942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Di </a:t>
            </a:r>
            <a:r>
              <a:rPr lang="en-ID" sz="3600" dirty="0" err="1">
                <a:latin typeface="Tw Cen MT Condensed Extra Bold" panose="020B0803020202020204" pitchFamily="34" charset="0"/>
              </a:rPr>
              <a:t>situasi</a:t>
            </a:r>
            <a:r>
              <a:rPr lang="en-ID" sz="3600" dirty="0">
                <a:latin typeface="Tw Cen MT Condensed Extra Bold" panose="020B0803020202020204" pitchFamily="34" charset="0"/>
              </a:rPr>
              <a:t> yang lain </a:t>
            </a:r>
            <a:r>
              <a:rPr lang="en-ID" sz="3600" dirty="0">
                <a:latin typeface="Impact" panose="020B0806030902050204" pitchFamily="34" charset="0"/>
              </a:rPr>
              <a:t>[Markus 2:18-22], </a:t>
            </a:r>
            <a:r>
              <a:rPr lang="en-ID" sz="3600" dirty="0" err="1">
                <a:latin typeface="Tw Cen MT Condensed Extra Bold" panose="020B0803020202020204" pitchFamily="34" charset="0"/>
              </a:rPr>
              <a:t>ada</a:t>
            </a:r>
            <a:r>
              <a:rPr lang="en-ID" sz="3600" dirty="0">
                <a:latin typeface="Tw Cen MT Condensed Extra Bold" panose="020B0803020202020204" pitchFamily="34" charset="0"/>
              </a:rPr>
              <a:t> orang yang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mempersoalkan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600" dirty="0">
                <a:latin typeface="Tw Cen MT Condensed Extra Bold" panose="020B0803020202020204" pitchFamily="34" charset="0"/>
              </a:rPr>
              <a:t> murid-murid </a:t>
            </a:r>
            <a:r>
              <a:rPr lang="en-ID" sz="3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berpuasa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sementara</a:t>
            </a:r>
            <a:r>
              <a:rPr lang="en-ID" sz="3600" dirty="0">
                <a:latin typeface="Tw Cen MT Condensed Extra Bold" panose="020B0803020202020204" pitchFamily="34" charset="0"/>
              </a:rPr>
              <a:t> murid-murid </a:t>
            </a:r>
            <a:r>
              <a:rPr lang="en-ID" sz="36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600" dirty="0">
                <a:latin typeface="Tw Cen MT Condensed Extra Bold" panose="020B0803020202020204" pitchFamily="34" charset="0"/>
              </a:rPr>
              <a:t> dan orang-orang </a:t>
            </a:r>
            <a:r>
              <a:rPr lang="en-ID" sz="3600" dirty="0" err="1">
                <a:latin typeface="Tw Cen MT Condensed Extra Bold" panose="020B0803020202020204" pitchFamily="34" charset="0"/>
              </a:rPr>
              <a:t>Farisi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biasa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berpuasa</a:t>
            </a:r>
            <a:r>
              <a:rPr lang="en-ID" sz="3600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49462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0A3676-EFBE-D0FA-6E83-9CA076962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A5C07E-7212-F9DF-256C-5591ABCEA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68521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Yesus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menjawab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mereka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dengan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memberi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dua </a:t>
            </a:r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ilustrasi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yaitu</a:t>
            </a:r>
            <a:r>
              <a:rPr lang="en-ID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23B20-D339-88F2-ED75-2932C9D0C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359" y="2341819"/>
            <a:ext cx="716371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highlight>
                  <a:srgbClr val="00FF00"/>
                </a:highlight>
                <a:latin typeface="Franklin Gothic Heavy" panose="020B0903020102020204" pitchFamily="34" charset="0"/>
              </a:rPr>
              <a:t>Yesus</a:t>
            </a:r>
            <a:r>
              <a:rPr lang="en-ID" sz="3200" dirty="0">
                <a:highlight>
                  <a:srgbClr val="00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Heavy" panose="020B0903020102020204" pitchFamily="34" charset="0"/>
              </a:rPr>
              <a:t>membandingkan</a:t>
            </a:r>
            <a:r>
              <a:rPr lang="en-ID" sz="3200" dirty="0">
                <a:highlight>
                  <a:srgbClr val="00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Heavy" panose="020B0903020102020204" pitchFamily="34" charset="0"/>
              </a:rPr>
              <a:t>kehadiran</a:t>
            </a:r>
            <a:r>
              <a:rPr lang="en-ID" sz="3200" dirty="0">
                <a:highlight>
                  <a:srgbClr val="00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Heavy" panose="020B0903020102020204" pitchFamily="34" charset="0"/>
              </a:rPr>
              <a:t>diri</a:t>
            </a:r>
            <a:r>
              <a:rPr lang="en-ID" sz="3200" dirty="0">
                <a:highlight>
                  <a:srgbClr val="00FF00"/>
                </a:highlight>
                <a:latin typeface="Franklin Gothic Heavy" panose="020B0903020102020204" pitchFamily="34" charset="0"/>
              </a:rPr>
              <a:t>-Nya </a:t>
            </a:r>
            <a:r>
              <a:rPr lang="en-ID" sz="3200" dirty="0" err="1">
                <a:highlight>
                  <a:srgbClr val="00FF00"/>
                </a:highlight>
                <a:latin typeface="Franklin Gothic Heavy" panose="020B0903020102020204" pitchFamily="34" charset="0"/>
              </a:rPr>
              <a:t>dengan</a:t>
            </a:r>
            <a:r>
              <a:rPr lang="en-ID" sz="3200" dirty="0">
                <a:highlight>
                  <a:srgbClr val="00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Heavy" panose="020B0903020102020204" pitchFamily="34" charset="0"/>
              </a:rPr>
              <a:t>pesta</a:t>
            </a:r>
            <a:r>
              <a:rPr lang="en-ID" sz="3200" dirty="0">
                <a:highlight>
                  <a:srgbClr val="00FF00"/>
                </a:highlight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Heavy" panose="020B0903020102020204" pitchFamily="34" charset="0"/>
              </a:rPr>
              <a:t>pernikahan</a:t>
            </a:r>
            <a:r>
              <a:rPr lang="en-ID" sz="3200" dirty="0">
                <a:highlight>
                  <a:srgbClr val="00FF00"/>
                </a:highlight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Akan menjadi </a:t>
            </a:r>
            <a:r>
              <a:rPr lang="en-ID" sz="3200" dirty="0" err="1">
                <a:latin typeface="Franklin Gothic Demi Cond" panose="020B0706030402020204" pitchFamily="34" charset="0"/>
              </a:rPr>
              <a:t>sebuah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pernikahan</a:t>
            </a:r>
            <a:r>
              <a:rPr lang="en-ID" sz="3200" dirty="0">
                <a:latin typeface="Franklin Gothic Demi Cond" panose="020B0706030402020204" pitchFamily="34" charset="0"/>
              </a:rPr>
              <a:t> yang sangat </a:t>
            </a:r>
            <a:r>
              <a:rPr lang="en-ID" sz="3200" dirty="0" err="1">
                <a:latin typeface="Franklin Gothic Demi Cond" panose="020B0706030402020204" pitchFamily="34" charset="0"/>
              </a:rPr>
              <a:t>janggal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semua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tamunya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berpuasa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Namun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meramalkan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ketika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mempelai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laki-laki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dibawa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pergi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kiasan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salib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Maka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banyak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waktu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berpuasa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222372-8FD2-6B9B-ABCC-FEBFF332E003}"/>
              </a:ext>
            </a:extLst>
          </p:cNvPr>
          <p:cNvSpPr/>
          <p:nvPr/>
        </p:nvSpPr>
        <p:spPr>
          <a:xfrm>
            <a:off x="371321" y="2957347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21545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9B0388-675F-61AC-2C5C-04079DE3C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F05EF-7EE3-D7FC-ABE1-4CDDBF6BB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160" y="781663"/>
            <a:ext cx="7315200" cy="5294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Menambalkan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secarik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kain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belum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susut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pada baju yang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tua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anggur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baru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kantong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kulit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tua</a:t>
            </a:r>
            <a:r>
              <a:rPr lang="en-ID" sz="32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Di </a:t>
            </a:r>
            <a:r>
              <a:rPr lang="en-ID" sz="3200" dirty="0" err="1">
                <a:latin typeface="Franklin Gothic Demi Cond" panose="020B0706030402020204" pitchFamily="34" charset="0"/>
              </a:rPr>
              <a:t>sini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Yesus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sedang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menyoroti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perbedaan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ajaran</a:t>
            </a:r>
            <a:r>
              <a:rPr lang="en-ID" sz="3200" dirty="0">
                <a:latin typeface="Franklin Gothic Heavy" panose="020B0903020102020204" pitchFamily="34" charset="0"/>
              </a:rPr>
              <a:t>-Nya </a:t>
            </a:r>
            <a:r>
              <a:rPr lang="en-ID" sz="3200" dirty="0" err="1">
                <a:latin typeface="Franklin Gothic Heavy" panose="020B0903020102020204" pitchFamily="34" charset="0"/>
              </a:rPr>
              <a:t>dengan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ajaran</a:t>
            </a:r>
            <a:r>
              <a:rPr lang="en-ID" sz="3200" dirty="0">
                <a:latin typeface="Franklin Gothic Heavy" panose="020B0903020102020204" pitchFamily="34" charset="0"/>
              </a:rPr>
              <a:t> para </a:t>
            </a:r>
            <a:r>
              <a:rPr lang="en-ID" sz="3200" dirty="0" err="1">
                <a:latin typeface="Franklin Gothic Heavy" panose="020B0903020102020204" pitchFamily="34" charset="0"/>
              </a:rPr>
              <a:t>pemuka</a:t>
            </a:r>
            <a:r>
              <a:rPr lang="en-ID" sz="3200" dirty="0">
                <a:latin typeface="Franklin Gothic Heavy" panose="020B0903020102020204" pitchFamily="34" charset="0"/>
              </a:rPr>
              <a:t> agama dan </a:t>
            </a:r>
            <a:r>
              <a:rPr lang="en-ID" sz="3200" dirty="0" err="1">
                <a:latin typeface="Franklin Gothic Heavy" panose="020B0903020102020204" pitchFamily="34" charset="0"/>
              </a:rPr>
              <a:t>betapa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telah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rusaknya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cara</a:t>
            </a:r>
            <a:r>
              <a:rPr lang="en-ID" sz="3200" dirty="0">
                <a:latin typeface="Franklin Gothic Heavy" panose="020B0903020102020204" pitchFamily="34" charset="0"/>
              </a:rPr>
              <a:t> </a:t>
            </a:r>
            <a:r>
              <a:rPr lang="en-ID" sz="3200" dirty="0" err="1">
                <a:latin typeface="Franklin Gothic Heavy" panose="020B0903020102020204" pitchFamily="34" charset="0"/>
              </a:rPr>
              <a:t>pandang</a:t>
            </a:r>
            <a:r>
              <a:rPr lang="en-ID" sz="3200" dirty="0">
                <a:latin typeface="Franklin Gothic Heavy" panose="020B0903020102020204" pitchFamily="34" charset="0"/>
              </a:rPr>
              <a:t> para </a:t>
            </a:r>
            <a:r>
              <a:rPr lang="en-ID" sz="3200" dirty="0" err="1">
                <a:latin typeface="Franklin Gothic Heavy" panose="020B0903020102020204" pitchFamily="34" charset="0"/>
              </a:rPr>
              <a:t>pemuka</a:t>
            </a:r>
            <a:r>
              <a:rPr lang="en-ID" sz="3200" dirty="0">
                <a:latin typeface="Franklin Gothic Heavy" panose="020B0903020102020204" pitchFamily="34" charset="0"/>
              </a:rPr>
              <a:t> agama </a:t>
            </a:r>
            <a:r>
              <a:rPr lang="en-ID" sz="3200" dirty="0" err="1">
                <a:latin typeface="Franklin Gothic Heavy" panose="020B0903020102020204" pitchFamily="34" charset="0"/>
              </a:rPr>
              <a:t>tersebut</a:t>
            </a:r>
            <a:r>
              <a:rPr lang="en-ID" sz="3200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agama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benar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pun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bisa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berubah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menjadi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kegelapan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jika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 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berhati-hati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0F0B6-ACA1-8167-87FD-7E9192C02296}"/>
              </a:ext>
            </a:extLst>
          </p:cNvPr>
          <p:cNvSpPr/>
          <p:nvPr/>
        </p:nvSpPr>
        <p:spPr>
          <a:xfrm>
            <a:off x="410803" y="212989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82202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97D6B-8044-122A-43AE-5D780248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077062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  <a:t>TUHAN ATAS HARI SABAT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3100" dirty="0">
                <a:solidFill>
                  <a:srgbClr val="FFFFFF"/>
                </a:solidFill>
              </a:rPr>
              <a:t>Selasa, 16 Juli 2024</a:t>
            </a:r>
            <a:endParaRPr lang="en-ID" sz="31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927F4-894C-F09E-AF07-1A1F6E04A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61" y="1952452"/>
            <a:ext cx="5618213" cy="29039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Menurut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tradisi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Yahudi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memetik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gandum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Sabat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salah </a:t>
            </a:r>
            <a:r>
              <a:rPr lang="en-ID" dirty="0" err="1">
                <a:latin typeface="Franklin Gothic Demi Cond" panose="020B0706030402020204" pitchFamily="34" charset="0"/>
              </a:rPr>
              <a:t>satu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39 </a:t>
            </a:r>
            <a:r>
              <a:rPr lang="en-ID" dirty="0" err="1">
                <a:latin typeface="Franklin Gothic Demi Cond" panose="020B0706030402020204" pitchFamily="34" charset="0"/>
              </a:rPr>
              <a:t>bentuk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pekerjaan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dilarang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Sabat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sz="2600" dirty="0">
                <a:latin typeface="Eras Bold ITC" panose="020B0907030504020204" pitchFamily="34" charset="0"/>
              </a:rPr>
              <a:t>Karena </a:t>
            </a:r>
            <a:r>
              <a:rPr lang="en-ID" sz="2600" dirty="0" err="1">
                <a:latin typeface="Eras Bold ITC" panose="020B0907030504020204" pitchFamily="34" charset="0"/>
              </a:rPr>
              <a:t>itu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mereka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mempersoalkan</a:t>
            </a:r>
            <a:r>
              <a:rPr lang="en-ID" sz="2600" dirty="0">
                <a:latin typeface="Eras Bold ITC" panose="020B0907030504020204" pitchFamily="34" charset="0"/>
              </a:rPr>
              <a:t> murid-murid </a:t>
            </a:r>
            <a:r>
              <a:rPr lang="en-ID" sz="2600" dirty="0" err="1">
                <a:latin typeface="Eras Bold ITC" panose="020B0907030504020204" pitchFamily="34" charset="0"/>
              </a:rPr>
              <a:t>Yesus</a:t>
            </a:r>
            <a:r>
              <a:rPr lang="en-ID" sz="2600" dirty="0">
                <a:latin typeface="Eras Bold ITC" panose="020B0907030504020204" pitchFamily="34" charset="0"/>
              </a:rPr>
              <a:t> yang </a:t>
            </a:r>
            <a:r>
              <a:rPr lang="en-ID" sz="2600" dirty="0" err="1">
                <a:latin typeface="Eras Bold ITC" panose="020B0907030504020204" pitchFamily="34" charset="0"/>
              </a:rPr>
              <a:t>memetik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bulir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gandum</a:t>
            </a:r>
            <a:r>
              <a:rPr lang="en-ID" sz="2600" dirty="0">
                <a:latin typeface="Eras Bold ITC" panose="020B0907030504020204" pitchFamily="34" charset="0"/>
              </a:rPr>
              <a:t> pada </a:t>
            </a:r>
            <a:r>
              <a:rPr lang="en-ID" sz="2600" dirty="0" err="1">
                <a:latin typeface="Eras Bold ITC" panose="020B0907030504020204" pitchFamily="34" charset="0"/>
              </a:rPr>
              <a:t>hari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Sabat</a:t>
            </a:r>
            <a:r>
              <a:rPr lang="en-ID" sz="2600" dirty="0">
                <a:latin typeface="Eras Bold ITC" panose="020B0907030504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E0D02-6CAC-3D00-3480-D9D177FED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400" y="1865670"/>
            <a:ext cx="2482339" cy="29907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E0C67-987B-17D7-CFD4-163895FDE5AD}"/>
              </a:ext>
            </a:extLst>
          </p:cNvPr>
          <p:cNvSpPr txBox="1"/>
          <p:nvPr/>
        </p:nvSpPr>
        <p:spPr>
          <a:xfrm>
            <a:off x="468261" y="5118556"/>
            <a:ext cx="84250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menjawab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menceritakan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kisah</a:t>
            </a:r>
            <a:r>
              <a:rPr lang="en-ID" sz="3000" dirty="0">
                <a:latin typeface="Impact" panose="020B0806030902050204" pitchFamily="34" charset="0"/>
              </a:rPr>
              <a:t> Daud yang </a:t>
            </a:r>
            <a:r>
              <a:rPr lang="en-ID" sz="3000" dirty="0" err="1">
                <a:latin typeface="Impact" panose="020B0806030902050204" pitchFamily="34" charset="0"/>
              </a:rPr>
              <a:t>saat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lapar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diperbolehkan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makan</a:t>
            </a:r>
            <a:r>
              <a:rPr lang="en-ID" sz="3000" dirty="0">
                <a:latin typeface="Impact" panose="020B0806030902050204" pitchFamily="34" charset="0"/>
              </a:rPr>
              <a:t> roti </a:t>
            </a:r>
            <a:r>
              <a:rPr lang="en-ID" sz="3000" dirty="0" err="1">
                <a:latin typeface="Impact" panose="020B0806030902050204" pitchFamily="34" charset="0"/>
              </a:rPr>
              <a:t>sajian</a:t>
            </a:r>
            <a:r>
              <a:rPr lang="en-ID" sz="3000" dirty="0">
                <a:latin typeface="Impact" panose="020B0806030902050204" pitchFamily="34" charset="0"/>
              </a:rPr>
              <a:t> yang kudus yang </a:t>
            </a:r>
            <a:r>
              <a:rPr lang="en-ID" sz="3000" dirty="0" err="1">
                <a:latin typeface="Impact" panose="020B0806030902050204" pitchFamily="34" charset="0"/>
              </a:rPr>
              <a:t>harus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imam. </a:t>
            </a:r>
          </a:p>
        </p:txBody>
      </p:sp>
    </p:spTree>
    <p:extLst>
      <p:ext uri="{BB962C8B-B14F-4D97-AF65-F5344CB8AC3E}">
        <p14:creationId xmlns:p14="http://schemas.microsoft.com/office/powerpoint/2010/main" val="2088839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F2CED-6148-F188-D5CF-4FB4DD24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27" b="11752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9F829-341C-9F18-DBBB-A6CBBAE74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5" y="3154024"/>
            <a:ext cx="8465574" cy="354174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Jadi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jika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Daud dan orang-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orangnya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dibenarkan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memakan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roti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sajian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murid-murid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dibenarkan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tindakan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memetik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memakan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bulir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gandum</a:t>
            </a:r>
            <a:r>
              <a:rPr lang="en-ID" sz="30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lebih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lanjut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mengindikasikan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hari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Sabat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dibuat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untuk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keuntungan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manusia</a:t>
            </a:r>
            <a:r>
              <a:rPr lang="en-ID" sz="3000" dirty="0">
                <a:latin typeface="Franklin Gothic Heavy" panose="020B0903020102020204" pitchFamily="34" charset="0"/>
              </a:rPr>
              <a:t>, </a:t>
            </a:r>
            <a:r>
              <a:rPr lang="en-ID" sz="3000" dirty="0" err="1">
                <a:latin typeface="Franklin Gothic Heavy" panose="020B0903020102020204" pitchFamily="34" charset="0"/>
              </a:rPr>
              <a:t>bukan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sebaliknya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dasar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klaim</a:t>
            </a:r>
            <a:r>
              <a:rPr lang="en-ID" sz="3000" dirty="0">
                <a:latin typeface="Franklin Gothic Demi Cond" panose="020B0706030402020204" pitchFamily="34" charset="0"/>
              </a:rPr>
              <a:t>-Nya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Tuhan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Sabat</a:t>
            </a:r>
            <a:r>
              <a:rPr lang="en-ID" sz="3000" dirty="0">
                <a:latin typeface="Franklin Gothic Demi Cond" panose="020B0706030402020204" pitchFamily="34" charset="0"/>
              </a:rPr>
              <a:t> [Markus 2:23-28].</a:t>
            </a:r>
          </a:p>
        </p:txBody>
      </p:sp>
    </p:spTree>
    <p:extLst>
      <p:ext uri="{BB962C8B-B14F-4D97-AF65-F5344CB8AC3E}">
        <p14:creationId xmlns:p14="http://schemas.microsoft.com/office/powerpoint/2010/main" val="1156024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99F8B2-01CA-D812-0B7C-41EE0ACB3A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29" r="27827"/>
          <a:stretch/>
        </p:blipFill>
        <p:spPr>
          <a:xfrm>
            <a:off x="1" y="1587"/>
            <a:ext cx="4330701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44EC-95E2-55C6-D28C-EBF20C12C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3144" y="489098"/>
            <a:ext cx="4582634" cy="63689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Para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pemuka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agama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selalu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mengamati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kegiatan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hari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Sabat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berusaha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mendapat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cela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menuduh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Sebelum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menyembuhkan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sakit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suatu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Sabat</a:t>
            </a:r>
            <a:r>
              <a:rPr lang="en-ID" dirty="0">
                <a:latin typeface="Franklin Gothic Demi Cond" panose="020B0706030402020204" pitchFamily="34" charset="0"/>
              </a:rPr>
              <a:t> [Markus 3:1-6], </a:t>
            </a:r>
            <a:r>
              <a:rPr lang="en-ID" dirty="0">
                <a:latin typeface="Eras Bold ITC" panose="020B0907030504020204" pitchFamily="34" charset="0"/>
              </a:rPr>
              <a:t>Dia </a:t>
            </a:r>
            <a:r>
              <a:rPr lang="en-ID" dirty="0" err="1">
                <a:latin typeface="Eras Bold ITC" panose="020B0907030504020204" pitchFamily="34" charset="0"/>
              </a:rPr>
              <a:t>menegakkan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sebuah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perbedaan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antara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berbuat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baik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atau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berbuat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jahat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menyelamatkan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nyawa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atau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membunuh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8414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D0D698-A1C5-8B57-54AB-183B3E4B1B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3" b="1261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85E2D-A22A-7AEC-1C13-654CFBDD2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3" y="3710613"/>
            <a:ext cx="8598310" cy="294291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Jawaban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pertanyaan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sudah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jelas</a:t>
            </a:r>
            <a:r>
              <a:rPr lang="en-ID" sz="3200" dirty="0">
                <a:latin typeface="Franklin Gothic Demi Cond" panose="020B0706030402020204" pitchFamily="34" charset="0"/>
              </a:rPr>
              <a:t>; </a:t>
            </a:r>
            <a:r>
              <a:rPr lang="en-ID" sz="3200" dirty="0" err="1">
                <a:latin typeface="Impact" panose="020B0806030902050204" pitchFamily="34" charset="0"/>
              </a:rPr>
              <a:t>berbuat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baik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menyelamatkan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hidup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jauh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lebih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pantas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sebagai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kegiatan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Sabat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lalu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menyembuhkan</a:t>
            </a:r>
            <a:r>
              <a:rPr lang="en-ID" sz="3200" dirty="0">
                <a:latin typeface="Franklin Gothic Demi Cond" panose="020B0706030402020204" pitchFamily="34" charset="0"/>
              </a:rPr>
              <a:t> orang </a:t>
            </a:r>
            <a:r>
              <a:rPr lang="en-ID" sz="3200" dirty="0" err="1">
                <a:latin typeface="Franklin Gothic Demi Cond" panose="020B0706030402020204" pitchFamily="34" charset="0"/>
              </a:rPr>
              <a:t>sakit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Tindakan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membuat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marah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lawan</a:t>
            </a:r>
            <a:r>
              <a:rPr lang="en-ID" sz="3200" dirty="0">
                <a:latin typeface="Franklin Gothic Demi Cond" panose="020B0706030402020204" pitchFamily="34" charset="0"/>
              </a:rPr>
              <a:t>-</a:t>
            </a:r>
            <a:r>
              <a:rPr lang="en-ID" sz="3200" dirty="0" err="1">
                <a:latin typeface="Franklin Gothic Demi Cond" panose="020B0706030402020204" pitchFamily="34" charset="0"/>
              </a:rPr>
              <a:t>lawan</a:t>
            </a:r>
            <a:r>
              <a:rPr lang="en-ID" sz="3200" dirty="0">
                <a:latin typeface="Franklin Gothic Demi Cond" panose="020B0706030402020204" pitchFamily="34" charset="0"/>
              </a:rPr>
              <a:t>-Nya,  dan </a:t>
            </a:r>
            <a:r>
              <a:rPr lang="en-ID" sz="3200" dirty="0" err="1">
                <a:latin typeface="Franklin Gothic Demi Cond" panose="020B0706030402020204" pitchFamily="34" charset="0"/>
              </a:rPr>
              <a:t>segera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mulai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merencanakan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latin typeface="Franklin Gothic Demi Cond" panose="020B0706030402020204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3433257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E2382-64AF-94DB-ECC4-733B0C5E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9" b="6667"/>
          <a:stretch/>
        </p:blipFill>
        <p:spPr>
          <a:xfrm>
            <a:off x="20" y="433"/>
            <a:ext cx="9143980" cy="39521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E9AC3-ED74-D7E0-46D7-782CD6C09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1" y="4128260"/>
            <a:ext cx="9010515" cy="2315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Ironi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ingin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menangkap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tuduhan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pelanggaran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Sabat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sebenarnya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sendirilah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sedang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melanggar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hari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Sabat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karena</a:t>
            </a:r>
            <a:r>
              <a:rPr lang="en-ID" sz="3000" dirty="0">
                <a:latin typeface="Gill Sans Nova Cond Ultra Bold" panose="020B0B04020104020203" pitchFamily="34" charset="0"/>
              </a:rPr>
              <a:t> pada </a:t>
            </a:r>
            <a:r>
              <a:rPr lang="en-ID" sz="3000" dirty="0" err="1">
                <a:latin typeface="Gill Sans Nova Cond Ultra Bold" panose="020B0B04020104020203" pitchFamily="34" charset="0"/>
              </a:rPr>
              <a:t>hari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Sabat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itu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sedang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bersekongkol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membunuh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000" dirty="0">
                <a:latin typeface="Gill Sans Nova Cond Ultra Bold" panose="020B0B04020104020203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86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118D2-C063-385B-1E9D-7D0E2F419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KISAH SELANG SELING: Bagian 1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FFFFFF"/>
                </a:solidFill>
              </a:rPr>
              <a:t>Rabu, 17 Juli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3711-6F59-8FC4-F034-2085C5A01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4" y="1891970"/>
            <a:ext cx="4932165" cy="302071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Markus 3:20-35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disebut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kisah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seling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Pertama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kisah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mengenai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keluarga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mengambil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kendali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atas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mengira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waras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lagi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[Markus 3:21).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85226-34F3-D336-E295-D03A38202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79" y="2159137"/>
            <a:ext cx="3820538" cy="24381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7AAAE-E726-0276-1E41-2095173CEBAD}"/>
              </a:ext>
            </a:extLst>
          </p:cNvPr>
          <p:cNvSpPr txBox="1"/>
          <p:nvPr/>
        </p:nvSpPr>
        <p:spPr>
          <a:xfrm>
            <a:off x="265814" y="5088938"/>
            <a:ext cx="85383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Kisah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selanjutnya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ahli-ahli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Taurat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Yerusalem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mendakwa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sedang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bersekongkol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setan</a:t>
            </a:r>
            <a:r>
              <a:rPr lang="en-ID" sz="32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27708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8C824-2CB5-CF0F-D1F8-CB3BABB5C9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48" b="21651"/>
          <a:stretch/>
        </p:blipFill>
        <p:spPr>
          <a:xfrm>
            <a:off x="20" y="11"/>
            <a:ext cx="9143980" cy="355713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CF8FD-F949-B0FD-5347-39D7BEFCA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39" y="3557148"/>
            <a:ext cx="8229600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Ahli-</a:t>
            </a:r>
            <a:r>
              <a:rPr lang="en-ID" sz="3000" dirty="0" err="1">
                <a:latin typeface="Gill Sans Nova Cond Ultra Bold" panose="020B0B04020104020203" pitchFamily="34" charset="0"/>
              </a:rPr>
              <a:t>ahli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Taurat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membawa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tuduhan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kuasa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penyembuhan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berasal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000" dirty="0">
                <a:latin typeface="Gill Sans Nova Cond Ultra Bold" panose="020B0B04020104020203" pitchFamily="34" charset="0"/>
              </a:rPr>
              <a:t> Iblis. </a:t>
            </a:r>
          </a:p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pertama-tama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menanggapi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menyeluruh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Bagaimana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Iblis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bisa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mengusir</a:t>
            </a:r>
            <a:r>
              <a:rPr lang="en-ID" sz="30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Iblis?" </a:t>
            </a:r>
          </a:p>
          <a:p>
            <a:pPr marL="0" indent="0">
              <a:buNone/>
            </a:pPr>
            <a:r>
              <a:rPr lang="en-ID" sz="3000" dirty="0" err="1">
                <a:latin typeface="Franklin Gothic Heavy" panose="020B0903020102020204" pitchFamily="34" charset="0"/>
              </a:rPr>
              <a:t>Tidak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masuk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akal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jika</a:t>
            </a:r>
            <a:r>
              <a:rPr lang="en-ID" sz="3000" dirty="0">
                <a:latin typeface="Franklin Gothic Heavy" panose="020B0903020102020204" pitchFamily="34" charset="0"/>
              </a:rPr>
              <a:t> Iblis </a:t>
            </a:r>
            <a:r>
              <a:rPr lang="en-ID" sz="3000" dirty="0" err="1">
                <a:latin typeface="Franklin Gothic Heavy" panose="020B0903020102020204" pitchFamily="34" charset="0"/>
              </a:rPr>
              <a:t>mau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bekerja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melawan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dirinya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sendiri</a:t>
            </a:r>
            <a:r>
              <a:rPr lang="en-ID" sz="3000" dirty="0">
                <a:latin typeface="Franklin Gothic Heavy" panose="020B09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288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80F06-7594-0E2F-1EEB-590C94D06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031073" cy="627422"/>
          </a:xfrm>
        </p:spPr>
        <p:txBody>
          <a:bodyPr anchor="ctr">
            <a:no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MARKUS 2 : 27-28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C86C1-82EA-36A2-ABEA-857FEDED97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03" b="2210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70124-3FC5-9193-0DAD-01C4D5A64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26" y="4601497"/>
            <a:ext cx="8244348" cy="206276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US" sz="3000" dirty="0">
              <a:latin typeface="Franklin Gothic Heavy" panose="020B0903020102020204" pitchFamily="34" charset="0"/>
            </a:endParaRPr>
          </a:p>
          <a:p>
            <a:pPr marL="0" indent="0" algn="ctr">
              <a:buNone/>
            </a:pPr>
            <a:r>
              <a:rPr lang="en-US" sz="3000" dirty="0">
                <a:latin typeface="Franklin Gothic Heavy" panose="020B0903020102020204" pitchFamily="34" charset="0"/>
              </a:rPr>
              <a:t>“Lalu kata </a:t>
            </a:r>
            <a:r>
              <a:rPr lang="en-US" sz="3000" dirty="0" err="1">
                <a:latin typeface="Franklin Gothic Heavy" panose="020B0903020102020204" pitchFamily="34" charset="0"/>
              </a:rPr>
              <a:t>Yesus</a:t>
            </a:r>
            <a:r>
              <a:rPr lang="en-US" sz="3000" dirty="0">
                <a:latin typeface="Franklin Gothic Heavy" panose="020B0903020102020204" pitchFamily="34" charset="0"/>
              </a:rPr>
              <a:t> kepada </a:t>
            </a:r>
            <a:r>
              <a:rPr lang="en-US" sz="3000" dirty="0" err="1">
                <a:latin typeface="Franklin Gothic Heavy" panose="020B0903020102020204" pitchFamily="34" charset="0"/>
              </a:rPr>
              <a:t>mereka</a:t>
            </a:r>
            <a:r>
              <a:rPr lang="en-US" sz="3000" dirty="0">
                <a:latin typeface="Franklin Gothic Heavy" panose="020B0903020102020204" pitchFamily="34" charset="0"/>
              </a:rPr>
              <a:t>: "Hari Sabat </a:t>
            </a:r>
            <a:r>
              <a:rPr lang="en-US" sz="3000" dirty="0" err="1">
                <a:latin typeface="Franklin Gothic Heavy" panose="020B0903020102020204" pitchFamily="34" charset="0"/>
              </a:rPr>
              <a:t>diadakan</a:t>
            </a:r>
            <a:r>
              <a:rPr lang="en-US" sz="3000" dirty="0">
                <a:latin typeface="Franklin Gothic Heavy" panose="020B0903020102020204" pitchFamily="34" charset="0"/>
              </a:rPr>
              <a:t> untuk </a:t>
            </a:r>
            <a:r>
              <a:rPr lang="en-US" sz="3000" dirty="0" err="1">
                <a:latin typeface="Franklin Gothic Heavy" panose="020B0903020102020204" pitchFamily="34" charset="0"/>
              </a:rPr>
              <a:t>manusia</a:t>
            </a:r>
            <a:r>
              <a:rPr lang="en-US" sz="3000" dirty="0">
                <a:latin typeface="Franklin Gothic Heavy" panose="020B0903020102020204" pitchFamily="34" charset="0"/>
              </a:rPr>
              <a:t> dan bukan </a:t>
            </a:r>
            <a:r>
              <a:rPr lang="en-US" sz="3000" dirty="0" err="1">
                <a:latin typeface="Franklin Gothic Heavy" panose="020B0903020102020204" pitchFamily="34" charset="0"/>
              </a:rPr>
              <a:t>manusia</a:t>
            </a:r>
            <a:r>
              <a:rPr lang="en-US" sz="3000" dirty="0">
                <a:latin typeface="Franklin Gothic Heavy" panose="020B0903020102020204" pitchFamily="34" charset="0"/>
              </a:rPr>
              <a:t> untuk </a:t>
            </a:r>
            <a:r>
              <a:rPr lang="en-US" sz="3000" dirty="0" err="1">
                <a:latin typeface="Franklin Gothic Heavy" panose="020B0903020102020204" pitchFamily="34" charset="0"/>
              </a:rPr>
              <a:t>hari</a:t>
            </a:r>
            <a:r>
              <a:rPr lang="en-US" sz="3000" dirty="0">
                <a:latin typeface="Franklin Gothic Heavy" panose="020B0903020102020204" pitchFamily="34" charset="0"/>
              </a:rPr>
              <a:t> Sabat, </a:t>
            </a:r>
            <a:r>
              <a:rPr lang="en-US" sz="3000" dirty="0" err="1">
                <a:latin typeface="Franklin Gothic Heavy" panose="020B0903020102020204" pitchFamily="34" charset="0"/>
              </a:rPr>
              <a:t>jadi</a:t>
            </a:r>
            <a:r>
              <a:rPr lang="en-US" sz="3000" dirty="0">
                <a:latin typeface="Franklin Gothic Heavy" panose="020B0903020102020204" pitchFamily="34" charset="0"/>
              </a:rPr>
              <a:t> Anak </a:t>
            </a:r>
            <a:r>
              <a:rPr lang="en-US" sz="3000" dirty="0" err="1">
                <a:latin typeface="Franklin Gothic Heavy" panose="020B0903020102020204" pitchFamily="34" charset="0"/>
              </a:rPr>
              <a:t>Manusia</a:t>
            </a:r>
            <a:r>
              <a:rPr lang="en-US" sz="3000" dirty="0">
                <a:latin typeface="Franklin Gothic Heavy" panose="020B0903020102020204" pitchFamily="34" charset="0"/>
              </a:rPr>
              <a:t> adalah juga Tuhan atas </a:t>
            </a:r>
            <a:r>
              <a:rPr lang="en-US" sz="3000" dirty="0" err="1">
                <a:latin typeface="Franklin Gothic Heavy" panose="020B0903020102020204" pitchFamily="34" charset="0"/>
              </a:rPr>
              <a:t>hari</a:t>
            </a:r>
            <a:r>
              <a:rPr lang="en-US" sz="3000" dirty="0">
                <a:latin typeface="Franklin Gothic Heavy" panose="020B0903020102020204" pitchFamily="34" charset="0"/>
              </a:rPr>
              <a:t> Sabat."</a:t>
            </a:r>
          </a:p>
          <a:p>
            <a:pPr marL="0" indent="0" algn="ctr">
              <a:buNone/>
            </a:pPr>
            <a:endParaRPr lang="en-ID" sz="30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50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AEF5C7-EBCA-26BF-231D-117043DAE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1" r="1" b="46977"/>
          <a:stretch/>
        </p:blipFill>
        <p:spPr>
          <a:xfrm>
            <a:off x="469942" y="317579"/>
            <a:ext cx="8138333" cy="269093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D70E3-F361-CD7A-666C-55AA26F6A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83" y="3056467"/>
            <a:ext cx="8499035" cy="3650392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melanjutkan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perpecahan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sebuah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kerajaan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sebuah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rumah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diri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Iblis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menunjukkan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betapa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masuk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akalnya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perpecahan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demi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keberhasilan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kemudian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membalikkan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keadaan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berbicara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mengikat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kuat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agar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bisa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menjarah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rumahnya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contoh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terakhir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pencuri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memasuki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rumah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Iblis,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mengikat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pangeran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kegelapan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membebaskan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tawanannya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329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69D60-736F-7820-F277-54529BDEFD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24" b="31621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FDDA9-81BC-AA24-A112-0ED09B890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88" y="3428999"/>
            <a:ext cx="8323621" cy="298654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Menyebut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pekerjaan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Roh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Kudus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sebagai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pekerjaan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Iblis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dosa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dapat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diampuni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ini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dosa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melawan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Roh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Kudus.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Jika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menyebut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pekerjaan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latin typeface="Tw Cen MT Condensed Extra Bold" panose="020B0803020202020204" pitchFamily="34" charset="0"/>
              </a:rPr>
              <a:t> Kudus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pekerjaan</a:t>
            </a:r>
            <a:r>
              <a:rPr lang="en-ID" sz="3200" dirty="0">
                <a:latin typeface="Tw Cen MT Condensed Extra Bold" panose="020B0803020202020204" pitchFamily="34" charset="0"/>
              </a:rPr>
              <a:t> Iblis,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mendengarkan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latin typeface="Tw Cen MT Condensed Extra Bold" panose="020B0803020202020204" pitchFamily="34" charset="0"/>
              </a:rPr>
              <a:t> Kudus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kewarasannya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mengikuti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tuntunan</a:t>
            </a:r>
            <a:r>
              <a:rPr lang="en-ID" sz="3200" dirty="0">
                <a:latin typeface="Tw Cen MT Condensed Extra Bold" panose="020B0803020202020204" pitchFamily="34" charset="0"/>
              </a:rPr>
              <a:t> Iblis.</a:t>
            </a:r>
          </a:p>
        </p:txBody>
      </p:sp>
    </p:spTree>
    <p:extLst>
      <p:ext uri="{BB962C8B-B14F-4D97-AF65-F5344CB8AC3E}">
        <p14:creationId xmlns:p14="http://schemas.microsoft.com/office/powerpoint/2010/main" val="3044222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559F7-3933-74FE-81E2-5588F9696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KISAH SELANG-SELING: Bagian 2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FFFFFF"/>
                </a:solidFill>
              </a:rPr>
              <a:t>Kamis, 18 Juli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31A5F-C435-4595-1423-3BA70F4E8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3723049"/>
            <a:ext cx="8631491" cy="29117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Tuduhan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ahli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Taurat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kerasukan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Beelzebul</a:t>
            </a:r>
            <a:r>
              <a:rPr lang="en-ID" dirty="0">
                <a:latin typeface="Gill Sans Nova Cond XBd" panose="020B0A06020104020203" pitchFamily="34" charset="0"/>
              </a:rPr>
              <a:t> [Markus 3:22]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tuduhan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serius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Biasanya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muncul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pengalaman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ketika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seseorang</a:t>
            </a:r>
            <a:r>
              <a:rPr lang="en-ID" dirty="0">
                <a:latin typeface="Gill Sans Nova Cond XBd" panose="020B0A06020104020203" pitchFamily="34" charset="0"/>
              </a:rPr>
              <a:t> menjadi </a:t>
            </a:r>
            <a:r>
              <a:rPr lang="en-ID" dirty="0" err="1">
                <a:latin typeface="Gill Sans Nova Cond XBd" panose="020B0A06020104020203" pitchFamily="34" charset="0"/>
              </a:rPr>
              <a:t>suatu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ancaman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keselamatan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dirinya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sendiri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Keluarga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merasakan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mengenai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begitu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sibuk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sehingga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mengambil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waktu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istirahat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makan</a:t>
            </a:r>
            <a:r>
              <a:rPr lang="en-ID" dirty="0">
                <a:latin typeface="Franklin Gothic Demi Cond" panose="020B0706030402020204" pitchFamily="34" charset="0"/>
              </a:rPr>
              <a:t> [Markus 3:20].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CDFCE-23BA-D697-13AF-25B73345F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14"/>
          <a:stretch/>
        </p:blipFill>
        <p:spPr>
          <a:xfrm>
            <a:off x="1524000" y="1714500"/>
            <a:ext cx="6096000" cy="18546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0018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24EFF-A837-FF07-44B4-8BBB828307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33" b="44747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C6A0C-9035-506B-B9D2-B45CE94D0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08" y="3428999"/>
            <a:ext cx="8406581" cy="315401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Keluarga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Yesus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sendiri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tampaknya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memiliki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sebuah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pandangan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sama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pandangan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para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ahli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Taurat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tentang</a:t>
            </a:r>
            <a:r>
              <a:rPr lang="en-ID" sz="3200" dirty="0">
                <a:highlight>
                  <a:srgbClr val="FFFF00"/>
                </a:highlight>
                <a:latin typeface="Berlin Sans FB" panose="020E0602020502020306" pitchFamily="34" charset="0"/>
              </a:rPr>
              <a:t> Dia. </a:t>
            </a:r>
          </a:p>
          <a:p>
            <a:pPr marL="0" indent="0">
              <a:buNone/>
            </a:pPr>
            <a:r>
              <a:rPr lang="en-ID" sz="32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Saudara</a:t>
            </a:r>
            <a:r>
              <a:rPr lang="en-ID" sz="32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-</a:t>
            </a:r>
            <a:r>
              <a:rPr lang="en-ID" sz="32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saudara</a:t>
            </a:r>
            <a:r>
              <a:rPr lang="en-ID" sz="32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-Nya </a:t>
            </a:r>
            <a:r>
              <a:rPr lang="en-ID" sz="32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mengatakan</a:t>
            </a:r>
            <a:r>
              <a:rPr lang="en-ID" sz="32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Dia </a:t>
            </a:r>
            <a:r>
              <a:rPr lang="en-ID" sz="32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sedang</a:t>
            </a:r>
            <a:r>
              <a:rPr lang="en-ID" sz="32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tidak</a:t>
            </a:r>
            <a:r>
              <a:rPr lang="en-ID" sz="32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Gill Sans Nova Cond Ultra Bold" panose="020B0B04020104020203" pitchFamily="34" charset="0"/>
              </a:rPr>
              <a:t>waras</a:t>
            </a:r>
            <a:r>
              <a:rPr lang="en-ID" sz="3200" dirty="0">
                <a:highlight>
                  <a:srgbClr val="00FFFF"/>
                </a:highlight>
                <a:latin typeface="Gill Sans Nova Cond Ultra Bold" panose="020B0B04020104020203" pitchFamily="34" charset="0"/>
              </a:rPr>
              <a:t> [Markus 3:21]. </a:t>
            </a:r>
          </a:p>
          <a:p>
            <a:pPr marL="0" indent="0">
              <a:buNone/>
            </a:pP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Ahli-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ahli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Taurat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mengatakan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Dia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sedang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dalam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persekongkolan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highlight>
                  <a:srgbClr val="00FF00"/>
                </a:highlight>
                <a:latin typeface="Berlin Sans FB" panose="020E0602020502020306" pitchFamily="34" charset="0"/>
              </a:rPr>
              <a:t> Iblis. </a:t>
            </a:r>
          </a:p>
        </p:txBody>
      </p:sp>
    </p:spTree>
    <p:extLst>
      <p:ext uri="{BB962C8B-B14F-4D97-AF65-F5344CB8AC3E}">
        <p14:creationId xmlns:p14="http://schemas.microsoft.com/office/powerpoint/2010/main" val="4152710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84D9FA-4A36-9D23-7C98-A95952C94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61" r="1" b="16989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630FF-934C-7557-4EBF-37650B75B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54" y="4079810"/>
            <a:ext cx="8417688" cy="2518859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Terasa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aneh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ketika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segera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menemui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ibu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-Nya dan </a:t>
            </a: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saudara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-</a:t>
            </a: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saudara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-Nya yang </a:t>
            </a:r>
            <a:r>
              <a:rPr lang="en-ID" dirty="0" err="1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datang</a:t>
            </a:r>
            <a:r>
              <a:rPr lang="en-ID" dirty="0">
                <a:solidFill>
                  <a:schemeClr val="bg1"/>
                </a:solidFill>
                <a:highlight>
                  <a:srgbClr val="0000FF"/>
                </a:highlight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masalahnya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keluarga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nada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kehendak</a:t>
            </a:r>
            <a:r>
              <a:rPr lang="en-ID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Allah.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Gantinya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segera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pergi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menemui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respon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makna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sebuah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keluarga</a:t>
            </a:r>
            <a:endParaRPr lang="en-ID" dirty="0">
              <a:solidFill>
                <a:srgbClr val="FFFF00"/>
              </a:solidFill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0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74F48-BAD1-2AB4-5BFA-792FD0E2D2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33" r="1" b="1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6B4D7-3FEF-B217-B1D0-9B2854B20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90" y="4087190"/>
            <a:ext cx="8406581" cy="265282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melakukan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kehendak</a:t>
            </a:r>
            <a:r>
              <a:rPr lang="en-ID" sz="3200" dirty="0">
                <a:latin typeface="Gill Sans Ultra Bold Condensed" panose="020B0A06020104020203" pitchFamily="34" charset="0"/>
              </a:rPr>
              <a:t> Allah </a:t>
            </a:r>
            <a:r>
              <a:rPr lang="en-ID" sz="32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saudara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laki-laki</a:t>
            </a:r>
            <a:r>
              <a:rPr lang="en-ID" sz="3200" dirty="0">
                <a:latin typeface="Gill Sans Ultra Bold Condensed" panose="020B0A06020104020203" pitchFamily="34" charset="0"/>
              </a:rPr>
              <a:t>, </a:t>
            </a:r>
            <a:r>
              <a:rPr lang="en-ID" sz="3200" dirty="0" err="1">
                <a:latin typeface="Gill Sans Ultra Bold Condensed" panose="020B0A06020104020203" pitchFamily="34" charset="0"/>
              </a:rPr>
              <a:t>saudara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perempuan</a:t>
            </a:r>
            <a:r>
              <a:rPr lang="en-ID" sz="3200" dirty="0">
                <a:latin typeface="Gill Sans Ultra Bold Condensed" panose="020B0A06020104020203" pitchFamily="34" charset="0"/>
              </a:rPr>
              <a:t>,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ibu</a:t>
            </a:r>
            <a:r>
              <a:rPr lang="en-ID" sz="3200" dirty="0">
                <a:latin typeface="Gill Sans Ultra Bold Condensed" panose="020B0A06020104020203" pitchFamily="34" charset="0"/>
              </a:rPr>
              <a:t>-Nya. Dia </a:t>
            </a:r>
            <a:r>
              <a:rPr lang="en-ID" sz="32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latin typeface="Gill Sans Ultra Bold Condensed" panose="020B0A06020104020203" pitchFamily="34" charset="0"/>
              </a:rPr>
              <a:t> Anak Allah,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menyelaraskan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diri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kehendak</a:t>
            </a:r>
            <a:r>
              <a:rPr lang="en-ID" sz="3200" dirty="0">
                <a:latin typeface="Gill Sans Ultra Bold Condensed" panose="020B0A06020104020203" pitchFamily="34" charset="0"/>
              </a:rPr>
              <a:t> Allah menjadi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keluarga</a:t>
            </a:r>
            <a:r>
              <a:rPr lang="en-ID" sz="3200" dirty="0">
                <a:latin typeface="Gill Sans Ultra Bold Condensed" panose="020B0A06020104020203" pitchFamily="34" charset="0"/>
              </a:rPr>
              <a:t>-Nya [Markus 3:31-35].</a:t>
            </a:r>
          </a:p>
        </p:txBody>
      </p:sp>
    </p:spTree>
    <p:extLst>
      <p:ext uri="{BB962C8B-B14F-4D97-AF65-F5344CB8AC3E}">
        <p14:creationId xmlns:p14="http://schemas.microsoft.com/office/powerpoint/2010/main" val="3401532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D82123-413D-BD26-5444-C283D0064A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8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C78D2-338D-3682-2C66-35D347042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13" y="3660387"/>
            <a:ext cx="8465574" cy="292816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Ketika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menjawab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tuduhan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ahli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Taurat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mengatakan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sebuah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rumah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terpecah-belah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melawan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dirinya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sendiri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tidak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dapat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bertahan</a:t>
            </a:r>
            <a:r>
              <a:rPr lang="en-ID" sz="30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Sekilas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tampaknya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latin typeface="Franklin Gothic Demi Cond" panose="020B0706030402020204" pitchFamily="34" charset="0"/>
              </a:rPr>
              <a:t>berbicara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rumah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sendiri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keluarga</a:t>
            </a:r>
            <a:r>
              <a:rPr lang="en-ID" sz="3000" dirty="0">
                <a:latin typeface="Franklin Gothic Demi Cond" panose="020B0706030402020204" pitchFamily="34" charset="0"/>
              </a:rPr>
              <a:t>-Nya,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terpecah-belah</a:t>
            </a:r>
            <a:r>
              <a:rPr lang="en-ID" sz="3000" dirty="0">
                <a:latin typeface="Franklin Gothic Demi Cond" panose="020B0706030402020204" pitchFamily="34" charset="0"/>
              </a:rPr>
              <a:t>!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mendapat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dukungan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kuat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keluarga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2779359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560E9D-F62C-270F-7C57-0EAF3F4A0A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98" r="21627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85936-8F45-7277-83A4-449ADE407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97" y="818706"/>
            <a:ext cx="5542696" cy="57902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Acap</a:t>
            </a:r>
            <a:r>
              <a:rPr lang="en-ID" sz="3200" dirty="0">
                <a:latin typeface="Impact" panose="020B0806030902050204" pitchFamily="34" charset="0"/>
              </a:rPr>
              <a:t> kali di </a:t>
            </a:r>
            <a:r>
              <a:rPr lang="en-ID" sz="3200" dirty="0" err="1">
                <a:latin typeface="Impact" panose="020B0806030902050204" pitchFamily="34" charset="0"/>
              </a:rPr>
              <a:t>sepanjang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sejarah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umat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Kristiani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mendapati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terasing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kerabat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sendiri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pengalaman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sulit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mengerti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apa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rasanya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sehingga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menghibur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merasakan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keterasingan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sering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kali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menyakitkan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32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826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9EEEAF-B046-AD0F-E9B5-C32A23B885DB}"/>
              </a:ext>
            </a:extLst>
          </p:cNvPr>
          <p:cNvSpPr/>
          <p:nvPr/>
        </p:nvSpPr>
        <p:spPr>
          <a:xfrm>
            <a:off x="444796" y="426970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3EAD76-8833-B24F-C6DC-BBE69AB574A8}"/>
              </a:ext>
            </a:extLst>
          </p:cNvPr>
          <p:cNvSpPr/>
          <p:nvPr/>
        </p:nvSpPr>
        <p:spPr>
          <a:xfrm>
            <a:off x="437710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573E78-9BAC-CB9B-F4F0-70D7FCEDA8A5}"/>
              </a:ext>
            </a:extLst>
          </p:cNvPr>
          <p:cNvSpPr txBox="1">
            <a:spLocks/>
          </p:cNvSpPr>
          <p:nvPr/>
        </p:nvSpPr>
        <p:spPr>
          <a:xfrm>
            <a:off x="614470" y="198349"/>
            <a:ext cx="7886700" cy="757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Impact" panose="020B0806030902050204" pitchFamily="34" charset="0"/>
              </a:rPr>
              <a:t>KESIMPULAN 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EFDA4-2929-8601-2F38-DEBD426B86AF}"/>
              </a:ext>
            </a:extLst>
          </p:cNvPr>
          <p:cNvSpPr/>
          <p:nvPr/>
        </p:nvSpPr>
        <p:spPr>
          <a:xfrm>
            <a:off x="444796" y="83807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465976-2EA6-3C14-845B-EBCD522F0015}"/>
              </a:ext>
            </a:extLst>
          </p:cNvPr>
          <p:cNvSpPr/>
          <p:nvPr/>
        </p:nvSpPr>
        <p:spPr>
          <a:xfrm>
            <a:off x="444796" y="197355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05FD4C-35F0-5840-CA61-793F5EFDEA3E}"/>
              </a:ext>
            </a:extLst>
          </p:cNvPr>
          <p:cNvSpPr/>
          <p:nvPr/>
        </p:nvSpPr>
        <p:spPr>
          <a:xfrm>
            <a:off x="450991" y="314876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72A920-F4FE-8280-7F28-CFEBA0C6FF02}"/>
              </a:ext>
            </a:extLst>
          </p:cNvPr>
          <p:cNvSpPr txBox="1"/>
          <p:nvPr/>
        </p:nvSpPr>
        <p:spPr>
          <a:xfrm>
            <a:off x="1424762" y="1184750"/>
            <a:ext cx="7274442" cy="769441"/>
          </a:xfrm>
          <a:prstGeom prst="rect">
            <a:avLst/>
          </a:prstGeom>
          <a:solidFill>
            <a:srgbClr val="81176F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Tuhan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menginginkan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berlaku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adil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mencintai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kesetiaan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rendah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hadapan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8F7505-21B4-D097-D770-4106A6967B83}"/>
              </a:ext>
            </a:extLst>
          </p:cNvPr>
          <p:cNvSpPr txBox="1"/>
          <p:nvPr/>
        </p:nvSpPr>
        <p:spPr>
          <a:xfrm>
            <a:off x="1424761" y="2284626"/>
            <a:ext cx="7274442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Agama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benar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pun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bisa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berubah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menjadi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kegelapan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jika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 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berhati-hati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B14AD8-D1D7-53DC-08FD-5386D0FDA06F}"/>
              </a:ext>
            </a:extLst>
          </p:cNvPr>
          <p:cNvSpPr txBox="1"/>
          <p:nvPr/>
        </p:nvSpPr>
        <p:spPr>
          <a:xfrm>
            <a:off x="1424760" y="3437667"/>
            <a:ext cx="7274442" cy="830997"/>
          </a:xfrm>
          <a:prstGeom prst="rect">
            <a:avLst/>
          </a:prstGeom>
          <a:solidFill>
            <a:srgbClr val="B4500C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Berbuat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baik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menyelamatkan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jauh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lebih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pantas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kegiatan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Sabat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BC63A4-E89E-DCBB-4C99-876931C96238}"/>
              </a:ext>
            </a:extLst>
          </p:cNvPr>
          <p:cNvSpPr txBox="1"/>
          <p:nvPr/>
        </p:nvSpPr>
        <p:spPr>
          <a:xfrm>
            <a:off x="1424759" y="4468530"/>
            <a:ext cx="7274442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Menyebut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pekerjaan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Roh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Kudus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pekerjaan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Iblis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dosa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diampuni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dosa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melawan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Roh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Kudus.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ECFCD5-CF21-8A14-C9D4-BE3D2B47B7A1}"/>
              </a:ext>
            </a:extLst>
          </p:cNvPr>
          <p:cNvSpPr txBox="1"/>
          <p:nvPr/>
        </p:nvSpPr>
        <p:spPr>
          <a:xfrm>
            <a:off x="1424758" y="5703873"/>
            <a:ext cx="7274441" cy="1015663"/>
          </a:xfrm>
          <a:prstGeom prst="rect">
            <a:avLst/>
          </a:prstGeom>
          <a:solidFill>
            <a:srgbClr val="4069A6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Seringkali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Kristiani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mendapati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terasing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kerabat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sendiri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namun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ada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selalu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mengerti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menghibur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5409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E4DDA3-A392-3ED1-81EF-6D74383388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56" b="1250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193A-433E-4672-255F-B0897278B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30" y="3391345"/>
            <a:ext cx="8346111" cy="3541085"/>
          </a:xfrm>
        </p:spPr>
        <p:txBody>
          <a:bodyPr anchor="ctr">
            <a:noAutofit/>
          </a:bodyPr>
          <a:lstStyle/>
          <a:p>
            <a:r>
              <a:rPr lang="en-ID" sz="2600" dirty="0">
                <a:latin typeface="Gill Sans Nova Cond XBd" panose="020B0A06020104020203" pitchFamily="34" charset="0"/>
              </a:rPr>
              <a:t>Pelajaran pekan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mengulas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peristiwa-peristiwa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pelayanan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sebagaimana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disajikan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Markus </a:t>
            </a:r>
            <a:r>
              <a:rPr lang="en-ID" sz="2600" dirty="0" err="1">
                <a:latin typeface="Gill Sans Nova Cond XBd" panose="020B0A06020104020203" pitchFamily="34" charset="0"/>
              </a:rPr>
              <a:t>pasal</a:t>
            </a:r>
            <a:r>
              <a:rPr lang="en-ID" sz="2600" dirty="0">
                <a:latin typeface="Gill Sans Nova Cond XBd" panose="020B0A06020104020203" pitchFamily="34" charset="0"/>
              </a:rPr>
              <a:t> 2 dan </a:t>
            </a:r>
            <a:r>
              <a:rPr lang="en-ID" sz="2600" dirty="0" err="1">
                <a:latin typeface="Gill Sans Nova Cond XBd" panose="020B0A06020104020203" pitchFamily="34" charset="0"/>
              </a:rPr>
              <a:t>pasal</a:t>
            </a:r>
            <a:r>
              <a:rPr lang="en-ID" sz="2600" dirty="0">
                <a:latin typeface="Gill Sans Nova Cond XBd" panose="020B0A06020104020203" pitchFamily="34" charset="0"/>
              </a:rPr>
              <a:t> 3. </a:t>
            </a:r>
          </a:p>
          <a:p>
            <a:r>
              <a:rPr lang="en-ID" sz="2600" dirty="0" err="1">
                <a:latin typeface="Gill Sans Nova Cond XBd" panose="020B0A06020104020203" pitchFamily="34" charset="0"/>
              </a:rPr>
              <a:t>Pelayanan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difokuskan</a:t>
            </a:r>
            <a:r>
              <a:rPr lang="en-ID" sz="2600" dirty="0">
                <a:latin typeface="Gill Sans Nova Cond XBd" panose="020B0A06020104020203" pitchFamily="34" charset="0"/>
              </a:rPr>
              <a:t> pada </a:t>
            </a:r>
            <a:r>
              <a:rPr lang="en-ID" sz="2600" dirty="0" err="1">
                <a:latin typeface="Gill Sans Nova Cond XBd" panose="020B0A06020104020203" pitchFamily="34" charset="0"/>
              </a:rPr>
              <a:t>pemulihan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manusia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melalui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Injil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namun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pelayanan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pekabaran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selalu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diterima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baik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>
                <a:latin typeface="Gill Sans Nova Cond XBd" panose="020B0A06020104020203" pitchFamily="34" charset="0"/>
              </a:rPr>
              <a:t>oleh orang-orang </a:t>
            </a:r>
            <a:r>
              <a:rPr lang="en-ID" sz="2600" dirty="0" err="1">
                <a:latin typeface="Gill Sans Nova Cond XBd" panose="020B0A06020104020203" pitchFamily="34" charset="0"/>
              </a:rPr>
              <a:t>tertentu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mempunyai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pengaruh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besar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masyarakat</a:t>
            </a:r>
            <a:r>
              <a:rPr lang="en-ID" sz="2600" dirty="0">
                <a:latin typeface="Gill Sans Nova Cond XBd" panose="020B0A06020104020203" pitchFamily="34" charset="0"/>
              </a:rPr>
              <a:t> pada </a:t>
            </a:r>
            <a:r>
              <a:rPr lang="en-ID" sz="2600" dirty="0" err="1">
                <a:latin typeface="Gill Sans Nova Cond XBd" panose="020B0A06020104020203" pitchFamily="34" charset="0"/>
              </a:rPr>
              <a:t>saat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83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7152D-BD07-AE36-7773-72EC98E5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MENYEMBUHKAN SEORANG LUMPUH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Minggu</a:t>
            </a:r>
            <a:r>
              <a:rPr lang="en-ID" sz="2800" dirty="0">
                <a:solidFill>
                  <a:srgbClr val="FFFFFF"/>
                </a:solidFill>
              </a:rPr>
              <a:t>, 14 Juli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30CCF-DF9D-E52D-697D-42854576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9609" y="1891970"/>
            <a:ext cx="5149027" cy="48071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Markus 2:1-12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mencatat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kisah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seorang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lumpuh</a:t>
            </a:r>
            <a:r>
              <a:rPr lang="en-ID" sz="3600" dirty="0">
                <a:latin typeface="Franklin Gothic Heavy" panose="020B0903020102020204" pitchFamily="34" charset="0"/>
              </a:rPr>
              <a:t> yang </a:t>
            </a:r>
            <a:r>
              <a:rPr lang="en-ID" sz="3600" dirty="0" err="1">
                <a:latin typeface="Franklin Gothic Heavy" panose="020B0903020102020204" pitchFamily="34" charset="0"/>
              </a:rPr>
              <a:t>dibawa</a:t>
            </a:r>
            <a:r>
              <a:rPr lang="en-ID" sz="3600" dirty="0">
                <a:latin typeface="Franklin Gothic Heavy" panose="020B0903020102020204" pitchFamily="34" charset="0"/>
              </a:rPr>
              <a:t> oleh </a:t>
            </a:r>
            <a:r>
              <a:rPr lang="en-ID" sz="3600" dirty="0" err="1">
                <a:latin typeface="Franklin Gothic Heavy" panose="020B0903020102020204" pitchFamily="34" charset="0"/>
              </a:rPr>
              <a:t>empat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sahabatnya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di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tempat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tidurnya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diturunkan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atap </a:t>
            </a:r>
            <a:r>
              <a:rPr lang="en-ID" sz="3200" dirty="0" err="1">
                <a:latin typeface="Franklin Gothic Demi Cond" panose="020B0706030402020204" pitchFamily="34" charset="0"/>
              </a:rPr>
              <a:t>rumah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hadapan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rumah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tindakan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perbuatan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iman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B25ADB-B710-B4FF-9DDB-DAA2B990D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64" y="2507226"/>
            <a:ext cx="3848166" cy="28455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06586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714CEF-C1CA-4F27-EE58-6DCC8581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19" b="2414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313B-0F55-F5B1-4889-9E959F70C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2" y="3710612"/>
            <a:ext cx="8524568" cy="292616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700" dirty="0">
                <a:latin typeface="Gill Sans Ultra Bold Condensed" panose="020B0A06020104020203" pitchFamily="34" charset="0"/>
              </a:rPr>
              <a:t>Kata-kata </a:t>
            </a:r>
            <a:r>
              <a:rPr lang="en-ID" sz="2700" dirty="0" err="1">
                <a:latin typeface="Gill Sans Ultra Bold Condensed" panose="020B0A06020104020203" pitchFamily="34" charset="0"/>
              </a:rPr>
              <a:t>pertama</a:t>
            </a:r>
            <a:r>
              <a:rPr lang="en-ID" sz="2700" dirty="0">
                <a:latin typeface="Gill Sans Ultra Bold Condensed" panose="020B0A06020104020203" pitchFamily="34" charset="0"/>
              </a:rPr>
              <a:t> yang </a:t>
            </a:r>
            <a:r>
              <a:rPr lang="en-ID" sz="27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ucapkan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merujuk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2700" dirty="0">
                <a:latin typeface="Gill Sans Ultra Bold Condensed" panose="020B0A06020104020203" pitchFamily="34" charset="0"/>
              </a:rPr>
              <a:t> </a:t>
            </a:r>
            <a:r>
              <a:rPr lang="en-ID" sz="27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pengampunan</a:t>
            </a:r>
            <a:r>
              <a:rPr lang="en-ID" sz="27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dosa. </a:t>
            </a:r>
          </a:p>
          <a:p>
            <a:pPr marL="0" indent="0">
              <a:buNone/>
            </a:pPr>
            <a:r>
              <a:rPr lang="en-ID" sz="2700" dirty="0">
                <a:latin typeface="Impact" panose="020B0806030902050204" pitchFamily="34" charset="0"/>
              </a:rPr>
              <a:t>Markus 2:5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>
                <a:latin typeface="Franklin Gothic Heavy" panose="020B0903020102020204" pitchFamily="34" charset="0"/>
              </a:rPr>
              <a:t>"Hai </a:t>
            </a:r>
            <a:r>
              <a:rPr lang="en-ID" sz="2700" dirty="0" err="1">
                <a:latin typeface="Franklin Gothic Heavy" panose="020B0903020102020204" pitchFamily="34" charset="0"/>
              </a:rPr>
              <a:t>anak</a:t>
            </a:r>
            <a:r>
              <a:rPr lang="en-ID" sz="2700" dirty="0">
                <a:latin typeface="Franklin Gothic Heavy" panose="020B0903020102020204" pitchFamily="34" charset="0"/>
              </a:rPr>
              <a:t>-Ku, </a:t>
            </a:r>
            <a:r>
              <a:rPr lang="en-ID" sz="2700" dirty="0" err="1">
                <a:latin typeface="Franklin Gothic Heavy" panose="020B0903020102020204" pitchFamily="34" charset="0"/>
              </a:rPr>
              <a:t>dosamu</a:t>
            </a:r>
            <a:r>
              <a:rPr lang="en-ID" sz="2700" dirty="0">
                <a:latin typeface="Franklin Gothic Heavy" panose="020B0903020102020204" pitchFamily="34" charset="0"/>
              </a:rPr>
              <a:t> </a:t>
            </a:r>
            <a:r>
              <a:rPr lang="en-ID" sz="2700" dirty="0" err="1">
                <a:latin typeface="Franklin Gothic Heavy" panose="020B0903020102020204" pitchFamily="34" charset="0"/>
              </a:rPr>
              <a:t>sudah</a:t>
            </a:r>
            <a:r>
              <a:rPr lang="en-ID" sz="2700" dirty="0">
                <a:latin typeface="Franklin Gothic Heavy" panose="020B0903020102020204" pitchFamily="34" charset="0"/>
              </a:rPr>
              <a:t> </a:t>
            </a:r>
            <a:r>
              <a:rPr lang="en-ID" sz="2700" dirty="0" err="1">
                <a:latin typeface="Franklin Gothic Heavy" panose="020B0903020102020204" pitchFamily="34" charset="0"/>
              </a:rPr>
              <a:t>diampuni</a:t>
            </a:r>
            <a:r>
              <a:rPr lang="en-ID" sz="2700" dirty="0">
                <a:latin typeface="Franklin Gothic Heavy" panose="020B0903020102020204" pitchFamily="34" charset="0"/>
              </a:rPr>
              <a:t>!" </a:t>
            </a:r>
          </a:p>
          <a:p>
            <a:pPr marL="0" indent="0">
              <a:buNone/>
            </a:pP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Pernyataan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orang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lumpuh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membuat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beberapa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ahli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Taurat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gelisah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hati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berkata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bahwa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sedang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menghujat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memfitnah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Allah, dan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mengambil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hak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prerogatif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hanya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milik</a:t>
            </a:r>
            <a:r>
              <a:rPr lang="en-ID" sz="27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2704917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D27F68-F967-7D88-B12C-60EAF2D71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8849D7-7A82-05D3-FB3B-C16E1DA5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56852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Mengapa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ahli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Taurat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berpikir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92327-2670-FFA5-48F4-92CD80D17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7290"/>
            <a:ext cx="7886700" cy="45988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kehilangan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pandangan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mengenai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hal-hal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sebenarnya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penting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latin typeface="Tw Cen MT Condensed Extra Bold" panose="020B0803020202020204" pitchFamily="34" charset="0"/>
              </a:rPr>
              <a:t>: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keadilan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belas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kasihan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dan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berjalan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dengan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rendah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hati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hadapan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buta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terhadap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pekerjaan</a:t>
            </a:r>
            <a:r>
              <a:rPr lang="en-ID" sz="3000" dirty="0">
                <a:latin typeface="Gill Sans Ultra Bold Condensed" panose="020B0A06020104020203" pitchFamily="34" charset="0"/>
              </a:rPr>
              <a:t> Allah </a:t>
            </a:r>
            <a:r>
              <a:rPr lang="en-ID" sz="3000" dirty="0">
                <a:latin typeface="Tw Cen MT Condensed Extra Bold" panose="020B0803020202020204" pitchFamily="34" charset="0"/>
              </a:rPr>
              <a:t>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tepat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depan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000" dirty="0">
                <a:latin typeface="Tw Cen MT Condensed Extra Bold" panose="020B0803020202020204" pitchFamily="34" charset="0"/>
              </a:rPr>
              <a:t> 2 </a:t>
            </a:r>
            <a:r>
              <a:rPr lang="en-ID" sz="3000" dirty="0" err="1">
                <a:latin typeface="Tw Cen MT Condensed Extra Bold" panose="020B0803020202020204" pitchFamily="34" charset="0"/>
              </a:rPr>
              <a:t>bukti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nyata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bagaimana</a:t>
            </a:r>
            <a:r>
              <a:rPr lang="en-ID" sz="30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membaca</a:t>
            </a:r>
            <a:r>
              <a:rPr lang="en-ID" sz="30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pikiran</a:t>
            </a:r>
            <a:r>
              <a:rPr lang="en-ID" sz="30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>
                <a:latin typeface="Tw Cen MT Condensed Extra Bold" panose="020B0803020202020204" pitchFamily="34" charset="0"/>
              </a:rPr>
              <a:t>dan </a:t>
            </a:r>
            <a:r>
              <a:rPr lang="en-ID" sz="30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orang </a:t>
            </a:r>
            <a:r>
              <a:rPr lang="en-ID" sz="30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lumpuh</a:t>
            </a:r>
            <a:r>
              <a:rPr lang="en-ID" sz="30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disembuhkan</a:t>
            </a:r>
            <a:r>
              <a:rPr lang="en-ID" sz="3000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ditengah-tengah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bukti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disangkal</a:t>
            </a:r>
            <a:r>
              <a:rPr lang="en-ID" sz="30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680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BD2DFB-2D47-8123-F588-7F11DE04E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59" y="3445876"/>
            <a:ext cx="7998486" cy="661548"/>
          </a:xfrm>
        </p:spPr>
        <p:txBody>
          <a:bodyPr>
            <a:noAutofit/>
          </a:bodyPr>
          <a:lstStyle/>
          <a:p>
            <a:pPr algn="ctr"/>
            <a:r>
              <a:rPr lang="en-ID" sz="4800" dirty="0">
                <a:latin typeface="Franklin Gothic Heavy" panose="020B0903020102020204" pitchFamily="34" charset="0"/>
              </a:rPr>
              <a:t>Mikha 6:8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AF02A-652A-903A-8327-582AD146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487" b="12192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3390F-5B47-8A83-84EA-F91422262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27" y="4218039"/>
            <a:ext cx="7467544" cy="249247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"Hai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diberitahukan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kepadamu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apa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latin typeface="Tw Cen MT Condensed Extra Bold" panose="020B0803020202020204" pitchFamily="34" charset="0"/>
              </a:rPr>
              <a:t>.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apakah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dituntut</a:t>
            </a:r>
            <a:r>
              <a:rPr lang="en-ID" sz="3200" dirty="0">
                <a:latin typeface="Tw Cen MT Condensed Extra Bold" panose="020B0803020202020204" pitchFamily="34" charset="0"/>
              </a:rPr>
              <a:t> TUHAN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padamu</a:t>
            </a:r>
            <a:r>
              <a:rPr lang="en-ID" sz="3200" dirty="0">
                <a:latin typeface="Tw Cen MT Condensed Extra Bold" panose="020B0803020202020204" pitchFamily="34" charset="0"/>
              </a:rPr>
              <a:t>: </a:t>
            </a:r>
            <a:r>
              <a:rPr lang="en-ID" sz="3200" dirty="0" err="1">
                <a:latin typeface="Impact" panose="020B0806030902050204" pitchFamily="34" charset="0"/>
              </a:rPr>
              <a:t>selain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berlaku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adil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mencintai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kesetiaan</a:t>
            </a:r>
            <a:r>
              <a:rPr lang="en-ID" sz="3200" dirty="0"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latin typeface="Impact" panose="020B0806030902050204" pitchFamily="34" charset="0"/>
              </a:rPr>
              <a:t>hidup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rendah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hati</a:t>
            </a:r>
            <a:r>
              <a:rPr lang="en-ID" sz="3200" dirty="0">
                <a:latin typeface="Impact" panose="020B0806030902050204" pitchFamily="34" charset="0"/>
              </a:rPr>
              <a:t> di </a:t>
            </a:r>
            <a:r>
              <a:rPr lang="en-ID" sz="3200" dirty="0" err="1">
                <a:latin typeface="Impact" panose="020B0806030902050204" pitchFamily="34" charset="0"/>
              </a:rPr>
              <a:t>hadapan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Allahmu</a:t>
            </a:r>
            <a:r>
              <a:rPr lang="en-ID" sz="3200" dirty="0">
                <a:latin typeface="Tw Cen MT Condensed Extra Bold" panose="020B0803020202020204" pitchFamily="34" charset="0"/>
              </a:rPr>
              <a:t>?"</a:t>
            </a:r>
          </a:p>
        </p:txBody>
      </p:sp>
    </p:spTree>
    <p:extLst>
      <p:ext uri="{BB962C8B-B14F-4D97-AF65-F5344CB8AC3E}">
        <p14:creationId xmlns:p14="http://schemas.microsoft.com/office/powerpoint/2010/main" val="355527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574455-5B41-45AC-1979-978F1435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85"/>
            <a:ext cx="9143999" cy="1443256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PEMANGGILAN LEWI DAN PERTANYAAN 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MENGENAI PUASA</a:t>
            </a:r>
            <a:br>
              <a:rPr lang="en-ID" sz="4000" dirty="0">
                <a:solidFill>
                  <a:srgbClr val="FFFF00"/>
                </a:solidFill>
              </a:rPr>
            </a:br>
            <a:r>
              <a:rPr lang="en-ID" sz="3100" dirty="0" err="1">
                <a:solidFill>
                  <a:srgbClr val="FFFFFF"/>
                </a:solidFill>
              </a:rPr>
              <a:t>Senin</a:t>
            </a:r>
            <a:r>
              <a:rPr lang="en-ID" sz="3100" dirty="0">
                <a:solidFill>
                  <a:srgbClr val="FFFFFF"/>
                </a:solidFill>
              </a:rPr>
              <a:t>, 15 Juli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40A09-AF65-A663-FF8A-55CA4EFAB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0" y="1811968"/>
            <a:ext cx="5216319" cy="36301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rade Gothic Next Heavy" panose="020B0903040303020004" pitchFamily="34" charset="0"/>
              </a:rPr>
              <a:t>Pemungut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cukai</a:t>
            </a:r>
            <a:r>
              <a:rPr lang="en-ID" dirty="0">
                <a:latin typeface="Trade Gothic Next Heavy" panose="020B0903040303020004" pitchFamily="34" charset="0"/>
              </a:rPr>
              <a:t> di zaman </a:t>
            </a:r>
            <a:r>
              <a:rPr lang="en-ID" dirty="0" err="1">
                <a:latin typeface="Trade Gothic Next Heavy" panose="020B0903040303020004" pitchFamily="34" charset="0"/>
              </a:rPr>
              <a:t>Yesus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adalah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pegawai</a:t>
            </a:r>
            <a:r>
              <a:rPr lang="en-ID" dirty="0">
                <a:latin typeface="Trade Gothic Next Heavy" panose="020B0903040303020004" pitchFamily="34" charset="0"/>
              </a:rPr>
              <a:t> negeri </a:t>
            </a:r>
            <a:r>
              <a:rPr lang="en-ID" dirty="0" err="1">
                <a:latin typeface="Trade Gothic Next Heavy" panose="020B0903040303020004" pitchFamily="34" charset="0"/>
              </a:rPr>
              <a:t>sipil</a:t>
            </a:r>
            <a:r>
              <a:rPr lang="en-ID" dirty="0">
                <a:latin typeface="Trade Gothic Next Heavy" panose="020B0903040303020004" pitchFamily="34" charset="0"/>
              </a:rPr>
              <a:t> di </a:t>
            </a:r>
            <a:r>
              <a:rPr lang="en-ID" dirty="0" err="1">
                <a:latin typeface="Trade Gothic Next Heavy" panose="020B0903040303020004" pitchFamily="34" charset="0"/>
              </a:rPr>
              <a:t>bawah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pemerintahan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Romawi</a:t>
            </a:r>
            <a:r>
              <a:rPr lang="en-ID" dirty="0">
                <a:latin typeface="Trade Gothic Next Heavy" panose="020B0903040303020004" pitchFamily="34" charset="0"/>
              </a:rPr>
              <a:t>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populer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kalangan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penduduk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Yahudi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Yudea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kerap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menagih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pajak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lebih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diwajibkan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teman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senegerinya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sehingga</a:t>
            </a:r>
            <a:r>
              <a:rPr lang="en-ID" dirty="0">
                <a:latin typeface="Tw Cen MT Condensed Extra Bold" panose="020B0803020202020204" pitchFamily="34" charset="0"/>
              </a:rPr>
              <a:t> menjadi kaya.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DB7B5-5A09-E3E4-69C9-1B0BE1509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9" r="17793"/>
          <a:stretch/>
        </p:blipFill>
        <p:spPr>
          <a:xfrm>
            <a:off x="5708725" y="1811968"/>
            <a:ext cx="2973465" cy="3265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FC06BC-9DB0-D941-CC1E-519B5A53786F}"/>
              </a:ext>
            </a:extLst>
          </p:cNvPr>
          <p:cNvSpPr txBox="1"/>
          <p:nvPr/>
        </p:nvSpPr>
        <p:spPr>
          <a:xfrm>
            <a:off x="859206" y="5367781"/>
            <a:ext cx="7770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Heavy" panose="020B0903020102020204" pitchFamily="34" charset="0"/>
              </a:rPr>
              <a:t>Orang </a:t>
            </a:r>
            <a:r>
              <a:rPr lang="en-ID" sz="3600" dirty="0" err="1">
                <a:latin typeface="Franklin Gothic Heavy" panose="020B0903020102020204" pitchFamily="34" charset="0"/>
              </a:rPr>
              <a:t>Yahudi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membenci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pemungut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cukai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karena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profesi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mereka</a:t>
            </a:r>
            <a:r>
              <a:rPr lang="en-ID" sz="3600" dirty="0">
                <a:latin typeface="Franklin Gothic Heavy" panose="020B09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2325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1D8A7-EC63-AF85-2B68-D8E6CC9FD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63" b="15737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FC94E-775C-0D17-9371-86CA8FF7E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433" y="3154024"/>
            <a:ext cx="8487548" cy="36733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Bagi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orang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Yahudi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pemungut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cukai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orang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berdosa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harus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dihindari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Tidak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heran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para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ahli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Taurat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sangat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keberatan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melihat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duduk dan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makan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bersama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para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pemungut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Tw Cen MT Condensed Extra Bold" panose="020B0803020202020204" pitchFamily="34" charset="0"/>
              </a:rPr>
              <a:t>cukai</a:t>
            </a:r>
            <a:r>
              <a:rPr lang="en-ID" sz="2600" dirty="0">
                <a:highlight>
                  <a:srgbClr val="00FF0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merespon</a:t>
            </a:r>
            <a:r>
              <a:rPr lang="en-ID" sz="2600" dirty="0">
                <a:latin typeface="Tw Cen MT Condensed Extra Bold" panose="020B0803020202020204" pitchFamily="34" charset="0"/>
              </a:rPr>
              <a:t> para </a:t>
            </a:r>
            <a:r>
              <a:rPr lang="en-ID" sz="2600" dirty="0" err="1">
                <a:latin typeface="Tw Cen MT Condensed Extra Bold" panose="020B0803020202020204" pitchFamily="34" charset="0"/>
              </a:rPr>
              <a:t>ahli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Taurat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jawaban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pemungut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cukai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itu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adalah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orang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sakit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membutuhkan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tabib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dan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Yesuslah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Tabib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rohani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dibutuhkan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untuk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jiwa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sakit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Franklin Gothic Heavy" panose="020B0903020102020204" pitchFamily="34" charset="0"/>
              </a:rPr>
              <a:t>itu</a:t>
            </a:r>
            <a:r>
              <a:rPr lang="en-ID" sz="2600" dirty="0">
                <a:solidFill>
                  <a:srgbClr val="00206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2600" dirty="0">
                <a:latin typeface="Tw Cen MT Condensed Extra Bold" panose="020B0803020202020204" pitchFamily="34" charset="0"/>
              </a:rPr>
              <a:t>[Markus 2:13-17].</a:t>
            </a:r>
          </a:p>
        </p:txBody>
      </p:sp>
    </p:spTree>
    <p:extLst>
      <p:ext uri="{BB962C8B-B14F-4D97-AF65-F5344CB8AC3E}">
        <p14:creationId xmlns:p14="http://schemas.microsoft.com/office/powerpoint/2010/main" val="3340419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1387</Words>
  <Application>Microsoft Office PowerPoint</Application>
  <PresentationFormat>On-screen Show (4:3)</PresentationFormat>
  <Paragraphs>79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Amasis MT Pro Black</vt:lpstr>
      <vt:lpstr>Aptos</vt:lpstr>
      <vt:lpstr>Aptos Display</vt:lpstr>
      <vt:lpstr>Arial</vt:lpstr>
      <vt:lpstr>Berlin Sans FB</vt:lpstr>
      <vt:lpstr>Eras Bold ITC</vt:lpstr>
      <vt:lpstr>Franklin Gothic Demi Cond</vt:lpstr>
      <vt:lpstr>Franklin Gothic Heavy</vt:lpstr>
      <vt:lpstr>Gill Sans Nova Cond Ultra Bold</vt:lpstr>
      <vt:lpstr>Gill Sans Nova Cond XBd</vt:lpstr>
      <vt:lpstr>Gill Sans Ultra Bold Condensed</vt:lpstr>
      <vt:lpstr>Impact</vt:lpstr>
      <vt:lpstr>Trade Gothic Next Heavy</vt:lpstr>
      <vt:lpstr>Tw Cen MT Condensed Extra Bold</vt:lpstr>
      <vt:lpstr>Wingdings</vt:lpstr>
      <vt:lpstr>Office Theme</vt:lpstr>
      <vt:lpstr>PERTENTANGAN</vt:lpstr>
      <vt:lpstr>MARKUS 2 : 27-28</vt:lpstr>
      <vt:lpstr>PowerPoint Presentation</vt:lpstr>
      <vt:lpstr>MENYEMBUHKAN SEORANG LUMPUH Minggu, 14 Juli 2024</vt:lpstr>
      <vt:lpstr>PowerPoint Presentation</vt:lpstr>
      <vt:lpstr>Mengapa ahli Taurat itu berpikir seperti itu?</vt:lpstr>
      <vt:lpstr>Mikha 6:8</vt:lpstr>
      <vt:lpstr>PEMANGGILAN LEWI DAN PERTANYAAN  MENGENAI PUASA Senin, 15 Juli 2024</vt:lpstr>
      <vt:lpstr>PowerPoint Presentation</vt:lpstr>
      <vt:lpstr>PowerPoint Presentation</vt:lpstr>
      <vt:lpstr>Yesus menjawab mereka dengan memberi dua ilustrasi yaitu:</vt:lpstr>
      <vt:lpstr>PowerPoint Presentation</vt:lpstr>
      <vt:lpstr>TUHAN ATAS HARI SABAT Selasa, 16 Juli 2024</vt:lpstr>
      <vt:lpstr>PowerPoint Presentation</vt:lpstr>
      <vt:lpstr>PowerPoint Presentation</vt:lpstr>
      <vt:lpstr>PowerPoint Presentation</vt:lpstr>
      <vt:lpstr>PowerPoint Presentation</vt:lpstr>
      <vt:lpstr>KISAH SELANG SELING: Bagian 1 Rabu, 17 Juli 2024</vt:lpstr>
      <vt:lpstr>PowerPoint Presentation</vt:lpstr>
      <vt:lpstr>PowerPoint Presentation</vt:lpstr>
      <vt:lpstr>PowerPoint Presentation</vt:lpstr>
      <vt:lpstr>KISAH SELANG-SELING: Bagian 2 Kamis, 18 Juli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11</cp:revision>
  <dcterms:created xsi:type="dcterms:W3CDTF">2024-07-16T07:08:37Z</dcterms:created>
  <dcterms:modified xsi:type="dcterms:W3CDTF">2024-07-18T09:22:07Z</dcterms:modified>
</cp:coreProperties>
</file>