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6" r:id="rId2"/>
    <p:sldId id="257" r:id="rId3"/>
    <p:sldId id="280" r:id="rId4"/>
    <p:sldId id="258" r:id="rId5"/>
    <p:sldId id="264" r:id="rId6"/>
    <p:sldId id="259" r:id="rId7"/>
    <p:sldId id="260" r:id="rId8"/>
    <p:sldId id="261" r:id="rId9"/>
    <p:sldId id="269" r:id="rId10"/>
    <p:sldId id="262" r:id="rId11"/>
    <p:sldId id="263" r:id="rId12"/>
    <p:sldId id="265" r:id="rId13"/>
    <p:sldId id="270" r:id="rId14"/>
    <p:sldId id="272" r:id="rId15"/>
    <p:sldId id="271" r:id="rId16"/>
    <p:sldId id="273" r:id="rId17"/>
    <p:sldId id="266" r:id="rId18"/>
    <p:sldId id="282" r:id="rId19"/>
    <p:sldId id="274" r:id="rId20"/>
    <p:sldId id="276" r:id="rId21"/>
    <p:sldId id="275" r:id="rId22"/>
    <p:sldId id="267" r:id="rId23"/>
    <p:sldId id="277" r:id="rId24"/>
    <p:sldId id="279" r:id="rId25"/>
    <p:sldId id="278" r:id="rId26"/>
    <p:sldId id="281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9030"/>
    <a:srgbClr val="17323D"/>
    <a:srgbClr val="6A2E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0" d="100"/>
          <a:sy n="60" d="100"/>
        </p:scale>
        <p:origin x="7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B152B8-95DC-489F-B519-95A9A738D210}" type="datetimeFigureOut">
              <a:rPr lang="en-ID" smtClean="0"/>
              <a:t>27/06/2024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D2CFCC-7435-45FB-A621-BEC10C636DE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66421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D2CFCC-7435-45FB-A621-BEC10C636DE7}" type="slidenum">
              <a:rPr lang="en-ID" smtClean="0"/>
              <a:t>12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89336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A88D2-EC22-41FB-9EF2-3E1B93AC1F87}" type="datetimeFigureOut">
              <a:rPr lang="en-ID" smtClean="0"/>
              <a:t>27/06/2024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E013-0A9D-47CD-A702-D0C4D9C40FD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88758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A88D2-EC22-41FB-9EF2-3E1B93AC1F87}" type="datetimeFigureOut">
              <a:rPr lang="en-ID" smtClean="0"/>
              <a:t>27/06/2024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E013-0A9D-47CD-A702-D0C4D9C40FD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50126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A88D2-EC22-41FB-9EF2-3E1B93AC1F87}" type="datetimeFigureOut">
              <a:rPr lang="en-ID" smtClean="0"/>
              <a:t>27/06/2024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E013-0A9D-47CD-A702-D0C4D9C40FD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81289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A88D2-EC22-41FB-9EF2-3E1B93AC1F87}" type="datetimeFigureOut">
              <a:rPr lang="en-ID" smtClean="0"/>
              <a:t>27/06/2024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E013-0A9D-47CD-A702-D0C4D9C40FD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42137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A88D2-EC22-41FB-9EF2-3E1B93AC1F87}" type="datetimeFigureOut">
              <a:rPr lang="en-ID" smtClean="0"/>
              <a:t>27/06/2024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E013-0A9D-47CD-A702-D0C4D9C40FD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79256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A88D2-EC22-41FB-9EF2-3E1B93AC1F87}" type="datetimeFigureOut">
              <a:rPr lang="en-ID" smtClean="0"/>
              <a:t>27/06/2024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E013-0A9D-47CD-A702-D0C4D9C40FD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71703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A88D2-EC22-41FB-9EF2-3E1B93AC1F87}" type="datetimeFigureOut">
              <a:rPr lang="en-ID" smtClean="0"/>
              <a:t>27/06/2024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E013-0A9D-47CD-A702-D0C4D9C40FD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90850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A88D2-EC22-41FB-9EF2-3E1B93AC1F87}" type="datetimeFigureOut">
              <a:rPr lang="en-ID" smtClean="0"/>
              <a:t>27/06/2024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E013-0A9D-47CD-A702-D0C4D9C40FD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583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A88D2-EC22-41FB-9EF2-3E1B93AC1F87}" type="datetimeFigureOut">
              <a:rPr lang="en-ID" smtClean="0"/>
              <a:t>27/06/2024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E013-0A9D-47CD-A702-D0C4D9C40FD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82306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A88D2-EC22-41FB-9EF2-3E1B93AC1F87}" type="datetimeFigureOut">
              <a:rPr lang="en-ID" smtClean="0"/>
              <a:t>27/06/2024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E013-0A9D-47CD-A702-D0C4D9C40FD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51258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A88D2-EC22-41FB-9EF2-3E1B93AC1F87}" type="datetimeFigureOut">
              <a:rPr lang="en-ID" smtClean="0"/>
              <a:t>27/06/2024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E013-0A9D-47CD-A702-D0C4D9C40FD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26179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19A88D2-EC22-41FB-9EF2-3E1B93AC1F87}" type="datetimeFigureOut">
              <a:rPr lang="en-ID" smtClean="0"/>
              <a:t>27/06/2024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AF4E013-0A9D-47CD-A702-D0C4D9C40FD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10129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sv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people in white robes&#10;&#10;Description automatically generated">
            <a:extLst>
              <a:ext uri="{FF2B5EF4-FFF2-40B4-BE49-F238E27FC236}">
                <a16:creationId xmlns:a16="http://schemas.microsoft.com/office/drawing/2014/main" id="{B9358E21-01E2-B556-99FA-A026E915D3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21" r="17912"/>
          <a:stretch/>
        </p:blipFill>
        <p:spPr>
          <a:xfrm>
            <a:off x="-2285" y="10"/>
            <a:ext cx="9143999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9143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9BA54E-29AA-1229-6C0A-25803A242C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2960" y="325550"/>
            <a:ext cx="75438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KEMENANGAN KASIH ALLAH</a:t>
            </a:r>
            <a:endParaRPr lang="en-ID" sz="5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FFC2CC-C038-B200-4F42-A6C2FA7839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5038" y="4072043"/>
            <a:ext cx="75438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Pelajaran ke-13, Triwulan II</a:t>
            </a:r>
          </a:p>
          <a:p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Tahun 2024</a:t>
            </a:r>
            <a:endParaRPr lang="en-ID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227930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BCDE58-CBA3-9EBC-1A70-4F0277CD03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19" t="1" r="34995" b="1"/>
          <a:stretch/>
        </p:blipFill>
        <p:spPr>
          <a:xfrm>
            <a:off x="0" y="0"/>
            <a:ext cx="3628103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E7521-5B49-0700-D9FF-8BB242B50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0839" y="707922"/>
            <a:ext cx="5153944" cy="60305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000" dirty="0" err="1">
                <a:latin typeface="Franklin Gothic Heavy" panose="020B0903020102020204" pitchFamily="34" charset="0"/>
              </a:rPr>
              <a:t>Pemberontakan</a:t>
            </a:r>
            <a:r>
              <a:rPr lang="en-ID" sz="3000" dirty="0"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latin typeface="Franklin Gothic Heavy" panose="020B0903020102020204" pitchFamily="34" charset="0"/>
              </a:rPr>
              <a:t>terhadap</a:t>
            </a:r>
            <a:r>
              <a:rPr lang="en-ID" sz="3000" dirty="0">
                <a:latin typeface="Franklin Gothic Heavy" panose="020B0903020102020204" pitchFamily="34" charset="0"/>
              </a:rPr>
              <a:t> Allah </a:t>
            </a:r>
            <a:r>
              <a:rPr lang="en-ID" sz="3000" dirty="0" err="1">
                <a:latin typeface="Franklin Gothic Heavy" panose="020B0903020102020204" pitchFamily="34" charset="0"/>
              </a:rPr>
              <a:t>membawa</a:t>
            </a:r>
            <a:r>
              <a:rPr lang="en-ID" sz="3000" dirty="0"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latin typeface="Franklin Gothic Heavy" panose="020B0903020102020204" pitchFamily="34" charset="0"/>
              </a:rPr>
              <a:t>kepada</a:t>
            </a:r>
            <a:r>
              <a:rPr lang="en-ID" sz="3000" dirty="0"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latin typeface="Franklin Gothic Heavy" panose="020B0903020102020204" pitchFamily="34" charset="0"/>
              </a:rPr>
              <a:t>ketakutan</a:t>
            </a:r>
            <a:r>
              <a:rPr lang="en-ID" sz="3000" dirty="0">
                <a:latin typeface="Franklin Gothic Heavy" panose="020B0903020102020204" pitchFamily="34" charset="0"/>
              </a:rPr>
              <a:t>, rasa </a:t>
            </a:r>
            <a:r>
              <a:rPr lang="en-ID" sz="3000" dirty="0" err="1">
                <a:latin typeface="Franklin Gothic Heavy" panose="020B0903020102020204" pitchFamily="34" charset="0"/>
              </a:rPr>
              <a:t>bersalah</a:t>
            </a:r>
            <a:r>
              <a:rPr lang="en-ID" sz="3000" dirty="0">
                <a:latin typeface="Franklin Gothic Heavy" panose="020B0903020102020204" pitchFamily="34" charset="0"/>
              </a:rPr>
              <a:t>, </a:t>
            </a:r>
            <a:r>
              <a:rPr lang="en-ID" sz="3000" dirty="0" err="1">
                <a:latin typeface="Franklin Gothic Heavy" panose="020B0903020102020204" pitchFamily="34" charset="0"/>
              </a:rPr>
              <a:t>penghukuman</a:t>
            </a:r>
            <a:r>
              <a:rPr lang="en-ID" sz="3000" dirty="0">
                <a:latin typeface="Franklin Gothic Heavy" panose="020B0903020102020204" pitchFamily="34" charset="0"/>
              </a:rPr>
              <a:t>, dan pada </a:t>
            </a:r>
            <a:r>
              <a:rPr lang="en-ID" sz="3000" dirty="0" err="1">
                <a:latin typeface="Franklin Gothic Heavy" panose="020B0903020102020204" pitchFamily="34" charset="0"/>
              </a:rPr>
              <a:t>akhirnya</a:t>
            </a:r>
            <a:r>
              <a:rPr lang="en-ID" sz="3000" dirty="0"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latin typeface="Franklin Gothic Heavy" panose="020B0903020102020204" pitchFamily="34" charset="0"/>
              </a:rPr>
              <a:t>kehilangan</a:t>
            </a:r>
            <a:r>
              <a:rPr lang="en-ID" sz="3000" dirty="0"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latin typeface="Franklin Gothic Heavy" panose="020B0903020102020204" pitchFamily="34" charset="0"/>
              </a:rPr>
              <a:t>kekekalan</a:t>
            </a:r>
            <a:r>
              <a:rPr lang="en-ID" sz="3000" dirty="0">
                <a:latin typeface="Franklin Gothic Heavy" panose="020B0903020102020204" pitchFamily="34" charset="0"/>
              </a:rPr>
              <a:t> [Wahyu 6:15-17]. </a:t>
            </a:r>
          </a:p>
          <a:p>
            <a:pPr marL="0" indent="0">
              <a:buNone/>
            </a:pPr>
            <a:r>
              <a:rPr lang="en-ID" sz="3000" dirty="0" err="1">
                <a:latin typeface="Tw Cen MT Condensed Extra Bold" panose="020B0803020202020204" pitchFamily="34" charset="0"/>
              </a:rPr>
              <a:t>Tanggapan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kita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terhadap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anugerah</a:t>
            </a:r>
            <a:r>
              <a:rPr lang="en-ID" sz="3000" dirty="0">
                <a:latin typeface="Tw Cen MT Condensed Extra Bold" panose="020B0803020202020204" pitchFamily="34" charset="0"/>
              </a:rPr>
              <a:t>-Nya yang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menyelamatkan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akan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membawa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kita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kepada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pengampunan</a:t>
            </a:r>
            <a:r>
              <a:rPr lang="en-ID" sz="3000" dirty="0"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latin typeface="Tw Cen MT Condensed Extra Bold" panose="020B0803020202020204" pitchFamily="34" charset="0"/>
              </a:rPr>
              <a:t>damai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sejahtera</a:t>
            </a:r>
            <a:r>
              <a:rPr lang="en-ID" sz="3000" dirty="0">
                <a:latin typeface="Tw Cen MT Condensed Extra Bold" panose="020B0803020202020204" pitchFamily="34" charset="0"/>
              </a:rPr>
              <a:t>, dan </a:t>
            </a:r>
            <a:r>
              <a:rPr lang="en-ID" sz="3000" dirty="0" err="1">
                <a:latin typeface="Tw Cen MT Condensed Extra Bold" panose="020B0803020202020204" pitchFamily="34" charset="0"/>
              </a:rPr>
              <a:t>sukacita</a:t>
            </a:r>
            <a:r>
              <a:rPr lang="en-ID" sz="3000" dirty="0">
                <a:latin typeface="Tw Cen MT Condensed Extra Bold" panose="020B0803020202020204" pitchFamily="34" charset="0"/>
              </a:rPr>
              <a:t> yang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kekal</a:t>
            </a:r>
            <a:r>
              <a:rPr lang="en-ID" sz="3000" dirty="0">
                <a:latin typeface="Tw Cen MT Condensed Extra Bold" panose="020B0803020202020204" pitchFamily="34" charset="0"/>
              </a:rPr>
              <a:t> pada </a:t>
            </a:r>
            <a:r>
              <a:rPr lang="en-ID" sz="3000" dirty="0" err="1">
                <a:latin typeface="Tw Cen MT Condensed Extra Bold" panose="020B0803020202020204" pitchFamily="34" charset="0"/>
              </a:rPr>
              <a:t>saat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kedatangan</a:t>
            </a:r>
            <a:r>
              <a:rPr lang="en-ID" sz="3000" dirty="0">
                <a:latin typeface="Tw Cen MT Condensed Extra Bold" panose="020B0803020202020204" pitchFamily="34" charset="0"/>
              </a:rPr>
              <a:t>-Nya yang </a:t>
            </a:r>
            <a:r>
              <a:rPr lang="en-ID" sz="3000" dirty="0" err="1">
                <a:latin typeface="Tw Cen MT Condensed Extra Bold" panose="020B0803020202020204" pitchFamily="34" charset="0"/>
              </a:rPr>
              <a:t>mulia</a:t>
            </a:r>
            <a:r>
              <a:rPr lang="en-ID" sz="3000" dirty="0">
                <a:latin typeface="Tw Cen MT Condensed Extra Bold" panose="020B0803020202020204" pitchFamily="34" charset="0"/>
              </a:rPr>
              <a:t> [</a:t>
            </a:r>
            <a:r>
              <a:rPr lang="en-ID" sz="3000" dirty="0" err="1">
                <a:latin typeface="Tw Cen MT Condensed Extra Bold" panose="020B0803020202020204" pitchFamily="34" charset="0"/>
              </a:rPr>
              <a:t>Yesaya</a:t>
            </a:r>
            <a:r>
              <a:rPr lang="en-ID" sz="3000" dirty="0">
                <a:latin typeface="Tw Cen MT Condensed Extra Bold" panose="020B0803020202020204" pitchFamily="34" charset="0"/>
              </a:rPr>
              <a:t> 25:8-9, Wahyu 19:7].</a:t>
            </a:r>
          </a:p>
        </p:txBody>
      </p:sp>
    </p:spTree>
    <p:extLst>
      <p:ext uri="{BB962C8B-B14F-4D97-AF65-F5344CB8AC3E}">
        <p14:creationId xmlns:p14="http://schemas.microsoft.com/office/powerpoint/2010/main" val="29303264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0B641F-8604-FB86-E560-8A86DDB71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91" y="739705"/>
            <a:ext cx="5445264" cy="1098751"/>
          </a:xfrm>
        </p:spPr>
        <p:txBody>
          <a:bodyPr anchor="b">
            <a:noAutofit/>
          </a:bodyPr>
          <a:lstStyle/>
          <a:p>
            <a:r>
              <a:rPr lang="en-ID" sz="3200" dirty="0">
                <a:latin typeface="Impact" panose="020B0806030902050204" pitchFamily="34" charset="0"/>
              </a:rPr>
              <a:t>Ellen G. White, </a:t>
            </a:r>
            <a:br>
              <a:rPr lang="en-ID" sz="3200" dirty="0">
                <a:latin typeface="Impact" panose="020B0806030902050204" pitchFamily="34" charset="0"/>
              </a:rPr>
            </a:br>
            <a:r>
              <a:rPr lang="en-ID" sz="3200" dirty="0" err="1">
                <a:latin typeface="Impact" panose="020B0806030902050204" pitchFamily="34" charset="0"/>
              </a:rPr>
              <a:t>Kemenangan</a:t>
            </a:r>
            <a:r>
              <a:rPr lang="en-ID" sz="3200" dirty="0">
                <a:latin typeface="Impact" panose="020B0806030902050204" pitchFamily="34" charset="0"/>
              </a:rPr>
              <a:t> Akhir, </a:t>
            </a:r>
            <a:r>
              <a:rPr lang="en-ID" sz="3200" dirty="0" err="1">
                <a:latin typeface="Impact" panose="020B0806030902050204" pitchFamily="34" charset="0"/>
              </a:rPr>
              <a:t>hlm</a:t>
            </a:r>
            <a:r>
              <a:rPr lang="en-ID" sz="3200" dirty="0">
                <a:latin typeface="Impact" panose="020B0806030902050204" pitchFamily="34" charset="0"/>
              </a:rPr>
              <a:t>. 550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6218DD-AC09-C3E1-48BE-D2E4DBB75D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791" y="2081093"/>
            <a:ext cx="5548023" cy="4588888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dirty="0">
                <a:latin typeface="Franklin Gothic Demi Cond" panose="020B0706030402020204" pitchFamily="34" charset="0"/>
              </a:rPr>
              <a:t>"</a:t>
            </a:r>
            <a:r>
              <a:rPr lang="en-ID" dirty="0" err="1">
                <a:latin typeface="Franklin Gothic Heavy" panose="020B0903020102020204" pitchFamily="34" charset="0"/>
              </a:rPr>
              <a:t>Salib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Kristus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akan</a:t>
            </a:r>
            <a:r>
              <a:rPr lang="en-ID" dirty="0">
                <a:latin typeface="Franklin Gothic Heavy" panose="020B0903020102020204" pitchFamily="34" charset="0"/>
              </a:rPr>
              <a:t> menjadi </a:t>
            </a:r>
            <a:r>
              <a:rPr lang="en-ID" dirty="0" err="1">
                <a:latin typeface="Franklin Gothic Heavy" panose="020B0903020102020204" pitchFamily="34" charset="0"/>
              </a:rPr>
              <a:t>ilmu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pengetahuan</a:t>
            </a:r>
            <a:r>
              <a:rPr lang="en-ID" dirty="0">
                <a:latin typeface="Franklin Gothic Heavy" panose="020B0903020102020204" pitchFamily="34" charset="0"/>
              </a:rPr>
              <a:t> dan </a:t>
            </a:r>
            <a:r>
              <a:rPr lang="en-ID" dirty="0" err="1">
                <a:latin typeface="Franklin Gothic Heavy" panose="020B0903020102020204" pitchFamily="34" charset="0"/>
              </a:rPr>
              <a:t>nyanyian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umat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tebusan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selama-lamanya</a:t>
            </a:r>
            <a:r>
              <a:rPr lang="en-ID" dirty="0">
                <a:latin typeface="Franklin Gothic Heavy" panose="020B0903020102020204" pitchFamily="34" charset="0"/>
              </a:rPr>
              <a:t>. </a:t>
            </a:r>
            <a:r>
              <a:rPr lang="en-ID" dirty="0" err="1">
                <a:latin typeface="Franklin Gothic Demi Cond" panose="020B0706030402020204" pitchFamily="34" charset="0"/>
              </a:rPr>
              <a:t>Dalam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Kristus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dimuliakan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itu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melihat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Kristus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disalibkan</a:t>
            </a:r>
            <a:r>
              <a:rPr lang="en-ID" dirty="0">
                <a:latin typeface="Franklin Gothic Demi Cond" panose="020B0706030402020204" pitchFamily="34" charset="0"/>
              </a:rPr>
              <a:t> .... </a:t>
            </a:r>
            <a:r>
              <a:rPr lang="en-ID" dirty="0" err="1">
                <a:latin typeface="Franklin Gothic Demi Cond" panose="020B0706030402020204" pitchFamily="34" charset="0"/>
              </a:rPr>
              <a:t>Bahwa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Pencipta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segala</a:t>
            </a:r>
            <a:r>
              <a:rPr lang="en-ID" dirty="0">
                <a:latin typeface="Franklin Gothic Demi Cond" panose="020B0706030402020204" pitchFamily="34" charset="0"/>
              </a:rPr>
              <a:t> dunia, </a:t>
            </a:r>
            <a:r>
              <a:rPr lang="en-ID" dirty="0" err="1">
                <a:latin typeface="Franklin Gothic Demi Cond" panose="020B0706030402020204" pitchFamily="34" charset="0"/>
              </a:rPr>
              <a:t>Penentu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semua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tujuan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harus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mengesampingkan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kemuliaan</a:t>
            </a:r>
            <a:r>
              <a:rPr lang="en-ID" dirty="0">
                <a:latin typeface="Franklin Gothic Demi Cond" panose="020B0706030402020204" pitchFamily="34" charset="0"/>
              </a:rPr>
              <a:t>-Nya, dan </a:t>
            </a:r>
            <a:r>
              <a:rPr lang="en-ID" dirty="0" err="1">
                <a:latin typeface="Franklin Gothic Demi Cond" panose="020B0706030402020204" pitchFamily="34" charset="0"/>
              </a:rPr>
              <a:t>merendahkan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diri</a:t>
            </a:r>
            <a:r>
              <a:rPr lang="en-ID" dirty="0">
                <a:latin typeface="Franklin Gothic Demi Cond" panose="020B0706030402020204" pitchFamily="34" charset="0"/>
              </a:rPr>
              <a:t>-Nya </a:t>
            </a:r>
            <a:r>
              <a:rPr lang="en-ID" dirty="0" err="1">
                <a:latin typeface="Franklin Gothic Demi Cond" panose="020B0706030402020204" pitchFamily="34" charset="0"/>
              </a:rPr>
              <a:t>kepada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manusia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akan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selalu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membangkitkan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keheranan</a:t>
            </a:r>
            <a:r>
              <a:rPr lang="en-ID" dirty="0">
                <a:latin typeface="Franklin Gothic Demi Cond" panose="020B0706030402020204" pitchFamily="34" charset="0"/>
              </a:rPr>
              <a:t> dan </a:t>
            </a:r>
            <a:r>
              <a:rPr lang="en-ID" dirty="0" err="1">
                <a:latin typeface="Franklin Gothic Demi Cond" panose="020B0706030402020204" pitchFamily="34" charset="0"/>
              </a:rPr>
              <a:t>kekaguman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alam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semesta</a:t>
            </a:r>
            <a:r>
              <a:rPr lang="en-ID" dirty="0">
                <a:latin typeface="Franklin Gothic Demi Cond" panose="020B0706030402020204" pitchFamily="34" charset="0"/>
              </a:rPr>
              <a:t>".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5"/>
            <a:ext cx="306939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2"/>
            <a:ext cx="306939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22"/>
            <a:ext cx="3051501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10"/>
            <a:ext cx="2708601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5273A6-7632-37C0-B488-5B2E1DD10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1855" y="2033090"/>
            <a:ext cx="2766204" cy="35350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957203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DD77349-6ADE-99FE-8E04-12919EE5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29768"/>
            <a:ext cx="9151630" cy="1519356"/>
            <a:chOff x="-1" y="-29768"/>
            <a:chExt cx="12202175" cy="151935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5B2B92C-44DF-B41D-C67A-EBF175DF52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41412" y="-5371175"/>
              <a:ext cx="1519350" cy="12202174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41EB2F1-D26A-D7C9-E9AC-B63BE629A2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8917093" y="-1801610"/>
              <a:ext cx="1507122" cy="5063040"/>
            </a:xfrm>
            <a:prstGeom prst="rect">
              <a:avLst/>
            </a:prstGeom>
            <a:gradFill>
              <a:gsLst>
                <a:gs pos="5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6D16430-53D3-47E5-F4B8-B441E710D4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3100712" y="-3130481"/>
              <a:ext cx="1519356" cy="7720782"/>
            </a:xfrm>
            <a:prstGeom prst="rect">
              <a:avLst/>
            </a:prstGeom>
            <a:gradFill>
              <a:gsLst>
                <a:gs pos="2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4685925-31C6-F775-F178-B3AEA3940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1843"/>
            <a:ext cx="9151629" cy="1181628"/>
          </a:xfrm>
        </p:spPr>
        <p:txBody>
          <a:bodyPr anchor="ctr">
            <a:normAutofit/>
          </a:bodyPr>
          <a:lstStyle/>
          <a:p>
            <a:pPr algn="ctr"/>
            <a:r>
              <a:rPr lang="it-IT" sz="4000" dirty="0">
                <a:solidFill>
                  <a:srgbClr val="FFFF00"/>
                </a:solidFill>
                <a:latin typeface="Impact" panose="020B0806030902050204" pitchFamily="34" charset="0"/>
              </a:rPr>
              <a:t>MILENIUM DI BUMI</a:t>
            </a:r>
            <a:br>
              <a:rPr lang="it-IT" sz="4000" dirty="0">
                <a:solidFill>
                  <a:srgbClr val="FFFF00"/>
                </a:solidFill>
                <a:latin typeface="Impact" panose="020B0806030902050204" pitchFamily="34" charset="0"/>
              </a:rPr>
            </a:br>
            <a:r>
              <a:rPr lang="it-IT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Selasa, 25 Juni 2024</a:t>
            </a:r>
            <a:endParaRPr lang="en-ID" sz="2800" dirty="0">
              <a:solidFill>
                <a:srgbClr val="FFFF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3B472B-AB3A-EC4A-E23F-B792BC2686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468" y="3908320"/>
            <a:ext cx="5104443" cy="277771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>
                <a:latin typeface="Impact" panose="020B0806030902050204" pitchFamily="34" charset="0"/>
              </a:rPr>
              <a:t>Iblis </a:t>
            </a:r>
            <a:r>
              <a:rPr lang="en-ID" dirty="0" err="1">
                <a:latin typeface="Impact" panose="020B0806030902050204" pitchFamily="34" charset="0"/>
              </a:rPr>
              <a:t>akan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dikurung</a:t>
            </a:r>
            <a:r>
              <a:rPr lang="en-ID" dirty="0">
                <a:latin typeface="Impact" panose="020B0806030902050204" pitchFamily="34" charset="0"/>
              </a:rPr>
              <a:t> di </a:t>
            </a:r>
            <a:r>
              <a:rPr lang="en-ID" dirty="0" err="1">
                <a:latin typeface="Impact" panose="020B0806030902050204" pitchFamily="34" charset="0"/>
              </a:rPr>
              <a:t>bumi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dengan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rantai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keadaan</a:t>
            </a:r>
            <a:r>
              <a:rPr lang="en-ID" dirty="0">
                <a:latin typeface="Impact" panose="020B0806030902050204" pitchFamily="34" charset="0"/>
              </a:rPr>
              <a:t>, </a:t>
            </a:r>
            <a:r>
              <a:rPr lang="en-ID" dirty="0" err="1">
                <a:latin typeface="Impact" panose="020B0806030902050204" pitchFamily="34" charset="0"/>
              </a:rPr>
              <a:t>tanpa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ada</a:t>
            </a:r>
            <a:r>
              <a:rPr lang="en-ID" dirty="0">
                <a:latin typeface="Impact" panose="020B0806030902050204" pitchFamily="34" charset="0"/>
              </a:rPr>
              <a:t> yang </a:t>
            </a:r>
            <a:r>
              <a:rPr lang="en-ID" dirty="0" err="1">
                <a:latin typeface="Impact" panose="020B0806030902050204" pitchFamily="34" charset="0"/>
              </a:rPr>
              <a:t>digoda</a:t>
            </a:r>
            <a:r>
              <a:rPr lang="en-ID" dirty="0">
                <a:latin typeface="Impact" panose="020B0806030902050204" pitchFamily="34" charset="0"/>
              </a:rPr>
              <a:t>. </a:t>
            </a:r>
            <a:r>
              <a:rPr lang="en-ID" dirty="0" err="1">
                <a:latin typeface="Tw Cen MT Condensed Extra Bold" panose="020B0803020202020204" pitchFamily="34" charset="0"/>
              </a:rPr>
              <a:t>Selama</a:t>
            </a:r>
            <a:r>
              <a:rPr lang="en-ID" dirty="0">
                <a:latin typeface="Tw Cen MT Condensed Extra Bold" panose="020B0803020202020204" pitchFamily="34" charset="0"/>
              </a:rPr>
              <a:t> 1.000 </a:t>
            </a:r>
            <a:r>
              <a:rPr lang="en-ID" dirty="0" err="1">
                <a:latin typeface="Tw Cen MT Condensed Extra Bold" panose="020B0803020202020204" pitchFamily="34" charset="0"/>
              </a:rPr>
              <a:t>tahun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dia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akan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melihat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penghancuran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pembinasaan</a:t>
            </a:r>
            <a:r>
              <a:rPr lang="en-ID" dirty="0">
                <a:latin typeface="Tw Cen MT Condensed Extra Bold" panose="020B0803020202020204" pitchFamily="34" charset="0"/>
              </a:rPr>
              <a:t>, dan </a:t>
            </a:r>
            <a:r>
              <a:rPr lang="en-ID" dirty="0" err="1">
                <a:latin typeface="Tw Cen MT Condensed Extra Bold" panose="020B0803020202020204" pitchFamily="34" charset="0"/>
              </a:rPr>
              <a:t>bencana</a:t>
            </a:r>
            <a:r>
              <a:rPr lang="en-ID" dirty="0"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latin typeface="Tw Cen MT Condensed Extra Bold" panose="020B0803020202020204" pitchFamily="34" charset="0"/>
              </a:rPr>
              <a:t>telah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diciptakan</a:t>
            </a:r>
            <a:r>
              <a:rPr lang="en-ID" dirty="0">
                <a:latin typeface="Tw Cen MT Condensed Extra Bold" panose="020B0803020202020204" pitchFamily="34" charset="0"/>
              </a:rPr>
              <a:t> oleh </a:t>
            </a:r>
            <a:r>
              <a:rPr lang="en-ID" dirty="0" err="1">
                <a:latin typeface="Tw Cen MT Condensed Extra Bold" panose="020B0803020202020204" pitchFamily="34" charset="0"/>
              </a:rPr>
              <a:t>pemberontakannya</a:t>
            </a:r>
            <a:r>
              <a:rPr lang="en-ID" dirty="0">
                <a:latin typeface="Tw Cen MT Condensed Extra Bold" panose="020B080302020202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A6F1BF-7B6D-BC54-E2AD-8025E62D55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5394" y="3907598"/>
            <a:ext cx="3498754" cy="25971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C541CE-3889-DF66-1E32-360F3F3EAE6A}"/>
              </a:ext>
            </a:extLst>
          </p:cNvPr>
          <p:cNvSpPr txBox="1"/>
          <p:nvPr/>
        </p:nvSpPr>
        <p:spPr>
          <a:xfrm>
            <a:off x="564468" y="1560822"/>
            <a:ext cx="801506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8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Gambaran </a:t>
            </a:r>
            <a:r>
              <a:rPr lang="en-ID" sz="28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dalam</a:t>
            </a:r>
            <a:r>
              <a:rPr lang="en-ID" sz="28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Wahyu 20:1-3 </a:t>
            </a:r>
            <a:r>
              <a:rPr lang="en-ID" sz="28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adalah</a:t>
            </a:r>
            <a:r>
              <a:rPr lang="en-ID" sz="28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simbolis</a:t>
            </a:r>
            <a:r>
              <a:rPr lang="en-ID" sz="28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8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Iblis </a:t>
            </a:r>
            <a:r>
              <a:rPr lang="en-ID" sz="28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tidak</a:t>
            </a:r>
            <a:r>
              <a:rPr lang="en-ID" sz="28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secara</a:t>
            </a:r>
            <a:r>
              <a:rPr lang="en-ID" sz="28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harfiah</a:t>
            </a:r>
            <a:r>
              <a:rPr lang="en-ID" sz="28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diikat</a:t>
            </a:r>
            <a:r>
              <a:rPr lang="en-ID" sz="28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dengan</a:t>
            </a:r>
            <a:r>
              <a:rPr lang="en-ID" sz="28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rantai</a:t>
            </a:r>
            <a:r>
              <a:rPr lang="en-ID" sz="28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dan </a:t>
            </a:r>
            <a:r>
              <a:rPr lang="en-ID" sz="28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dikunci</a:t>
            </a:r>
            <a:r>
              <a:rPr lang="en-ID" sz="28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di </a:t>
            </a:r>
            <a:r>
              <a:rPr lang="en-ID" sz="28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dalam</a:t>
            </a:r>
            <a:r>
              <a:rPr lang="en-ID" sz="28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lubang</a:t>
            </a:r>
            <a:r>
              <a:rPr lang="en-ID" sz="28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. </a:t>
            </a:r>
            <a:r>
              <a:rPr lang="en-ID" sz="28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Selama</a:t>
            </a:r>
            <a:r>
              <a:rPr lang="en-ID" sz="28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1.000 </a:t>
            </a:r>
            <a:r>
              <a:rPr lang="en-ID" sz="28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tahun</a:t>
            </a:r>
            <a:r>
              <a:rPr lang="en-ID" sz="28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sz="28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ia</a:t>
            </a:r>
            <a:r>
              <a:rPr lang="en-ID" sz="28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dikurung</a:t>
            </a:r>
            <a:r>
              <a:rPr lang="en-ID" sz="28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di </a:t>
            </a:r>
            <a:r>
              <a:rPr lang="en-ID" sz="28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bumi</a:t>
            </a:r>
            <a:r>
              <a:rPr lang="en-ID" sz="28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ID" sz="28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sunyi</a:t>
            </a:r>
            <a:r>
              <a:rPr lang="en-ID" sz="28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dan </a:t>
            </a:r>
            <a:r>
              <a:rPr lang="en-ID" sz="28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tidak</a:t>
            </a:r>
            <a:r>
              <a:rPr lang="en-ID" sz="28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berpenghuni</a:t>
            </a:r>
            <a:r>
              <a:rPr lang="en-ID" sz="28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ini</a:t>
            </a:r>
            <a:r>
              <a:rPr lang="en-ID" sz="28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sz="28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terikat</a:t>
            </a:r>
            <a:r>
              <a:rPr lang="en-ID" sz="28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oleh </a:t>
            </a:r>
            <a:r>
              <a:rPr lang="en-ID" sz="28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keadaan</a:t>
            </a:r>
            <a:r>
              <a:rPr lang="en-ID" sz="28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ID" sz="28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ia</a:t>
            </a:r>
            <a:r>
              <a:rPr lang="en-ID" sz="28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ciptakan</a:t>
            </a:r>
            <a:r>
              <a:rPr lang="en-ID" sz="28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sendiri</a:t>
            </a:r>
            <a:r>
              <a:rPr lang="en-ID" sz="28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961456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4FAC1-EE40-7F2B-6E84-99D9536B6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924" y="510362"/>
            <a:ext cx="5145732" cy="60855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Iblis </a:t>
            </a:r>
            <a:r>
              <a:rPr lang="en-ID" sz="3200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dilemparkan</a:t>
            </a:r>
            <a:r>
              <a:rPr lang="en-ID" sz="3200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ke</a:t>
            </a:r>
            <a:r>
              <a:rPr lang="en-ID" sz="3200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dalam</a:t>
            </a:r>
            <a:r>
              <a:rPr lang="en-ID" sz="3200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jurang</a:t>
            </a:r>
            <a:r>
              <a:rPr lang="en-ID" sz="3200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maut</a:t>
            </a:r>
            <a:r>
              <a:rPr lang="en-ID" sz="3200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[Wahyu 20:3]. </a:t>
            </a:r>
          </a:p>
          <a:p>
            <a:pPr marL="0" indent="0">
              <a:buNone/>
            </a:pPr>
            <a:r>
              <a:rPr lang="en-ID" sz="32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Dalam</a:t>
            </a:r>
            <a:r>
              <a:rPr lang="en-ID" sz="32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Septuaginta</a:t>
            </a:r>
            <a:r>
              <a:rPr lang="en-ID" sz="32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, kata "</a:t>
            </a:r>
            <a:r>
              <a:rPr lang="en-ID" sz="32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dalam</a:t>
            </a:r>
            <a:r>
              <a:rPr lang="en-ID" sz="32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" di </a:t>
            </a:r>
            <a:r>
              <a:rPr lang="en-ID" sz="32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sini</a:t>
            </a:r>
            <a:r>
              <a:rPr lang="en-ID" sz="32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adalah</a:t>
            </a:r>
            <a:r>
              <a:rPr lang="en-ID" sz="32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kata Yunani </a:t>
            </a:r>
            <a:r>
              <a:rPr lang="en-ID" sz="32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abyssos</a:t>
            </a:r>
            <a:r>
              <a:rPr lang="en-ID" sz="32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, "</a:t>
            </a:r>
            <a:r>
              <a:rPr lang="en-ID" sz="32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jurang</a:t>
            </a:r>
            <a:r>
              <a:rPr lang="en-ID" sz="32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maut</a:t>
            </a:r>
            <a:r>
              <a:rPr lang="en-ID" sz="32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”. </a:t>
            </a:r>
          </a:p>
          <a:p>
            <a:pPr marL="0" indent="0">
              <a:buNone/>
            </a:pPr>
            <a:r>
              <a:rPr lang="en-ID" sz="3200" dirty="0">
                <a:latin typeface="Impact" panose="020B0806030902050204" pitchFamily="34" charset="0"/>
              </a:rPr>
              <a:t>Kata </a:t>
            </a:r>
            <a:r>
              <a:rPr lang="en-ID" sz="3200" dirty="0" err="1">
                <a:latin typeface="Impact" panose="020B0806030902050204" pitchFamily="34" charset="0"/>
              </a:rPr>
              <a:t>ini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menggambarkan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bumi</a:t>
            </a:r>
            <a:r>
              <a:rPr lang="en-ID" sz="3200" dirty="0">
                <a:latin typeface="Impact" panose="020B0806030902050204" pitchFamily="34" charset="0"/>
              </a:rPr>
              <a:t> yang </a:t>
            </a:r>
            <a:r>
              <a:rPr lang="en-ID" sz="3200" dirty="0" err="1">
                <a:latin typeface="Impact" panose="020B0806030902050204" pitchFamily="34" charset="0"/>
              </a:rPr>
              <a:t>sunyi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sepi</a:t>
            </a:r>
            <a:r>
              <a:rPr lang="en-ID" sz="3200" dirty="0">
                <a:latin typeface="Impact" panose="020B080603090205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4000" dirty="0">
                <a:latin typeface="Franklin Gothic Demi Cond" panose="020B0706030402020204" pitchFamily="34" charset="0"/>
              </a:rPr>
              <a:t>"</a:t>
            </a:r>
            <a:r>
              <a:rPr lang="en-ID" sz="4000" dirty="0" err="1">
                <a:latin typeface="Franklin Gothic Demi Cond" panose="020B0706030402020204" pitchFamily="34" charset="0"/>
              </a:rPr>
              <a:t>Jurang</a:t>
            </a:r>
            <a:r>
              <a:rPr lang="en-ID" sz="4000" dirty="0">
                <a:latin typeface="Franklin Gothic Demi Cond" panose="020B0706030402020204" pitchFamily="34" charset="0"/>
              </a:rPr>
              <a:t> </a:t>
            </a:r>
            <a:r>
              <a:rPr lang="en-ID" sz="4000" dirty="0" err="1">
                <a:latin typeface="Franklin Gothic Demi Cond" panose="020B0706030402020204" pitchFamily="34" charset="0"/>
              </a:rPr>
              <a:t>maut</a:t>
            </a:r>
            <a:r>
              <a:rPr lang="en-ID" sz="4000" dirty="0">
                <a:latin typeface="Franklin Gothic Demi Cond" panose="020B0706030402020204" pitchFamily="34" charset="0"/>
              </a:rPr>
              <a:t>" </a:t>
            </a:r>
            <a:r>
              <a:rPr lang="en-ID" sz="4000" dirty="0" err="1">
                <a:latin typeface="Franklin Gothic Demi Cond" panose="020B0706030402020204" pitchFamily="34" charset="0"/>
              </a:rPr>
              <a:t>bukanlah</a:t>
            </a:r>
            <a:r>
              <a:rPr lang="en-ID" sz="4000" dirty="0">
                <a:latin typeface="Franklin Gothic Demi Cond" panose="020B0706030402020204" pitchFamily="34" charset="0"/>
              </a:rPr>
              <a:t> </a:t>
            </a:r>
            <a:r>
              <a:rPr lang="en-ID" sz="4000" dirty="0" err="1">
                <a:latin typeface="Franklin Gothic Demi Cond" panose="020B0706030402020204" pitchFamily="34" charset="0"/>
              </a:rPr>
              <a:t>gua</a:t>
            </a:r>
            <a:r>
              <a:rPr lang="en-ID" sz="4000" dirty="0">
                <a:latin typeface="Franklin Gothic Demi Cond" panose="020B0706030402020204" pitchFamily="34" charset="0"/>
              </a:rPr>
              <a:t> </a:t>
            </a:r>
            <a:r>
              <a:rPr lang="en-ID" sz="4000" dirty="0" err="1">
                <a:latin typeface="Franklin Gothic Demi Cond" panose="020B0706030402020204" pitchFamily="34" charset="0"/>
              </a:rPr>
              <a:t>bawah</a:t>
            </a:r>
            <a:r>
              <a:rPr lang="en-ID" sz="4000" dirty="0">
                <a:latin typeface="Franklin Gothic Demi Cond" panose="020B0706030402020204" pitchFamily="34" charset="0"/>
              </a:rPr>
              <a:t> </a:t>
            </a:r>
            <a:r>
              <a:rPr lang="en-ID" sz="4000" dirty="0" err="1">
                <a:latin typeface="Franklin Gothic Demi Cond" panose="020B0706030402020204" pitchFamily="34" charset="0"/>
              </a:rPr>
              <a:t>tanah</a:t>
            </a:r>
            <a:r>
              <a:rPr lang="en-ID" sz="4000" dirty="0">
                <a:latin typeface="Franklin Gothic Demi Cond" panose="020B0706030402020204" pitchFamily="34" charset="0"/>
              </a:rPr>
              <a:t> </a:t>
            </a:r>
            <a:r>
              <a:rPr lang="en-ID" sz="4000" dirty="0" err="1">
                <a:latin typeface="Franklin Gothic Demi Cond" panose="020B0706030402020204" pitchFamily="34" charset="0"/>
              </a:rPr>
              <a:t>atau</a:t>
            </a:r>
            <a:r>
              <a:rPr lang="en-ID" sz="4000" dirty="0">
                <a:latin typeface="Franklin Gothic Demi Cond" panose="020B0706030402020204" pitchFamily="34" charset="0"/>
              </a:rPr>
              <a:t> </a:t>
            </a:r>
            <a:r>
              <a:rPr lang="en-ID" sz="4000" dirty="0" err="1">
                <a:latin typeface="Franklin Gothic Demi Cond" panose="020B0706030402020204" pitchFamily="34" charset="0"/>
              </a:rPr>
              <a:t>jurang</a:t>
            </a:r>
            <a:r>
              <a:rPr lang="en-ID" sz="4000" dirty="0">
                <a:latin typeface="Franklin Gothic Demi Cond" panose="020B0706030402020204" pitchFamily="34" charset="0"/>
              </a:rPr>
              <a:t> yang </a:t>
            </a:r>
            <a:r>
              <a:rPr lang="en-ID" sz="4000" dirty="0" err="1">
                <a:latin typeface="Franklin Gothic Demi Cond" panose="020B0706030402020204" pitchFamily="34" charset="0"/>
              </a:rPr>
              <a:t>menganga</a:t>
            </a:r>
            <a:r>
              <a:rPr lang="en-ID" sz="4000" dirty="0">
                <a:latin typeface="Franklin Gothic Demi Cond" panose="020B0706030402020204" pitchFamily="34" charset="0"/>
              </a:rPr>
              <a:t> di </a:t>
            </a:r>
            <a:r>
              <a:rPr lang="en-ID" sz="4000" dirty="0" err="1">
                <a:latin typeface="Franklin Gothic Demi Cond" panose="020B0706030402020204" pitchFamily="34" charset="0"/>
              </a:rPr>
              <a:t>suatu</a:t>
            </a:r>
            <a:r>
              <a:rPr lang="en-ID" sz="4000" dirty="0">
                <a:latin typeface="Franklin Gothic Demi Cond" panose="020B0706030402020204" pitchFamily="34" charset="0"/>
              </a:rPr>
              <a:t> </a:t>
            </a:r>
            <a:r>
              <a:rPr lang="en-ID" sz="4000" dirty="0" err="1">
                <a:latin typeface="Franklin Gothic Demi Cond" panose="020B0706030402020204" pitchFamily="34" charset="0"/>
              </a:rPr>
              <a:t>tempat</a:t>
            </a:r>
            <a:r>
              <a:rPr lang="en-ID" sz="4000" dirty="0">
                <a:latin typeface="Franklin Gothic Demi Cond" panose="020B0706030402020204" pitchFamily="34" charset="0"/>
              </a:rPr>
              <a:t> di </a:t>
            </a:r>
            <a:r>
              <a:rPr lang="en-ID" sz="4000" dirty="0" err="1">
                <a:latin typeface="Franklin Gothic Demi Cond" panose="020B0706030402020204" pitchFamily="34" charset="0"/>
              </a:rPr>
              <a:t>alam</a:t>
            </a:r>
            <a:r>
              <a:rPr lang="en-ID" sz="4000" dirty="0">
                <a:latin typeface="Franklin Gothic Demi Cond" panose="020B0706030402020204" pitchFamily="34" charset="0"/>
              </a:rPr>
              <a:t> </a:t>
            </a:r>
            <a:r>
              <a:rPr lang="en-ID" sz="4000" dirty="0" err="1">
                <a:latin typeface="Franklin Gothic Demi Cond" panose="020B0706030402020204" pitchFamily="34" charset="0"/>
              </a:rPr>
              <a:t>semesta</a:t>
            </a:r>
            <a:r>
              <a:rPr lang="en-ID" sz="4000" dirty="0">
                <a:latin typeface="Franklin Gothic Demi Cond" panose="020B0706030402020204" pitchFamily="34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6E4AAF-5345-7A60-9CAA-EC67D677CA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70" r="32680"/>
          <a:stretch/>
        </p:blipFill>
        <p:spPr>
          <a:xfrm>
            <a:off x="5399580" y="10"/>
            <a:ext cx="374442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9332596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387E7C-461D-4673-7A2A-DF041EC9B5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136" b="11400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EB5B51-5C15-E6FA-A59B-0B6534E754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021" y="3901703"/>
            <a:ext cx="8625697" cy="2574208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ID" sz="3200" dirty="0" err="1">
                <a:latin typeface="Tw Cen MT Condensed Extra Bold" panose="020B0803020202020204" pitchFamily="34" charset="0"/>
              </a:rPr>
              <a:t>Pekerjaan</a:t>
            </a:r>
            <a:r>
              <a:rPr lang="en-ID" sz="3200" dirty="0">
                <a:latin typeface="Tw Cen MT Condensed Extra Bold" panose="020B0803020202020204" pitchFamily="34" charset="0"/>
              </a:rPr>
              <a:t> dosa dan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kebinasaan</a:t>
            </a:r>
            <a:r>
              <a:rPr lang="en-ID" sz="3200" dirty="0">
                <a:latin typeface="Tw Cen MT Condensed Extra Bold" panose="020B0803020202020204" pitchFamily="34" charset="0"/>
              </a:rPr>
              <a:t> Iblis, </a:t>
            </a:r>
            <a:r>
              <a:rPr lang="en-ID" sz="3200" dirty="0" err="1">
                <a:latin typeface="Tw Cen MT Condensed Extra Bold" panose="020B0803020202020204" pitchFamily="34" charset="0"/>
              </a:rPr>
              <a:t>bersama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kekacauan</a:t>
            </a:r>
            <a:r>
              <a:rPr lang="en-ID" sz="3200" dirty="0"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luar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biasa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sebelum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Kedatangan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Kedua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Gill Sans Nova Cond Ultra Bold" panose="020B0B04020104020203" pitchFamily="34" charset="0"/>
              </a:rPr>
              <a:t>telah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membawa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bumi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kembali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ke</a:t>
            </a:r>
            <a:r>
              <a:rPr lang="en-ID" sz="3200" dirty="0">
                <a:latin typeface="Gill Sans Nova Cond Ultra Bold" panose="020B0B04020104020203" pitchFamily="34" charset="0"/>
              </a:rPr>
              <a:t> masa yang </a:t>
            </a:r>
            <a:r>
              <a:rPr lang="en-ID" sz="3200" dirty="0" err="1">
                <a:latin typeface="Gill Sans Nova Cond Ultra Bold" panose="020B0B04020104020203" pitchFamily="34" charset="0"/>
              </a:rPr>
              <a:t>gelap</a:t>
            </a:r>
            <a:r>
              <a:rPr lang="en-ID" sz="3200" dirty="0">
                <a:latin typeface="Gill Sans Nova Cond Ultra Bold" panose="020B0B04020104020203" pitchFamily="34" charset="0"/>
              </a:rPr>
              <a:t> dan </a:t>
            </a:r>
            <a:r>
              <a:rPr lang="en-ID" sz="3200" dirty="0" err="1">
                <a:latin typeface="Gill Sans Nova Cond Ultra Bold" panose="020B0B04020104020203" pitchFamily="34" charset="0"/>
              </a:rPr>
              <a:t>tidak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teratur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seperti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kondisinya</a:t>
            </a:r>
            <a:r>
              <a:rPr lang="en-ID" sz="3200" dirty="0">
                <a:latin typeface="Gill Sans Nova Cond Ultra Bold" panose="020B0B04020104020203" pitchFamily="34" charset="0"/>
              </a:rPr>
              <a:t> pada </a:t>
            </a:r>
            <a:r>
              <a:rPr lang="en-ID" sz="3200" dirty="0" err="1">
                <a:latin typeface="Gill Sans Nova Cond Ultra Bold" panose="020B0B04020104020203" pitchFamily="34" charset="0"/>
              </a:rPr>
              <a:t>awal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penciptaan</a:t>
            </a:r>
            <a:r>
              <a:rPr lang="en-ID" sz="3200" dirty="0">
                <a:latin typeface="Gill Sans Nova Cond Ultra Bold" panose="020B0B04020104020203" pitchFamily="34" charset="0"/>
              </a:rPr>
              <a:t> [</a:t>
            </a:r>
            <a:r>
              <a:rPr lang="en-ID" sz="3200" dirty="0" err="1">
                <a:latin typeface="Gill Sans Nova Cond Ultra Bold" panose="020B0B04020104020203" pitchFamily="34" charset="0"/>
              </a:rPr>
              <a:t>Kejadian</a:t>
            </a:r>
            <a:r>
              <a:rPr lang="en-ID" sz="3200" dirty="0">
                <a:latin typeface="Gill Sans Nova Cond Ultra Bold" panose="020B0B04020104020203" pitchFamily="34" charset="0"/>
              </a:rPr>
              <a:t> 1:2].</a:t>
            </a:r>
          </a:p>
        </p:txBody>
      </p:sp>
    </p:spTree>
    <p:extLst>
      <p:ext uri="{BB962C8B-B14F-4D97-AF65-F5344CB8AC3E}">
        <p14:creationId xmlns:p14="http://schemas.microsoft.com/office/powerpoint/2010/main" val="38719387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F1BF56-CF04-9FD6-4842-A7E0C9C8EF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841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BF1836-E0F3-CC2F-6F37-147347CBF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448" y="3841340"/>
            <a:ext cx="8251104" cy="2452687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600" dirty="0" err="1">
                <a:latin typeface="Impact" panose="020B0806030902050204" pitchFamily="34" charset="0"/>
              </a:rPr>
              <a:t>Seluruh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alam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semesta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menyadari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kembali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bahwa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upah</a:t>
            </a:r>
            <a:r>
              <a:rPr lang="en-ID" sz="3600" dirty="0">
                <a:latin typeface="Impact" panose="020B0806030902050204" pitchFamily="34" charset="0"/>
              </a:rPr>
              <a:t> dosa </a:t>
            </a:r>
            <a:r>
              <a:rPr lang="en-ID" sz="3600" dirty="0" err="1">
                <a:latin typeface="Impact" panose="020B0806030902050204" pitchFamily="34" charset="0"/>
              </a:rPr>
              <a:t>adalah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maut</a:t>
            </a:r>
            <a:r>
              <a:rPr lang="en-ID" sz="3600" dirty="0">
                <a:latin typeface="Impact" panose="020B080603090205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600" dirty="0">
                <a:latin typeface="Franklin Gothic Demi Cond" panose="020B0706030402020204" pitchFamily="34" charset="0"/>
              </a:rPr>
              <a:t>Allah </a:t>
            </a:r>
            <a:r>
              <a:rPr lang="en-ID" sz="3600" dirty="0" err="1">
                <a:latin typeface="Franklin Gothic Demi Cond" panose="020B0706030402020204" pitchFamily="34" charset="0"/>
              </a:rPr>
              <a:t>menangani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masalah</a:t>
            </a:r>
            <a:r>
              <a:rPr lang="en-ID" sz="3600" dirty="0">
                <a:latin typeface="Franklin Gothic Demi Cond" panose="020B0706030402020204" pitchFamily="34" charset="0"/>
              </a:rPr>
              <a:t> dosa </a:t>
            </a:r>
            <a:r>
              <a:rPr lang="en-ID" sz="3600" dirty="0" err="1">
                <a:latin typeface="Franklin Gothic Demi Cond" panose="020B0706030402020204" pitchFamily="34" charset="0"/>
              </a:rPr>
              <a:t>sehingga</a:t>
            </a:r>
            <a:r>
              <a:rPr lang="en-ID" sz="3600" dirty="0">
                <a:latin typeface="Franklin Gothic Demi Cond" panose="020B0706030402020204" pitchFamily="34" charset="0"/>
              </a:rPr>
              <a:t> dosa </a:t>
            </a:r>
            <a:r>
              <a:rPr lang="en-ID" sz="3600" dirty="0" err="1">
                <a:latin typeface="Franklin Gothic Demi Cond" panose="020B0706030402020204" pitchFamily="34" charset="0"/>
              </a:rPr>
              <a:t>tidak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akan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pernah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muncul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lagi</a:t>
            </a:r>
            <a:r>
              <a:rPr lang="en-ID" sz="3600" dirty="0">
                <a:latin typeface="Franklin Gothic Demi Cond" panose="020B0706030402020204" pitchFamily="34" charset="0"/>
              </a:rPr>
              <a:t> [Nahum 1:9]. </a:t>
            </a:r>
          </a:p>
        </p:txBody>
      </p:sp>
    </p:spTree>
    <p:extLst>
      <p:ext uri="{BB962C8B-B14F-4D97-AF65-F5344CB8AC3E}">
        <p14:creationId xmlns:p14="http://schemas.microsoft.com/office/powerpoint/2010/main" val="2986634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898C35-68C2-042C-4E0D-6F61C0C94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0DA6A0-8350-FE0D-4268-A66719E51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2980" y="411675"/>
            <a:ext cx="5890137" cy="1826317"/>
          </a:xfrm>
        </p:spPr>
        <p:txBody>
          <a:bodyPr>
            <a:noAutofit/>
          </a:bodyPr>
          <a:lstStyle/>
          <a:p>
            <a:pPr algn="ctr"/>
            <a:r>
              <a:rPr lang="en-ID" sz="3600" dirty="0" err="1">
                <a:latin typeface="Impact" panose="020B0806030902050204" pitchFamily="34" charset="0"/>
              </a:rPr>
              <a:t>Tiga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cara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utama</a:t>
            </a:r>
            <a:r>
              <a:rPr lang="en-ID" sz="3600" dirty="0">
                <a:latin typeface="Impact" panose="020B0806030902050204" pitchFamily="34" charset="0"/>
              </a:rPr>
              <a:t> yang </a:t>
            </a:r>
            <a:r>
              <a:rPr lang="en-ID" sz="3600" dirty="0" err="1">
                <a:latin typeface="Impact" panose="020B0806030902050204" pitchFamily="34" charset="0"/>
              </a:rPr>
              <a:t>dilakukan</a:t>
            </a:r>
            <a:r>
              <a:rPr lang="en-ID" sz="3600" dirty="0">
                <a:latin typeface="Impact" panose="020B0806030902050204" pitchFamily="34" charset="0"/>
              </a:rPr>
              <a:t> Allah </a:t>
            </a:r>
            <a:r>
              <a:rPr lang="en-ID" sz="3600" dirty="0" err="1">
                <a:latin typeface="Impact" panose="020B0806030902050204" pitchFamily="34" charset="0"/>
              </a:rPr>
              <a:t>untuk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menangani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masalah</a:t>
            </a:r>
            <a:r>
              <a:rPr lang="en-ID" sz="3600" dirty="0">
                <a:latin typeface="Impact" panose="020B0806030902050204" pitchFamily="34" charset="0"/>
              </a:rPr>
              <a:t> dosa 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7794AD-B6EE-34B3-0FCA-8CEABB2267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413" y="2494808"/>
            <a:ext cx="7854717" cy="4106375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ID" sz="3200" dirty="0">
                <a:latin typeface="Tw Cen MT Condensed Extra Bold" panose="020B0803020202020204" pitchFamily="34" charset="0"/>
              </a:rPr>
              <a:t>Dia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menyatakan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kasih</a:t>
            </a:r>
            <a:r>
              <a:rPr lang="en-ID" sz="3200" dirty="0">
                <a:latin typeface="Tw Cen MT Condensed Extra Bold" panose="020B0803020202020204" pitchFamily="34" charset="0"/>
              </a:rPr>
              <a:t>-Nya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tak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terbatas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hasrat</a:t>
            </a:r>
            <a:r>
              <a:rPr lang="en-ID" sz="3200" dirty="0">
                <a:latin typeface="Tw Cen MT Condensed Extra Bold" panose="020B0803020202020204" pitchFamily="34" charset="0"/>
              </a:rPr>
              <a:t>-Nya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menggebu-gebu</a:t>
            </a:r>
            <a:r>
              <a:rPr lang="en-ID" sz="3200" dirty="0">
                <a:latin typeface="Tw Cen MT Condensed Extra Bold" panose="020B0803020202020204" pitchFamily="34" charset="0"/>
              </a:rPr>
              <a:t>, dan </a:t>
            </a:r>
            <a:r>
              <a:rPr lang="en-ID" sz="3200" dirty="0" err="1">
                <a:latin typeface="Tw Cen MT Condensed Extra Bold" panose="020B0803020202020204" pitchFamily="34" charset="0"/>
              </a:rPr>
              <a:t>upaya</a:t>
            </a:r>
            <a:r>
              <a:rPr lang="en-ID" sz="3200" dirty="0">
                <a:latin typeface="Tw Cen MT Condensed Extra Bold" panose="020B0803020202020204" pitchFamily="34" charset="0"/>
              </a:rPr>
              <a:t>-Nya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tak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kenal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lelah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menyelamatkan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seluruh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umat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manusia</a:t>
            </a:r>
            <a:r>
              <a:rPr lang="en-ID" sz="3200" dirty="0">
                <a:latin typeface="Tw Cen MT Condensed Extra Bold" panose="020B0803020202020204" pitchFamily="34" charset="0"/>
              </a:rPr>
              <a:t>. </a:t>
            </a:r>
          </a:p>
          <a:p>
            <a:pPr marL="514350" indent="-514350">
              <a:buFont typeface="+mj-lt"/>
              <a:buAutoNum type="arabicPeriod"/>
            </a:pPr>
            <a:r>
              <a:rPr lang="en-ID" sz="3200" dirty="0">
                <a:latin typeface="Tw Cen MT Condensed Extra Bold" panose="020B0803020202020204" pitchFamily="34" charset="0"/>
              </a:rPr>
              <a:t>Dia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menyatakan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keadilan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kelayakan</a:t>
            </a:r>
            <a:r>
              <a:rPr lang="en-ID" sz="3200" dirty="0">
                <a:latin typeface="Tw Cen MT Condensed Extra Bold" panose="020B0803020202020204" pitchFamily="34" charset="0"/>
              </a:rPr>
              <a:t>, dan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kebenaran</a:t>
            </a:r>
            <a:r>
              <a:rPr lang="en-ID" sz="3200" dirty="0">
                <a:latin typeface="Tw Cen MT Condensed Extra Bold" panose="020B0803020202020204" pitchFamily="34" charset="0"/>
              </a:rPr>
              <a:t>-Nya. </a:t>
            </a:r>
          </a:p>
          <a:p>
            <a:pPr marL="514350" indent="-514350">
              <a:buFont typeface="+mj-lt"/>
              <a:buAutoNum type="arabicPeriod"/>
            </a:pPr>
            <a:r>
              <a:rPr lang="en-ID" sz="3200" dirty="0">
                <a:latin typeface="Tw Cen MT Condensed Extra Bold" panose="020B0803020202020204" pitchFamily="34" charset="0"/>
              </a:rPr>
              <a:t>Dia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mengizinkan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alam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semesta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melihat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hasil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akhir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dari</a:t>
            </a:r>
            <a:r>
              <a:rPr lang="en-ID" sz="3200" dirty="0">
                <a:latin typeface="Tw Cen MT Condensed Extra Bold" panose="020B0803020202020204" pitchFamily="34" charset="0"/>
              </a:rPr>
              <a:t> dosa dan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pemberontakan</a:t>
            </a:r>
            <a:r>
              <a:rPr lang="en-ID" sz="3200" dirty="0">
                <a:latin typeface="Tw Cen MT Condensed Extra Bold" panose="020B0803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311841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DD77349-6ADE-99FE-8E04-12919EE5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29768"/>
            <a:ext cx="9151630" cy="1519356"/>
            <a:chOff x="-1" y="-29768"/>
            <a:chExt cx="12202175" cy="151935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5B2B92C-44DF-B41D-C67A-EBF175DF52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41412" y="-5371175"/>
              <a:ext cx="1519350" cy="12202174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41EB2F1-D26A-D7C9-E9AC-B63BE629A2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8917093" y="-1801610"/>
              <a:ext cx="1507122" cy="5063040"/>
            </a:xfrm>
            <a:prstGeom prst="rect">
              <a:avLst/>
            </a:prstGeom>
            <a:gradFill>
              <a:gsLst>
                <a:gs pos="5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6D16430-53D3-47E5-F4B8-B441E710D4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3100712" y="-3130481"/>
              <a:ext cx="1519356" cy="7720782"/>
            </a:xfrm>
            <a:prstGeom prst="rect">
              <a:avLst/>
            </a:prstGeom>
            <a:gradFill>
              <a:gsLst>
                <a:gs pos="2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2962190-CFA3-A791-55F9-DEAF01970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1843"/>
            <a:ext cx="9144000" cy="1181628"/>
          </a:xfrm>
        </p:spPr>
        <p:txBody>
          <a:bodyPr anchor="ctr">
            <a:normAutofit/>
          </a:bodyPr>
          <a:lstStyle/>
          <a:p>
            <a:pPr algn="ctr"/>
            <a:r>
              <a:rPr lang="it-IT" sz="4000" dirty="0">
                <a:solidFill>
                  <a:srgbClr val="FFFF00"/>
                </a:solidFill>
                <a:latin typeface="Impact" panose="020B0806030902050204" pitchFamily="34" charset="0"/>
              </a:rPr>
              <a:t>PENGHAKIMAN DI MASA MILENIUM</a:t>
            </a:r>
            <a:br>
              <a:rPr lang="it-IT" sz="2800" dirty="0">
                <a:solidFill>
                  <a:srgbClr val="FFFFFF"/>
                </a:solidFill>
              </a:rPr>
            </a:br>
            <a:r>
              <a:rPr lang="it-IT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Rabu, 26 Juni 2024</a:t>
            </a:r>
            <a:endParaRPr lang="en-ID" sz="2800" dirty="0">
              <a:solidFill>
                <a:srgbClr val="FFFF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D27EE5-D3CC-3913-E834-8D26F69093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421" y="1997908"/>
            <a:ext cx="5542649" cy="48600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600" dirty="0" err="1">
                <a:latin typeface="Impact" panose="020B0806030902050204" pitchFamily="34" charset="0"/>
              </a:rPr>
              <a:t>Selama</a:t>
            </a:r>
            <a:r>
              <a:rPr lang="en-ID" sz="2600" dirty="0">
                <a:latin typeface="Impact" panose="020B0806030902050204" pitchFamily="34" charset="0"/>
              </a:rPr>
              <a:t> masa </a:t>
            </a:r>
            <a:r>
              <a:rPr lang="en-ID" sz="2600" dirty="0" err="1">
                <a:latin typeface="Impact" panose="020B0806030902050204" pitchFamily="34" charset="0"/>
              </a:rPr>
              <a:t>milenium</a:t>
            </a:r>
            <a:r>
              <a:rPr lang="en-ID" sz="2600" dirty="0">
                <a:latin typeface="Impact" panose="020B0806030902050204" pitchFamily="34" charset="0"/>
              </a:rPr>
              <a:t>, orang </a:t>
            </a:r>
            <a:r>
              <a:rPr lang="en-ID" sz="2600" dirty="0" err="1">
                <a:latin typeface="Impact" panose="020B0806030902050204" pitchFamily="34" charset="0"/>
              </a:rPr>
              <a:t>benar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akan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memiliki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kesempatan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untuk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melihat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secara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langsung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keadilan</a:t>
            </a:r>
            <a:r>
              <a:rPr lang="en-ID" sz="2600" dirty="0">
                <a:latin typeface="Impact" panose="020B0806030902050204" pitchFamily="34" charset="0"/>
              </a:rPr>
              <a:t> dan </a:t>
            </a:r>
            <a:r>
              <a:rPr lang="en-ID" sz="2600" dirty="0" err="1">
                <a:latin typeface="Impact" panose="020B0806030902050204" pitchFamily="34" charset="0"/>
              </a:rPr>
              <a:t>kasih</a:t>
            </a:r>
            <a:r>
              <a:rPr lang="en-ID" sz="2600" dirty="0">
                <a:latin typeface="Impact" panose="020B0806030902050204" pitchFamily="34" charset="0"/>
              </a:rPr>
              <a:t> Allah </a:t>
            </a:r>
            <a:r>
              <a:rPr lang="en-ID" sz="2600" dirty="0" err="1">
                <a:latin typeface="Impact" panose="020B0806030902050204" pitchFamily="34" charset="0"/>
              </a:rPr>
              <a:t>dalam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cara</a:t>
            </a:r>
            <a:r>
              <a:rPr lang="en-ID" sz="2600" dirty="0">
                <a:latin typeface="Impact" panose="020B0806030902050204" pitchFamily="34" charset="0"/>
              </a:rPr>
              <a:t> Dia </a:t>
            </a:r>
            <a:r>
              <a:rPr lang="en-ID" sz="2600" dirty="0" err="1">
                <a:latin typeface="Impact" panose="020B0806030902050204" pitchFamily="34" charset="0"/>
              </a:rPr>
              <a:t>menangani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masalah</a:t>
            </a:r>
            <a:r>
              <a:rPr lang="en-ID" sz="2600" dirty="0">
                <a:latin typeface="Impact" panose="020B0806030902050204" pitchFamily="34" charset="0"/>
              </a:rPr>
              <a:t> dosa. </a:t>
            </a:r>
          </a:p>
          <a:p>
            <a:pPr marL="0" indent="0">
              <a:buNone/>
            </a:pPr>
            <a:r>
              <a:rPr lang="en-ID" sz="2600" dirty="0">
                <a:latin typeface="Franklin Gothic Demi Cond" panose="020B0706030402020204" pitchFamily="34" charset="0"/>
              </a:rPr>
              <a:t>Orang-orang </a:t>
            </a:r>
            <a:r>
              <a:rPr lang="en-ID" sz="2600" dirty="0" err="1">
                <a:latin typeface="Franklin Gothic Demi Cond" panose="020B0706030402020204" pitchFamily="34" charset="0"/>
              </a:rPr>
              <a:t>tebusan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dapat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mengajukan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pertanyaan-pertanyaan</a:t>
            </a:r>
            <a:r>
              <a:rPr lang="en-ID" sz="2600" dirty="0">
                <a:latin typeface="Franklin Gothic Demi Cond" panose="020B0706030402020204" pitchFamily="34" charset="0"/>
              </a:rPr>
              <a:t>, Jika orang yang </a:t>
            </a:r>
            <a:r>
              <a:rPr lang="en-ID" sz="2600" dirty="0" err="1">
                <a:latin typeface="Franklin Gothic Demi Cond" panose="020B0706030402020204" pitchFamily="34" charset="0"/>
              </a:rPr>
              <a:t>dikasihi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atau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teman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dekat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tidak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ada</a:t>
            </a:r>
            <a:r>
              <a:rPr lang="en-ID" sz="2600" dirty="0">
                <a:latin typeface="Franklin Gothic Demi Cond" panose="020B0706030402020204" pitchFamily="34" charset="0"/>
              </a:rPr>
              <a:t> di </a:t>
            </a:r>
            <a:r>
              <a:rPr lang="en-ID" sz="2600" dirty="0" err="1">
                <a:latin typeface="Franklin Gothic Demi Cond" panose="020B0706030402020204" pitchFamily="34" charset="0"/>
              </a:rPr>
              <a:t>surga</a:t>
            </a:r>
            <a:r>
              <a:rPr lang="en-ID" sz="2600" dirty="0">
                <a:latin typeface="Franklin Gothic Demi Cond" panose="020B0706030402020204" pitchFamily="34" charset="0"/>
              </a:rPr>
              <a:t>, orang-orang yang </a:t>
            </a:r>
            <a:r>
              <a:rPr lang="en-ID" sz="2600" dirty="0" err="1">
                <a:latin typeface="Franklin Gothic Demi Cond" panose="020B0706030402020204" pitchFamily="34" charset="0"/>
              </a:rPr>
              <a:t>diselamatkan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memiliki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kesempatan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untuk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memahami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keputusan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Tuhan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dengan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lebih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lengkap</a:t>
            </a:r>
            <a:r>
              <a:rPr lang="en-ID" sz="2600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600" dirty="0">
                <a:latin typeface="Franklin Gothic Demi Cond" panose="020B0706030402020204" pitchFamily="34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6608FD-2744-2C9A-0ABA-D4EA50EC2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8074" y="2762145"/>
            <a:ext cx="3289832" cy="20379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196411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0BA899-A4A8-E306-C188-9EE3C3349E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072"/>
          <a:stretch/>
        </p:blipFill>
        <p:spPr>
          <a:xfrm>
            <a:off x="2" y="1587"/>
            <a:ext cx="4253022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97F7CB-CE99-5F90-AAFF-347147FD29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9983" y="1031358"/>
            <a:ext cx="4571999" cy="553812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ID" sz="2600" dirty="0" err="1">
                <a:latin typeface="Franklin Gothic Demi Cond" panose="020B0706030402020204" pitchFamily="34" charset="0"/>
              </a:rPr>
              <a:t>Dengan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cara</a:t>
            </a:r>
            <a:r>
              <a:rPr lang="en-ID" sz="2600" dirty="0">
                <a:latin typeface="Franklin Gothic Demi Cond" panose="020B0706030402020204" pitchFamily="34" charset="0"/>
              </a:rPr>
              <a:t> yang </a:t>
            </a:r>
            <a:r>
              <a:rPr lang="en-ID" sz="2600" dirty="0" err="1">
                <a:latin typeface="Franklin Gothic Demi Cond" panose="020B0706030402020204" pitchFamily="34" charset="0"/>
              </a:rPr>
              <a:t>baru</a:t>
            </a:r>
            <a:r>
              <a:rPr lang="en-ID" sz="2600" dirty="0">
                <a:latin typeface="Franklin Gothic Demi Cond" panose="020B0706030402020204" pitchFamily="34" charset="0"/>
              </a:rPr>
              <a:t>, </a:t>
            </a:r>
            <a:r>
              <a:rPr lang="en-ID" sz="2600" dirty="0" err="1">
                <a:latin typeface="Franklin Gothic Demi Cond" panose="020B0706030402020204" pitchFamily="34" charset="0"/>
              </a:rPr>
              <a:t>lebih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kuat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dari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sebelumnya</a:t>
            </a:r>
            <a:r>
              <a:rPr lang="en-ID" sz="2600" dirty="0">
                <a:latin typeface="Franklin Gothic Demi Cond" panose="020B0706030402020204" pitchFamily="34" charset="0"/>
              </a:rPr>
              <a:t>, orang-orang yang </a:t>
            </a:r>
            <a:r>
              <a:rPr lang="en-ID" sz="2600" dirty="0" err="1">
                <a:latin typeface="Franklin Gothic Demi Cond" panose="020B0706030402020204" pitchFamily="34" charset="0"/>
              </a:rPr>
              <a:t>ditebus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akan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memahami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upaya</a:t>
            </a:r>
            <a:r>
              <a:rPr lang="en-ID" sz="2600" dirty="0">
                <a:latin typeface="Franklin Gothic Demi Cond" panose="020B0706030402020204" pitchFamily="34" charset="0"/>
              </a:rPr>
              <a:t> Allah yang </a:t>
            </a:r>
            <a:r>
              <a:rPr lang="en-ID" sz="2600" dirty="0" err="1">
                <a:latin typeface="Franklin Gothic Demi Cond" panose="020B0706030402020204" pitchFamily="34" charset="0"/>
              </a:rPr>
              <a:t>penuh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kuasa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untuk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menyelamatkan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setiap</a:t>
            </a:r>
            <a:r>
              <a:rPr lang="en-ID" sz="2600" dirty="0">
                <a:latin typeface="Franklin Gothic Demi Cond" panose="020B0706030402020204" pitchFamily="34" charset="0"/>
              </a:rPr>
              <a:t> orang yang </a:t>
            </a:r>
            <a:r>
              <a:rPr lang="en-ID" sz="2600" dirty="0" err="1">
                <a:latin typeface="Franklin Gothic Demi Cond" panose="020B0706030402020204" pitchFamily="34" charset="0"/>
              </a:rPr>
              <a:t>pernah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hidup</a:t>
            </a:r>
            <a:r>
              <a:rPr lang="en-ID" sz="2600" dirty="0">
                <a:latin typeface="Franklin Gothic Demi Cond" panose="020B0706030402020204" pitchFamily="34" charset="0"/>
              </a:rPr>
              <a:t>. </a:t>
            </a:r>
          </a:p>
          <a:p>
            <a:pPr marL="0" indent="0" algn="ctr">
              <a:buNone/>
            </a:pPr>
            <a:endParaRPr lang="en-ID" sz="2600" dirty="0">
              <a:latin typeface="Franklin Gothic Demi Cond" panose="020B0706030402020204" pitchFamily="34" charset="0"/>
            </a:endParaRPr>
          </a:p>
          <a:p>
            <a:pPr marL="0" indent="0" algn="ctr">
              <a:buNone/>
            </a:pPr>
            <a:r>
              <a:rPr lang="en-ID" sz="2600" dirty="0" err="1">
                <a:latin typeface="Eras Bold ITC" panose="020B0907030504020204" pitchFamily="34" charset="0"/>
              </a:rPr>
              <a:t>Mereka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akan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menyadari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kembali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bahwa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setiap</a:t>
            </a:r>
            <a:r>
              <a:rPr lang="en-ID" sz="2600" dirty="0">
                <a:latin typeface="Eras Bold ITC" panose="020B0907030504020204" pitchFamily="34" charset="0"/>
              </a:rPr>
              <a:t> orang yang </a:t>
            </a:r>
            <a:r>
              <a:rPr lang="en-ID" sz="2600" dirty="0" err="1">
                <a:latin typeface="Eras Bold ITC" panose="020B0907030504020204" pitchFamily="34" charset="0"/>
              </a:rPr>
              <a:t>terhilang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telah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kehilangan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surga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karena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penolakan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pribadi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mereka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terhadap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Kristus</a:t>
            </a:r>
            <a:r>
              <a:rPr lang="en-ID" sz="2600" dirty="0">
                <a:latin typeface="Eras Bold ITC" panose="020B0907030504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910516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B29BD9-BB3F-BEAD-4A7A-9C010CBF12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433" r="32379"/>
          <a:stretch/>
        </p:blipFill>
        <p:spPr>
          <a:xfrm>
            <a:off x="0" y="0"/>
            <a:ext cx="3923414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2BE53-130C-8AE3-E925-2A4FF6F9F3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6820" y="390832"/>
            <a:ext cx="4582632" cy="607633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Di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akhir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milenium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, orang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jahat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mati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dibangkitkan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untuk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menghadapi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penghakiman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dan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menerima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ganjaran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terakhir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[Wahyu 20:5]. </a:t>
            </a:r>
          </a:p>
          <a:p>
            <a:pPr marL="0" indent="0">
              <a:buNone/>
            </a:pPr>
            <a:endParaRPr lang="en-ID" b="1" dirty="0">
              <a:solidFill>
                <a:srgbClr val="C00000"/>
              </a:solidFill>
              <a:latin typeface="Franklin Gothic Demi Cond" panose="020B0706030402020204" pitchFamily="34" charset="0"/>
            </a:endParaRPr>
          </a:p>
          <a:p>
            <a:pPr marL="0" indent="0">
              <a:buNone/>
            </a:pPr>
            <a:r>
              <a:rPr lang="en-ID" dirty="0" err="1">
                <a:latin typeface="Gill Sans Nova Cond Ultra Bold" panose="020B0B04020104020203" pitchFamily="34" charset="0"/>
              </a:rPr>
              <a:t>Sekarang</a:t>
            </a:r>
            <a:r>
              <a:rPr lang="en-ID" dirty="0">
                <a:latin typeface="Gill Sans Nova Cond Ultra Bold" panose="020B0B04020104020203" pitchFamily="34" charset="0"/>
              </a:rPr>
              <a:t> Iblis </a:t>
            </a:r>
            <a:r>
              <a:rPr lang="en-ID" dirty="0" err="1">
                <a:latin typeface="Gill Sans Nova Cond Ultra Bold" panose="020B0B04020104020203" pitchFamily="34" charset="0"/>
              </a:rPr>
              <a:t>memiliki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pasukan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pengikut</a:t>
            </a:r>
            <a:r>
              <a:rPr lang="en-ID" dirty="0">
                <a:latin typeface="Gill Sans Nova Cond Ultra Bold" panose="020B0B04020104020203" pitchFamily="34" charset="0"/>
              </a:rPr>
              <a:t> yang sangat </a:t>
            </a:r>
            <a:r>
              <a:rPr lang="en-ID" dirty="0" err="1">
                <a:latin typeface="Gill Sans Nova Cond Ultra Bold" panose="020B0B04020104020203" pitchFamily="34" charset="0"/>
              </a:rPr>
              <a:t>banyak</a:t>
            </a:r>
            <a:r>
              <a:rPr lang="en-ID" dirty="0">
                <a:latin typeface="Gill Sans Nova Cond Ultra Bold" panose="020B0B04020104020203" pitchFamily="34" charset="0"/>
              </a:rPr>
              <a:t>, dan </a:t>
            </a:r>
            <a:r>
              <a:rPr lang="en-ID" dirty="0" err="1">
                <a:latin typeface="Gill Sans Nova Cond Ultra Bold" panose="020B0B04020104020203" pitchFamily="34" charset="0"/>
              </a:rPr>
              <a:t>ia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mengilhami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mereka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untuk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melakukan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upaya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besar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terakhir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untuk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menggulingkan</a:t>
            </a:r>
            <a:r>
              <a:rPr lang="en-ID" dirty="0">
                <a:latin typeface="Gill Sans Nova Cond Ultra Bold" panose="020B0B04020104020203" pitchFamily="34" charset="0"/>
              </a:rPr>
              <a:t> Allah dan </a:t>
            </a:r>
            <a:r>
              <a:rPr lang="en-ID" dirty="0" err="1">
                <a:latin typeface="Gill Sans Nova Cond Ultra Bold" panose="020B0B04020104020203" pitchFamily="34" charset="0"/>
              </a:rPr>
              <a:t>mendirikan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kerajaan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mereka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sendiri</a:t>
            </a:r>
            <a:r>
              <a:rPr lang="en-ID" dirty="0">
                <a:latin typeface="Gill Sans Nova Cond Ultra Bold" panose="020B0B04020104020203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78606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BB43B-E227-9A0A-51C2-BE60B3265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753" y="3058150"/>
            <a:ext cx="8311293" cy="583177"/>
          </a:xfrm>
        </p:spPr>
        <p:txBody>
          <a:bodyPr anchor="ctr">
            <a:noAutofit/>
          </a:bodyPr>
          <a:lstStyle/>
          <a:p>
            <a:pPr algn="ctr"/>
            <a:r>
              <a:rPr lang="en-US" sz="4000" dirty="0">
                <a:latin typeface="Aharoni" panose="02010803020104030203" pitchFamily="2" charset="-79"/>
                <a:cs typeface="Aharoni" panose="02010803020104030203" pitchFamily="2" charset="-79"/>
              </a:rPr>
              <a:t>WAHYU 21 : 3, 4</a:t>
            </a:r>
            <a:endParaRPr lang="en-ID" sz="4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F40F58-7345-384D-407D-552E93A7BC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761" b="6782"/>
          <a:stretch/>
        </p:blipFill>
        <p:spPr>
          <a:xfrm>
            <a:off x="20" y="0"/>
            <a:ext cx="9143980" cy="3058150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54855E-720A-D86F-1056-05A7A2C28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753" y="3677583"/>
            <a:ext cx="8501827" cy="29466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dirty="0">
                <a:latin typeface="Franklin Gothic Demi Cond" panose="020B0706030402020204" pitchFamily="34" charset="0"/>
              </a:rPr>
              <a:t>Lalu </a:t>
            </a:r>
            <a:r>
              <a:rPr lang="en-US" dirty="0" err="1">
                <a:latin typeface="Franklin Gothic Demi Cond" panose="020B0706030402020204" pitchFamily="34" charset="0"/>
              </a:rPr>
              <a:t>aku</a:t>
            </a:r>
            <a:r>
              <a:rPr lang="en-US" dirty="0">
                <a:latin typeface="Franklin Gothic Demi Cond" panose="020B0706030402020204" pitchFamily="34" charset="0"/>
              </a:rPr>
              <a:t> mendengar suara yang </a:t>
            </a:r>
            <a:r>
              <a:rPr lang="en-US" dirty="0" err="1">
                <a:latin typeface="Franklin Gothic Demi Cond" panose="020B0706030402020204" pitchFamily="34" charset="0"/>
              </a:rPr>
              <a:t>nyaring</a:t>
            </a:r>
            <a:r>
              <a:rPr lang="en-US" dirty="0">
                <a:latin typeface="Franklin Gothic Demi Cond" panose="020B0706030402020204" pitchFamily="34" charset="0"/>
              </a:rPr>
              <a:t> </a:t>
            </a:r>
            <a:r>
              <a:rPr lang="en-US" dirty="0" err="1">
                <a:latin typeface="Franklin Gothic Demi Cond" panose="020B0706030402020204" pitchFamily="34" charset="0"/>
              </a:rPr>
              <a:t>dari</a:t>
            </a:r>
            <a:r>
              <a:rPr lang="en-US" dirty="0">
                <a:latin typeface="Franklin Gothic Demi Cond" panose="020B0706030402020204" pitchFamily="34" charset="0"/>
              </a:rPr>
              <a:t> takhta itu </a:t>
            </a:r>
            <a:r>
              <a:rPr lang="en-US" dirty="0" err="1">
                <a:latin typeface="Franklin Gothic Demi Cond" panose="020B0706030402020204" pitchFamily="34" charset="0"/>
              </a:rPr>
              <a:t>berkata</a:t>
            </a:r>
            <a:r>
              <a:rPr lang="en-US" dirty="0">
                <a:latin typeface="Franklin Gothic Demi Cond" panose="020B0706030402020204" pitchFamily="34" charset="0"/>
              </a:rPr>
              <a:t>: "</a:t>
            </a:r>
            <a:r>
              <a:rPr lang="en-US" dirty="0" err="1">
                <a:latin typeface="Franklin Gothic Demi Cond" panose="020B0706030402020204" pitchFamily="34" charset="0"/>
              </a:rPr>
              <a:t>Lihatlah</a:t>
            </a:r>
            <a:r>
              <a:rPr lang="en-US" dirty="0">
                <a:latin typeface="Franklin Gothic Demi Cond" panose="020B0706030402020204" pitchFamily="34" charset="0"/>
              </a:rPr>
              <a:t>, </a:t>
            </a:r>
            <a:r>
              <a:rPr lang="en-US" dirty="0" err="1">
                <a:latin typeface="Franklin Gothic Demi Cond" panose="020B0706030402020204" pitchFamily="34" charset="0"/>
              </a:rPr>
              <a:t>kemah</a:t>
            </a:r>
            <a:r>
              <a:rPr lang="en-US" dirty="0">
                <a:latin typeface="Franklin Gothic Demi Cond" panose="020B0706030402020204" pitchFamily="34" charset="0"/>
              </a:rPr>
              <a:t> Allah </a:t>
            </a:r>
            <a:r>
              <a:rPr lang="en-US" dirty="0" err="1">
                <a:latin typeface="Franklin Gothic Demi Cond" panose="020B0706030402020204" pitchFamily="34" charset="0"/>
              </a:rPr>
              <a:t>ada</a:t>
            </a:r>
            <a:r>
              <a:rPr lang="en-US" dirty="0">
                <a:latin typeface="Franklin Gothic Demi Cond" panose="020B0706030402020204" pitchFamily="34" charset="0"/>
              </a:rPr>
              <a:t> di </a:t>
            </a:r>
            <a:r>
              <a:rPr lang="en-US" dirty="0" err="1">
                <a:latin typeface="Franklin Gothic Demi Cond" panose="020B0706030402020204" pitchFamily="34" charset="0"/>
              </a:rPr>
              <a:t>tengah-tengah</a:t>
            </a:r>
            <a:r>
              <a:rPr lang="en-US" dirty="0">
                <a:latin typeface="Franklin Gothic Demi Cond" panose="020B0706030402020204" pitchFamily="34" charset="0"/>
              </a:rPr>
              <a:t> </a:t>
            </a:r>
            <a:r>
              <a:rPr lang="en-US" dirty="0" err="1">
                <a:latin typeface="Franklin Gothic Demi Cond" panose="020B0706030402020204" pitchFamily="34" charset="0"/>
              </a:rPr>
              <a:t>manusia</a:t>
            </a:r>
            <a:r>
              <a:rPr lang="en-US" dirty="0">
                <a:latin typeface="Franklin Gothic Demi Cond" panose="020B0706030402020204" pitchFamily="34" charset="0"/>
              </a:rPr>
              <a:t> dan </a:t>
            </a:r>
            <a:r>
              <a:rPr lang="en-US" dirty="0" err="1">
                <a:latin typeface="Franklin Gothic Demi Cond" panose="020B0706030402020204" pitchFamily="34" charset="0"/>
              </a:rPr>
              <a:t>Ia</a:t>
            </a:r>
            <a:r>
              <a:rPr lang="en-US" dirty="0">
                <a:latin typeface="Franklin Gothic Demi Cond" panose="020B0706030402020204" pitchFamily="34" charset="0"/>
              </a:rPr>
              <a:t> </a:t>
            </a:r>
            <a:r>
              <a:rPr lang="en-US" dirty="0" err="1">
                <a:latin typeface="Franklin Gothic Demi Cond" panose="020B0706030402020204" pitchFamily="34" charset="0"/>
              </a:rPr>
              <a:t>akan</a:t>
            </a:r>
            <a:r>
              <a:rPr lang="en-US" dirty="0">
                <a:latin typeface="Franklin Gothic Demi Cond" panose="020B0706030402020204" pitchFamily="34" charset="0"/>
              </a:rPr>
              <a:t> diam </a:t>
            </a:r>
            <a:r>
              <a:rPr lang="en-US" dirty="0" err="1">
                <a:latin typeface="Franklin Gothic Demi Cond" panose="020B0706030402020204" pitchFamily="34" charset="0"/>
              </a:rPr>
              <a:t>bersama</a:t>
            </a:r>
            <a:r>
              <a:rPr lang="en-US" dirty="0">
                <a:latin typeface="Franklin Gothic Demi Cond" panose="020B0706030402020204" pitchFamily="34" charset="0"/>
              </a:rPr>
              <a:t>-sama dengan </a:t>
            </a:r>
            <a:r>
              <a:rPr lang="en-US" dirty="0" err="1">
                <a:latin typeface="Franklin Gothic Demi Cond" panose="020B0706030402020204" pitchFamily="34" charset="0"/>
              </a:rPr>
              <a:t>mereka</a:t>
            </a:r>
            <a:r>
              <a:rPr lang="en-US" dirty="0">
                <a:latin typeface="Franklin Gothic Demi Cond" panose="020B0706030402020204" pitchFamily="34" charset="0"/>
              </a:rPr>
              <a:t>. Mereka </a:t>
            </a:r>
            <a:r>
              <a:rPr lang="en-US" dirty="0" err="1">
                <a:latin typeface="Franklin Gothic Demi Cond" panose="020B0706030402020204" pitchFamily="34" charset="0"/>
              </a:rPr>
              <a:t>akan</a:t>
            </a:r>
            <a:r>
              <a:rPr lang="en-US" dirty="0">
                <a:latin typeface="Franklin Gothic Demi Cond" panose="020B0706030402020204" pitchFamily="34" charset="0"/>
              </a:rPr>
              <a:t> menjadi </a:t>
            </a:r>
            <a:r>
              <a:rPr lang="en-US" dirty="0" err="1">
                <a:latin typeface="Franklin Gothic Demi Cond" panose="020B0706030402020204" pitchFamily="34" charset="0"/>
              </a:rPr>
              <a:t>umat</a:t>
            </a:r>
            <a:r>
              <a:rPr lang="en-US" dirty="0">
                <a:latin typeface="Franklin Gothic Demi Cond" panose="020B0706030402020204" pitchFamily="34" charset="0"/>
              </a:rPr>
              <a:t>-Nya dan </a:t>
            </a:r>
            <a:r>
              <a:rPr lang="en-US" dirty="0" err="1">
                <a:latin typeface="Franklin Gothic Demi Cond" panose="020B0706030402020204" pitchFamily="34" charset="0"/>
              </a:rPr>
              <a:t>Ia</a:t>
            </a:r>
            <a:r>
              <a:rPr lang="en-US" dirty="0">
                <a:latin typeface="Franklin Gothic Demi Cond" panose="020B0706030402020204" pitchFamily="34" charset="0"/>
              </a:rPr>
              <a:t> </a:t>
            </a:r>
            <a:r>
              <a:rPr lang="en-US" dirty="0" err="1">
                <a:latin typeface="Franklin Gothic Demi Cond" panose="020B0706030402020204" pitchFamily="34" charset="0"/>
              </a:rPr>
              <a:t>akan</a:t>
            </a:r>
            <a:r>
              <a:rPr lang="en-US" dirty="0">
                <a:latin typeface="Franklin Gothic Demi Cond" panose="020B0706030402020204" pitchFamily="34" charset="0"/>
              </a:rPr>
              <a:t> menjadi Allah </a:t>
            </a:r>
            <a:r>
              <a:rPr lang="en-US" dirty="0" err="1">
                <a:latin typeface="Franklin Gothic Demi Cond" panose="020B0706030402020204" pitchFamily="34" charset="0"/>
              </a:rPr>
              <a:t>mereka</a:t>
            </a:r>
            <a:r>
              <a:rPr lang="en-US" dirty="0">
                <a:latin typeface="Franklin Gothic Demi Cond" panose="020B0706030402020204" pitchFamily="34" charset="0"/>
              </a:rPr>
              <a:t>. Dan </a:t>
            </a:r>
            <a:r>
              <a:rPr lang="en-US" dirty="0" err="1">
                <a:latin typeface="Franklin Gothic Demi Cond" panose="020B0706030402020204" pitchFamily="34" charset="0"/>
              </a:rPr>
              <a:t>Ia</a:t>
            </a:r>
            <a:r>
              <a:rPr lang="en-US" dirty="0">
                <a:latin typeface="Franklin Gothic Demi Cond" panose="020B0706030402020204" pitchFamily="34" charset="0"/>
              </a:rPr>
              <a:t> </a:t>
            </a:r>
            <a:r>
              <a:rPr lang="en-US" dirty="0" err="1">
                <a:latin typeface="Franklin Gothic Demi Cond" panose="020B0706030402020204" pitchFamily="34" charset="0"/>
              </a:rPr>
              <a:t>akan</a:t>
            </a:r>
            <a:r>
              <a:rPr lang="en-US" dirty="0">
                <a:latin typeface="Franklin Gothic Demi Cond" panose="020B0706030402020204" pitchFamily="34" charset="0"/>
              </a:rPr>
              <a:t> </a:t>
            </a:r>
            <a:r>
              <a:rPr lang="en-US" dirty="0" err="1">
                <a:latin typeface="Franklin Gothic Demi Cond" panose="020B0706030402020204" pitchFamily="34" charset="0"/>
              </a:rPr>
              <a:t>menghapus</a:t>
            </a:r>
            <a:r>
              <a:rPr lang="en-US" dirty="0">
                <a:latin typeface="Franklin Gothic Demi Cond" panose="020B0706030402020204" pitchFamily="34" charset="0"/>
              </a:rPr>
              <a:t> segala air </a:t>
            </a:r>
            <a:r>
              <a:rPr lang="en-US" dirty="0" err="1">
                <a:latin typeface="Franklin Gothic Demi Cond" panose="020B0706030402020204" pitchFamily="34" charset="0"/>
              </a:rPr>
              <a:t>mata</a:t>
            </a:r>
            <a:r>
              <a:rPr lang="en-US" dirty="0">
                <a:latin typeface="Franklin Gothic Demi Cond" panose="020B0706030402020204" pitchFamily="34" charset="0"/>
              </a:rPr>
              <a:t> </a:t>
            </a:r>
            <a:r>
              <a:rPr lang="en-US" dirty="0" err="1">
                <a:latin typeface="Franklin Gothic Demi Cond" panose="020B0706030402020204" pitchFamily="34" charset="0"/>
              </a:rPr>
              <a:t>dari</a:t>
            </a:r>
            <a:r>
              <a:rPr lang="en-US" dirty="0">
                <a:latin typeface="Franklin Gothic Demi Cond" panose="020B0706030402020204" pitchFamily="34" charset="0"/>
              </a:rPr>
              <a:t> </a:t>
            </a:r>
            <a:r>
              <a:rPr lang="en-US" dirty="0" err="1">
                <a:latin typeface="Franklin Gothic Demi Cond" panose="020B0706030402020204" pitchFamily="34" charset="0"/>
              </a:rPr>
              <a:t>mata</a:t>
            </a:r>
            <a:r>
              <a:rPr lang="en-US" dirty="0">
                <a:latin typeface="Franklin Gothic Demi Cond" panose="020B0706030402020204" pitchFamily="34" charset="0"/>
              </a:rPr>
              <a:t> </a:t>
            </a:r>
            <a:r>
              <a:rPr lang="en-US" dirty="0" err="1">
                <a:latin typeface="Franklin Gothic Demi Cond" panose="020B0706030402020204" pitchFamily="34" charset="0"/>
              </a:rPr>
              <a:t>mereka</a:t>
            </a:r>
            <a:r>
              <a:rPr lang="en-US" dirty="0">
                <a:latin typeface="Franklin Gothic Demi Cond" panose="020B0706030402020204" pitchFamily="34" charset="0"/>
              </a:rPr>
              <a:t>, dan </a:t>
            </a:r>
            <a:r>
              <a:rPr lang="en-US" dirty="0" err="1">
                <a:latin typeface="Franklin Gothic Demi Cond" panose="020B0706030402020204" pitchFamily="34" charset="0"/>
              </a:rPr>
              <a:t>maut</a:t>
            </a:r>
            <a:r>
              <a:rPr lang="en-US" dirty="0">
                <a:latin typeface="Franklin Gothic Demi Cond" panose="020B0706030402020204" pitchFamily="34" charset="0"/>
              </a:rPr>
              <a:t> tidak </a:t>
            </a:r>
            <a:r>
              <a:rPr lang="en-US" dirty="0" err="1">
                <a:latin typeface="Franklin Gothic Demi Cond" panose="020B0706030402020204" pitchFamily="34" charset="0"/>
              </a:rPr>
              <a:t>akan</a:t>
            </a:r>
            <a:r>
              <a:rPr lang="en-US" dirty="0">
                <a:latin typeface="Franklin Gothic Demi Cond" panose="020B0706030402020204" pitchFamily="34" charset="0"/>
              </a:rPr>
              <a:t> </a:t>
            </a:r>
            <a:r>
              <a:rPr lang="en-US" dirty="0" err="1">
                <a:latin typeface="Franklin Gothic Demi Cond" panose="020B0706030402020204" pitchFamily="34" charset="0"/>
              </a:rPr>
              <a:t>ada</a:t>
            </a:r>
            <a:r>
              <a:rPr lang="en-US" dirty="0">
                <a:latin typeface="Franklin Gothic Demi Cond" panose="020B0706030402020204" pitchFamily="34" charset="0"/>
              </a:rPr>
              <a:t> lagi; tidak </a:t>
            </a:r>
            <a:r>
              <a:rPr lang="en-US" dirty="0" err="1">
                <a:latin typeface="Franklin Gothic Demi Cond" panose="020B0706030402020204" pitchFamily="34" charset="0"/>
              </a:rPr>
              <a:t>akan</a:t>
            </a:r>
            <a:r>
              <a:rPr lang="en-US" dirty="0">
                <a:latin typeface="Franklin Gothic Demi Cond" panose="020B0706030402020204" pitchFamily="34" charset="0"/>
              </a:rPr>
              <a:t> </a:t>
            </a:r>
            <a:r>
              <a:rPr lang="en-US" dirty="0" err="1">
                <a:latin typeface="Franklin Gothic Demi Cond" panose="020B0706030402020204" pitchFamily="34" charset="0"/>
              </a:rPr>
              <a:t>ada</a:t>
            </a:r>
            <a:r>
              <a:rPr lang="en-US" dirty="0">
                <a:latin typeface="Franklin Gothic Demi Cond" panose="020B0706030402020204" pitchFamily="34" charset="0"/>
              </a:rPr>
              <a:t> lagi </a:t>
            </a:r>
            <a:r>
              <a:rPr lang="en-US" dirty="0" err="1">
                <a:latin typeface="Franklin Gothic Demi Cond" panose="020B0706030402020204" pitchFamily="34" charset="0"/>
              </a:rPr>
              <a:t>perkabungan</a:t>
            </a:r>
            <a:r>
              <a:rPr lang="en-US" dirty="0">
                <a:latin typeface="Franklin Gothic Demi Cond" panose="020B0706030402020204" pitchFamily="34" charset="0"/>
              </a:rPr>
              <a:t>, atau </a:t>
            </a:r>
            <a:r>
              <a:rPr lang="en-US" dirty="0" err="1">
                <a:latin typeface="Franklin Gothic Demi Cond" panose="020B0706030402020204" pitchFamily="34" charset="0"/>
              </a:rPr>
              <a:t>ratap</a:t>
            </a:r>
            <a:r>
              <a:rPr lang="en-US" dirty="0">
                <a:latin typeface="Franklin Gothic Demi Cond" panose="020B0706030402020204" pitchFamily="34" charset="0"/>
              </a:rPr>
              <a:t> tangis, atau </a:t>
            </a:r>
            <a:r>
              <a:rPr lang="en-US" dirty="0" err="1">
                <a:latin typeface="Franklin Gothic Demi Cond" panose="020B0706030402020204" pitchFamily="34" charset="0"/>
              </a:rPr>
              <a:t>dukacita</a:t>
            </a:r>
            <a:r>
              <a:rPr lang="en-US" dirty="0">
                <a:latin typeface="Franklin Gothic Demi Cond" panose="020B0706030402020204" pitchFamily="34" charset="0"/>
              </a:rPr>
              <a:t>, </a:t>
            </a:r>
            <a:r>
              <a:rPr lang="en-US" dirty="0" err="1">
                <a:latin typeface="Franklin Gothic Demi Cond" panose="020B0706030402020204" pitchFamily="34" charset="0"/>
              </a:rPr>
              <a:t>sebab</a:t>
            </a:r>
            <a:r>
              <a:rPr lang="en-US" dirty="0">
                <a:latin typeface="Franklin Gothic Demi Cond" panose="020B0706030402020204" pitchFamily="34" charset="0"/>
              </a:rPr>
              <a:t> segala </a:t>
            </a:r>
            <a:r>
              <a:rPr lang="en-US" dirty="0" err="1">
                <a:latin typeface="Franklin Gothic Demi Cond" panose="020B0706030402020204" pitchFamily="34" charset="0"/>
              </a:rPr>
              <a:t>sesuatu</a:t>
            </a:r>
            <a:r>
              <a:rPr lang="en-US" dirty="0">
                <a:latin typeface="Franklin Gothic Demi Cond" panose="020B0706030402020204" pitchFamily="34" charset="0"/>
              </a:rPr>
              <a:t> yang lama itu </a:t>
            </a:r>
            <a:r>
              <a:rPr lang="en-US" dirty="0" err="1">
                <a:latin typeface="Franklin Gothic Demi Cond" panose="020B0706030402020204" pitchFamily="34" charset="0"/>
              </a:rPr>
              <a:t>telah</a:t>
            </a:r>
            <a:r>
              <a:rPr lang="en-US" dirty="0">
                <a:latin typeface="Franklin Gothic Demi Cond" panose="020B0706030402020204" pitchFamily="34" charset="0"/>
              </a:rPr>
              <a:t> </a:t>
            </a:r>
            <a:r>
              <a:rPr lang="en-US" dirty="0" err="1">
                <a:latin typeface="Franklin Gothic Demi Cond" panose="020B0706030402020204" pitchFamily="34" charset="0"/>
              </a:rPr>
              <a:t>berlalu</a:t>
            </a:r>
            <a:r>
              <a:rPr lang="en-US" dirty="0">
                <a:latin typeface="Franklin Gothic Demi Cond" panose="020B0706030402020204" pitchFamily="34" charset="0"/>
              </a:rPr>
              <a:t>."</a:t>
            </a:r>
            <a:endParaRPr lang="en-ID" dirty="0"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4400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317479-D8FF-5E0E-BF43-A3B0F6DE27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730" y="893135"/>
            <a:ext cx="4553219" cy="56585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2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Istilah</a:t>
            </a:r>
            <a:r>
              <a:rPr lang="en-ID" sz="32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“Gog dan Magog" </a:t>
            </a:r>
            <a:r>
              <a:rPr lang="en-ID" sz="32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digunakan</a:t>
            </a:r>
            <a:r>
              <a:rPr lang="en-ID" sz="32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untuk</a:t>
            </a:r>
            <a:r>
              <a:rPr lang="en-ID" sz="32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melambangkan</a:t>
            </a:r>
            <a:r>
              <a:rPr lang="en-ID" sz="32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Iblis dan orang-orang </a:t>
            </a:r>
            <a:r>
              <a:rPr lang="en-ID" sz="32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jahat</a:t>
            </a:r>
            <a:r>
              <a:rPr lang="en-ID" sz="32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dari</a:t>
            </a:r>
            <a:r>
              <a:rPr lang="en-ID" sz="32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segala</a:t>
            </a:r>
            <a:r>
              <a:rPr lang="en-ID" sz="32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zaman. </a:t>
            </a:r>
          </a:p>
          <a:p>
            <a:pPr marL="0" indent="0">
              <a:buNone/>
            </a:pPr>
            <a:endParaRPr lang="en-ID" sz="3200" dirty="0">
              <a:highlight>
                <a:srgbClr val="FFFF00"/>
              </a:highlight>
              <a:latin typeface="Franklin Gothic Demi Cond" panose="020B0706030402020204" pitchFamily="34" charset="0"/>
            </a:endParaRPr>
          </a:p>
          <a:p>
            <a:pPr marL="0" indent="0">
              <a:buNone/>
            </a:pPr>
            <a:r>
              <a:rPr lang="en-ID" sz="3200" dirty="0">
                <a:latin typeface="Franklin Gothic Demi Cond" panose="020B0706030402020204" pitchFamily="34" charset="0"/>
              </a:rPr>
              <a:t>Iblis dan para </a:t>
            </a:r>
            <a:r>
              <a:rPr lang="en-ID" sz="3200" dirty="0" err="1">
                <a:latin typeface="Franklin Gothic Demi Cond" panose="020B0706030402020204" pitchFamily="34" charset="0"/>
              </a:rPr>
              <a:t>pengikutnya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mengepung</a:t>
            </a:r>
            <a:r>
              <a:rPr lang="en-ID" sz="3200" dirty="0">
                <a:latin typeface="Franklin Gothic Demi Cond" panose="020B0706030402020204" pitchFamily="34" charset="0"/>
              </a:rPr>
              <a:t> "</a:t>
            </a:r>
            <a:r>
              <a:rPr lang="en-ID" sz="3200" dirty="0" err="1">
                <a:latin typeface="Franklin Gothic Demi Cond" panose="020B0706030402020204" pitchFamily="34" charset="0"/>
              </a:rPr>
              <a:t>perkemahan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tentara</a:t>
            </a:r>
            <a:r>
              <a:rPr lang="en-ID" sz="3200" dirty="0">
                <a:latin typeface="Franklin Gothic Demi Cond" panose="020B0706030402020204" pitchFamily="34" charset="0"/>
              </a:rPr>
              <a:t> orang-orang kudus dan </a:t>
            </a:r>
            <a:r>
              <a:rPr lang="en-ID" sz="3200" dirty="0" err="1">
                <a:latin typeface="Franklin Gothic Demi Cond" panose="020B0706030402020204" pitchFamily="34" charset="0"/>
              </a:rPr>
              <a:t>kota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dikasihi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itu</a:t>
            </a:r>
            <a:r>
              <a:rPr lang="en-ID" sz="3200" dirty="0">
                <a:latin typeface="Franklin Gothic Demi Cond" panose="020B0706030402020204" pitchFamily="34" charset="0"/>
              </a:rPr>
              <a:t>” [Wahyu 20:9].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22E2EC-1E71-4489-4F26-4697337842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89" r="22411"/>
          <a:stretch/>
        </p:blipFill>
        <p:spPr>
          <a:xfrm>
            <a:off x="5399580" y="10"/>
            <a:ext cx="374442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0635510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38634E-A4AB-8CB4-DD7F-EB5B658E3E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04" r="51486" b="-2"/>
          <a:stretch/>
        </p:blipFill>
        <p:spPr>
          <a:xfrm>
            <a:off x="1" y="1587"/>
            <a:ext cx="2507225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EDBA24-2F6D-6F36-234C-4BA249CDF7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5452" y="382771"/>
            <a:ext cx="6328430" cy="607119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>
                <a:latin typeface="Eras Bold ITC" panose="020B0907030504020204" pitchFamily="34" charset="0"/>
              </a:rPr>
              <a:t>Orang-orang kudus </a:t>
            </a:r>
            <a:r>
              <a:rPr lang="en-ID" dirty="0" err="1">
                <a:latin typeface="Eras Bold ITC" panose="020B0907030504020204" pitchFamily="34" charset="0"/>
              </a:rPr>
              <a:t>telah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hidup</a:t>
            </a:r>
            <a:r>
              <a:rPr lang="en-ID" dirty="0">
                <a:latin typeface="Eras Bold ITC" panose="020B0907030504020204" pitchFamily="34" charset="0"/>
              </a:rPr>
              <a:t> dan </a:t>
            </a:r>
            <a:r>
              <a:rPr lang="en-ID" dirty="0" err="1">
                <a:latin typeface="Eras Bold ITC" panose="020B0907030504020204" pitchFamily="34" charset="0"/>
              </a:rPr>
              <a:t>memerintah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bersama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Kristus</a:t>
            </a:r>
            <a:r>
              <a:rPr lang="en-ID" dirty="0">
                <a:latin typeface="Eras Bold ITC" panose="020B0907030504020204" pitchFamily="34" charset="0"/>
              </a:rPr>
              <a:t> di </a:t>
            </a:r>
            <a:r>
              <a:rPr lang="en-ID" dirty="0" err="1">
                <a:latin typeface="Eras Bold ITC" panose="020B0907030504020204" pitchFamily="34" charset="0"/>
              </a:rPr>
              <a:t>Yerusalem</a:t>
            </a:r>
            <a:r>
              <a:rPr lang="en-ID" dirty="0">
                <a:latin typeface="Eras Bold ITC" panose="020B0907030504020204" pitchFamily="34" charset="0"/>
              </a:rPr>
              <a:t> Baru </a:t>
            </a:r>
            <a:r>
              <a:rPr lang="en-ID" dirty="0" err="1">
                <a:latin typeface="Eras Bold ITC" panose="020B0907030504020204" pitchFamily="34" charset="0"/>
              </a:rPr>
              <a:t>selama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satu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milenium</a:t>
            </a:r>
            <a:r>
              <a:rPr lang="en-ID" dirty="0">
                <a:latin typeface="Eras Bold ITC" panose="020B0907030504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>
                <a:latin typeface="Franklin Gothic Demi Cond" panose="020B0706030402020204" pitchFamily="34" charset="0"/>
              </a:rPr>
              <a:t>Pada </a:t>
            </a:r>
            <a:r>
              <a:rPr lang="en-ID" dirty="0" err="1">
                <a:latin typeface="Franklin Gothic Demi Cond" panose="020B0706030402020204" pitchFamily="34" charset="0"/>
              </a:rPr>
              <a:t>akhir</a:t>
            </a:r>
            <a:r>
              <a:rPr lang="en-ID" dirty="0">
                <a:latin typeface="Franklin Gothic Demi Cond" panose="020B0706030402020204" pitchFamily="34" charset="0"/>
              </a:rPr>
              <a:t> 1.000 </a:t>
            </a:r>
            <a:r>
              <a:rPr lang="en-ID" dirty="0" err="1">
                <a:latin typeface="Franklin Gothic Demi Cond" panose="020B0706030402020204" pitchFamily="34" charset="0"/>
              </a:rPr>
              <a:t>tahun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kota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itu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turun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bumi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bersama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dengan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Tuhan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Yesus</a:t>
            </a:r>
            <a:r>
              <a:rPr lang="en-ID" dirty="0">
                <a:latin typeface="Franklin Gothic Demi Cond" panose="020B0706030402020204" pitchFamily="34" charset="0"/>
              </a:rPr>
              <a:t>, para </a:t>
            </a:r>
            <a:r>
              <a:rPr lang="en-ID" dirty="0" err="1">
                <a:latin typeface="Franklin Gothic Demi Cond" panose="020B0706030402020204" pitchFamily="34" charset="0"/>
              </a:rPr>
              <a:t>malaikat</a:t>
            </a:r>
            <a:r>
              <a:rPr lang="en-ID" dirty="0">
                <a:latin typeface="Franklin Gothic Demi Cond" panose="020B0706030402020204" pitchFamily="34" charset="0"/>
              </a:rPr>
              <a:t>, dan </a:t>
            </a:r>
            <a:r>
              <a:rPr lang="en-ID" dirty="0" err="1">
                <a:latin typeface="Franklin Gothic Demi Cond" panose="020B0706030402020204" pitchFamily="34" charset="0"/>
              </a:rPr>
              <a:t>semua</a:t>
            </a:r>
            <a:r>
              <a:rPr lang="en-ID" dirty="0">
                <a:latin typeface="Franklin Gothic Demi Cond" panose="020B0706030402020204" pitchFamily="34" charset="0"/>
              </a:rPr>
              <a:t> orang </a:t>
            </a:r>
            <a:r>
              <a:rPr lang="en-ID" dirty="0" err="1">
                <a:latin typeface="Franklin Gothic Demi Cond" panose="020B0706030402020204" pitchFamily="34" charset="0"/>
              </a:rPr>
              <a:t>tebusan</a:t>
            </a:r>
            <a:r>
              <a:rPr lang="en-ID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latin typeface="Franklin Gothic Demi Cond" panose="020B0706030402020204" pitchFamily="34" charset="0"/>
              </a:rPr>
              <a:t>Saat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inilah</a:t>
            </a:r>
            <a:r>
              <a:rPr lang="en-ID" dirty="0">
                <a:latin typeface="Franklin Gothic Demi Cond" panose="020B0706030402020204" pitchFamily="34" charset="0"/>
              </a:rPr>
              <a:t> Iblis </a:t>
            </a:r>
            <a:r>
              <a:rPr lang="en-ID" dirty="0" err="1">
                <a:latin typeface="Franklin Gothic Demi Cond" panose="020B0706030402020204" pitchFamily="34" charset="0"/>
              </a:rPr>
              <a:t>menggerakkan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semua</a:t>
            </a:r>
            <a:r>
              <a:rPr lang="en-ID" dirty="0">
                <a:latin typeface="Franklin Gothic Demi Cond" panose="020B0706030402020204" pitchFamily="34" charset="0"/>
              </a:rPr>
              <a:t> orang </a:t>
            </a:r>
            <a:r>
              <a:rPr lang="en-ID" dirty="0" err="1">
                <a:latin typeface="Franklin Gothic Demi Cond" panose="020B0706030402020204" pitchFamily="34" charset="0"/>
              </a:rPr>
              <a:t>jahat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untuk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merebut</a:t>
            </a:r>
            <a:r>
              <a:rPr lang="en-ID" dirty="0">
                <a:latin typeface="Franklin Gothic Demi Cond" panose="020B0706030402020204" pitchFamily="34" charset="0"/>
              </a:rPr>
              <a:t> dan </a:t>
            </a:r>
            <a:r>
              <a:rPr lang="en-ID" dirty="0" err="1">
                <a:latin typeface="Franklin Gothic Demi Cond" panose="020B0706030402020204" pitchFamily="34" charset="0"/>
              </a:rPr>
              <a:t>membinasakan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kota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itu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semua</a:t>
            </a:r>
            <a:r>
              <a:rPr lang="en-ID" dirty="0">
                <a:latin typeface="Franklin Gothic Demi Cond" panose="020B0706030402020204" pitchFamily="34" charset="0"/>
              </a:rPr>
              <a:t> orang </a:t>
            </a:r>
            <a:r>
              <a:rPr lang="en-ID" dirty="0" err="1">
                <a:latin typeface="Franklin Gothic Demi Cond" panose="020B0706030402020204" pitchFamily="34" charset="0"/>
              </a:rPr>
              <a:t>hadir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untuk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pertempuran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terakhir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dari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pertentangan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besar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ini</a:t>
            </a:r>
            <a:r>
              <a:rPr lang="en-ID" dirty="0">
                <a:latin typeface="Franklin Gothic Demi Cond" panose="020B0706030402020204" pitchFamily="34" charset="0"/>
              </a:rPr>
              <a:t>,  </a:t>
            </a:r>
            <a:r>
              <a:rPr lang="en-ID" dirty="0" err="1">
                <a:latin typeface="Franklin Gothic Demi Cond" panose="020B0706030402020204" pitchFamily="34" charset="0"/>
              </a:rPr>
              <a:t>tetapi</a:t>
            </a:r>
            <a:r>
              <a:rPr lang="en-ID" dirty="0">
                <a:latin typeface="Franklin Gothic Demi Cond" panose="020B0706030402020204" pitchFamily="34" charset="0"/>
              </a:rPr>
              <a:t> Iblis </a:t>
            </a:r>
            <a:r>
              <a:rPr lang="en-ID" dirty="0" err="1">
                <a:latin typeface="Franklin Gothic Demi Cond" panose="020B0706030402020204" pitchFamily="34" charset="0"/>
              </a:rPr>
              <a:t>tidak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berhasil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sebab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Tuhan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membinasakan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mereka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untuk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selama-lamanya</a:t>
            </a:r>
            <a:r>
              <a:rPr lang="en-ID" dirty="0">
                <a:latin typeface="Impact" panose="020B0806030902050204" pitchFamily="34" charset="0"/>
              </a:rPr>
              <a:t>. Dosa </a:t>
            </a:r>
            <a:r>
              <a:rPr lang="en-ID" dirty="0" err="1">
                <a:latin typeface="Impact" panose="020B0806030902050204" pitchFamily="34" charset="0"/>
              </a:rPr>
              <a:t>diakhiri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untuk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selamanya</a:t>
            </a:r>
            <a:r>
              <a:rPr lang="en-ID" dirty="0">
                <a:latin typeface="Impact" panose="020B0806030902050204" pitchFamily="34" charset="0"/>
              </a:rPr>
              <a:t>! </a:t>
            </a:r>
            <a:r>
              <a:rPr lang="en-ID" dirty="0">
                <a:latin typeface="Franklin Gothic Demi Cond" panose="020B0706030402020204" pitchFamily="34" charset="0"/>
              </a:rPr>
              <a:t>[Wahyu 20:9-10].</a:t>
            </a:r>
          </a:p>
        </p:txBody>
      </p:sp>
    </p:spTree>
    <p:extLst>
      <p:ext uri="{BB962C8B-B14F-4D97-AF65-F5344CB8AC3E}">
        <p14:creationId xmlns:p14="http://schemas.microsoft.com/office/powerpoint/2010/main" val="5381442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DD77349-6ADE-99FE-8E04-12919EE5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29768"/>
            <a:ext cx="9151630" cy="1519356"/>
            <a:chOff x="-1" y="-29768"/>
            <a:chExt cx="12202175" cy="151935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5B2B92C-44DF-B41D-C67A-EBF175DF52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41412" y="-5371175"/>
              <a:ext cx="1519350" cy="12202174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41EB2F1-D26A-D7C9-E9AC-B63BE629A2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8917093" y="-1801610"/>
              <a:ext cx="1507122" cy="5063040"/>
            </a:xfrm>
            <a:prstGeom prst="rect">
              <a:avLst/>
            </a:prstGeom>
            <a:gradFill>
              <a:gsLst>
                <a:gs pos="5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6D16430-53D3-47E5-F4B8-B441E710D4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3100712" y="-3130481"/>
              <a:ext cx="1519356" cy="7720782"/>
            </a:xfrm>
            <a:prstGeom prst="rect">
              <a:avLst/>
            </a:prstGeom>
            <a:gradFill>
              <a:gsLst>
                <a:gs pos="2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8F53D00-A0AD-D13B-9280-EF316B021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01843"/>
            <a:ext cx="9151629" cy="1181628"/>
          </a:xfrm>
        </p:spPr>
        <p:txBody>
          <a:bodyPr anchor="ctr">
            <a:normAutofit/>
          </a:bodyPr>
          <a:lstStyle/>
          <a:p>
            <a:pPr algn="ctr"/>
            <a:r>
              <a:rPr lang="fi-FI" sz="4000" dirty="0">
                <a:solidFill>
                  <a:srgbClr val="FFFF00"/>
                </a:solidFill>
                <a:latin typeface="Impact" panose="020B0806030902050204" pitchFamily="34" charset="0"/>
              </a:rPr>
              <a:t>DUA KEKEKALAN</a:t>
            </a:r>
            <a:br>
              <a:rPr lang="fi-FI" sz="2800" dirty="0">
                <a:solidFill>
                  <a:srgbClr val="FFFFFF"/>
                </a:solidFill>
              </a:rPr>
            </a:br>
            <a:r>
              <a:rPr lang="fi-FI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Kamis, 27 Juni 2024</a:t>
            </a:r>
            <a:endParaRPr lang="en-ID" sz="2800" dirty="0">
              <a:solidFill>
                <a:srgbClr val="FFFF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4E8701-C1C1-5443-676D-B70C96B29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930" y="2153265"/>
            <a:ext cx="5790586" cy="42770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Franklin Gothic Demi Cond" panose="020B0706030402020204" pitchFamily="34" charset="0"/>
              </a:rPr>
              <a:t>Pada </a:t>
            </a:r>
            <a:r>
              <a:rPr lang="en-ID" sz="3200" dirty="0" err="1">
                <a:latin typeface="Franklin Gothic Demi Cond" panose="020B0706030402020204" pitchFamily="34" charset="0"/>
              </a:rPr>
              <a:t>akhirnya</a:t>
            </a:r>
            <a:r>
              <a:rPr lang="en-ID" sz="3200" dirty="0">
                <a:latin typeface="Franklin Gothic Demi Cond" panose="020B0706030402020204" pitchFamily="34" charset="0"/>
              </a:rPr>
              <a:t>, salah </a:t>
            </a:r>
            <a:r>
              <a:rPr lang="en-ID" sz="3200" dirty="0" err="1">
                <a:latin typeface="Franklin Gothic Demi Cond" panose="020B0706030402020204" pitchFamily="34" charset="0"/>
              </a:rPr>
              <a:t>satu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dari</a:t>
            </a:r>
            <a:r>
              <a:rPr lang="en-ID" sz="3200" dirty="0">
                <a:latin typeface="Franklin Gothic Demi Cond" panose="020B0706030402020204" pitchFamily="34" charset="0"/>
              </a:rPr>
              <a:t> dua </a:t>
            </a:r>
            <a:r>
              <a:rPr lang="en-ID" sz="3200" dirty="0" err="1">
                <a:latin typeface="Franklin Gothic Demi Cond" panose="020B0706030402020204" pitchFamily="34" charset="0"/>
              </a:rPr>
              <a:t>kekekalan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menanti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kita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semua</a:t>
            </a:r>
            <a:r>
              <a:rPr lang="en-ID" sz="3200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 err="1">
                <a:latin typeface="Franklin Gothic Demi Cond" panose="020B0706030402020204" pitchFamily="34" charset="0"/>
              </a:rPr>
              <a:t>Mereka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terhilang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menerima</a:t>
            </a:r>
            <a:r>
              <a:rPr lang="en-ID" sz="3200" dirty="0">
                <a:latin typeface="Franklin Gothic Demi Cond" panose="020B0706030402020204" pitchFamily="34" charset="0"/>
              </a:rPr>
              <a:t> “</a:t>
            </a:r>
            <a:r>
              <a:rPr lang="en-ID" sz="3200" dirty="0" err="1">
                <a:latin typeface="Franklin Gothic Demi Cond" panose="020B0706030402020204" pitchFamily="34" charset="0"/>
              </a:rPr>
              <a:t>upah</a:t>
            </a:r>
            <a:r>
              <a:rPr lang="en-ID" sz="3200" dirty="0">
                <a:latin typeface="Franklin Gothic Demi Cond" panose="020B0706030402020204" pitchFamily="34" charset="0"/>
              </a:rPr>
              <a:t>” yang </a:t>
            </a:r>
            <a:r>
              <a:rPr lang="en-ID" sz="3200" dirty="0" err="1">
                <a:latin typeface="Franklin Gothic Demi Cond" panose="020B0706030402020204" pitchFamily="34" charset="0"/>
              </a:rPr>
              <a:t>telah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mereka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peroleh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yaitu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kematian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kekal</a:t>
            </a:r>
            <a:r>
              <a:rPr lang="en-ID" sz="3200" dirty="0">
                <a:latin typeface="Franklin Gothic Demi Cond" panose="020B0706030402020204" pitchFamily="34" charset="0"/>
              </a:rPr>
              <a:t> [Wahyu 20:9-10]. </a:t>
            </a:r>
          </a:p>
          <a:p>
            <a:pPr marL="0" indent="0">
              <a:buNone/>
            </a:pPr>
            <a:r>
              <a:rPr lang="en-ID" sz="3200" dirty="0" err="1">
                <a:latin typeface="Franklin Gothic Demi Cond" panose="020B0706030402020204" pitchFamily="34" charset="0"/>
              </a:rPr>
              <a:t>Mereka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selamat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menerima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upah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tinggal</a:t>
            </a:r>
            <a:r>
              <a:rPr lang="en-ID" sz="3200" dirty="0">
                <a:latin typeface="Franklin Gothic Demi Cond" panose="020B0706030402020204" pitchFamily="34" charset="0"/>
              </a:rPr>
              <a:t> di </a:t>
            </a:r>
            <a:r>
              <a:rPr lang="en-ID" sz="3200" dirty="0" err="1">
                <a:latin typeface="Franklin Gothic Demi Cond" panose="020B0706030402020204" pitchFamily="34" charset="0"/>
              </a:rPr>
              <a:t>rumah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kekal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bersama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Yesus</a:t>
            </a:r>
            <a:r>
              <a:rPr lang="en-ID" sz="3200" dirty="0">
                <a:latin typeface="Franklin Gothic Demi Cond" panose="020B0706030402020204" pitchFamily="34" charset="0"/>
              </a:rPr>
              <a:t> [</a:t>
            </a:r>
            <a:r>
              <a:rPr lang="en-ID" sz="3200" dirty="0" err="1">
                <a:latin typeface="Franklin Gothic Demi Cond" panose="020B0706030402020204" pitchFamily="34" charset="0"/>
              </a:rPr>
              <a:t>Yohanes</a:t>
            </a:r>
            <a:r>
              <a:rPr lang="en-ID" sz="3200" dirty="0">
                <a:latin typeface="Franklin Gothic Demi Cond" panose="020B0706030402020204" pitchFamily="34" charset="0"/>
              </a:rPr>
              <a:t> 14:3].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16DAED-6780-11B2-6E7E-3A47D4A8F4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259" r="21214"/>
          <a:stretch/>
        </p:blipFill>
        <p:spPr>
          <a:xfrm>
            <a:off x="6200322" y="2433484"/>
            <a:ext cx="2408525" cy="331224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9070553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796158-1D34-A74F-3123-D9DA93E5E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890" y="502020"/>
            <a:ext cx="6110389" cy="986851"/>
          </a:xfrm>
        </p:spPr>
        <p:txBody>
          <a:bodyPr anchor="b">
            <a:normAutofit/>
          </a:bodyPr>
          <a:lstStyle/>
          <a:p>
            <a:pPr algn="ctr"/>
            <a:r>
              <a:rPr lang="en-ID" sz="3200" dirty="0">
                <a:latin typeface="Impact" panose="020B0806030902050204" pitchFamily="34" charset="0"/>
              </a:rPr>
              <a:t>Ellen G. White, </a:t>
            </a:r>
            <a:br>
              <a:rPr lang="en-ID" sz="3200" dirty="0">
                <a:latin typeface="Impact" panose="020B0806030902050204" pitchFamily="34" charset="0"/>
              </a:rPr>
            </a:br>
            <a:r>
              <a:rPr lang="en-ID" sz="3200" dirty="0" err="1">
                <a:latin typeface="Impact" panose="020B0806030902050204" pitchFamily="34" charset="0"/>
              </a:rPr>
              <a:t>Kemenangan</a:t>
            </a:r>
            <a:r>
              <a:rPr lang="en-ID" sz="3200" dirty="0">
                <a:latin typeface="Impact" panose="020B0806030902050204" pitchFamily="34" charset="0"/>
              </a:rPr>
              <a:t> Akhir, </a:t>
            </a:r>
            <a:r>
              <a:rPr lang="en-ID" sz="3200" dirty="0" err="1">
                <a:latin typeface="Impact" panose="020B0806030902050204" pitchFamily="34" charset="0"/>
              </a:rPr>
              <a:t>hlm</a:t>
            </a:r>
            <a:r>
              <a:rPr lang="en-ID" sz="3200" dirty="0">
                <a:latin typeface="Impact" panose="020B0806030902050204" pitchFamily="34" charset="0"/>
              </a:rPr>
              <a:t>. 562, 564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A76E1A-200C-B677-25F5-0D48AD4E5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224" y="2065721"/>
            <a:ext cx="5426550" cy="4215416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dirty="0">
                <a:latin typeface="Franklin Gothic Demi Cond" panose="020B0706030402020204" pitchFamily="34" charset="0"/>
              </a:rPr>
              <a:t>“</a:t>
            </a:r>
            <a:r>
              <a:rPr lang="en-ID" dirty="0" err="1">
                <a:latin typeface="Franklin Gothic Demi Cond" panose="020B0706030402020204" pitchFamily="34" charset="0"/>
              </a:rPr>
              <a:t>Segera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sesudah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buku-buku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catatan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dibuka</a:t>
            </a:r>
            <a:r>
              <a:rPr lang="en-ID" dirty="0">
                <a:latin typeface="Franklin Gothic Demi Cond" panose="020B0706030402020204" pitchFamily="34" charset="0"/>
              </a:rPr>
              <a:t>, dan </a:t>
            </a:r>
            <a:r>
              <a:rPr lang="en-ID" dirty="0" err="1">
                <a:latin typeface="Franklin Gothic Demi Cond" panose="020B0706030402020204" pitchFamily="34" charset="0"/>
              </a:rPr>
              <a:t>mata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Yesus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memandang</a:t>
            </a:r>
            <a:r>
              <a:rPr lang="en-ID" dirty="0">
                <a:latin typeface="Franklin Gothic Demi Cond" panose="020B0706030402020204" pitchFamily="34" charset="0"/>
              </a:rPr>
              <a:t> orang-orang </a:t>
            </a:r>
            <a:r>
              <a:rPr lang="en-ID" dirty="0" err="1">
                <a:latin typeface="Franklin Gothic Demi Cond" panose="020B0706030402020204" pitchFamily="34" charset="0"/>
              </a:rPr>
              <a:t>fasik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maka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latin typeface="Franklin Gothic Demi Cond" panose="020B0706030402020204" pitchFamily="34" charset="0"/>
              </a:rPr>
              <a:t> pun </a:t>
            </a:r>
            <a:r>
              <a:rPr lang="en-ID" dirty="0" err="1">
                <a:latin typeface="Franklin Gothic Demi Cond" panose="020B0706030402020204" pitchFamily="34" charset="0"/>
              </a:rPr>
              <a:t>sadarlah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atas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setiap</a:t>
            </a:r>
            <a:r>
              <a:rPr lang="en-ID" dirty="0">
                <a:latin typeface="Franklin Gothic Demi Cond" panose="020B0706030402020204" pitchFamily="34" charset="0"/>
              </a:rPr>
              <a:t> dosa yang </a:t>
            </a:r>
            <a:r>
              <a:rPr lang="en-ID" dirty="0" err="1">
                <a:latin typeface="Franklin Gothic Demi Cond" panose="020B0706030402020204" pitchFamily="34" charset="0"/>
              </a:rPr>
              <a:t>pernah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lakukan</a:t>
            </a:r>
            <a:r>
              <a:rPr lang="en-ID" dirty="0">
                <a:latin typeface="Franklin Gothic Demi Cond" panose="020B0706030402020204" pitchFamily="34" charset="0"/>
              </a:rPr>
              <a:t>. </a:t>
            </a:r>
            <a:r>
              <a:rPr lang="en-ID" dirty="0" err="1"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melihat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langkah</a:t>
            </a:r>
            <a:r>
              <a:rPr lang="en-ID" dirty="0">
                <a:latin typeface="Franklin Gothic Demi Cond" panose="020B0706030402020204" pitchFamily="34" charset="0"/>
              </a:rPr>
              <a:t> kaki </a:t>
            </a:r>
            <a:r>
              <a:rPr lang="en-ID" dirty="0" err="1"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menyimpang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dari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jalan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kemurnian</a:t>
            </a:r>
            <a:r>
              <a:rPr lang="en-ID" dirty="0">
                <a:latin typeface="Franklin Gothic Demi Cond" panose="020B0706030402020204" pitchFamily="34" charset="0"/>
              </a:rPr>
              <a:t> dan </a:t>
            </a:r>
            <a:r>
              <a:rPr lang="en-ID" dirty="0" err="1">
                <a:latin typeface="Franklin Gothic Demi Cond" panose="020B0706030402020204" pitchFamily="34" charset="0"/>
              </a:rPr>
              <a:t>kesucian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seberapa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jauh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kesombongan</a:t>
            </a:r>
            <a:r>
              <a:rPr lang="en-ID" dirty="0">
                <a:latin typeface="Franklin Gothic Demi Cond" panose="020B0706030402020204" pitchFamily="34" charset="0"/>
              </a:rPr>
              <a:t> dan </a:t>
            </a:r>
            <a:r>
              <a:rPr lang="en-ID" dirty="0" err="1">
                <a:latin typeface="Franklin Gothic Demi Cond" panose="020B0706030402020204" pitchFamily="34" charset="0"/>
              </a:rPr>
              <a:t>pemberontakan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telah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membawa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melanggar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hukum</a:t>
            </a:r>
            <a:r>
              <a:rPr lang="en-ID" dirty="0">
                <a:latin typeface="Franklin Gothic Demi Cond" panose="020B0706030402020204" pitchFamily="34" charset="0"/>
              </a:rPr>
              <a:t> Allah.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5"/>
            <a:ext cx="306939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2"/>
            <a:ext cx="306939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22"/>
            <a:ext cx="3051501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10"/>
            <a:ext cx="2708601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81E6D3-4821-3FF9-D808-407577131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3949" y="2034859"/>
            <a:ext cx="2557002" cy="32677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1493289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0D622C-6A20-86E9-436B-93446A9380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708" y="531808"/>
            <a:ext cx="5984158" cy="6297562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Franklin Gothic Demi Cond" panose="020B0706030402020204" pitchFamily="34" charset="0"/>
              </a:rPr>
              <a:t>Penggodaan-penggodaan</a:t>
            </a:r>
            <a:r>
              <a:rPr lang="en-ID" dirty="0">
                <a:latin typeface="Franklin Gothic Demi Cond" panose="020B0706030402020204" pitchFamily="34" charset="0"/>
              </a:rPr>
              <a:t> yang sangat </a:t>
            </a:r>
            <a:r>
              <a:rPr lang="en-ID" dirty="0" err="1">
                <a:latin typeface="Franklin Gothic Demi Cond" panose="020B0706030402020204" pitchFamily="34" charset="0"/>
              </a:rPr>
              <a:t>memikat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lancarkan</a:t>
            </a:r>
            <a:r>
              <a:rPr lang="en-ID" dirty="0">
                <a:latin typeface="Franklin Gothic Demi Cond" panose="020B0706030402020204" pitchFamily="34" charset="0"/>
              </a:rPr>
              <a:t>, oleh </a:t>
            </a:r>
            <a:r>
              <a:rPr lang="en-ID" dirty="0" err="1">
                <a:latin typeface="Franklin Gothic Demi Cond" panose="020B0706030402020204" pitchFamily="34" charset="0"/>
              </a:rPr>
              <a:t>pemanjaan</a:t>
            </a:r>
            <a:r>
              <a:rPr lang="en-ID" dirty="0">
                <a:latin typeface="Franklin Gothic Demi Cond" panose="020B0706030402020204" pitchFamily="34" charset="0"/>
              </a:rPr>
              <a:t> dosa, </a:t>
            </a:r>
            <a:r>
              <a:rPr lang="en-ID" dirty="0" err="1">
                <a:latin typeface="Franklin Gothic Demi Cond" panose="020B0706030402020204" pitchFamily="34" charset="0"/>
              </a:rPr>
              <a:t>pemutarbalikan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berkat-berkat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menghinakan</a:t>
            </a:r>
            <a:r>
              <a:rPr lang="en-ID" dirty="0">
                <a:latin typeface="Franklin Gothic Demi Cond" panose="020B0706030402020204" pitchFamily="34" charset="0"/>
              </a:rPr>
              <a:t> para </a:t>
            </a:r>
            <a:r>
              <a:rPr lang="en-ID" dirty="0" err="1">
                <a:latin typeface="Franklin Gothic Demi Cond" panose="020B0706030402020204" pitchFamily="34" charset="0"/>
              </a:rPr>
              <a:t>juru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kabar</a:t>
            </a:r>
            <a:r>
              <a:rPr lang="en-ID" dirty="0">
                <a:latin typeface="Franklin Gothic Demi Cond" panose="020B0706030402020204" pitchFamily="34" charset="0"/>
              </a:rPr>
              <a:t> Allah, </a:t>
            </a:r>
            <a:r>
              <a:rPr lang="en-ID" dirty="0" err="1">
                <a:latin typeface="Franklin Gothic Demi Cond" panose="020B0706030402020204" pitchFamily="34" charset="0"/>
              </a:rPr>
              <a:t>menolak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amaran-amaran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memukul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mundur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gelombang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kemurahan</a:t>
            </a:r>
            <a:r>
              <a:rPr lang="en-ID" dirty="0">
                <a:latin typeface="Franklin Gothic Demi Cond" panose="020B0706030402020204" pitchFamily="34" charset="0"/>
              </a:rPr>
              <a:t> oleh </a:t>
            </a:r>
            <a:r>
              <a:rPr lang="en-ID" dirty="0" err="1">
                <a:latin typeface="Franklin Gothic Demi Cond" panose="020B0706030402020204" pitchFamily="34" charset="0"/>
              </a:rPr>
              <a:t>kedegilan</a:t>
            </a:r>
            <a:r>
              <a:rPr lang="en-ID" dirty="0">
                <a:latin typeface="Franklin Gothic Demi Cond" panose="020B0706030402020204" pitchFamily="34" charset="0"/>
              </a:rPr>
              <a:t> dan </a:t>
            </a:r>
            <a:r>
              <a:rPr lang="en-ID" dirty="0" err="1">
                <a:latin typeface="Franklin Gothic Demi Cond" panose="020B0706030402020204" pitchFamily="34" charset="0"/>
              </a:rPr>
              <a:t>hati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tidak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bertobat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semuanya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tampak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seolah-olah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dituliskan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dengan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huruf-huruf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api</a:t>
            </a:r>
            <a:r>
              <a:rPr lang="en-ID" dirty="0">
                <a:latin typeface="Franklin Gothic Demi Cond" panose="020B0706030402020204" pitchFamily="34" charset="0"/>
              </a:rPr>
              <a:t> .... "</a:t>
            </a:r>
            <a:r>
              <a:rPr lang="en-ID" dirty="0" err="1">
                <a:latin typeface="Franklin Gothic Demi Cond" panose="020B0706030402020204" pitchFamily="34" charset="0"/>
              </a:rPr>
              <a:t>Segenap</a:t>
            </a:r>
            <a:r>
              <a:rPr lang="en-ID" dirty="0">
                <a:latin typeface="Franklin Gothic Demi Cond" panose="020B0706030402020204" pitchFamily="34" charset="0"/>
              </a:rPr>
              <a:t> dunia yang </a:t>
            </a:r>
            <a:r>
              <a:rPr lang="en-ID" dirty="0" err="1">
                <a:latin typeface="Franklin Gothic Demi Cond" panose="020B0706030402020204" pitchFamily="34" charset="0"/>
              </a:rPr>
              <a:t>jahat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ini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berdiri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menghadap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pengadilan</a:t>
            </a:r>
            <a:r>
              <a:rPr lang="en-ID" dirty="0">
                <a:latin typeface="Franklin Gothic Demi Cond" panose="020B0706030402020204" pitchFamily="34" charset="0"/>
              </a:rPr>
              <a:t> Allah, </a:t>
            </a:r>
            <a:r>
              <a:rPr lang="en-ID" dirty="0" err="1">
                <a:latin typeface="Franklin Gothic Demi Cond" panose="020B0706030402020204" pitchFamily="34" charset="0"/>
              </a:rPr>
              <a:t>dalam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tuduhan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pengkhianatan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besar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terhadap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pemerintahan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surga</a:t>
            </a:r>
            <a:r>
              <a:rPr lang="en-ID" dirty="0">
                <a:latin typeface="Franklin Gothic Demi Cond" panose="020B0706030402020204" pitchFamily="34" charset="0"/>
              </a:rPr>
              <a:t>. Tak </a:t>
            </a:r>
            <a:r>
              <a:rPr lang="en-ID" dirty="0" err="1">
                <a:latin typeface="Franklin Gothic Demi Cond" panose="020B0706030402020204" pitchFamily="34" charset="0"/>
              </a:rPr>
              <a:t>seorang</a:t>
            </a:r>
            <a:r>
              <a:rPr lang="en-ID" dirty="0">
                <a:latin typeface="Franklin Gothic Demi Cond" panose="020B0706030402020204" pitchFamily="34" charset="0"/>
              </a:rPr>
              <a:t> pun yang </a:t>
            </a:r>
            <a:r>
              <a:rPr lang="en-ID" dirty="0" err="1">
                <a:latin typeface="Franklin Gothic Demi Cond" panose="020B0706030402020204" pitchFamily="34" charset="0"/>
              </a:rPr>
              <a:t>membela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latin typeface="Franklin Gothic Demi Cond" panose="020B0706030402020204" pitchFamily="34" charset="0"/>
              </a:rPr>
              <a:t>; </a:t>
            </a:r>
            <a:r>
              <a:rPr lang="en-ID" dirty="0" err="1">
                <a:latin typeface="Franklin Gothic Demi Cond" panose="020B0706030402020204" pitchFamily="34" charset="0"/>
              </a:rPr>
              <a:t>tiada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maaf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bagi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latin typeface="Franklin Gothic Demi Cond" panose="020B0706030402020204" pitchFamily="34" charset="0"/>
              </a:rPr>
              <a:t>; dan </a:t>
            </a:r>
            <a:r>
              <a:rPr lang="en-ID" dirty="0" err="1">
                <a:latin typeface="Franklin Gothic Demi Cond" panose="020B0706030402020204" pitchFamily="34" charset="0"/>
              </a:rPr>
              <a:t>keputusan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hukuman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mati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kekal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telah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dinyatakan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bagi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latin typeface="Franklin Gothic Demi Cond" panose="020B0706030402020204" pitchFamily="34" charset="0"/>
              </a:rPr>
              <a:t>”.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5"/>
            <a:ext cx="306939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2"/>
            <a:ext cx="306939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22"/>
            <a:ext cx="3051501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10"/>
            <a:ext cx="2708601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C9A431-952E-85BD-71D6-7DF2DAECE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2499" y="1908519"/>
            <a:ext cx="2708601" cy="34614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712579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3E0BC-C01E-5473-A0B9-44FED47271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014" y="958643"/>
            <a:ext cx="4580941" cy="556014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Franklin Gothic Demi Cond" panose="020B0706030402020204" pitchFamily="34" charset="0"/>
              </a:rPr>
              <a:t>Iblis dan </a:t>
            </a:r>
            <a:r>
              <a:rPr lang="en-ID" sz="3200" dirty="0" err="1">
                <a:latin typeface="Franklin Gothic Demi Cond" panose="020B0706030402020204" pitchFamily="34" charset="0"/>
              </a:rPr>
              <a:t>malaikat-malaikat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jahatnya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dibinasakan</a:t>
            </a:r>
            <a:r>
              <a:rPr lang="en-ID" sz="3200" dirty="0">
                <a:latin typeface="Franklin Gothic Demi Cond" panose="020B0706030402020204" pitchFamily="34" charset="0"/>
              </a:rPr>
              <a:t> di </a:t>
            </a:r>
            <a:r>
              <a:rPr lang="en-ID" sz="3200" dirty="0" err="1">
                <a:latin typeface="Franklin Gothic Demi Cond" panose="020B0706030402020204" pitchFamily="34" charset="0"/>
              </a:rPr>
              <a:t>dalam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lautan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api</a:t>
            </a:r>
            <a:r>
              <a:rPr lang="en-ID" sz="3200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 err="1">
                <a:latin typeface="Franklin Gothic Demi Cond" panose="020B0706030402020204" pitchFamily="34" charset="0"/>
              </a:rPr>
              <a:t>Ini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bukanlah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siksaan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kekal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tak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berkesudahan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tetapi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sebuah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hukuman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tuntas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sampai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akar-akarnya</a:t>
            </a:r>
            <a:r>
              <a:rPr lang="en-ID" sz="3200" dirty="0">
                <a:latin typeface="Franklin Gothic Demi Cond" panose="020B0706030402020204" pitchFamily="34" charset="0"/>
              </a:rPr>
              <a:t> dan </a:t>
            </a:r>
            <a:r>
              <a:rPr lang="en-ID" sz="3200" dirty="0" err="1">
                <a:latin typeface="Franklin Gothic Demi Cond" panose="020B0706030402020204" pitchFamily="34" charset="0"/>
              </a:rPr>
              <a:t>tidak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muncul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kembali</a:t>
            </a:r>
            <a:r>
              <a:rPr lang="en-ID" sz="3200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>
                <a:latin typeface="Impact" panose="020B0806030902050204" pitchFamily="34" charset="0"/>
              </a:rPr>
              <a:t>Dunia </a:t>
            </a:r>
            <a:r>
              <a:rPr lang="en-ID" sz="3200" dirty="0" err="1">
                <a:latin typeface="Impact" panose="020B0806030902050204" pitchFamily="34" charset="0"/>
              </a:rPr>
              <a:t>kembali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kepada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keadaan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semula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tanpa</a:t>
            </a:r>
            <a:r>
              <a:rPr lang="en-ID" sz="3200" dirty="0">
                <a:latin typeface="Impact" panose="020B0806030902050204" pitchFamily="34" charset="0"/>
              </a:rPr>
              <a:t> dosa.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26AA78-7F75-2038-CCD0-D58FC8F47F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62" r="33657"/>
          <a:stretch/>
        </p:blipFill>
        <p:spPr>
          <a:xfrm>
            <a:off x="4671911" y="10"/>
            <a:ext cx="447208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249917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12647-5557-77C3-622C-25FF73ADB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197CA6-8D3B-27FE-3D01-99B6BBB50F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44ACA6-E128-F78C-3908-7FCBC50C4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9344"/>
            <a:ext cx="9170684" cy="687734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C025EFD-32D4-56C1-D4B9-FC83C99CEF05}"/>
              </a:ext>
            </a:extLst>
          </p:cNvPr>
          <p:cNvSpPr txBox="1">
            <a:spLocks/>
          </p:cNvSpPr>
          <p:nvPr/>
        </p:nvSpPr>
        <p:spPr>
          <a:xfrm>
            <a:off x="2161605" y="169920"/>
            <a:ext cx="4847476" cy="599400"/>
          </a:xfrm>
          <a:prstGeom prst="rect">
            <a:avLst/>
          </a:prstGeom>
          <a:solidFill>
            <a:srgbClr val="7030A0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masis MT Pro Black" panose="02040A04050005020304" pitchFamily="18" charset="0"/>
              </a:rPr>
              <a:t>KESIMPULAN</a:t>
            </a:r>
            <a:endParaRPr lang="en-ID" dirty="0">
              <a:solidFill>
                <a:schemeClr val="bg1"/>
              </a:solidFill>
              <a:latin typeface="Amasis MT Pro Black" panose="02040A04050005020304" pitchFamily="18" charset="0"/>
            </a:endParaRPr>
          </a:p>
        </p:txBody>
      </p:sp>
      <p:pic>
        <p:nvPicPr>
          <p:cNvPr id="6" name="Graphic 5" descr="Badge 1 with solid fill">
            <a:extLst>
              <a:ext uri="{FF2B5EF4-FFF2-40B4-BE49-F238E27FC236}">
                <a16:creationId xmlns:a16="http://schemas.microsoft.com/office/drawing/2014/main" id="{97326D08-0D8E-1139-E252-8B251D1A80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2467" y="1190738"/>
            <a:ext cx="914400" cy="914400"/>
          </a:xfrm>
          <a:prstGeom prst="rect">
            <a:avLst/>
          </a:prstGeom>
        </p:spPr>
      </p:pic>
      <p:pic>
        <p:nvPicPr>
          <p:cNvPr id="7" name="Graphic 6" descr="Badge with solid fill">
            <a:extLst>
              <a:ext uri="{FF2B5EF4-FFF2-40B4-BE49-F238E27FC236}">
                <a16:creationId xmlns:a16="http://schemas.microsoft.com/office/drawing/2014/main" id="{8373097E-78C6-C733-7AAC-85FAC1D3D4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6403" y="2243372"/>
            <a:ext cx="914400" cy="914400"/>
          </a:xfrm>
          <a:prstGeom prst="rect">
            <a:avLst/>
          </a:prstGeom>
        </p:spPr>
      </p:pic>
      <p:pic>
        <p:nvPicPr>
          <p:cNvPr id="8" name="Graphic 7" descr="Badge 3 with solid fill">
            <a:extLst>
              <a:ext uri="{FF2B5EF4-FFF2-40B4-BE49-F238E27FC236}">
                <a16:creationId xmlns:a16="http://schemas.microsoft.com/office/drawing/2014/main" id="{E46E5704-2A65-A79A-636F-CF77BBB798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6403" y="3368688"/>
            <a:ext cx="914400" cy="914400"/>
          </a:xfrm>
          <a:prstGeom prst="rect">
            <a:avLst/>
          </a:prstGeom>
        </p:spPr>
      </p:pic>
      <p:pic>
        <p:nvPicPr>
          <p:cNvPr id="9" name="Graphic 8" descr="Badge 4 with solid fill">
            <a:extLst>
              <a:ext uri="{FF2B5EF4-FFF2-40B4-BE49-F238E27FC236}">
                <a16:creationId xmlns:a16="http://schemas.microsoft.com/office/drawing/2014/main" id="{A33F77DF-0743-4D22-11D0-D7A33C6E4D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66403" y="4497463"/>
            <a:ext cx="914400" cy="914400"/>
          </a:xfrm>
          <a:prstGeom prst="rect">
            <a:avLst/>
          </a:prstGeom>
        </p:spPr>
      </p:pic>
      <p:pic>
        <p:nvPicPr>
          <p:cNvPr id="10" name="Graphic 9" descr="Badge 5 with solid fill">
            <a:extLst>
              <a:ext uri="{FF2B5EF4-FFF2-40B4-BE49-F238E27FC236}">
                <a16:creationId xmlns:a16="http://schemas.microsoft.com/office/drawing/2014/main" id="{D0AE5A04-280D-B018-DB58-727065CB12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66403" y="5624409"/>
            <a:ext cx="914400" cy="914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F34B711-66CE-69BA-9C45-4B378B661E73}"/>
              </a:ext>
            </a:extLst>
          </p:cNvPr>
          <p:cNvSpPr txBox="1"/>
          <p:nvPr/>
        </p:nvSpPr>
        <p:spPr>
          <a:xfrm>
            <a:off x="1302721" y="1081072"/>
            <a:ext cx="7441895" cy="1015663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Pada masa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kesesakan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umat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Allah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harus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memiliki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hubungan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pribadi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dengan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Yesus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begitu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dalam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sehingga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tidak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ada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dapat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mengubahnya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F2AA69-F567-BE2B-4E87-83C56BBA8467}"/>
              </a:ext>
            </a:extLst>
          </p:cNvPr>
          <p:cNvSpPr txBox="1"/>
          <p:nvPr/>
        </p:nvSpPr>
        <p:spPr>
          <a:xfrm>
            <a:off x="1319331" y="2255917"/>
            <a:ext cx="7441895" cy="1015663"/>
          </a:xfrm>
          <a:prstGeom prst="rect">
            <a:avLst/>
          </a:prstGeom>
          <a:solidFill>
            <a:srgbClr val="729030"/>
          </a:solidFill>
        </p:spPr>
        <p:txBody>
          <a:bodyPr wrap="square">
            <a:spAutoFit/>
          </a:bodyPr>
          <a:lstStyle/>
          <a:p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Tanggapan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terhadap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anugerah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-Nya yang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menyelamatkan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akan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membawa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kepada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pengampunan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damai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sejahtera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, dan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sukacita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kekal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pada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saat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kedatangan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-Nya yang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mulia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E8B94A-0ED6-E09D-B0CA-2EEC11211A2F}"/>
              </a:ext>
            </a:extLst>
          </p:cNvPr>
          <p:cNvSpPr txBox="1"/>
          <p:nvPr/>
        </p:nvSpPr>
        <p:spPr>
          <a:xfrm>
            <a:off x="1319330" y="3419327"/>
            <a:ext cx="7441895" cy="830997"/>
          </a:xfrm>
          <a:prstGeom prst="rect">
            <a:avLst/>
          </a:prstGeom>
          <a:solidFill>
            <a:srgbClr val="17323D"/>
          </a:solidFill>
        </p:spPr>
        <p:txBody>
          <a:bodyPr wrap="square">
            <a:spAutoFit/>
          </a:bodyPr>
          <a:lstStyle/>
          <a:p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Iblis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akan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dikurung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di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bumi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dengan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rantai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keadaan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tanpa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ada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digoda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AD3072-FCC6-8AD4-3963-5FF4E3E613A6}"/>
              </a:ext>
            </a:extLst>
          </p:cNvPr>
          <p:cNvSpPr txBox="1"/>
          <p:nvPr/>
        </p:nvSpPr>
        <p:spPr>
          <a:xfrm>
            <a:off x="1319329" y="4431950"/>
            <a:ext cx="7441895" cy="1107996"/>
          </a:xfrm>
          <a:prstGeom prst="rect">
            <a:avLst/>
          </a:prstGeom>
          <a:solidFill>
            <a:srgbClr val="6A2E46"/>
          </a:solidFill>
        </p:spPr>
        <p:txBody>
          <a:bodyPr wrap="square">
            <a:spAutoFit/>
          </a:bodyPr>
          <a:lstStyle/>
          <a:p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Selama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masa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milenium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, orang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benar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akan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memiliki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kesempatan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untuk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melihat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secara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langsung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keadilan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dan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kasih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Allah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dalam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cara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Dia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menangani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masalah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dosa.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7FFDB7A-1400-FD7B-338F-17AD11436E47}"/>
              </a:ext>
            </a:extLst>
          </p:cNvPr>
          <p:cNvSpPr txBox="1"/>
          <p:nvPr/>
        </p:nvSpPr>
        <p:spPr>
          <a:xfrm>
            <a:off x="1319329" y="5665100"/>
            <a:ext cx="7441894" cy="83099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Pada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akhirnya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, salah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satu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dari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dua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kekekalan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menanti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semua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;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kematian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kekal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atau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kehidupan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kekal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74389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F3CD90-3E8A-9AFC-1BC1-B7CFC66A0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784" y="467832"/>
            <a:ext cx="4842013" cy="6262577"/>
          </a:xfrm>
        </p:spPr>
        <p:txBody>
          <a:bodyPr>
            <a:noAutofit/>
          </a:bodyPr>
          <a:lstStyle/>
          <a:p>
            <a:r>
              <a:rPr lang="en-ID" dirty="0">
                <a:latin typeface="Impact" panose="020B0806030902050204" pitchFamily="34" charset="0"/>
              </a:rPr>
              <a:t>Kitab </a:t>
            </a:r>
            <a:r>
              <a:rPr lang="en-ID" dirty="0" err="1">
                <a:latin typeface="Impact" panose="020B0806030902050204" pitchFamily="34" charset="0"/>
              </a:rPr>
              <a:t>Suci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menjanjikan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bahwa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pertentangan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besar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berakhir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dengan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kemenangan</a:t>
            </a:r>
            <a:r>
              <a:rPr lang="en-ID" dirty="0">
                <a:latin typeface="Impact" panose="020B0806030902050204" pitchFamily="34" charset="0"/>
              </a:rPr>
              <a:t> Allah. </a:t>
            </a:r>
          </a:p>
          <a:p>
            <a:pPr marL="0" indent="0">
              <a:buNone/>
            </a:pPr>
            <a:endParaRPr lang="en-ID" dirty="0">
              <a:latin typeface="Impact" panose="020B0806030902050204" pitchFamily="34" charset="0"/>
            </a:endParaRPr>
          </a:p>
          <a:p>
            <a:r>
              <a:rPr lang="en-ID" dirty="0">
                <a:latin typeface="Gill Sans Nova Cond XBd" panose="020B0A06020104020203" pitchFamily="34" charset="0"/>
              </a:rPr>
              <a:t>Kitab </a:t>
            </a:r>
            <a:r>
              <a:rPr lang="en-ID" dirty="0" err="1">
                <a:latin typeface="Gill Sans Nova Cond XBd" panose="020B0A06020104020203" pitchFamily="34" charset="0"/>
              </a:rPr>
              <a:t>Suci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memanggil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untuk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percaya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kepada</a:t>
            </a:r>
            <a:r>
              <a:rPr lang="en-ID" dirty="0">
                <a:latin typeface="Gill Sans Nova Cond XBd" panose="020B0A06020104020203" pitchFamily="34" charset="0"/>
              </a:rPr>
              <a:t> Allah, </a:t>
            </a:r>
            <a:r>
              <a:rPr lang="en-ID" dirty="0" err="1">
                <a:latin typeface="Gill Sans Nova Cond XBd" panose="020B0A06020104020203" pitchFamily="34" charset="0"/>
              </a:rPr>
              <a:t>berpartisipasi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dengan</a:t>
            </a:r>
            <a:r>
              <a:rPr lang="en-ID" dirty="0">
                <a:latin typeface="Gill Sans Nova Cond XBd" panose="020B0A06020104020203" pitchFamily="34" charset="0"/>
              </a:rPr>
              <a:t>-Nya </a:t>
            </a:r>
            <a:r>
              <a:rPr lang="en-ID" dirty="0" err="1">
                <a:latin typeface="Gill Sans Nova Cond XBd" panose="020B0A06020104020203" pitchFamily="34" charset="0"/>
              </a:rPr>
              <a:t>dalam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keselamatan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sebanyak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mungkin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jiwa</a:t>
            </a:r>
            <a:r>
              <a:rPr lang="en-ID" dirty="0">
                <a:latin typeface="Gill Sans Nova Cond XBd" panose="020B0A06020104020203" pitchFamily="34" charset="0"/>
              </a:rPr>
              <a:t>, dan </a:t>
            </a:r>
            <a:r>
              <a:rPr lang="en-ID" dirty="0" err="1">
                <a:latin typeface="Gill Sans Nova Cond XBd" panose="020B0A06020104020203" pitchFamily="34" charset="0"/>
              </a:rPr>
              <a:t>berbagi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dalam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kemenangan</a:t>
            </a:r>
            <a:r>
              <a:rPr lang="en-ID" dirty="0">
                <a:latin typeface="Gill Sans Nova Cond XBd" panose="020B0A06020104020203" pitchFamily="34" charset="0"/>
              </a:rPr>
              <a:t>-Nya di masa </a:t>
            </a:r>
            <a:r>
              <a:rPr lang="en-ID" dirty="0" err="1">
                <a:latin typeface="Gill Sans Nova Cond XBd" panose="020B0A06020104020203" pitchFamily="34" charset="0"/>
              </a:rPr>
              <a:t>lalu</a:t>
            </a:r>
            <a:r>
              <a:rPr lang="en-ID" dirty="0">
                <a:latin typeface="Gill Sans Nova Cond XBd" panose="020B0A06020104020203" pitchFamily="34" charset="0"/>
              </a:rPr>
              <a:t> (</a:t>
            </a:r>
            <a:r>
              <a:rPr lang="en-ID" dirty="0" err="1">
                <a:latin typeface="Gill Sans Nova Cond XBd" panose="020B0A06020104020203" pitchFamily="34" charset="0"/>
              </a:rPr>
              <a:t>salib</a:t>
            </a:r>
            <a:r>
              <a:rPr lang="en-ID" dirty="0">
                <a:latin typeface="Gill Sans Nova Cond XBd" panose="020B0A06020104020203" pitchFamily="34" charset="0"/>
              </a:rPr>
              <a:t>), masa </a:t>
            </a:r>
            <a:r>
              <a:rPr lang="en-ID" dirty="0" err="1">
                <a:latin typeface="Gill Sans Nova Cond XBd" panose="020B0A06020104020203" pitchFamily="34" charset="0"/>
              </a:rPr>
              <a:t>kini</a:t>
            </a:r>
            <a:r>
              <a:rPr lang="en-ID" dirty="0">
                <a:latin typeface="Gill Sans Nova Cond XBd" panose="020B0A06020104020203" pitchFamily="34" charset="0"/>
              </a:rPr>
              <a:t> (</a:t>
            </a:r>
            <a:r>
              <a:rPr lang="en-ID" dirty="0" err="1">
                <a:latin typeface="Gill Sans Nova Cond XBd" panose="020B0A06020104020203" pitchFamily="34" charset="0"/>
              </a:rPr>
              <a:t>keselamatan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individu</a:t>
            </a:r>
            <a:r>
              <a:rPr lang="en-ID" dirty="0"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latin typeface="Gill Sans Nova Cond XBd" panose="020B0A06020104020203" pitchFamily="34" charset="0"/>
              </a:rPr>
              <a:t>gereja</a:t>
            </a:r>
            <a:r>
              <a:rPr lang="en-ID" dirty="0">
                <a:latin typeface="Gill Sans Nova Cond XBd" panose="020B0A06020104020203" pitchFamily="34" charset="0"/>
              </a:rPr>
              <a:t>), dan masa </a:t>
            </a:r>
            <a:r>
              <a:rPr lang="en-ID" dirty="0" err="1">
                <a:latin typeface="Gill Sans Nova Cond XBd" panose="020B0A06020104020203" pitchFamily="34" charset="0"/>
              </a:rPr>
              <a:t>depan</a:t>
            </a:r>
            <a:r>
              <a:rPr lang="en-ID" dirty="0">
                <a:latin typeface="Gill Sans Nova Cond XBd" panose="020B0A06020104020203" pitchFamily="34" charset="0"/>
              </a:rPr>
              <a:t> (</a:t>
            </a:r>
            <a:r>
              <a:rPr lang="en-ID" dirty="0" err="1">
                <a:latin typeface="Gill Sans Nova Cond XBd" panose="020B0A06020104020203" pitchFamily="34" charset="0"/>
              </a:rPr>
              <a:t>kemenangan</a:t>
            </a:r>
            <a:r>
              <a:rPr lang="en-ID" dirty="0">
                <a:latin typeface="Gill Sans Nova Cond XBd" panose="020B0A06020104020203" pitchFamily="34" charset="0"/>
              </a:rPr>
              <a:t> </a:t>
            </a:r>
            <a:r>
              <a:rPr lang="en-ID" dirty="0" err="1">
                <a:latin typeface="Gill Sans Nova Cond XBd" panose="020B0A06020104020203" pitchFamily="34" charset="0"/>
              </a:rPr>
              <a:t>kosmis</a:t>
            </a:r>
            <a:r>
              <a:rPr lang="en-ID" dirty="0">
                <a:latin typeface="Gill Sans Nova Cond XBd" panose="020B0A06020104020203" pitchFamily="34" charset="0"/>
              </a:rPr>
              <a:t> </a:t>
            </a:r>
            <a:r>
              <a:rPr lang="en-ID" dirty="0" err="1">
                <a:latin typeface="Gill Sans Nova Cond XBd" panose="020B0A06020104020203" pitchFamily="34" charset="0"/>
              </a:rPr>
              <a:t>akhir</a:t>
            </a:r>
            <a:r>
              <a:rPr lang="en-ID" dirty="0">
                <a:latin typeface="Gill Sans Nova Cond XBd" panose="020B0A06020104020203" pitchFamily="34" charset="0"/>
              </a:rPr>
              <a:t>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71BFBE-2358-A833-5175-C2FEAE78E1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90" r="14813"/>
          <a:stretch/>
        </p:blipFill>
        <p:spPr>
          <a:xfrm>
            <a:off x="5399580" y="10"/>
            <a:ext cx="374442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773834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DD77349-6ADE-99FE-8E04-12919EE5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29768"/>
            <a:ext cx="9151630" cy="1519356"/>
            <a:chOff x="-1" y="-29768"/>
            <a:chExt cx="12202175" cy="151935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5B2B92C-44DF-B41D-C67A-EBF175DF52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41412" y="-5371175"/>
              <a:ext cx="1519350" cy="12202174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41EB2F1-D26A-D7C9-E9AC-B63BE629A2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8917093" y="-1801610"/>
              <a:ext cx="1507122" cy="5063040"/>
            </a:xfrm>
            <a:prstGeom prst="rect">
              <a:avLst/>
            </a:prstGeom>
            <a:gradFill>
              <a:gsLst>
                <a:gs pos="5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6D16430-53D3-47E5-F4B8-B441E710D4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3100712" y="-3130481"/>
              <a:ext cx="1519356" cy="7720782"/>
            </a:xfrm>
            <a:prstGeom prst="rect">
              <a:avLst/>
            </a:prstGeom>
            <a:gradFill>
              <a:gsLst>
                <a:gs pos="2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AEB2156-8BCE-F23B-EB56-EBC0815CB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1843"/>
            <a:ext cx="9151630" cy="1193856"/>
          </a:xfrm>
        </p:spPr>
        <p:txBody>
          <a:bodyPr anchor="ctr">
            <a:normAutofit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latin typeface="Impact" panose="020B0806030902050204" pitchFamily="34" charset="0"/>
              </a:rPr>
              <a:t>PENGHARAPAN DI MASA KESESAKAN</a:t>
            </a:r>
            <a:br>
              <a:rPr lang="en-ID" sz="2800" dirty="0">
                <a:solidFill>
                  <a:srgbClr val="FFFFFF"/>
                </a:solidFill>
              </a:rPr>
            </a:br>
            <a:r>
              <a:rPr lang="en-ID" sz="28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Minggu</a:t>
            </a:r>
            <a:r>
              <a:rPr lang="en-ID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23 </a:t>
            </a:r>
            <a:r>
              <a:rPr lang="en-ID" sz="28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Juni</a:t>
            </a:r>
            <a:r>
              <a:rPr lang="en-ID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C05AA0-6A2B-4014-DD5F-81F7826B5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000" y="2008806"/>
            <a:ext cx="5528586" cy="239292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Tw Cen MT Condensed Extra Bold" panose="020B0803020202020204" pitchFamily="34" charset="0"/>
              </a:rPr>
              <a:t>Penutupan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pintu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rahmat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bagi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manusia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segera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diikuti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3200" dirty="0">
                <a:latin typeface="Tw Cen MT Condensed Extra Bold" panose="020B0803020202020204" pitchFamily="34" charset="0"/>
              </a:rPr>
              <a:t> masa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kesesakan</a:t>
            </a:r>
            <a:r>
              <a:rPr lang="en-ID" sz="3200" dirty="0">
                <a:latin typeface="Tw Cen MT Condensed Extra Bold" panose="020B0803020202020204" pitchFamily="34" charset="0"/>
              </a:rPr>
              <a:t> "yang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belum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pernah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terjadi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sejak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ada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bangsa-bangsa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sampai</a:t>
            </a:r>
            <a:r>
              <a:rPr lang="en-ID" sz="3200" dirty="0">
                <a:latin typeface="Tw Cen MT Condensed Extra Bold" panose="020B0803020202020204" pitchFamily="34" charset="0"/>
              </a:rPr>
              <a:t> pada </a:t>
            </a:r>
            <a:r>
              <a:rPr lang="en-ID" sz="3200" dirty="0" err="1">
                <a:latin typeface="Tw Cen MT Condensed Extra Bold" panose="020B0803020202020204" pitchFamily="34" charset="0"/>
              </a:rPr>
              <a:t>waktu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itu</a:t>
            </a:r>
            <a:r>
              <a:rPr lang="en-ID" sz="3200" dirty="0">
                <a:latin typeface="Tw Cen MT Condensed Extra Bold" panose="020B0803020202020204" pitchFamily="34" charset="0"/>
              </a:rPr>
              <a:t>."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9287CE-5F9F-F84F-E679-D0B0DB37BB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65" r="21129"/>
          <a:stretch/>
        </p:blipFill>
        <p:spPr>
          <a:xfrm>
            <a:off x="5608879" y="1821194"/>
            <a:ext cx="3063173" cy="26183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E1E7AF3-8606-4862-33C9-7FFCFB838891}"/>
              </a:ext>
            </a:extLst>
          </p:cNvPr>
          <p:cNvSpPr txBox="1"/>
          <p:nvPr/>
        </p:nvSpPr>
        <p:spPr>
          <a:xfrm>
            <a:off x="955616" y="4648815"/>
            <a:ext cx="755729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3200" dirty="0" err="1">
                <a:latin typeface="Impact" panose="020B0806030902050204" pitchFamily="34" charset="0"/>
              </a:rPr>
              <a:t>Tetapi</a:t>
            </a:r>
            <a:r>
              <a:rPr lang="en-ID" sz="3200" dirty="0">
                <a:latin typeface="Impact" panose="020B0806030902050204" pitchFamily="34" charset="0"/>
              </a:rPr>
              <a:t>, </a:t>
            </a:r>
            <a:r>
              <a:rPr lang="en-ID" sz="3200" dirty="0" err="1">
                <a:latin typeface="Impact" panose="020B0806030902050204" pitchFamily="34" charset="0"/>
              </a:rPr>
              <a:t>janji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dalam</a:t>
            </a:r>
            <a:r>
              <a:rPr lang="en-ID" sz="3200" dirty="0">
                <a:latin typeface="Impact" panose="020B0806030902050204" pitchFamily="34" charset="0"/>
              </a:rPr>
              <a:t> kitab Daniel: </a:t>
            </a:r>
          </a:p>
          <a:p>
            <a:r>
              <a:rPr lang="en-ID" sz="3200" dirty="0">
                <a:latin typeface="Impact" panose="020B0806030902050204" pitchFamily="34" charset="0"/>
              </a:rPr>
              <a:t>"Pada </a:t>
            </a:r>
            <a:r>
              <a:rPr lang="en-ID" sz="3200" dirty="0" err="1">
                <a:latin typeface="Impact" panose="020B0806030902050204" pitchFamily="34" charset="0"/>
              </a:rPr>
              <a:t>waktu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itu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bangsamu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akan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terluput</a:t>
            </a:r>
            <a:r>
              <a:rPr lang="en-ID" sz="3200" dirty="0">
                <a:latin typeface="Impact" panose="020B0806030902050204" pitchFamily="34" charset="0"/>
              </a:rPr>
              <a:t>, </a:t>
            </a:r>
            <a:r>
              <a:rPr lang="en-ID" sz="3200" dirty="0" err="1">
                <a:latin typeface="Impact" panose="020B0806030902050204" pitchFamily="34" charset="0"/>
              </a:rPr>
              <a:t>yakni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barangsiapa</a:t>
            </a:r>
            <a:r>
              <a:rPr lang="en-ID" sz="3200" dirty="0">
                <a:latin typeface="Impact" panose="020B0806030902050204" pitchFamily="34" charset="0"/>
              </a:rPr>
              <a:t> yang </a:t>
            </a:r>
            <a:r>
              <a:rPr lang="en-ID" sz="3200" dirty="0" err="1">
                <a:latin typeface="Impact" panose="020B0806030902050204" pitchFamily="34" charset="0"/>
              </a:rPr>
              <a:t>didapati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namanya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tertulis</a:t>
            </a:r>
            <a:r>
              <a:rPr lang="en-ID" sz="3200" dirty="0">
                <a:latin typeface="Impact" panose="020B0806030902050204" pitchFamily="34" charset="0"/>
              </a:rPr>
              <a:t> di </a:t>
            </a:r>
            <a:r>
              <a:rPr lang="en-ID" sz="3200" dirty="0" err="1">
                <a:latin typeface="Impact" panose="020B0806030902050204" pitchFamily="34" charset="0"/>
              </a:rPr>
              <a:t>dalam</a:t>
            </a:r>
            <a:r>
              <a:rPr lang="en-ID" sz="3200" dirty="0">
                <a:latin typeface="Impact" panose="020B0806030902050204" pitchFamily="34" charset="0"/>
              </a:rPr>
              <a:t> Kitab </a:t>
            </a:r>
            <a:r>
              <a:rPr lang="en-ID" sz="3200" dirty="0" err="1">
                <a:latin typeface="Impact" panose="020B0806030902050204" pitchFamily="34" charset="0"/>
              </a:rPr>
              <a:t>itu</a:t>
            </a:r>
            <a:r>
              <a:rPr lang="en-ID" sz="3200" dirty="0">
                <a:latin typeface="Impact" panose="020B0806030902050204" pitchFamily="34" charset="0"/>
              </a:rPr>
              <a:t>” [Daniel 12:1]. </a:t>
            </a:r>
          </a:p>
        </p:txBody>
      </p:sp>
    </p:spTree>
    <p:extLst>
      <p:ext uri="{BB962C8B-B14F-4D97-AF65-F5344CB8AC3E}">
        <p14:creationId xmlns:p14="http://schemas.microsoft.com/office/powerpoint/2010/main" val="19139736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D4DB4-285C-69E5-D9B3-2A4BAE5F2F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411" y="1283109"/>
            <a:ext cx="4769260" cy="532155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Tw Cen MT Condensed Extra Bold" panose="020B0803020202020204" pitchFamily="34" charset="0"/>
              </a:rPr>
              <a:t>Peristiwa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ini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pasti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merujuk</a:t>
            </a:r>
            <a:r>
              <a:rPr lang="en-ID" sz="3200" dirty="0">
                <a:latin typeface="Tw Cen MT Condensed Extra Bold" panose="020B0803020202020204" pitchFamily="34" charset="0"/>
              </a:rPr>
              <a:t> pada “kitab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kehidupan</a:t>
            </a:r>
            <a:r>
              <a:rPr lang="en-ID" sz="3200" dirty="0">
                <a:latin typeface="Tw Cen MT Condensed Extra Bold" panose="020B0803020202020204" pitchFamily="34" charset="0"/>
              </a:rPr>
              <a:t>" [</a:t>
            </a:r>
            <a:r>
              <a:rPr lang="en-ID" sz="3200" dirty="0" err="1">
                <a:latin typeface="Tw Cen MT Condensed Extra Bold" panose="020B0803020202020204" pitchFamily="34" charset="0"/>
              </a:rPr>
              <a:t>Filipi</a:t>
            </a:r>
            <a:r>
              <a:rPr lang="en-ID" sz="3200" dirty="0">
                <a:latin typeface="Tw Cen MT Condensed Extra Bold" panose="020B0803020202020204" pitchFamily="34" charset="0"/>
              </a:rPr>
              <a:t> 4:3; Wahyu 13:8; Wahyu 20:12, 15; Wahyu 22:19]. </a:t>
            </a:r>
          </a:p>
          <a:p>
            <a:pPr marL="0" indent="0">
              <a:buNone/>
            </a:pPr>
            <a:endParaRPr lang="en-ID" sz="3200" dirty="0"/>
          </a:p>
          <a:p>
            <a:pPr marL="0" indent="0">
              <a:buNone/>
            </a:pPr>
            <a:r>
              <a:rPr lang="en-ID" sz="3200" dirty="0">
                <a:latin typeface="Franklin Gothic Heavy" panose="020B0903020102020204" pitchFamily="34" charset="0"/>
              </a:rPr>
              <a:t>Jika </a:t>
            </a:r>
            <a:r>
              <a:rPr lang="en-ID" sz="3200" dirty="0" err="1">
                <a:latin typeface="Franklin Gothic Heavy" panose="020B0903020102020204" pitchFamily="34" charset="0"/>
              </a:rPr>
              <a:t>kita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tetap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setia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kepada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Yesus</a:t>
            </a:r>
            <a:r>
              <a:rPr lang="en-ID" sz="3200" dirty="0">
                <a:latin typeface="Franklin Gothic Heavy" panose="020B0903020102020204" pitchFamily="34" charset="0"/>
              </a:rPr>
              <a:t>, </a:t>
            </a:r>
            <a:r>
              <a:rPr lang="en-ID" sz="3200" dirty="0" err="1">
                <a:latin typeface="Franklin Gothic Heavy" panose="020B0903020102020204" pitchFamily="34" charset="0"/>
              </a:rPr>
              <a:t>nama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kita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tidak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akan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dihapuskan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dari</a:t>
            </a:r>
            <a:r>
              <a:rPr lang="en-ID" sz="3200" dirty="0">
                <a:latin typeface="Franklin Gothic Heavy" panose="020B0903020102020204" pitchFamily="34" charset="0"/>
              </a:rPr>
              <a:t> kitab </a:t>
            </a:r>
            <a:r>
              <a:rPr lang="en-ID" sz="3200" dirty="0" err="1">
                <a:latin typeface="Franklin Gothic Heavy" panose="020B0903020102020204" pitchFamily="34" charset="0"/>
              </a:rPr>
              <a:t>kehidupan</a:t>
            </a:r>
            <a:r>
              <a:rPr lang="en-ID" sz="3200" dirty="0">
                <a:latin typeface="Franklin Gothic Heavy" panose="020B0903020102020204" pitchFamily="34" charset="0"/>
              </a:rPr>
              <a:t> [Wahyu 3:5].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8B1735-BF47-7722-F23E-C8AA98802C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3" r="17525"/>
          <a:stretch/>
        </p:blipFill>
        <p:spPr>
          <a:xfrm>
            <a:off x="4671911" y="10"/>
            <a:ext cx="447208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983514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8BBBB4-1457-AE62-AD02-E303132EDC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016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59F54-0257-5AAF-66A0-C28340581B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338" y="3710613"/>
            <a:ext cx="8531323" cy="310514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>
                <a:latin typeface="Impact" panose="020B0806030902050204" pitchFamily="34" charset="0"/>
              </a:rPr>
              <a:t>Pada masa </a:t>
            </a:r>
            <a:r>
              <a:rPr lang="en-ID" dirty="0" err="1">
                <a:latin typeface="Impact" panose="020B0806030902050204" pitchFamily="34" charset="0"/>
              </a:rPr>
              <a:t>kesesakan</a:t>
            </a:r>
            <a:r>
              <a:rPr lang="en-ID" dirty="0">
                <a:latin typeface="Impact" panose="020B0806030902050204" pitchFamily="34" charset="0"/>
              </a:rPr>
              <a:t>, </a:t>
            </a:r>
            <a:r>
              <a:rPr lang="en-ID" dirty="0" err="1">
                <a:latin typeface="Impact" panose="020B0806030902050204" pitchFamily="34" charset="0"/>
              </a:rPr>
              <a:t>umat</a:t>
            </a:r>
            <a:r>
              <a:rPr lang="en-ID" dirty="0">
                <a:latin typeface="Impact" panose="020B0806030902050204" pitchFamily="34" charset="0"/>
              </a:rPr>
              <a:t> Allah </a:t>
            </a:r>
            <a:r>
              <a:rPr lang="en-ID" dirty="0" err="1">
                <a:latin typeface="Impact" panose="020B0806030902050204" pitchFamily="34" charset="0"/>
              </a:rPr>
              <a:t>harus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memiliki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hubungan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pribadi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dengan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Yesus</a:t>
            </a:r>
            <a:r>
              <a:rPr lang="en-ID" dirty="0">
                <a:latin typeface="Impact" panose="020B0806030902050204" pitchFamily="34" charset="0"/>
              </a:rPr>
              <a:t> yang </a:t>
            </a:r>
            <a:r>
              <a:rPr lang="en-ID" dirty="0" err="1">
                <a:latin typeface="Impact" panose="020B0806030902050204" pitchFamily="34" charset="0"/>
              </a:rPr>
              <a:t>begitu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dalam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sehingga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tidak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ada</a:t>
            </a:r>
            <a:r>
              <a:rPr lang="en-ID" dirty="0">
                <a:latin typeface="Impact" panose="020B0806030902050204" pitchFamily="34" charset="0"/>
              </a:rPr>
              <a:t> yang </a:t>
            </a:r>
            <a:r>
              <a:rPr lang="en-ID" dirty="0" err="1">
                <a:latin typeface="Impact" panose="020B0806030902050204" pitchFamily="34" charset="0"/>
              </a:rPr>
              <a:t>dapat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mengubahnya</a:t>
            </a:r>
            <a:r>
              <a:rPr lang="en-ID" dirty="0">
                <a:latin typeface="Impact" panose="020B080603090205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Keinginan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yang paling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utama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adalah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untuk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menyenangkan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Dia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dalam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segala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hal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sehingga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melalui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pekerjaan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Roh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Kudus,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akan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menjadi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murni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seperti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Dia yang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adalah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murni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[1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Yohanes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3:1-3].</a:t>
            </a:r>
          </a:p>
        </p:txBody>
      </p:sp>
    </p:spTree>
    <p:extLst>
      <p:ext uri="{BB962C8B-B14F-4D97-AF65-F5344CB8AC3E}">
        <p14:creationId xmlns:p14="http://schemas.microsoft.com/office/powerpoint/2010/main" val="40722599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935430-04A5-4CBA-C4EE-57A93595CD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643" b="9215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E1DA0-DF24-508B-3637-817A9106F1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348" y="3607374"/>
            <a:ext cx="8657303" cy="3250616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Franklin Gothic Heavy" panose="020B0903020102020204" pitchFamily="34" charset="0"/>
              </a:rPr>
              <a:t>Ketika </a:t>
            </a:r>
            <a:r>
              <a:rPr lang="en-ID" sz="3200" dirty="0" err="1">
                <a:latin typeface="Franklin Gothic Heavy" panose="020B0903020102020204" pitchFamily="34" charset="0"/>
              </a:rPr>
              <a:t>semua</a:t>
            </a:r>
            <a:r>
              <a:rPr lang="en-ID" sz="3200" dirty="0">
                <a:latin typeface="Franklin Gothic Heavy" panose="020B0903020102020204" pitchFamily="34" charset="0"/>
              </a:rPr>
              <a:t> orang </a:t>
            </a:r>
            <a:r>
              <a:rPr lang="en-ID" sz="3200" dirty="0" err="1">
                <a:latin typeface="Franklin Gothic Heavy" panose="020B0903020102020204" pitchFamily="34" charset="0"/>
              </a:rPr>
              <a:t>telah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membuat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keputusan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akhir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untuk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mendukung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atau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menentang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Tuhan</a:t>
            </a:r>
            <a:r>
              <a:rPr lang="en-ID" sz="3200" dirty="0">
                <a:latin typeface="Franklin Gothic Heavy" panose="020B0903020102020204" pitchFamily="34" charset="0"/>
              </a:rPr>
              <a:t>, masa </a:t>
            </a:r>
            <a:r>
              <a:rPr lang="en-ID" sz="3200" dirty="0" err="1">
                <a:latin typeface="Franklin Gothic Heavy" panose="020B0903020102020204" pitchFamily="34" charset="0"/>
              </a:rPr>
              <a:t>kesesakan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akan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dimulai</a:t>
            </a:r>
            <a:r>
              <a:rPr lang="en-ID" sz="3200" dirty="0">
                <a:latin typeface="Franklin Gothic Heavy" panose="020B09030201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 err="1">
                <a:latin typeface="Franklin Gothic Demi Cond" panose="020B0706030402020204" pitchFamily="34" charset="0"/>
              </a:rPr>
              <a:t>Namun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Tuhan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tidak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membiarkan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kita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sendirian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di masa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itu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.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Yesus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telah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meyakinkan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kita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bahwa</a:t>
            </a:r>
            <a:r>
              <a:rPr lang="en-ID" sz="3200" dirty="0">
                <a:latin typeface="Franklin Gothic Demi Cond" panose="020B0706030402020204" pitchFamily="34" charset="0"/>
              </a:rPr>
              <a:t> Dia </a:t>
            </a:r>
            <a:r>
              <a:rPr lang="en-ID" sz="3200" dirty="0" err="1">
                <a:latin typeface="Franklin Gothic Demi Cond" panose="020B0706030402020204" pitchFamily="34" charset="0"/>
              </a:rPr>
              <a:t>akan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selalu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menyertai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kita</a:t>
            </a:r>
            <a:r>
              <a:rPr lang="en-ID" sz="3200" dirty="0">
                <a:latin typeface="Franklin Gothic Demi Cond" panose="020B0706030402020204" pitchFamily="34" charset="0"/>
              </a:rPr>
              <a:t> [</a:t>
            </a:r>
            <a:r>
              <a:rPr lang="en-ID" sz="3200" dirty="0" err="1">
                <a:latin typeface="Franklin Gothic Demi Cond" panose="020B0706030402020204" pitchFamily="34" charset="0"/>
              </a:rPr>
              <a:t>Matius</a:t>
            </a:r>
            <a:r>
              <a:rPr lang="en-ID" sz="3200" dirty="0">
                <a:latin typeface="Franklin Gothic Demi Cond" panose="020B0706030402020204" pitchFamily="34" charset="0"/>
              </a:rPr>
              <a:t> 28:20, Wahyu 3:10-12].</a:t>
            </a:r>
          </a:p>
        </p:txBody>
      </p:sp>
    </p:spTree>
    <p:extLst>
      <p:ext uri="{BB962C8B-B14F-4D97-AF65-F5344CB8AC3E}">
        <p14:creationId xmlns:p14="http://schemas.microsoft.com/office/powerpoint/2010/main" val="8457214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DD77349-6ADE-99FE-8E04-12919EE5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29768"/>
            <a:ext cx="9151630" cy="1519356"/>
            <a:chOff x="-1" y="-29768"/>
            <a:chExt cx="12202175" cy="151935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5B2B92C-44DF-B41D-C67A-EBF175DF52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41412" y="-5371175"/>
              <a:ext cx="1519350" cy="12202174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41EB2F1-D26A-D7C9-E9AC-B63BE629A2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8917093" y="-1801610"/>
              <a:ext cx="1507122" cy="5063040"/>
            </a:xfrm>
            <a:prstGeom prst="rect">
              <a:avLst/>
            </a:prstGeom>
            <a:gradFill>
              <a:gsLst>
                <a:gs pos="5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6D16430-53D3-47E5-F4B8-B441E710D4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3100712" y="-3130481"/>
              <a:ext cx="1519356" cy="7720782"/>
            </a:xfrm>
            <a:prstGeom prst="rect">
              <a:avLst/>
            </a:prstGeom>
            <a:gradFill>
              <a:gsLst>
                <a:gs pos="2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8F392E1-7B39-6A91-9373-34460F604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1843"/>
            <a:ext cx="9144000" cy="1181628"/>
          </a:xfrm>
        </p:spPr>
        <p:txBody>
          <a:bodyPr anchor="ctr">
            <a:normAutofit/>
          </a:bodyPr>
          <a:lstStyle/>
          <a:p>
            <a:pPr algn="ctr"/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PENGHARAPAN AKAN KEDATANGAN YESUS YANG SEGERA</a:t>
            </a:r>
            <a:br>
              <a:rPr lang="en-ID" sz="2800" dirty="0">
                <a:solidFill>
                  <a:srgbClr val="FFFFFF"/>
                </a:solidFill>
              </a:rPr>
            </a:br>
            <a:r>
              <a:rPr lang="en-ID" sz="28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Senin</a:t>
            </a:r>
            <a:r>
              <a:rPr lang="en-ID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24 </a:t>
            </a:r>
            <a:r>
              <a:rPr lang="en-ID" sz="28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Juni</a:t>
            </a:r>
            <a:r>
              <a:rPr lang="en-ID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2024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C03CE1-60BC-EF32-A522-C9FC8A217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334" y="1070609"/>
            <a:ext cx="5943601" cy="3741901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A7C24B-6C4C-542D-6BE7-13AE810AAAB1}"/>
              </a:ext>
            </a:extLst>
          </p:cNvPr>
          <p:cNvSpPr txBox="1"/>
          <p:nvPr/>
        </p:nvSpPr>
        <p:spPr>
          <a:xfrm>
            <a:off x="623326" y="4550224"/>
            <a:ext cx="813189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3200" dirty="0">
                <a:latin typeface="Tw Cen MT Condensed Extra Bold" panose="020B0803020202020204" pitchFamily="34" charset="0"/>
              </a:rPr>
              <a:t>Kata-kata </a:t>
            </a:r>
            <a:r>
              <a:rPr lang="en-ID" sz="3200" dirty="0" err="1">
                <a:latin typeface="Tw Cen MT Condensed Extra Bold" panose="020B0803020202020204" pitchFamily="34" charset="0"/>
              </a:rPr>
              <a:t>Yesus</a:t>
            </a:r>
            <a:r>
              <a:rPr lang="en-ID" sz="3200" dirty="0">
                <a:latin typeface="Tw Cen MT Condensed Extra Bold" panose="020B0803020202020204" pitchFamily="34" charset="0"/>
              </a:rPr>
              <a:t>, "</a:t>
            </a:r>
            <a:r>
              <a:rPr lang="en-ID" sz="3200" dirty="0" err="1">
                <a:latin typeface="Tw Cen MT Condensed Extra Bold" panose="020B0803020202020204" pitchFamily="34" charset="0"/>
              </a:rPr>
              <a:t>Janganlah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gelisah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hatimu</a:t>
            </a:r>
            <a:r>
              <a:rPr lang="en-ID" sz="3200" dirty="0">
                <a:latin typeface="Tw Cen MT Condensed Extra Bold" panose="020B0803020202020204" pitchFamily="34" charset="0"/>
              </a:rPr>
              <a:t>," [</a:t>
            </a:r>
            <a:r>
              <a:rPr lang="en-ID" sz="3200" dirty="0" err="1">
                <a:latin typeface="Tw Cen MT Condensed Extra Bold" panose="020B0803020202020204" pitchFamily="34" charset="0"/>
              </a:rPr>
              <a:t>Yohanes</a:t>
            </a:r>
            <a:r>
              <a:rPr lang="en-ID" sz="3200" dirty="0">
                <a:latin typeface="Tw Cen MT Condensed Extra Bold" panose="020B0803020202020204" pitchFamily="34" charset="0"/>
              </a:rPr>
              <a:t> 14:1] </a:t>
            </a:r>
            <a:r>
              <a:rPr lang="en-ID" sz="3200" dirty="0" err="1">
                <a:latin typeface="Tw Cen MT Condensed Extra Bold" panose="020B0803020202020204" pitchFamily="34" charset="0"/>
              </a:rPr>
              <a:t>adalah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kepastian</a:t>
            </a:r>
            <a:r>
              <a:rPr lang="en-ID" sz="3200" dirty="0">
                <a:latin typeface="Impact" panose="020B0806030902050204" pitchFamily="34" charset="0"/>
              </a:rPr>
              <a:t>-Nya </a:t>
            </a:r>
            <a:r>
              <a:rPr lang="en-ID" sz="3200" dirty="0" err="1">
                <a:latin typeface="Impact" panose="020B0806030902050204" pitchFamily="34" charset="0"/>
              </a:rPr>
              <a:t>bahwa</a:t>
            </a:r>
            <a:r>
              <a:rPr lang="en-ID" sz="3200" dirty="0">
                <a:latin typeface="Impact" panose="020B0806030902050204" pitchFamily="34" charset="0"/>
              </a:rPr>
              <a:t> Dia </a:t>
            </a:r>
            <a:r>
              <a:rPr lang="en-ID" sz="3200" dirty="0" err="1">
                <a:latin typeface="Impact" panose="020B0806030902050204" pitchFamily="34" charset="0"/>
              </a:rPr>
              <a:t>tidak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akan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pernah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meninggalkan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kita</a:t>
            </a:r>
            <a:r>
              <a:rPr lang="en-ID" sz="3200" dirty="0">
                <a:latin typeface="Impact" panose="020B0806030902050204" pitchFamily="34" charset="0"/>
              </a:rPr>
              <a:t> dan </a:t>
            </a:r>
            <a:r>
              <a:rPr lang="en-ID" sz="3200" dirty="0" err="1">
                <a:latin typeface="Impact" panose="020B0806030902050204" pitchFamily="34" charset="0"/>
              </a:rPr>
              <a:t>akan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datang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kembali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untuk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membawa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kita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pulang</a:t>
            </a:r>
            <a:r>
              <a:rPr lang="en-ID" sz="3200" dirty="0">
                <a:latin typeface="Impact" panose="020B080603090205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49786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36B5B7-8C13-EC07-ACBB-75ACB5E9D9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103" b="22104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92BD2D-96E7-2FF9-232E-5093D16AB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215" y="3675136"/>
            <a:ext cx="8575569" cy="310515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Franklin Gothic Demi Cond" panose="020B0706030402020204" pitchFamily="34" charset="0"/>
              </a:rPr>
              <a:t>Ada </a:t>
            </a:r>
            <a:r>
              <a:rPr lang="en-ID" sz="3200" dirty="0" err="1">
                <a:latin typeface="Franklin Gothic Demi Cond" panose="020B0706030402020204" pitchFamily="34" charset="0"/>
              </a:rPr>
              <a:t>satu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dalam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setiap</a:t>
            </a:r>
            <a:r>
              <a:rPr lang="en-ID" sz="3200" dirty="0">
                <a:latin typeface="Franklin Gothic Demi Cond" panose="020B0706030402020204" pitchFamily="34" charset="0"/>
              </a:rPr>
              <a:t> 25 </a:t>
            </a:r>
            <a:r>
              <a:rPr lang="en-ID" sz="3200" dirty="0" err="1">
                <a:latin typeface="Franklin Gothic Demi Cond" panose="020B0706030402020204" pitchFamily="34" charset="0"/>
              </a:rPr>
              <a:t>ayat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Perjanjian</a:t>
            </a:r>
            <a:r>
              <a:rPr lang="en-ID" sz="3200" dirty="0">
                <a:latin typeface="Franklin Gothic Demi Cond" panose="020B0706030402020204" pitchFamily="34" charset="0"/>
              </a:rPr>
              <a:t> Baru </a:t>
            </a:r>
            <a:r>
              <a:rPr lang="en-ID" sz="3200" dirty="0" err="1">
                <a:latin typeface="Franklin Gothic Demi Cond" panose="020B0706030402020204" pitchFamily="34" charset="0"/>
              </a:rPr>
              <a:t>berbicara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tentang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kedatangan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kembali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Tuhan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kita</a:t>
            </a:r>
            <a:r>
              <a:rPr lang="en-ID" sz="3200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>
                <a:latin typeface="Franklin Gothic Demi Cond" panose="020B0706030402020204" pitchFamily="34" charset="0"/>
              </a:rPr>
              <a:t>Ketika </a:t>
            </a:r>
            <a:r>
              <a:rPr lang="en-ID" sz="3200" dirty="0" err="1">
                <a:latin typeface="Franklin Gothic Demi Cond" panose="020B0706030402020204" pitchFamily="34" charset="0"/>
              </a:rPr>
              <a:t>hari-hari</a:t>
            </a:r>
            <a:r>
              <a:rPr lang="en-ID" sz="3200" dirty="0">
                <a:latin typeface="Franklin Gothic Demi Cond" panose="020B0706030402020204" pitchFamily="34" charset="0"/>
              </a:rPr>
              <a:t> menjadi </a:t>
            </a:r>
            <a:r>
              <a:rPr lang="en-ID" sz="3200" dirty="0" err="1">
                <a:latin typeface="Franklin Gothic Demi Cond" panose="020B0706030402020204" pitchFamily="34" charset="0"/>
              </a:rPr>
              <a:t>gelap</a:t>
            </a:r>
            <a:r>
              <a:rPr lang="en-ID" sz="3200" dirty="0">
                <a:latin typeface="Franklin Gothic Demi Cond" panose="020B0706030402020204" pitchFamily="34" charset="0"/>
              </a:rPr>
              <a:t> dan </a:t>
            </a:r>
            <a:r>
              <a:rPr lang="en-ID" sz="3200" dirty="0" err="1">
                <a:latin typeface="Franklin Gothic Demi Cond" panose="020B0706030402020204" pitchFamily="34" charset="0"/>
              </a:rPr>
              <a:t>kekuasaan</a:t>
            </a:r>
            <a:r>
              <a:rPr lang="en-ID" sz="3200" dirty="0">
                <a:latin typeface="Franklin Gothic Demi Cond" panose="020B0706030402020204" pitchFamily="34" charset="0"/>
              </a:rPr>
              <a:t> negara-</a:t>
            </a:r>
            <a:r>
              <a:rPr lang="en-ID" sz="3200" dirty="0" err="1">
                <a:latin typeface="Franklin Gothic Demi Cond" panose="020B0706030402020204" pitchFamily="34" charset="0"/>
              </a:rPr>
              <a:t>gereja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menindas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mengancam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kehidupan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kita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janji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kedatangan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Kristus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memenuhi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hati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kita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dengan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pengharapan</a:t>
            </a:r>
            <a:r>
              <a:rPr lang="en-ID" sz="3200" dirty="0">
                <a:latin typeface="Franklin Gothic Demi Cond" panose="020B07060304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23099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150</TotalTime>
  <Words>1442</Words>
  <Application>Microsoft Office PowerPoint</Application>
  <PresentationFormat>On-screen Show (4:3)</PresentationFormat>
  <Paragraphs>75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Aharoni</vt:lpstr>
      <vt:lpstr>Amasis MT Pro Black</vt:lpstr>
      <vt:lpstr>Aptos</vt:lpstr>
      <vt:lpstr>Aptos Display</vt:lpstr>
      <vt:lpstr>Arial</vt:lpstr>
      <vt:lpstr>Eras Bold ITC</vt:lpstr>
      <vt:lpstr>Franklin Gothic Demi Cond</vt:lpstr>
      <vt:lpstr>Franklin Gothic Heavy</vt:lpstr>
      <vt:lpstr>Gill Sans Nova Cond Ultra Bold</vt:lpstr>
      <vt:lpstr>Gill Sans Nova Cond XBd</vt:lpstr>
      <vt:lpstr>Impact</vt:lpstr>
      <vt:lpstr>Tw Cen MT Condensed Extra Bold</vt:lpstr>
      <vt:lpstr>Office Theme</vt:lpstr>
      <vt:lpstr>KEMENANGAN KASIH ALLAH</vt:lpstr>
      <vt:lpstr>WAHYU 21 : 3, 4</vt:lpstr>
      <vt:lpstr>PowerPoint Presentation</vt:lpstr>
      <vt:lpstr>PENGHARAPAN DI MASA KESESAKAN Minggu, 23 Juni 2024</vt:lpstr>
      <vt:lpstr>PowerPoint Presentation</vt:lpstr>
      <vt:lpstr>PowerPoint Presentation</vt:lpstr>
      <vt:lpstr>PowerPoint Presentation</vt:lpstr>
      <vt:lpstr>PENGHARAPAN AKAN KEDATANGAN YESUS YANG SEGERA Senin, 24 Juni 2024</vt:lpstr>
      <vt:lpstr>PowerPoint Presentation</vt:lpstr>
      <vt:lpstr>PowerPoint Presentation</vt:lpstr>
      <vt:lpstr>Ellen G. White,  Kemenangan Akhir, hlm. 550</vt:lpstr>
      <vt:lpstr>MILENIUM DI BUMI Selasa, 25 Juni 2024</vt:lpstr>
      <vt:lpstr>PowerPoint Presentation</vt:lpstr>
      <vt:lpstr>PowerPoint Presentation</vt:lpstr>
      <vt:lpstr>PowerPoint Presentation</vt:lpstr>
      <vt:lpstr>Tiga cara utama yang dilakukan Allah untuk menangani masalah dosa :</vt:lpstr>
      <vt:lpstr>PENGHAKIMAN DI MASA MILENIUM Rabu, 26 Juni 2024</vt:lpstr>
      <vt:lpstr>PowerPoint Presentation</vt:lpstr>
      <vt:lpstr>PowerPoint Presentation</vt:lpstr>
      <vt:lpstr>PowerPoint Presentation</vt:lpstr>
      <vt:lpstr>PowerPoint Presentation</vt:lpstr>
      <vt:lpstr>DUA KEKEKALAN Kamis, 27 Juni 2024</vt:lpstr>
      <vt:lpstr>Ellen G. White,  Kemenangan Akhir, hlm. 562, 564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Office365</dc:creator>
  <cp:lastModifiedBy>Office365</cp:lastModifiedBy>
  <cp:revision>12</cp:revision>
  <dcterms:created xsi:type="dcterms:W3CDTF">2024-06-24T06:29:19Z</dcterms:created>
  <dcterms:modified xsi:type="dcterms:W3CDTF">2024-06-27T13:06:00Z</dcterms:modified>
</cp:coreProperties>
</file>