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9" r:id="rId8"/>
    <p:sldId id="267" r:id="rId9"/>
    <p:sldId id="261" r:id="rId10"/>
    <p:sldId id="262" r:id="rId11"/>
    <p:sldId id="268" r:id="rId12"/>
    <p:sldId id="263" r:id="rId13"/>
    <p:sldId id="270" r:id="rId14"/>
    <p:sldId id="271" r:id="rId15"/>
    <p:sldId id="272" r:id="rId16"/>
    <p:sldId id="264" r:id="rId17"/>
    <p:sldId id="273" r:id="rId18"/>
    <p:sldId id="274" r:id="rId19"/>
    <p:sldId id="275" r:id="rId20"/>
    <p:sldId id="276" r:id="rId21"/>
    <p:sldId id="265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220"/>
    <a:srgbClr val="1E565C"/>
    <a:srgbClr val="0066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567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685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165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463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301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90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538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17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21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38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994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00B8BA-597F-4AC2-A36E-180B67C8A45A}" type="datetimeFigureOut">
              <a:rPr lang="en-ID" smtClean="0"/>
              <a:t>20/06/2024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96509-7137-4041-B617-B1681736E3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58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with a bird above them&#10;&#10;Description automatically generated">
            <a:extLst>
              <a:ext uri="{FF2B5EF4-FFF2-40B4-BE49-F238E27FC236}">
                <a16:creationId xmlns:a16="http://schemas.microsoft.com/office/drawing/2014/main" id="{2473F0B1-C9DE-C755-DCF7-55E96400C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293" r="8707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F4E16-D71F-5897-E80E-5369CA27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137434"/>
            <a:ext cx="6552314" cy="1520987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PERISTIWA-PERISTIWA PENUTUPAN SEJARAH DUNIA</a:t>
            </a:r>
            <a:endParaRPr lang="en-ID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F06A0-16EA-E265-9DD1-49A75C579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293441"/>
            <a:ext cx="4721499" cy="15885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A06020104020203" pitchFamily="34" charset="0"/>
              </a:rPr>
              <a:t>Pelajaran ke-12, Triwulan II</a:t>
            </a:r>
          </a:p>
          <a:p>
            <a:pPr algn="l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A06020104020203" pitchFamily="34" charset="0"/>
              </a:rPr>
              <a:t>Tahun 2024</a:t>
            </a:r>
            <a:endParaRPr lang="en-ID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A06020104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1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3CDBAF-D956-872F-6501-37570F326310}"/>
              </a:ext>
            </a:extLst>
          </p:cNvPr>
          <p:cNvSpPr/>
          <p:nvPr/>
        </p:nvSpPr>
        <p:spPr>
          <a:xfrm>
            <a:off x="452896" y="1025690"/>
            <a:ext cx="8007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6E71A-F6D5-1E29-44EC-874114D57476}"/>
              </a:ext>
            </a:extLst>
          </p:cNvPr>
          <p:cNvSpPr txBox="1"/>
          <p:nvPr/>
        </p:nvSpPr>
        <p:spPr>
          <a:xfrm>
            <a:off x="1651819" y="1118023"/>
            <a:ext cx="6858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dirty="0" err="1">
                <a:latin typeface="Tw Cen MT Condensed Extra Bold" panose="020B0803020202020204" pitchFamily="34" charset="0"/>
              </a:rPr>
              <a:t>Meterai</a:t>
            </a:r>
            <a:r>
              <a:rPr lang="en-ID" sz="2800" dirty="0">
                <a:latin typeface="Tw Cen MT Condensed Extra Bold" panose="020B0803020202020204" pitchFamily="34" charset="0"/>
              </a:rPr>
              <a:t> Allah </a:t>
            </a:r>
            <a:r>
              <a:rPr lang="en-ID" sz="2800" dirty="0" err="1">
                <a:latin typeface="Tw Cen MT Condensed Extra Bold" panose="020B0803020202020204" pitchFamily="34" charset="0"/>
              </a:rPr>
              <a:t>ditempatkan</a:t>
            </a:r>
            <a:r>
              <a:rPr lang="en-ID" sz="2800" dirty="0">
                <a:latin typeface="Tw Cen MT Condensed Extra Bold" panose="020B0803020202020204" pitchFamily="34" charset="0"/>
              </a:rPr>
              <a:t> di </a:t>
            </a:r>
            <a:r>
              <a:rPr lang="en-ID" sz="2800" dirty="0" err="1">
                <a:latin typeface="Tw Cen MT Condensed Extra Bold" panose="020B0803020202020204" pitchFamily="34" charset="0"/>
              </a:rPr>
              <a:t>dahi</a:t>
            </a:r>
            <a:r>
              <a:rPr lang="en-ID" sz="2800" dirty="0">
                <a:latin typeface="Tw Cen MT Condensed Extra Bold" panose="020B0803020202020204" pitchFamily="34" charset="0"/>
              </a:rPr>
              <a:t> [Wahyu 7:3]. </a:t>
            </a:r>
            <a:r>
              <a:rPr lang="en-ID" sz="2800" dirty="0" err="1">
                <a:latin typeface="Gill Sans Ultra Bold Condensed" panose="020B0A06020104020203" pitchFamily="34" charset="0"/>
              </a:rPr>
              <a:t>Dahi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adalah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simbol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pikiran</a:t>
            </a:r>
            <a:r>
              <a:rPr lang="en-ID" sz="2800" dirty="0">
                <a:latin typeface="Gill Sans Ultra Bold Condensed" panose="020B0A06020104020203" pitchFamily="34" charset="0"/>
              </a:rPr>
              <a:t> dan </a:t>
            </a:r>
            <a:r>
              <a:rPr lang="en-ID" sz="2800" dirty="0" err="1">
                <a:latin typeface="Gill Sans Ultra Bold Condensed" panose="020B0A06020104020203" pitchFamily="34" charset="0"/>
              </a:rPr>
              <a:t>mewakili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keputusan</a:t>
            </a:r>
            <a:r>
              <a:rPr lang="en-ID" sz="2800" dirty="0">
                <a:latin typeface="Gill Sans Ultra Bold Condensed" panose="020B0A06020104020203" pitchFamily="34" charset="0"/>
              </a:rPr>
              <a:t> yang </a:t>
            </a:r>
            <a:r>
              <a:rPr lang="en-ID" sz="2800" dirty="0" err="1">
                <a:latin typeface="Gill Sans Ultra Bold Condensed" panose="020B0A06020104020203" pitchFamily="34" charset="0"/>
              </a:rPr>
              <a:t>diambil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secara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sadar</a:t>
            </a:r>
            <a:r>
              <a:rPr lang="en-ID" sz="2800" dirty="0">
                <a:latin typeface="Gill Sans Ultra Bold Condensed" panose="020B0A06020104020203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202E3-5437-EFA0-265D-99AD17415F4A}"/>
              </a:ext>
            </a:extLst>
          </p:cNvPr>
          <p:cNvSpPr txBox="1"/>
          <p:nvPr/>
        </p:nvSpPr>
        <p:spPr>
          <a:xfrm>
            <a:off x="1651819" y="3163529"/>
            <a:ext cx="685800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dirty="0">
                <a:latin typeface="Tw Cen MT Condensed Extra Bold" panose="020B0803020202020204" pitchFamily="34" charset="0"/>
              </a:rPr>
              <a:t>Tanda </a:t>
            </a:r>
            <a:r>
              <a:rPr lang="en-ID" sz="2800" dirty="0" err="1">
                <a:latin typeface="Tw Cen MT Condensed Extra Bold" panose="020B0803020202020204" pitchFamily="34" charset="0"/>
              </a:rPr>
              <a:t>binatang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itu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diterima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baik</a:t>
            </a:r>
            <a:r>
              <a:rPr lang="en-ID" sz="2800" dirty="0">
                <a:latin typeface="Tw Cen MT Condensed Extra Bold" panose="020B0803020202020204" pitchFamily="34" charset="0"/>
              </a:rPr>
              <a:t> di </a:t>
            </a:r>
            <a:r>
              <a:rPr lang="en-ID" sz="2800" dirty="0" err="1">
                <a:latin typeface="Tw Cen MT Condensed Extra Bold" panose="020B0803020202020204" pitchFamily="34" charset="0"/>
              </a:rPr>
              <a:t>dahi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atau</a:t>
            </a:r>
            <a:r>
              <a:rPr lang="en-ID" sz="2800" dirty="0">
                <a:latin typeface="Tw Cen MT Condensed Extra Bold" panose="020B0803020202020204" pitchFamily="34" charset="0"/>
              </a:rPr>
              <a:t> di </a:t>
            </a:r>
            <a:r>
              <a:rPr lang="en-ID" sz="2800" dirty="0" err="1">
                <a:latin typeface="Tw Cen MT Condensed Extra Bold" panose="020B0803020202020204" pitchFamily="34" charset="0"/>
              </a:rPr>
              <a:t>tangan</a:t>
            </a:r>
            <a:r>
              <a:rPr lang="en-ID" sz="2800" dirty="0">
                <a:latin typeface="Tw Cen MT Condensed Extra Bold" panose="020B0803020202020204" pitchFamily="34" charset="0"/>
              </a:rPr>
              <a:t> [Wahyu 13:16] yang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menunjukkan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bahwa</a:t>
            </a:r>
            <a:r>
              <a:rPr lang="en-ID" sz="2800" dirty="0">
                <a:latin typeface="Tw Cen MT Condensed Extra Bold" panose="020B0803020202020204" pitchFamily="34" charset="0"/>
              </a:rPr>
              <a:t> orang-orang </a:t>
            </a:r>
            <a:r>
              <a:rPr lang="en-ID" sz="2800" dirty="0" err="1">
                <a:latin typeface="Tw Cen MT Condensed Extra Bold" panose="020B0803020202020204" pitchFamily="34" charset="0"/>
              </a:rPr>
              <a:t>diyakinkan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secara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intelektual</a:t>
            </a:r>
            <a:r>
              <a:rPr lang="en-ID" sz="2800" dirty="0">
                <a:latin typeface="Tw Cen MT Condensed Extra Bold" panose="020B0803020202020204" pitchFamily="34" charset="0"/>
              </a:rPr>
              <a:t> dan </a:t>
            </a:r>
            <a:r>
              <a:rPr lang="en-ID" sz="28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pilihan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mereka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sendiri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menerima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kebohongan</a:t>
            </a:r>
            <a:r>
              <a:rPr lang="en-ID" sz="2800" dirty="0">
                <a:latin typeface="Tw Cen MT Condensed Extra Bold" panose="020B0803020202020204" pitchFamily="34" charset="0"/>
              </a:rPr>
              <a:t> Iblis </a:t>
            </a:r>
            <a:r>
              <a:rPr lang="en-ID" sz="2800" dirty="0" err="1">
                <a:latin typeface="Tw Cen MT Condensed Extra Bold" panose="020B0803020202020204" pitchFamily="34" charset="0"/>
              </a:rPr>
              <a:t>atau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sebagai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alternatif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Gill Sans Ultra Bold Condensed" panose="020B0A06020104020203" pitchFamily="34" charset="0"/>
              </a:rPr>
              <a:t>mereka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menyesuaikan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diri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dengan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penyembahan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palsu</a:t>
            </a:r>
            <a:r>
              <a:rPr lang="en-ID" sz="2800" dirty="0">
                <a:latin typeface="Gill Sans Ultra Bold Condensed" panose="020B0A06020104020203" pitchFamily="34" charset="0"/>
              </a:rPr>
              <a:t> agar </a:t>
            </a:r>
            <a:r>
              <a:rPr lang="en-ID" sz="2800" dirty="0" err="1">
                <a:latin typeface="Gill Sans Ultra Bold Condensed" panose="020B0A06020104020203" pitchFamily="34" charset="0"/>
              </a:rPr>
              <a:t>tidak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dibunuh</a:t>
            </a:r>
            <a:endParaRPr lang="en-ID" sz="2800" dirty="0">
              <a:latin typeface="Gill Sans Ultra Bold Condensed" panose="020B0A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350C1-F421-6D60-C46E-C01240F6F664}"/>
              </a:ext>
            </a:extLst>
          </p:cNvPr>
          <p:cNvSpPr/>
          <p:nvPr/>
        </p:nvSpPr>
        <p:spPr>
          <a:xfrm>
            <a:off x="452895" y="3932970"/>
            <a:ext cx="8007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714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AD8C71-794B-EBAA-9CE5-3192B185CDC4}"/>
              </a:ext>
            </a:extLst>
          </p:cNvPr>
          <p:cNvSpPr txBox="1"/>
          <p:nvPr/>
        </p:nvSpPr>
        <p:spPr>
          <a:xfrm>
            <a:off x="1445131" y="934912"/>
            <a:ext cx="6917206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200" dirty="0" err="1">
                <a:latin typeface="Tw Cen MT Condensed Extra Bold" panose="020B0803020202020204" pitchFamily="34" charset="0"/>
              </a:rPr>
              <a:t>Pertentangan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besar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antara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3200" dirty="0">
                <a:latin typeface="Tw Cen MT Condensed Extra Bold" panose="020B0803020202020204" pitchFamily="34" charset="0"/>
              </a:rPr>
              <a:t> dan Iblis </a:t>
            </a:r>
            <a:r>
              <a:rPr lang="en-ID" sz="32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mencapai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puncaknya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ketika</a:t>
            </a:r>
            <a:r>
              <a:rPr lang="en-ID" sz="3200" dirty="0">
                <a:latin typeface="Tw Cen MT Condensed Extra Bold" panose="020B0803020202020204" pitchFamily="34" charset="0"/>
              </a:rPr>
              <a:t> naga [Iblis </a:t>
            </a:r>
            <a:r>
              <a:rPr lang="en-ID" sz="3200" dirty="0" err="1">
                <a:latin typeface="Tw Cen MT Condensed Extra Bold" panose="020B0803020202020204" pitchFamily="34" charset="0"/>
              </a:rPr>
              <a:t>atau</a:t>
            </a:r>
            <a:r>
              <a:rPr lang="en-ID" sz="3200" dirty="0">
                <a:latin typeface="Tw Cen MT Condensed Extra Bold" panose="020B0803020202020204" pitchFamily="34" charset="0"/>
              </a:rPr>
              <a:t> Satan]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berperang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melawan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umat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sisa</a:t>
            </a:r>
            <a:r>
              <a:rPr lang="en-ID" sz="3200" dirty="0">
                <a:latin typeface="Gill Sans Ultra Bold Condensed" panose="020B0A06020104020203" pitchFamily="34" charset="0"/>
              </a:rPr>
              <a:t> yang </a:t>
            </a:r>
            <a:r>
              <a:rPr lang="en-ID" sz="3200" dirty="0" err="1">
                <a:latin typeface="Gill Sans Ultra Bold Condensed" panose="020B0A06020104020203" pitchFamily="34" charset="0"/>
              </a:rPr>
              <a:t>percaya</a:t>
            </a:r>
            <a:r>
              <a:rPr lang="en-ID" sz="3200" dirty="0">
                <a:latin typeface="Gill Sans Ultra Bold Condensed" panose="020B0A06020104020203" pitchFamily="34" charset="0"/>
              </a:rPr>
              <a:t> “yang </a:t>
            </a:r>
            <a:r>
              <a:rPr lang="en-ID" sz="3200" dirty="0" err="1">
                <a:latin typeface="Gill Sans Ultra Bold Condensed" panose="020B0A06020104020203" pitchFamily="34" charset="0"/>
              </a:rPr>
              <a:t>menuruti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perintah</a:t>
            </a:r>
            <a:r>
              <a:rPr lang="en-ID" sz="3200" dirty="0">
                <a:latin typeface="Gill Sans Ultra Bold Condensed" panose="020B0A06020104020203" pitchFamily="34" charset="0"/>
              </a:rPr>
              <a:t> Allah dan </a:t>
            </a:r>
            <a:r>
              <a:rPr lang="en-ID" sz="3200" dirty="0" err="1">
                <a:latin typeface="Gill Sans Ultra Bold Condensed" panose="020B0A06020104020203" pitchFamily="34" charset="0"/>
              </a:rPr>
              <a:t>iman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kepada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Yesus</a:t>
            </a:r>
            <a:r>
              <a:rPr lang="en-ID" sz="3200" dirty="0">
                <a:latin typeface="Gill Sans Ultra Bold Condensed" panose="020B0A06020104020203" pitchFamily="34" charset="0"/>
              </a:rPr>
              <a:t>" </a:t>
            </a:r>
            <a:r>
              <a:rPr lang="en-ID" sz="3200" dirty="0">
                <a:latin typeface="Tw Cen MT Condensed Extra Bold" panose="020B0803020202020204" pitchFamily="34" charset="0"/>
              </a:rPr>
              <a:t>[Wahyu 14:12].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9124-36B3-7ED6-ACCD-C69CD4316BB3}"/>
              </a:ext>
            </a:extLst>
          </p:cNvPr>
          <p:cNvSpPr txBox="1"/>
          <p:nvPr/>
        </p:nvSpPr>
        <p:spPr>
          <a:xfrm>
            <a:off x="1445131" y="4471415"/>
            <a:ext cx="691720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200" dirty="0" err="1">
                <a:latin typeface="Gill Sans Ultra Bold Condensed" panose="020B0A06020104020203" pitchFamily="34" charset="0"/>
              </a:rPr>
              <a:t>Kesetiaan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setiap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hari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kepada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Tuhan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adalah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kunci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untuk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bersiap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diri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ketika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krisis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terakhir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tiba</a:t>
            </a:r>
            <a:r>
              <a:rPr lang="en-ID" sz="3200" dirty="0">
                <a:latin typeface="Gill Sans Ultra Bold Condensed" panose="020B0A06020104020203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13350-FCC3-BCE6-1FC8-226014AD19D7}"/>
              </a:ext>
            </a:extLst>
          </p:cNvPr>
          <p:cNvSpPr/>
          <p:nvPr/>
        </p:nvSpPr>
        <p:spPr>
          <a:xfrm>
            <a:off x="381304" y="1673576"/>
            <a:ext cx="8007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3DA04D-45E4-DD15-6666-5C2AF914F506}"/>
              </a:ext>
            </a:extLst>
          </p:cNvPr>
          <p:cNvSpPr/>
          <p:nvPr/>
        </p:nvSpPr>
        <p:spPr>
          <a:xfrm>
            <a:off x="408438" y="4291525"/>
            <a:ext cx="8007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0110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183C2-AD37-6251-9AAA-F10538B0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4538"/>
            <a:ext cx="9143996" cy="129620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00"/>
                </a:solidFill>
                <a:latin typeface="Impact" panose="020B0806030902050204" pitchFamily="34" charset="0"/>
              </a:rPr>
              <a:t>KEPADA SIAPA KITA MENYEMBAH</a:t>
            </a:r>
            <a:br>
              <a:rPr lang="fi-FI" sz="3500" dirty="0">
                <a:solidFill>
                  <a:srgbClr val="FFFFFF"/>
                </a:solidFill>
              </a:rPr>
            </a:br>
            <a:r>
              <a:rPr lang="fi-FI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Selasa, 18 Juni 2024</a:t>
            </a:r>
            <a:endParaRPr lang="en-ID" sz="28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2DC70-6747-0A71-F590-B7D2F9C46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0"/>
          <a:stretch/>
        </p:blipFill>
        <p:spPr>
          <a:xfrm>
            <a:off x="-5" y="1597432"/>
            <a:ext cx="9144000" cy="5253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DCB4-75CF-38A4-2CC6-1A7F3484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787" y="2166232"/>
            <a:ext cx="6690545" cy="410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3200" dirty="0">
                <a:latin typeface="Gill Sans Nova Cond Ultra Bold" panose="020B0B04020104020203" pitchFamily="34" charset="0"/>
              </a:rPr>
              <a:t>Di </a:t>
            </a:r>
            <a:r>
              <a:rPr lang="en-ID" sz="3200" dirty="0" err="1">
                <a:latin typeface="Gill Sans Nova Cond Ultra Bold" panose="020B0B04020104020203" pitchFamily="34" charset="0"/>
              </a:rPr>
              <a:t>akhir</a:t>
            </a:r>
            <a:r>
              <a:rPr lang="en-ID" sz="3200" dirty="0">
                <a:latin typeface="Gill Sans Nova Cond Ultra Bold" panose="020B0B04020104020203" pitchFamily="34" charset="0"/>
              </a:rPr>
              <a:t> zaman, </a:t>
            </a:r>
            <a:r>
              <a:rPr lang="en-ID" sz="3200" dirty="0" err="1">
                <a:latin typeface="Gill Sans Nova Cond Ultra Bold" panose="020B0B04020104020203" pitchFamily="34" charset="0"/>
              </a:rPr>
              <a:t>pertentangan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besar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akan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terjadi</a:t>
            </a:r>
            <a:r>
              <a:rPr lang="en-ID" sz="3200" dirty="0">
                <a:latin typeface="Gill Sans Nova Cond Ultra Bold" panose="020B0B04020104020203" pitchFamily="34" charset="0"/>
              </a:rPr>
              <a:t>, </a:t>
            </a:r>
            <a:r>
              <a:rPr lang="en-ID" sz="3200" dirty="0" err="1">
                <a:latin typeface="Gill Sans Nova Cond Ultra Bold" panose="020B0B04020104020203" pitchFamily="34" charset="0"/>
              </a:rPr>
              <a:t>secara</a:t>
            </a:r>
            <a:r>
              <a:rPr lang="en-ID" sz="3200" dirty="0">
                <a:latin typeface="Gill Sans Nova Cond Ultra Bold" panose="020B0B04020104020203" pitchFamily="34" charset="0"/>
              </a:rPr>
              <a:t> dramatis, </a:t>
            </a:r>
            <a:r>
              <a:rPr lang="en-ID" sz="3200" dirty="0" err="1">
                <a:latin typeface="Gill Sans Nova Cond Ultra Bold" panose="020B0B04020104020203" pitchFamily="34" charset="0"/>
              </a:rPr>
              <a:t>mengenai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penyembahan</a:t>
            </a:r>
            <a:r>
              <a:rPr lang="en-ID" sz="3200" dirty="0">
                <a:latin typeface="Gill Sans Nova Cond Ultra Bold" panose="020B0B04020104020203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 err="1">
                <a:latin typeface="Amasis MT Pro Black" panose="02040A04050005020304" pitchFamily="18" charset="0"/>
              </a:rPr>
              <a:t>Apakah</a:t>
            </a:r>
            <a:r>
              <a:rPr lang="en-ID" sz="3200" dirty="0"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latin typeface="Amasis MT Pro Black" panose="02040A04050005020304" pitchFamily="18" charset="0"/>
              </a:rPr>
              <a:t>kita</a:t>
            </a:r>
            <a:r>
              <a:rPr lang="en-ID" sz="3200" dirty="0"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latin typeface="Amasis MT Pro Black" panose="02040A04050005020304" pitchFamily="18" charset="0"/>
              </a:rPr>
              <a:t>menyembah</a:t>
            </a:r>
            <a:r>
              <a:rPr lang="en-ID" sz="3200" dirty="0">
                <a:latin typeface="Amasis MT Pro Black" panose="02040A04050005020304" pitchFamily="18" charset="0"/>
              </a:rPr>
              <a:t> Sang </a:t>
            </a:r>
            <a:r>
              <a:rPr lang="en-ID" sz="3200" dirty="0" err="1">
                <a:latin typeface="Amasis MT Pro Black" panose="02040A04050005020304" pitchFamily="18" charset="0"/>
              </a:rPr>
              <a:t>Pencipta</a:t>
            </a:r>
            <a:r>
              <a:rPr lang="en-ID" sz="3200" dirty="0">
                <a:latin typeface="Amasis MT Pro Black" panose="02040A04050005020304" pitchFamily="18" charset="0"/>
              </a:rPr>
              <a:t>, </a:t>
            </a:r>
            <a:r>
              <a:rPr lang="en-ID" sz="3200" dirty="0" err="1">
                <a:latin typeface="Amasis MT Pro Black" panose="02040A04050005020304" pitchFamily="18" charset="0"/>
              </a:rPr>
              <a:t>atau</a:t>
            </a:r>
            <a:r>
              <a:rPr lang="en-ID" sz="3200" dirty="0"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latin typeface="Amasis MT Pro Black" panose="02040A04050005020304" pitchFamily="18" charset="0"/>
              </a:rPr>
              <a:t>menyembah</a:t>
            </a:r>
            <a:r>
              <a:rPr lang="en-ID" sz="3200" dirty="0"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latin typeface="Amasis MT Pro Black" panose="02040A04050005020304" pitchFamily="18" charset="0"/>
              </a:rPr>
              <a:t>binatang</a:t>
            </a:r>
            <a:r>
              <a:rPr lang="en-ID" sz="3200" dirty="0">
                <a:latin typeface="Amasis MT Pro Black" panose="02040A04050005020304" pitchFamily="18" charset="0"/>
              </a:rPr>
              <a:t> dan </a:t>
            </a:r>
            <a:r>
              <a:rPr lang="en-ID" sz="3200" dirty="0" err="1">
                <a:latin typeface="Amasis MT Pro Black" panose="02040A04050005020304" pitchFamily="18" charset="0"/>
              </a:rPr>
              <a:t>patungnya</a:t>
            </a:r>
            <a:r>
              <a:rPr lang="en-ID" sz="3200" dirty="0">
                <a:latin typeface="Amasis MT Pro Black" panose="02040A04050005020304" pitchFamily="18" charset="0"/>
              </a:rPr>
              <a:t>? </a:t>
            </a:r>
            <a:r>
              <a:rPr lang="en-ID" sz="3200" dirty="0" err="1">
                <a:latin typeface="Amasis MT Pro Black" panose="02040A04050005020304" pitchFamily="18" charset="0"/>
              </a:rPr>
              <a:t>Tidak</a:t>
            </a:r>
            <a:r>
              <a:rPr lang="en-ID" sz="3200" dirty="0"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latin typeface="Amasis MT Pro Black" panose="02040A04050005020304" pitchFamily="18" charset="0"/>
              </a:rPr>
              <a:t>ada</a:t>
            </a:r>
            <a:r>
              <a:rPr lang="en-ID" sz="3200" dirty="0"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latin typeface="Amasis MT Pro Black" panose="02040A04050005020304" pitchFamily="18" charset="0"/>
              </a:rPr>
              <a:t>jalan</a:t>
            </a:r>
            <a:r>
              <a:rPr lang="en-ID" sz="3200" dirty="0"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latin typeface="Amasis MT Pro Black" panose="02040A04050005020304" pitchFamily="18" charset="0"/>
              </a:rPr>
              <a:t>tengah</a:t>
            </a:r>
            <a:r>
              <a:rPr lang="en-ID" sz="3200" dirty="0">
                <a:latin typeface="Amasis MT Pro Black" panose="02040A04050005020304" pitchFamily="18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803EC-FB7D-6F59-DE9F-E94C73DF7C96}"/>
              </a:ext>
            </a:extLst>
          </p:cNvPr>
          <p:cNvSpPr/>
          <p:nvPr/>
        </p:nvSpPr>
        <p:spPr>
          <a:xfrm>
            <a:off x="527668" y="3038878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20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178EB-B635-33C1-D368-6D63C61B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6CB4A-8C22-5426-C107-6F91217AA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367" y="530941"/>
            <a:ext cx="7335479" cy="579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000" dirty="0" err="1">
                <a:latin typeface="Gill Sans Nova Cond Ultra Bold" panose="020B0B04020104020203" pitchFamily="34" charset="0"/>
              </a:rPr>
              <a:t>Penciptaan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adalah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dasar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dari</a:t>
            </a:r>
            <a:r>
              <a:rPr lang="en-ID" sz="3000" dirty="0"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latin typeface="Gill Sans Nova Cond Ultra Bold" panose="020B0B04020104020203" pitchFamily="34" charset="0"/>
              </a:rPr>
              <a:t>penyembahan</a:t>
            </a:r>
            <a:r>
              <a:rPr lang="en-ID" sz="3000" dirty="0">
                <a:latin typeface="Gill Sans Nova Cond Ultra Bold" panose="020B0B04020104020203" pitchFamily="34" charset="0"/>
              </a:rPr>
              <a:t> yang </a:t>
            </a:r>
            <a:r>
              <a:rPr lang="en-ID" sz="3000" dirty="0" err="1">
                <a:latin typeface="Gill Sans Nova Cond Ultra Bold" panose="020B0B04020104020203" pitchFamily="34" charset="0"/>
              </a:rPr>
              <a:t>benar</a:t>
            </a:r>
            <a:r>
              <a:rPr lang="en-ID" sz="3000" dirty="0">
                <a:latin typeface="Gill Sans Nova Cond Ultra Bold" panose="020B0B04020104020203" pitchFamily="34" charset="0"/>
              </a:rPr>
              <a:t> [Wahyu 4:11]. </a:t>
            </a:r>
          </a:p>
          <a:p>
            <a:pPr marL="0" indent="0">
              <a:buNone/>
            </a:pPr>
            <a:r>
              <a:rPr lang="en-ID" sz="3000" dirty="0">
                <a:latin typeface="Tw Cen MT Condensed Extra Bold" panose="020B0803020202020204" pitchFamily="34" charset="0"/>
              </a:rPr>
              <a:t>Iblis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membenci</a:t>
            </a:r>
            <a:r>
              <a:rPr lang="en-ID" sz="3000" dirty="0">
                <a:latin typeface="Tw Cen MT Condensed Extra Bold" panose="020B0803020202020204" pitchFamily="34" charset="0"/>
              </a:rPr>
              <a:t> Sang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Pencipta</a:t>
            </a:r>
            <a:r>
              <a:rPr lang="en-ID" sz="3000" dirty="0">
                <a:latin typeface="Tw Cen MT Condensed Extra Bold" panose="020B0803020202020204" pitchFamily="34" charset="0"/>
              </a:rPr>
              <a:t> dan </a:t>
            </a:r>
            <a:r>
              <a:rPr lang="en-ID" sz="3000" dirty="0" err="1">
                <a:latin typeface="Tw Cen MT Condensed Extra Bold" panose="020B0803020202020204" pitchFamily="34" charset="0"/>
              </a:rPr>
              <a:t>telah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berusaha</a:t>
            </a:r>
            <a:r>
              <a:rPr lang="en-ID" sz="3000" dirty="0">
                <a:latin typeface="Tw Cen MT Condensed Extra Bold" panose="020B0803020202020204" pitchFamily="34" charset="0"/>
              </a:rPr>
              <a:t>,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melalui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kekuatan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duniawi</a:t>
            </a:r>
            <a:r>
              <a:rPr lang="en-ID" sz="3000" dirty="0">
                <a:latin typeface="Tw Cen MT Condensed Extra Bold" panose="020B0803020202020204" pitchFamily="34" charset="0"/>
              </a:rPr>
              <a:t>, </a:t>
            </a:r>
            <a:r>
              <a:rPr lang="en-ID" sz="30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mengubah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hari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Sabat</a:t>
            </a:r>
            <a:r>
              <a:rPr lang="en-ID" sz="3000" dirty="0">
                <a:latin typeface="Tw Cen MT Condensed Extra Bold" panose="020B0803020202020204" pitchFamily="34" charset="0"/>
              </a:rPr>
              <a:t>,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peringatan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Penciptaan</a:t>
            </a:r>
            <a:r>
              <a:rPr lang="en-ID" sz="3000" dirty="0">
                <a:latin typeface="Tw Cen MT Condensed Extra Bold" panose="020B0803020202020204" pitchFamily="34" charset="0"/>
              </a:rPr>
              <a:t> [Daniel 7:25]. </a:t>
            </a:r>
          </a:p>
          <a:p>
            <a:pPr marL="0" indent="0">
              <a:buNone/>
            </a:pPr>
            <a:r>
              <a:rPr lang="en-ID" sz="3000" dirty="0" err="1">
                <a:latin typeface="Impact" panose="020B0806030902050204" pitchFamily="34" charset="0"/>
              </a:rPr>
              <a:t>Konflik</a:t>
            </a:r>
            <a:r>
              <a:rPr lang="en-ID" sz="3000" dirty="0">
                <a:latin typeface="Impact" panose="020B0806030902050204" pitchFamily="34" charset="0"/>
              </a:rPr>
              <a:t> yang </a:t>
            </a:r>
            <a:r>
              <a:rPr lang="en-ID" sz="3000" dirty="0" err="1">
                <a:latin typeface="Impact" panose="020B0806030902050204" pitchFamily="34" charset="0"/>
              </a:rPr>
              <a:t>akan</a:t>
            </a:r>
            <a:r>
              <a:rPr lang="en-ID" sz="3000" dirty="0">
                <a:latin typeface="Impact" panose="020B0806030902050204" pitchFamily="34" charset="0"/>
              </a:rPr>
              <a:t> </a:t>
            </a:r>
            <a:r>
              <a:rPr lang="en-ID" sz="3000" dirty="0" err="1">
                <a:latin typeface="Impact" panose="020B0806030902050204" pitchFamily="34" charset="0"/>
              </a:rPr>
              <a:t>datang</a:t>
            </a:r>
            <a:r>
              <a:rPr lang="en-ID" sz="3000" dirty="0">
                <a:latin typeface="Impact" panose="020B0806030902050204" pitchFamily="34" charset="0"/>
              </a:rPr>
              <a:t> </a:t>
            </a:r>
            <a:r>
              <a:rPr lang="en-ID" sz="3000" dirty="0" err="1">
                <a:latin typeface="Impact" panose="020B0806030902050204" pitchFamily="34" charset="0"/>
              </a:rPr>
              <a:t>atas</a:t>
            </a:r>
            <a:r>
              <a:rPr lang="en-ID" sz="3000" dirty="0">
                <a:latin typeface="Impact" panose="020B0806030902050204" pitchFamily="34" charset="0"/>
              </a:rPr>
              <a:t> </a:t>
            </a:r>
            <a:r>
              <a:rPr lang="en-ID" sz="3000" dirty="0" err="1">
                <a:latin typeface="Impact" panose="020B0806030902050204" pitchFamily="34" charset="0"/>
              </a:rPr>
              <a:t>hukum</a:t>
            </a:r>
            <a:r>
              <a:rPr lang="en-ID" sz="3000" dirty="0">
                <a:latin typeface="Impact" panose="020B0806030902050204" pitchFamily="34" charset="0"/>
              </a:rPr>
              <a:t> Allah </a:t>
            </a:r>
            <a:r>
              <a:rPr lang="en-ID" sz="3000" dirty="0" err="1">
                <a:latin typeface="Impact" panose="020B0806030902050204" pitchFamily="34" charset="0"/>
              </a:rPr>
              <a:t>berfokus</a:t>
            </a:r>
            <a:r>
              <a:rPr lang="en-ID" sz="3000" dirty="0">
                <a:latin typeface="Impact" panose="020B0806030902050204" pitchFamily="34" charset="0"/>
              </a:rPr>
              <a:t> pada </a:t>
            </a:r>
            <a:r>
              <a:rPr lang="en-ID" sz="3000" dirty="0" err="1">
                <a:latin typeface="Impact" panose="020B0806030902050204" pitchFamily="34" charset="0"/>
              </a:rPr>
              <a:t>otoritas</a:t>
            </a:r>
            <a:r>
              <a:rPr lang="en-ID" sz="3000" dirty="0">
                <a:latin typeface="Impact" panose="020B0806030902050204" pitchFamily="34" charset="0"/>
              </a:rPr>
              <a:t>.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Jika Iblis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dapat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menghapuskan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ibadah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Sabat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,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ia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akan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menyatakan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bahwa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otoritasnya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lebih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besar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daripada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otoritas</a:t>
            </a:r>
            <a:r>
              <a:rPr lang="en-ID" sz="30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Allah.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Untuk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mencapai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hal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ini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, Iblis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akan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berusaha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meyakinkan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atau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memaksa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seluruh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dunia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untuk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menerima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Sabat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palsu</a:t>
            </a:r>
            <a:r>
              <a:rPr lang="en-ID" sz="3000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BBDF58-C617-4638-BFE5-746417378B37}"/>
              </a:ext>
            </a:extLst>
          </p:cNvPr>
          <p:cNvSpPr/>
          <p:nvPr/>
        </p:nvSpPr>
        <p:spPr>
          <a:xfrm>
            <a:off x="379154" y="2142585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481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45DA-9D90-AEC8-1DAB-8DEEE85B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CFAA-7D30-1CA5-A421-CEFDEE79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050" y="538831"/>
            <a:ext cx="7172020" cy="6032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 err="1">
                <a:latin typeface="Gill Sans Nova Cond XBd" panose="020B0A06020104020203" pitchFamily="34" charset="0"/>
              </a:rPr>
              <a:t>Betapa</a:t>
            </a:r>
            <a:r>
              <a:rPr lang="en-ID" dirty="0">
                <a:latin typeface="Gill Sans Nova Cond XBd" panose="020B0A06020104020203" pitchFamily="34" charset="0"/>
              </a:rPr>
              <a:t> pun </a:t>
            </a:r>
            <a:r>
              <a:rPr lang="en-ID" dirty="0" err="1">
                <a:latin typeface="Gill Sans Nova Cond XBd" panose="020B0A06020104020203" pitchFamily="34" charset="0"/>
              </a:rPr>
              <a:t>sulitnya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sekarang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untuk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melihat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hal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ini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terjadi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seperti</a:t>
            </a:r>
            <a:r>
              <a:rPr lang="en-ID" dirty="0">
                <a:latin typeface="Gill Sans Nova Cond XBd" panose="020B0A06020104020203" pitchFamily="34" charset="0"/>
              </a:rPr>
              <a:t> yang </a:t>
            </a:r>
            <a:r>
              <a:rPr lang="en-ID" dirty="0" err="1">
                <a:latin typeface="Gill Sans Nova Cond XBd" panose="020B0A06020104020203" pitchFamily="34" charset="0"/>
              </a:rPr>
              <a:t>telah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kita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catat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sebelumnya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>
                <a:latin typeface="Gill Sans Nova Cond Ultra Bold" panose="020B0B04020104020203" pitchFamily="34" charset="0"/>
              </a:rPr>
              <a:t>dunia </a:t>
            </a:r>
            <a:r>
              <a:rPr lang="en-ID" dirty="0" err="1">
                <a:latin typeface="Gill Sans Nova Cond Ultra Bold" panose="020B0B04020104020203" pitchFamily="34" charset="0"/>
              </a:rPr>
              <a:t>sedang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berubah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secara</a:t>
            </a:r>
            <a:r>
              <a:rPr lang="en-ID" dirty="0">
                <a:latin typeface="Gill Sans Nova Cond Ultra Bold" panose="020B0B04020104020203" pitchFamily="34" charset="0"/>
              </a:rPr>
              <a:t> dramatis. </a:t>
            </a:r>
          </a:p>
          <a:p>
            <a:pPr marL="0" indent="0">
              <a:buNone/>
            </a:pPr>
            <a:r>
              <a:rPr lang="en-ID" dirty="0" err="1">
                <a:latin typeface="Tw Cen MT Condensed Extra Bold" panose="020B0803020202020204" pitchFamily="34" charset="0"/>
              </a:rPr>
              <a:t>Krisis</a:t>
            </a:r>
            <a:r>
              <a:rPr lang="en-ID" dirty="0">
                <a:latin typeface="Tw Cen MT Condensed Extra Bold" panose="020B0803020202020204" pitchFamily="34" charset="0"/>
              </a:rPr>
              <a:t> COVID-19 </a:t>
            </a:r>
            <a:r>
              <a:rPr lang="en-ID" dirty="0" err="1">
                <a:latin typeface="Tw Cen MT Condensed Extra Bold" panose="020B0803020202020204" pitchFamily="34" charset="0"/>
              </a:rPr>
              <a:t>menunjukkan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kepada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kita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bahwa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semalam</a:t>
            </a:r>
            <a:r>
              <a:rPr lang="en-ID" dirty="0">
                <a:latin typeface="Tw Cen MT Condensed Extra Bold" panose="020B0803020202020204" pitchFamily="34" charset="0"/>
              </a:rPr>
              <a:t> pun, dunia </a:t>
            </a:r>
            <a:r>
              <a:rPr lang="en-ID" dirty="0" err="1">
                <a:latin typeface="Tw Cen MT Condensed Extra Bold" panose="020B0803020202020204" pitchFamily="34" charset="0"/>
              </a:rPr>
              <a:t>kita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bisa</a:t>
            </a:r>
            <a:r>
              <a:rPr lang="en-ID" dirty="0">
                <a:latin typeface="Tw Cen MT Condensed Extra Bold" panose="020B0803020202020204" pitchFamily="34" charset="0"/>
              </a:rPr>
              <a:t> menjadi </a:t>
            </a:r>
            <a:r>
              <a:rPr lang="en-ID" dirty="0" err="1">
                <a:latin typeface="Tw Cen MT Condensed Extra Bold" panose="020B0803020202020204" pitchFamily="34" charset="0"/>
              </a:rPr>
              <a:t>tempat</a:t>
            </a:r>
            <a:r>
              <a:rPr lang="en-ID" dirty="0">
                <a:latin typeface="Tw Cen MT Condensed Extra Bold" panose="020B0803020202020204" pitchFamily="34" charset="0"/>
              </a:rPr>
              <a:t> yang </a:t>
            </a:r>
            <a:r>
              <a:rPr lang="en-ID" dirty="0" err="1">
                <a:latin typeface="Tw Cen MT Condensed Extra Bold" panose="020B0803020202020204" pitchFamily="34" charset="0"/>
              </a:rPr>
              <a:t>berbeda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  <a:r>
              <a:rPr lang="en-ID" dirty="0" err="1">
                <a:latin typeface="Tw Cen MT Condensed Extra Bold" panose="020B0803020202020204" pitchFamily="34" charset="0"/>
              </a:rPr>
              <a:t>Meskipun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kita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tidak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tahu</a:t>
            </a:r>
            <a:r>
              <a:rPr lang="en-ID" dirty="0">
                <a:latin typeface="Tw Cen MT Condensed Extra Bold" panose="020B0803020202020204" pitchFamily="34" charset="0"/>
              </a:rPr>
              <a:t> detail yang </a:t>
            </a:r>
            <a:r>
              <a:rPr lang="en-ID" dirty="0" err="1">
                <a:latin typeface="Tw Cen MT Condensed Extra Bold" panose="020B0803020202020204" pitchFamily="34" charset="0"/>
              </a:rPr>
              <a:t>mengarah</a:t>
            </a:r>
            <a:r>
              <a:rPr lang="en-ID" dirty="0">
                <a:latin typeface="Tw Cen MT Condensed Extra Bold" panose="020B0803020202020204" pitchFamily="34" charset="0"/>
              </a:rPr>
              <a:t> pada </a:t>
            </a:r>
            <a:r>
              <a:rPr lang="en-ID" dirty="0" err="1">
                <a:latin typeface="Tw Cen MT Condensed Extra Bold" panose="020B0803020202020204" pitchFamily="34" charset="0"/>
              </a:rPr>
              <a:t>tanda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binatang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itu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namun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tidak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terlalu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sulit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untuk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membayangkannya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>
                <a:latin typeface="Amasis MT Pro Black" panose="02040A04050005020304" pitchFamily="18" charset="0"/>
              </a:rPr>
              <a:t>Dunia </a:t>
            </a:r>
            <a:r>
              <a:rPr lang="en-ID" dirty="0" err="1">
                <a:latin typeface="Amasis MT Pro Black" panose="02040A04050005020304" pitchFamily="18" charset="0"/>
              </a:rPr>
              <a:t>ini</a:t>
            </a:r>
            <a:r>
              <a:rPr lang="en-ID" dirty="0">
                <a:latin typeface="Amasis MT Pro Black" panose="02040A04050005020304" pitchFamily="18" charset="0"/>
              </a:rPr>
              <a:t> sangat </a:t>
            </a:r>
            <a:r>
              <a:rPr lang="en-ID" dirty="0" err="1">
                <a:latin typeface="Amasis MT Pro Black" panose="02040A04050005020304" pitchFamily="18" charset="0"/>
              </a:rPr>
              <a:t>tidak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stabil</a:t>
            </a:r>
            <a:r>
              <a:rPr lang="en-ID" dirty="0">
                <a:latin typeface="Amasis MT Pro Black" panose="02040A04050005020304" pitchFamily="18" charset="0"/>
              </a:rPr>
              <a:t>, dan </a:t>
            </a:r>
            <a:r>
              <a:rPr lang="en-ID" dirty="0" err="1">
                <a:latin typeface="Amasis MT Pro Black" panose="02040A04050005020304" pitchFamily="18" charset="0"/>
              </a:rPr>
              <a:t>dengan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teknologi</a:t>
            </a:r>
            <a:r>
              <a:rPr lang="en-ID" dirty="0">
                <a:latin typeface="Amasis MT Pro Black" panose="02040A04050005020304" pitchFamily="18" charset="0"/>
              </a:rPr>
              <a:t> yang </a:t>
            </a:r>
            <a:r>
              <a:rPr lang="en-ID" dirty="0" err="1">
                <a:latin typeface="Amasis MT Pro Black" panose="02040A04050005020304" pitchFamily="18" charset="0"/>
              </a:rPr>
              <a:t>luar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biasa</a:t>
            </a:r>
            <a:r>
              <a:rPr lang="en-ID" dirty="0">
                <a:latin typeface="Amasis MT Pro Black" panose="02040A04050005020304" pitchFamily="18" charset="0"/>
              </a:rPr>
              <a:t> di </a:t>
            </a:r>
            <a:r>
              <a:rPr lang="en-ID" dirty="0" err="1">
                <a:latin typeface="Amasis MT Pro Black" panose="02040A04050005020304" pitchFamily="18" charset="0"/>
              </a:rPr>
              <a:t>luar</a:t>
            </a:r>
            <a:r>
              <a:rPr lang="en-ID" dirty="0">
                <a:latin typeface="Amasis MT Pro Black" panose="02040A04050005020304" pitchFamily="18" charset="0"/>
              </a:rPr>
              <a:t> sana, </a:t>
            </a:r>
            <a:r>
              <a:rPr lang="en-ID" dirty="0" err="1">
                <a:latin typeface="Amasis MT Pro Black" panose="02040A04050005020304" pitchFamily="18" charset="0"/>
              </a:rPr>
              <a:t>apa</a:t>
            </a:r>
            <a:r>
              <a:rPr lang="en-ID" dirty="0">
                <a:latin typeface="Amasis MT Pro Black" panose="02040A04050005020304" pitchFamily="18" charset="0"/>
              </a:rPr>
              <a:t> yang </a:t>
            </a:r>
            <a:r>
              <a:rPr lang="en-ID" dirty="0" err="1">
                <a:latin typeface="Amasis MT Pro Black" panose="02040A04050005020304" pitchFamily="18" charset="0"/>
              </a:rPr>
              <a:t>diperingatkan</a:t>
            </a:r>
            <a:r>
              <a:rPr lang="en-ID" dirty="0">
                <a:latin typeface="Amasis MT Pro Black" panose="02040A04050005020304" pitchFamily="18" charset="0"/>
              </a:rPr>
              <a:t> oleh Kitab </a:t>
            </a:r>
            <a:r>
              <a:rPr lang="en-ID" dirty="0" err="1">
                <a:latin typeface="Amasis MT Pro Black" panose="02040A04050005020304" pitchFamily="18" charset="0"/>
              </a:rPr>
              <a:t>Suci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memang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bisa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saja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terjadi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lebih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cepat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daripada</a:t>
            </a:r>
            <a:r>
              <a:rPr lang="en-ID" dirty="0">
                <a:latin typeface="Amasis MT Pro Black" panose="02040A04050005020304" pitchFamily="18" charset="0"/>
              </a:rPr>
              <a:t> yang </a:t>
            </a:r>
            <a:r>
              <a:rPr lang="en-ID" dirty="0" err="1">
                <a:latin typeface="Amasis MT Pro Black" panose="02040A04050005020304" pitchFamily="18" charset="0"/>
              </a:rPr>
              <a:t>kita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bayangkan</a:t>
            </a:r>
            <a:r>
              <a:rPr lang="en-ID" dirty="0">
                <a:latin typeface="Amasis MT Pro Black" panose="02040A04050005020304" pitchFamily="18" charset="0"/>
              </a:rPr>
              <a:t> </a:t>
            </a:r>
            <a:r>
              <a:rPr lang="en-ID" dirty="0" err="1">
                <a:latin typeface="Amasis MT Pro Black" panose="02040A04050005020304" pitchFamily="18" charset="0"/>
              </a:rPr>
              <a:t>sekarang</a:t>
            </a:r>
            <a:r>
              <a:rPr lang="en-ID" dirty="0">
                <a:latin typeface="Amasis MT Pro Black" panose="02040A040500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9A973-1B00-2A28-03DE-658606752203}"/>
              </a:ext>
            </a:extLst>
          </p:cNvPr>
          <p:cNvSpPr/>
          <p:nvPr/>
        </p:nvSpPr>
        <p:spPr>
          <a:xfrm>
            <a:off x="379154" y="2332940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589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7192C4-709B-2EDB-4302-3BCE2BD8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678F-45FA-AD64-4623-9E3039EB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773" y="1456914"/>
            <a:ext cx="6956325" cy="4722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 err="1">
                <a:latin typeface="Tw Cen MT Condensed Extra Bold" panose="020B0803020202020204" pitchFamily="34" charset="0"/>
              </a:rPr>
              <a:t>Betapa</a:t>
            </a:r>
            <a:r>
              <a:rPr lang="en-ID" sz="3200" dirty="0">
                <a:latin typeface="Tw Cen MT Condensed Extra Bold" panose="020B0803020202020204" pitchFamily="34" charset="0"/>
              </a:rPr>
              <a:t> pun </a:t>
            </a:r>
            <a:r>
              <a:rPr lang="en-ID" sz="3200" dirty="0" err="1">
                <a:latin typeface="Tw Cen MT Condensed Extra Bold" panose="020B0803020202020204" pitchFamily="34" charset="0"/>
              </a:rPr>
              <a:t>banyak</a:t>
            </a:r>
            <a:r>
              <a:rPr lang="en-ID" sz="3200" dirty="0">
                <a:latin typeface="Tw Cen MT Condensed Extra Bold" panose="020B0803020202020204" pitchFamily="34" charset="0"/>
              </a:rPr>
              <a:t> yang </a:t>
            </a:r>
            <a:r>
              <a:rPr lang="en-ID" sz="3200" dirty="0" err="1">
                <a:latin typeface="Tw Cen MT Condensed Extra Bold" panose="020B0803020202020204" pitchFamily="34" charset="0"/>
              </a:rPr>
              <a:t>kita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belum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ketahui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tentang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bagaimana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persisnya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peristiwa-peristiwa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terakhir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terjadi</a:t>
            </a:r>
            <a:r>
              <a:rPr lang="en-ID" sz="3200" dirty="0">
                <a:latin typeface="Tw Cen MT Condensed Extra Bold" panose="020B0803020202020204" pitchFamily="34" charset="0"/>
              </a:rPr>
              <a:t>, </a:t>
            </a:r>
            <a:r>
              <a:rPr lang="en-ID" sz="3200" dirty="0" err="1">
                <a:latin typeface="Tw Cen MT Condensed Extra Bold" panose="020B0803020202020204" pitchFamily="34" charset="0"/>
              </a:rPr>
              <a:t>seharusnya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tidak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terlalu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sulit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membayangkan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penganiayaan</a:t>
            </a:r>
            <a:r>
              <a:rPr lang="en-ID" sz="3200" dirty="0">
                <a:latin typeface="Tw Cen MT Condensed Extra Bold" panose="020B0803020202020204" pitchFamily="34" charset="0"/>
              </a:rPr>
              <a:t> di </a:t>
            </a:r>
            <a:r>
              <a:rPr lang="en-ID" sz="3200" dirty="0" err="1">
                <a:latin typeface="Tw Cen MT Condensed Extra Bold" panose="020B0803020202020204" pitchFamily="34" charset="0"/>
              </a:rPr>
              <a:t>akhir</a:t>
            </a:r>
            <a:r>
              <a:rPr lang="en-ID" sz="3200" dirty="0">
                <a:latin typeface="Tw Cen MT Condensed Extra Bold" panose="020B0803020202020204" pitchFamily="34" charset="0"/>
              </a:rPr>
              <a:t> zaman,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mengingat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kerusakan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umat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manusia</a:t>
            </a:r>
            <a:r>
              <a:rPr lang="en-ID" sz="3200" dirty="0">
                <a:latin typeface="Tw Cen MT Condensed Extra Bold" panose="020B0803020202020204" pitchFamily="34" charset="0"/>
              </a:rPr>
              <a:t>: </a:t>
            </a:r>
            <a:r>
              <a:rPr lang="en-ID" sz="3200" dirty="0" err="1">
                <a:latin typeface="Tw Cen MT Condensed Extra Bold" panose="020B0803020202020204" pitchFamily="34" charset="0"/>
              </a:rPr>
              <a:t>korup</a:t>
            </a:r>
            <a:r>
              <a:rPr lang="en-ID" sz="3200" dirty="0">
                <a:latin typeface="Tw Cen MT Condensed Extra Bold" panose="020B0803020202020204" pitchFamily="34" charset="0"/>
              </a:rPr>
              <a:t>, </a:t>
            </a:r>
            <a:r>
              <a:rPr lang="en-ID" sz="3200" dirty="0" err="1">
                <a:latin typeface="Tw Cen MT Condensed Extra Bold" panose="020B0803020202020204" pitchFamily="34" charset="0"/>
              </a:rPr>
              <a:t>haus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kekuasaan</a:t>
            </a:r>
            <a:r>
              <a:rPr lang="en-ID" sz="3200" dirty="0">
                <a:latin typeface="Tw Cen MT Condensed Extra Bold" panose="020B0803020202020204" pitchFamily="34" charset="0"/>
              </a:rPr>
              <a:t>, dan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penuh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kekerasan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hal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ini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menunjukkan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betapa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mudahnya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peristiwa-peristiwa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akhir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dapat</a:t>
            </a:r>
            <a:r>
              <a:rPr lang="en-ID" sz="3200" dirty="0">
                <a:latin typeface="Tw Cen MT Condensed Extra Bold" panose="020B0803020202020204" pitchFamily="34" charset="0"/>
              </a:rPr>
              <a:t> </a:t>
            </a:r>
            <a:r>
              <a:rPr lang="en-ID" sz="3200" dirty="0" err="1">
                <a:latin typeface="Tw Cen MT Condensed Extra Bold" panose="020B0803020202020204" pitchFamily="34" charset="0"/>
              </a:rPr>
              <a:t>terjadi</a:t>
            </a:r>
            <a:r>
              <a:rPr lang="en-ID" sz="3200" dirty="0">
                <a:latin typeface="Tw Cen MT Condensed Extra Bold" panose="020B0803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CA704-9BD0-546E-93CF-6364E03403CD}"/>
              </a:ext>
            </a:extLst>
          </p:cNvPr>
          <p:cNvSpPr/>
          <p:nvPr/>
        </p:nvSpPr>
        <p:spPr>
          <a:xfrm>
            <a:off x="379154" y="2459503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525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DE079-EFF4-C870-F429-FA5BFB7B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538"/>
            <a:ext cx="9143999" cy="1296203"/>
          </a:xfrm>
        </p:spPr>
        <p:txBody>
          <a:bodyPr>
            <a:normAutofit/>
          </a:bodyPr>
          <a:lstStyle/>
          <a:p>
            <a:pPr algn="ctr"/>
            <a:r>
              <a:rPr lang="en-ID" sz="4000" dirty="0">
                <a:solidFill>
                  <a:srgbClr val="FFFF00"/>
                </a:solidFill>
                <a:latin typeface="Impact" panose="020B0806030902050204" pitchFamily="34" charset="0"/>
              </a:rPr>
              <a:t>HUJAN AWAL DAN AKHIR</a:t>
            </a:r>
            <a:br>
              <a:rPr lang="en-ID" sz="3500" dirty="0">
                <a:solidFill>
                  <a:srgbClr val="FFFFFF"/>
                </a:solidFill>
              </a:rPr>
            </a:br>
            <a:r>
              <a:rPr lang="en-ID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Rabu, 19 </a:t>
            </a:r>
            <a:r>
              <a:rPr lang="en-ID" sz="2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Juni</a:t>
            </a:r>
            <a:r>
              <a:rPr lang="en-ID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B1285-2AB7-C119-02D7-22E8431F8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93"/>
          <a:stretch/>
        </p:blipFill>
        <p:spPr>
          <a:xfrm>
            <a:off x="0" y="1597431"/>
            <a:ext cx="9125713" cy="52605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25CD-6533-6C44-4226-95906C634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43" y="1887096"/>
            <a:ext cx="6965271" cy="46745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3000" dirty="0" err="1">
                <a:latin typeface="Franklin Gothic Heavy" panose="020B0903020102020204" pitchFamily="34" charset="0"/>
              </a:rPr>
              <a:t>Pencurahan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Roh</a:t>
            </a:r>
            <a:r>
              <a:rPr lang="en-ID" sz="3000" dirty="0">
                <a:latin typeface="Franklin Gothic Heavy" panose="020B0903020102020204" pitchFamily="34" charset="0"/>
              </a:rPr>
              <a:t> Kudus pada </a:t>
            </a:r>
            <a:r>
              <a:rPr lang="en-ID" sz="3000" dirty="0" err="1">
                <a:latin typeface="Franklin Gothic Heavy" panose="020B0903020102020204" pitchFamily="34" charset="0"/>
              </a:rPr>
              <a:t>hari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Pentakosta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dengan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penuh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kuasa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melancarkan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hadirnya</a:t>
            </a:r>
            <a:r>
              <a:rPr lang="en-ID" sz="3000" dirty="0">
                <a:latin typeface="Franklin Gothic Heavy" panose="020B0903020102020204" pitchFamily="34" charset="0"/>
              </a:rPr>
              <a:t> </a:t>
            </a:r>
            <a:r>
              <a:rPr lang="en-ID" sz="3000" dirty="0" err="1">
                <a:latin typeface="Franklin Gothic Heavy" panose="020B0903020102020204" pitchFamily="34" charset="0"/>
              </a:rPr>
              <a:t>gereja</a:t>
            </a:r>
            <a:r>
              <a:rPr lang="en-ID" sz="3000" dirty="0">
                <a:latin typeface="Franklin Gothic Heavy" panose="020B0903020102020204" pitchFamily="34" charset="0"/>
              </a:rPr>
              <a:t> Kristen </a:t>
            </a:r>
            <a:r>
              <a:rPr lang="en-ID" sz="3000" dirty="0">
                <a:latin typeface="Franklin Gothic Demi Cond" panose="020B0706030402020204" pitchFamily="34" charset="0"/>
              </a:rPr>
              <a:t>[</a:t>
            </a:r>
            <a:r>
              <a:rPr lang="en-ID" sz="3000" dirty="0" err="1">
                <a:latin typeface="Franklin Gothic Demi Cond" panose="020B0706030402020204" pitchFamily="34" charset="0"/>
              </a:rPr>
              <a:t>Kisah</a:t>
            </a:r>
            <a:r>
              <a:rPr lang="en-ID" sz="3000" dirty="0">
                <a:latin typeface="Franklin Gothic Demi Cond" panose="020B0706030402020204" pitchFamily="34" charset="0"/>
              </a:rPr>
              <a:t> Para Rasul 2:1-4, 41-47]. </a:t>
            </a:r>
          </a:p>
          <a:p>
            <a:pPr marL="0" indent="0">
              <a:buNone/>
            </a:pP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Hanya 120 orang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percaya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 yang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berkumpul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untuk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berdoa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,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tetapi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doa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membuat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FFFF00"/>
                </a:highlight>
                <a:latin typeface="Franklin Gothic Demi Cond" panose="020B0706030402020204" pitchFamily="34" charset="0"/>
              </a:rPr>
              <a:t>perbedaan</a:t>
            </a:r>
            <a:r>
              <a:rPr lang="en-ID" sz="3000" dirty="0">
                <a:highlight>
                  <a:srgbClr val="FFFF00"/>
                </a:highlight>
                <a:latin typeface="Franklin Gothic Demi Cond" panose="020B0706030402020204" pitchFamily="34" charset="0"/>
              </a:rPr>
              <a:t> yang dramatis. </a:t>
            </a:r>
          </a:p>
          <a:p>
            <a:pPr marL="0" indent="0">
              <a:buNone/>
            </a:pPr>
            <a:r>
              <a:rPr lang="en-ID" sz="3000" dirty="0" err="1">
                <a:latin typeface="Franklin Gothic Demi Cond" panose="020B0706030402020204" pitchFamily="34" charset="0"/>
              </a:rPr>
              <a:t>Dengan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cepat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gereja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menambahkan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latin typeface="Franklin Gothic Demi Cond" panose="020B0706030402020204" pitchFamily="34" charset="0"/>
              </a:rPr>
              <a:t>ribuan</a:t>
            </a:r>
            <a:r>
              <a:rPr lang="en-ID" sz="3000" dirty="0">
                <a:latin typeface="Franklin Gothic Demi Cond" panose="020B0706030402020204" pitchFamily="34" charset="0"/>
              </a:rPr>
              <a:t> orang </a:t>
            </a:r>
            <a:r>
              <a:rPr lang="en-ID" sz="3000" dirty="0" err="1">
                <a:latin typeface="Franklin Gothic Demi Cond" panose="020B0706030402020204" pitchFamily="34" charset="0"/>
              </a:rPr>
              <a:t>percaya</a:t>
            </a:r>
            <a:r>
              <a:rPr lang="en-ID" sz="3000" dirty="0">
                <a:latin typeface="Franklin Gothic Demi Cond" panose="020B0706030402020204" pitchFamily="34" charset="0"/>
              </a:rPr>
              <a:t>. </a:t>
            </a:r>
            <a:r>
              <a:rPr lang="en-ID" sz="3000" b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Bahkan</a:t>
            </a:r>
            <a:r>
              <a:rPr lang="en-ID" sz="3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“</a:t>
            </a:r>
            <a:r>
              <a:rPr lang="en-ID" sz="3000" b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sejumlah</a:t>
            </a:r>
            <a:r>
              <a:rPr lang="en-ID" sz="3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b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besar</a:t>
            </a:r>
            <a:r>
              <a:rPr lang="en-ID" sz="3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imam </a:t>
            </a:r>
            <a:r>
              <a:rPr lang="en-ID" sz="3000" b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menyerahkan</a:t>
            </a:r>
            <a:r>
              <a:rPr lang="en-ID" sz="3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b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diri</a:t>
            </a:r>
            <a:r>
              <a:rPr lang="en-ID" sz="3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dan </a:t>
            </a:r>
            <a:r>
              <a:rPr lang="en-ID" sz="3000" b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percaya</a:t>
            </a:r>
            <a:r>
              <a:rPr lang="en-ID" sz="3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" [</a:t>
            </a:r>
            <a:r>
              <a:rPr lang="en-ID" sz="3000" b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Kisah</a:t>
            </a:r>
            <a:r>
              <a:rPr lang="en-ID" sz="3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Para Rasul 6:7].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4543C-9CB0-B89D-64DA-38E8A998924A}"/>
              </a:ext>
            </a:extLst>
          </p:cNvPr>
          <p:cNvSpPr/>
          <p:nvPr/>
        </p:nvSpPr>
        <p:spPr>
          <a:xfrm>
            <a:off x="329067" y="2886944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308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9DB5F-7540-5284-5C60-4FB3A63E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0" y="0"/>
            <a:ext cx="912571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CA72-07B5-3554-BFE2-346EA094B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123" y="1093609"/>
            <a:ext cx="6875990" cy="492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0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Ketika para murid </a:t>
            </a:r>
            <a:r>
              <a:rPr lang="en-ID" sz="30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dianiaya</a:t>
            </a:r>
            <a:r>
              <a:rPr lang="en-ID" sz="30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dengan</a:t>
            </a:r>
            <a:r>
              <a:rPr lang="en-ID" sz="30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kejam</a:t>
            </a:r>
            <a:r>
              <a:rPr lang="en-ID" sz="30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di </a:t>
            </a:r>
            <a:r>
              <a:rPr lang="en-ID" sz="30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Yerusalem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,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mereka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pergi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dan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tersebar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ke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berbagai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daerah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di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luar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kota</a:t>
            </a:r>
            <a:r>
              <a:rPr lang="en-ID" sz="30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Franklin Gothic Demi Cond" panose="020B0706030402020204" pitchFamily="34" charset="0"/>
              </a:rPr>
              <a:t>Yerusalem</a:t>
            </a:r>
            <a:r>
              <a:rPr lang="en-ID" sz="3000" dirty="0">
                <a:latin typeface="Franklin Gothic Demi Cond" panose="020B0706030402020204" pitchFamily="34" charset="0"/>
              </a:rPr>
              <a:t>, </a:t>
            </a:r>
            <a:r>
              <a:rPr lang="en-ID" sz="3000" dirty="0" err="1">
                <a:latin typeface="Franklin Gothic Demi Cond" panose="020B0706030402020204" pitchFamily="34" charset="0"/>
              </a:rPr>
              <a:t>mereka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"</a:t>
            </a:r>
            <a:r>
              <a:rPr lang="en-ID" sz="3000" dirty="0" err="1">
                <a:highlight>
                  <a:srgbClr val="00FFFF"/>
                </a:highlight>
                <a:latin typeface="Franklin Gothic Demi Cond" panose="020B0706030402020204" pitchFamily="34" charset="0"/>
              </a:rPr>
              <a:t>menjelajah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Franklin Gothic Demi Cond" panose="020B0706030402020204" pitchFamily="34" charset="0"/>
              </a:rPr>
              <a:t>seluruh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 negeri </a:t>
            </a:r>
            <a:r>
              <a:rPr lang="en-ID" sz="3000" dirty="0" err="1">
                <a:highlight>
                  <a:srgbClr val="00FFFF"/>
                </a:highlight>
                <a:latin typeface="Franklin Gothic Demi Cond" panose="020B0706030402020204" pitchFamily="34" charset="0"/>
              </a:rPr>
              <a:t>itu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Franklin Gothic Demi Cond" panose="020B0706030402020204" pitchFamily="34" charset="0"/>
              </a:rPr>
              <a:t>sambil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Franklin Gothic Demi Cond" panose="020B0706030402020204" pitchFamily="34" charset="0"/>
              </a:rPr>
              <a:t>memberitakan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000" dirty="0" err="1">
                <a:highlight>
                  <a:srgbClr val="00FFFF"/>
                </a:highlight>
                <a:latin typeface="Franklin Gothic Demi Cond" panose="020B0706030402020204" pitchFamily="34" charset="0"/>
              </a:rPr>
              <a:t>Injil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" [</a:t>
            </a:r>
            <a:r>
              <a:rPr lang="en-ID" sz="3000" dirty="0" err="1">
                <a:highlight>
                  <a:srgbClr val="00FFFF"/>
                </a:highlight>
                <a:latin typeface="Franklin Gothic Demi Cond" panose="020B0706030402020204" pitchFamily="34" charset="0"/>
              </a:rPr>
              <a:t>Kisah</a:t>
            </a:r>
            <a:r>
              <a:rPr lang="en-ID" sz="3000" dirty="0">
                <a:highlight>
                  <a:srgbClr val="00FFFF"/>
                </a:highlight>
                <a:latin typeface="Franklin Gothic Demi Cond" panose="020B0706030402020204" pitchFamily="34" charset="0"/>
              </a:rPr>
              <a:t> Para Rasul 8:4]. </a:t>
            </a:r>
          </a:p>
          <a:p>
            <a:pPr marL="0" indent="0">
              <a:buNone/>
            </a:pPr>
            <a:r>
              <a:rPr lang="en-ID" dirty="0" err="1">
                <a:latin typeface="Impact" panose="020B0806030902050204" pitchFamily="34" charset="0"/>
              </a:rPr>
              <a:t>Gereja-gereja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didirikan</a:t>
            </a:r>
            <a:r>
              <a:rPr lang="en-ID" dirty="0">
                <a:latin typeface="Impact" panose="020B0806030902050204" pitchFamily="34" charset="0"/>
              </a:rPr>
              <a:t> di </a:t>
            </a:r>
            <a:r>
              <a:rPr lang="en-ID" dirty="0" err="1">
                <a:latin typeface="Impact" panose="020B0806030902050204" pitchFamily="34" charset="0"/>
              </a:rPr>
              <a:t>seluruh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Yudea</a:t>
            </a:r>
            <a:r>
              <a:rPr lang="en-ID" dirty="0">
                <a:latin typeface="Impact" panose="020B0806030902050204" pitchFamily="34" charset="0"/>
              </a:rPr>
              <a:t>, Samaria, dan Galilea [</a:t>
            </a:r>
            <a:r>
              <a:rPr lang="en-ID" dirty="0" err="1">
                <a:latin typeface="Impact" panose="020B0806030902050204" pitchFamily="34" charset="0"/>
              </a:rPr>
              <a:t>Kisah</a:t>
            </a:r>
            <a:r>
              <a:rPr lang="en-ID" dirty="0">
                <a:latin typeface="Impact" panose="020B0806030902050204" pitchFamily="34" charset="0"/>
              </a:rPr>
              <a:t> Para Rasul 9:31].</a:t>
            </a:r>
            <a:r>
              <a:rPr lang="en-ID" sz="3000" dirty="0">
                <a:latin typeface="Franklin Gothic Demi Cond" panose="020B07060304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Bahkan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 Paulus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setelah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pertobatannya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ia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memberitakan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Kristus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ke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seluruh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 dunia </a:t>
            </a:r>
            <a:r>
              <a:rPr lang="en-ID" sz="3600" dirty="0" err="1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Mediterania</a:t>
            </a:r>
            <a:r>
              <a:rPr lang="en-ID" sz="3600" dirty="0">
                <a:solidFill>
                  <a:schemeClr val="bg1"/>
                </a:solidFill>
                <a:highlight>
                  <a:srgbClr val="000080"/>
                </a:highlight>
                <a:latin typeface="Franklin Gothic Demi Cond" panose="020B07060304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900B3-700D-8DC5-8F04-6C091B6A78C1}"/>
              </a:ext>
            </a:extLst>
          </p:cNvPr>
          <p:cNvSpPr/>
          <p:nvPr/>
        </p:nvSpPr>
        <p:spPr>
          <a:xfrm>
            <a:off x="427703" y="2459503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662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4D579-18E9-FE4B-4C70-759AEC8F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436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162A-F57F-2B4E-D038-020B7314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463" y="1204908"/>
            <a:ext cx="6863530" cy="4997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4000" dirty="0" err="1">
                <a:latin typeface="Franklin Gothic Heavy" panose="020B0903020102020204" pitchFamily="34" charset="0"/>
              </a:rPr>
              <a:t>Melalui</a:t>
            </a:r>
            <a:r>
              <a:rPr lang="en-ID" sz="4000" dirty="0">
                <a:latin typeface="Franklin Gothic Heavy" panose="020B0903020102020204" pitchFamily="34" charset="0"/>
              </a:rPr>
              <a:t> </a:t>
            </a:r>
            <a:r>
              <a:rPr lang="en-ID" sz="4000" dirty="0" err="1">
                <a:latin typeface="Franklin Gothic Heavy" panose="020B0903020102020204" pitchFamily="34" charset="0"/>
              </a:rPr>
              <a:t>kuasa</a:t>
            </a:r>
            <a:r>
              <a:rPr lang="en-ID" sz="4000" dirty="0">
                <a:latin typeface="Franklin Gothic Heavy" panose="020B0903020102020204" pitchFamily="34" charset="0"/>
              </a:rPr>
              <a:t> </a:t>
            </a:r>
            <a:r>
              <a:rPr lang="en-ID" sz="4000" dirty="0" err="1">
                <a:latin typeface="Franklin Gothic Heavy" panose="020B0903020102020204" pitchFamily="34" charset="0"/>
              </a:rPr>
              <a:t>Roh</a:t>
            </a:r>
            <a:r>
              <a:rPr lang="en-ID" sz="4000" dirty="0">
                <a:latin typeface="Franklin Gothic Heavy" panose="020B0903020102020204" pitchFamily="34" charset="0"/>
              </a:rPr>
              <a:t> Kudus, para murid </a:t>
            </a:r>
            <a:r>
              <a:rPr lang="en-ID" sz="4000" dirty="0" err="1">
                <a:latin typeface="Franklin Gothic Heavy" panose="020B0903020102020204" pitchFamily="34" charset="0"/>
              </a:rPr>
              <a:t>mencapai</a:t>
            </a:r>
            <a:r>
              <a:rPr lang="en-ID" sz="4000" dirty="0">
                <a:latin typeface="Franklin Gothic Heavy" panose="020B0903020102020204" pitchFamily="34" charset="0"/>
              </a:rPr>
              <a:t> dunia yang </a:t>
            </a:r>
            <a:r>
              <a:rPr lang="en-ID" sz="4000" dirty="0" err="1">
                <a:latin typeface="Franklin Gothic Heavy" panose="020B0903020102020204" pitchFamily="34" charset="0"/>
              </a:rPr>
              <a:t>dikenal</a:t>
            </a:r>
            <a:r>
              <a:rPr lang="en-ID" sz="4000" dirty="0">
                <a:latin typeface="Franklin Gothic Heavy" panose="020B0903020102020204" pitchFamily="34" charset="0"/>
              </a:rPr>
              <a:t> </a:t>
            </a:r>
            <a:r>
              <a:rPr lang="en-ID" sz="4000" dirty="0" err="1">
                <a:latin typeface="Franklin Gothic Heavy" panose="020B0903020102020204" pitchFamily="34" charset="0"/>
              </a:rPr>
              <a:t>saat</a:t>
            </a:r>
            <a:r>
              <a:rPr lang="en-ID" sz="4000" dirty="0">
                <a:latin typeface="Franklin Gothic Heavy" panose="020B0903020102020204" pitchFamily="34" charset="0"/>
              </a:rPr>
              <a:t> </a:t>
            </a:r>
            <a:r>
              <a:rPr lang="en-ID" sz="4000" dirty="0" err="1">
                <a:latin typeface="Franklin Gothic Heavy" panose="020B0903020102020204" pitchFamily="34" charset="0"/>
              </a:rPr>
              <a:t>itu</a:t>
            </a:r>
            <a:r>
              <a:rPr lang="en-ID" sz="4000" dirty="0">
                <a:latin typeface="Franklin Gothic Heavy" panose="020B0903020102020204" pitchFamily="34" charset="0"/>
              </a:rPr>
              <a:t> </a:t>
            </a:r>
            <a:r>
              <a:rPr lang="en-ID" sz="4000" dirty="0" err="1">
                <a:latin typeface="Franklin Gothic Heavy" panose="020B0903020102020204" pitchFamily="34" charset="0"/>
              </a:rPr>
              <a:t>dalam</a:t>
            </a:r>
            <a:r>
              <a:rPr lang="en-ID" sz="4000" dirty="0">
                <a:latin typeface="Franklin Gothic Heavy" panose="020B0903020102020204" pitchFamily="34" charset="0"/>
              </a:rPr>
              <a:t> </a:t>
            </a:r>
            <a:r>
              <a:rPr lang="en-ID" sz="4000" dirty="0" err="1">
                <a:latin typeface="Franklin Gothic Heavy" panose="020B0903020102020204" pitchFamily="34" charset="0"/>
              </a:rPr>
              <a:t>waktu</a:t>
            </a:r>
            <a:r>
              <a:rPr lang="en-ID" sz="4000" dirty="0">
                <a:latin typeface="Franklin Gothic Heavy" panose="020B0903020102020204" pitchFamily="34" charset="0"/>
              </a:rPr>
              <a:t> yang </a:t>
            </a:r>
            <a:r>
              <a:rPr lang="en-ID" sz="4000" dirty="0" err="1">
                <a:latin typeface="Franklin Gothic Heavy" panose="020B0903020102020204" pitchFamily="34" charset="0"/>
              </a:rPr>
              <a:t>relatif</a:t>
            </a:r>
            <a:r>
              <a:rPr lang="en-ID" sz="4000" dirty="0">
                <a:latin typeface="Franklin Gothic Heavy" panose="020B0903020102020204" pitchFamily="34" charset="0"/>
              </a:rPr>
              <a:t> </a:t>
            </a:r>
            <a:r>
              <a:rPr lang="en-ID" sz="4000" dirty="0" err="1">
                <a:latin typeface="Franklin Gothic Heavy" panose="020B0903020102020204" pitchFamily="34" charset="0"/>
              </a:rPr>
              <a:t>singkat</a:t>
            </a:r>
            <a:r>
              <a:rPr lang="en-ID" sz="4000" dirty="0">
                <a:latin typeface="Franklin Gothic Heavy" panose="020B0903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Nubuatan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Yoel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tentang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hujan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awal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digenapi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pada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hari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Pentakosta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,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tetapi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hujan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akhir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akan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turun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dengan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kuasa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yang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lebih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besar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untuk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mempersiapkan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tuaian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akhir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bumi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[</a:t>
            </a:r>
            <a:r>
              <a:rPr lang="en-ID" sz="3200" dirty="0" err="1">
                <a:highlight>
                  <a:srgbClr val="FFFF00"/>
                </a:highlight>
                <a:latin typeface="Eras Bold ITC" panose="020B0907030504020204" pitchFamily="34" charset="0"/>
              </a:rPr>
              <a:t>Yoel</a:t>
            </a:r>
            <a:r>
              <a:rPr lang="en-ID" sz="3200" dirty="0">
                <a:highlight>
                  <a:srgbClr val="FFFF00"/>
                </a:highlight>
                <a:latin typeface="Eras Bold ITC" panose="020B0907030504020204" pitchFamily="34" charset="0"/>
              </a:rPr>
              <a:t> 2:21-24].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0933D-905A-08DC-7175-B3F0B0136A1A}"/>
              </a:ext>
            </a:extLst>
          </p:cNvPr>
          <p:cNvSpPr/>
          <p:nvPr/>
        </p:nvSpPr>
        <p:spPr>
          <a:xfrm>
            <a:off x="401740" y="2459503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983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D74EB-EAD4-E836-AEC4-10ED88BE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5ED6-AAA3-3F59-D0C2-2D2EA349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017" y="946297"/>
            <a:ext cx="6002593" cy="5275121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600" dirty="0">
                <a:solidFill>
                  <a:srgbClr val="002060"/>
                </a:solidFill>
                <a:latin typeface="Impact" panose="020B0806030902050204" pitchFamily="34" charset="0"/>
              </a:rPr>
              <a:t>Ellen G. White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menuliskan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: </a:t>
            </a:r>
          </a:p>
          <a:p>
            <a:pPr marL="0" indent="0">
              <a:buNone/>
            </a:pP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"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Sebagaimana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‘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hujan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awal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'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telah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diberikan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dengan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kecurahan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Roh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Kudus pada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pembukaan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pekabaran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Injil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yang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menyebabkan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benih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berharga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itu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bertumbuh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,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demikian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juga "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hujan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akhir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"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akan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diberikan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pada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penutupannya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,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untuk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mematangkan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tuaian</a:t>
            </a:r>
            <a:r>
              <a:rPr lang="en-ID" sz="3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56F105-851E-DF49-93AC-AC8DA9961C2C}"/>
              </a:ext>
            </a:extLst>
          </p:cNvPr>
          <p:cNvSpPr/>
          <p:nvPr/>
        </p:nvSpPr>
        <p:spPr>
          <a:xfrm>
            <a:off x="469796" y="2307632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05B84-6030-4D2C-8084-C8626656B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391" y="3510021"/>
            <a:ext cx="2615609" cy="33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25E7-7E39-F665-5A73-A4DAC50E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3752850"/>
            <a:ext cx="8421287" cy="789654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AMSAL 23 : 23</a:t>
            </a:r>
            <a:endParaRPr lang="en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96326-4632-912E-AA18-242968CB0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3" b="2210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B2EC9-3A45-98D8-3F17-7721E18A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4" y="4584741"/>
            <a:ext cx="8280601" cy="201900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Belilah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kebenaran dan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jangan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menjualnya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;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demikian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juga dengan hikmat,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didikan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pengertian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</a:p>
          <a:p>
            <a:pPr marL="0" indent="0" algn="ctr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717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BCCC26-5441-5F30-6474-B2B27909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436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DA4E-B89E-C772-890A-03E41C29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7" y="779950"/>
            <a:ext cx="6742147" cy="51445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Pekerjaan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besar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pengabaran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Injil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tidak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akan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ditutup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dengan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manifestasi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kuasa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Allah yang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kurang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dari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yang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menandai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pembukaan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penyiarannya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Nubuatan-nubuatan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telah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digenapi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pada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pencurahan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hujan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awal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pada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pembukaan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penyiaran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Injil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,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sekali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lagi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akan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digenapi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pada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hujan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akhir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pada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penutupan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penyiaran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Injil</a:t>
            </a:r>
            <a:r>
              <a:rPr lang="en-ID" sz="32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Impact" panose="020B0806030902050204" pitchFamily="34" charset="0"/>
              </a:rPr>
              <a:t>itu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"  </a:t>
            </a:r>
          </a:p>
          <a:p>
            <a:pPr marL="0" indent="0">
              <a:buNone/>
            </a:pP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[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Kemenangan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Akhir, </a:t>
            </a:r>
            <a:r>
              <a:rPr lang="en-ID" sz="3200" dirty="0" err="1">
                <a:solidFill>
                  <a:srgbClr val="002060"/>
                </a:solidFill>
                <a:latin typeface="Franklin Gothic Demi Cond" panose="020B0706030402020204" pitchFamily="34" charset="0"/>
              </a:rPr>
              <a:t>hlm</a:t>
            </a:r>
            <a:r>
              <a:rPr lang="en-ID" sz="32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. 517, 518].</a:t>
            </a:r>
            <a:endParaRPr lang="en-ID" sz="32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11859-4BB4-C050-9489-6EC2A64BB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391" y="3510021"/>
            <a:ext cx="2615609" cy="33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3C7C5-53B9-9928-47D8-00DFF5DB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4538"/>
            <a:ext cx="9143996" cy="1167214"/>
          </a:xfrm>
        </p:spPr>
        <p:txBody>
          <a:bodyPr>
            <a:normAutofit/>
          </a:bodyPr>
          <a:lstStyle/>
          <a:p>
            <a:pPr algn="ctr"/>
            <a:r>
              <a:rPr lang="en-ID" sz="4000" dirty="0">
                <a:solidFill>
                  <a:srgbClr val="FFFF00"/>
                </a:solidFill>
                <a:latin typeface="Impact" panose="020B0806030902050204" pitchFamily="34" charset="0"/>
              </a:rPr>
              <a:t>SERUAN NYARING</a:t>
            </a:r>
            <a:br>
              <a:rPr lang="en-ID" sz="3500" dirty="0">
                <a:solidFill>
                  <a:srgbClr val="FFFFFF"/>
                </a:solidFill>
              </a:rPr>
            </a:br>
            <a:r>
              <a:rPr lang="en-ID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Kamis, 20 </a:t>
            </a:r>
            <a:r>
              <a:rPr lang="en-ID" sz="2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Juni</a:t>
            </a:r>
            <a:r>
              <a:rPr lang="en-ID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9D41-7F53-D526-49C2-9B1BA8C7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772" y="1817439"/>
            <a:ext cx="6046494" cy="48071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FFFF00"/>
                </a:highlight>
                <a:latin typeface="Impact" panose="020B0806030902050204" pitchFamily="34" charset="0"/>
              </a:rPr>
              <a:t>Matius</a:t>
            </a:r>
            <a:r>
              <a:rPr lang="en-ID" dirty="0">
                <a:highlight>
                  <a:srgbClr val="FFFF00"/>
                </a:highlight>
                <a:latin typeface="Impact" panose="020B0806030902050204" pitchFamily="34" charset="0"/>
              </a:rPr>
              <a:t> 10:1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Yesus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memberikan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kuasa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kepada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murid-murid-Nya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atas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pemerintah-pemerintah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penguasa-penguasa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alam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maut</a:t>
            </a:r>
            <a:r>
              <a:rPr lang="en-ID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.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>
                <a:latin typeface="Impact" panose="020B0806030902050204" pitchFamily="34" charset="0"/>
              </a:rPr>
              <a:t>Dia </a:t>
            </a:r>
            <a:r>
              <a:rPr lang="en-ID" dirty="0" err="1">
                <a:latin typeface="Impact" panose="020B0806030902050204" pitchFamily="34" charset="0"/>
              </a:rPr>
              <a:t>mengutus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mereka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dengan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kuasa</a:t>
            </a:r>
            <a:r>
              <a:rPr lang="en-ID" dirty="0">
                <a:latin typeface="Impact" panose="020B0806030902050204" pitchFamily="34" charset="0"/>
              </a:rPr>
              <a:t> Ilahi </a:t>
            </a:r>
            <a:r>
              <a:rPr lang="en-ID" dirty="0" err="1">
                <a:latin typeface="Impact" panose="020B0806030902050204" pitchFamily="34" charset="0"/>
              </a:rPr>
              <a:t>untuk</a:t>
            </a:r>
            <a:r>
              <a:rPr lang="en-ID" dirty="0">
                <a:latin typeface="Impact" panose="020B0806030902050204" pitchFamily="34" charset="0"/>
              </a:rPr>
              <a:t> menjadi </a:t>
            </a:r>
            <a:r>
              <a:rPr lang="en-ID" dirty="0" err="1">
                <a:latin typeface="Impact" panose="020B0806030902050204" pitchFamily="34" charset="0"/>
              </a:rPr>
              <a:t>pemenang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dalam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peperangan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antara</a:t>
            </a:r>
            <a:r>
              <a:rPr lang="en-ID" dirty="0">
                <a:latin typeface="Impact" panose="020B0806030902050204" pitchFamily="34" charset="0"/>
              </a:rPr>
              <a:t> yang </a:t>
            </a:r>
            <a:r>
              <a:rPr lang="en-ID" dirty="0" err="1">
                <a:latin typeface="Impact" panose="020B0806030902050204" pitchFamily="34" charset="0"/>
              </a:rPr>
              <a:t>baik</a:t>
            </a:r>
            <a:r>
              <a:rPr lang="en-ID" dirty="0">
                <a:latin typeface="Impact" panose="020B0806030902050204" pitchFamily="34" charset="0"/>
              </a:rPr>
              <a:t> dan yang </a:t>
            </a:r>
            <a:r>
              <a:rPr lang="en-ID" dirty="0" err="1">
                <a:latin typeface="Impact" panose="020B0806030902050204" pitchFamily="34" charset="0"/>
              </a:rPr>
              <a:t>jahat</a:t>
            </a:r>
            <a:r>
              <a:rPr lang="en-ID" dirty="0">
                <a:latin typeface="Impact" panose="020B0806030902050204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Impact" panose="020B0806030902050204" pitchFamily="34" charset="0"/>
              </a:rPr>
              <a:t>Matius</a:t>
            </a:r>
            <a:r>
              <a:rPr lang="en-ID" dirty="0">
                <a:highlight>
                  <a:srgbClr val="00FFFF"/>
                </a:highlight>
                <a:latin typeface="Impact" panose="020B0806030902050204" pitchFamily="34" charset="0"/>
              </a:rPr>
              <a:t> 28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, Dia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sekali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lagi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mengutus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mereka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dengan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“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segala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kuasa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di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sorga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dan di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bumi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"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untuk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"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pergilah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jadikanlah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semua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bangsa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murid-Ku" [</a:t>
            </a:r>
            <a:r>
              <a:rPr lang="en-ID" dirty="0" err="1">
                <a:highlight>
                  <a:srgbClr val="00FFFF"/>
                </a:highlight>
                <a:latin typeface="Tw Cen MT Condensed Extra Bold" panose="020B0803020202020204" pitchFamily="34" charset="0"/>
              </a:rPr>
              <a:t>Matius</a:t>
            </a:r>
            <a:r>
              <a:rPr lang="en-ID" dirty="0">
                <a:highlight>
                  <a:srgbClr val="00FFFF"/>
                </a:highlight>
                <a:latin typeface="Tw Cen MT Condensed Extra Bold" panose="020B0803020202020204" pitchFamily="34" charset="0"/>
              </a:rPr>
              <a:t> 28:18-19].</a:t>
            </a:r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03F04E88-4A9E-14A6-E2CD-24615D1B5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177" y="2772429"/>
            <a:ext cx="3794820" cy="31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9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55FD-D02C-BC7D-CE35-3993A4BB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30" y="224717"/>
            <a:ext cx="7778879" cy="3947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600" dirty="0">
                <a:latin typeface="Gill Sans Nova Cond Ultra Bold" panose="020B0B04020104020203" pitchFamily="34" charset="0"/>
              </a:rPr>
              <a:t>Pada </a:t>
            </a:r>
            <a:r>
              <a:rPr lang="en-ID" sz="2600" dirty="0" err="1">
                <a:latin typeface="Gill Sans Nova Cond Ultra Bold" panose="020B0B04020104020203" pitchFamily="34" charset="0"/>
              </a:rPr>
              <a:t>akhir</a:t>
            </a:r>
            <a:r>
              <a:rPr lang="en-ID" sz="2600" dirty="0">
                <a:latin typeface="Gill Sans Nova Cond Ultra Bold" panose="020B0B04020104020203" pitchFamily="34" charset="0"/>
              </a:rPr>
              <a:t> zaman, </a:t>
            </a:r>
            <a:r>
              <a:rPr lang="en-ID" sz="2600" dirty="0" err="1">
                <a:latin typeface="Gill Sans Nova Cond Ultra Bold" panose="020B0B04020104020203" pitchFamily="34" charset="0"/>
              </a:rPr>
              <a:t>Roh</a:t>
            </a:r>
            <a:r>
              <a:rPr lang="en-ID" sz="2600" dirty="0">
                <a:latin typeface="Gill Sans Nova Cond Ultra Bold" panose="020B0B04020104020203" pitchFamily="34" charset="0"/>
              </a:rPr>
              <a:t> Kudus </a:t>
            </a:r>
            <a:r>
              <a:rPr lang="en-ID" sz="2600" dirty="0" err="1">
                <a:latin typeface="Gill Sans Nova Cond Ultra Bold" panose="020B0B04020104020203" pitchFamily="34" charset="0"/>
              </a:rPr>
              <a:t>akan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dicurahkan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dengan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kuasa</a:t>
            </a:r>
            <a:r>
              <a:rPr lang="en-ID" sz="2600" dirty="0">
                <a:latin typeface="Gill Sans Nova Cond Ultra Bold" panose="020B0B04020104020203" pitchFamily="34" charset="0"/>
              </a:rPr>
              <a:t> yang </a:t>
            </a:r>
            <a:r>
              <a:rPr lang="en-ID" sz="2600" dirty="0" err="1">
                <a:latin typeface="Gill Sans Nova Cond Ultra Bold" panose="020B0B04020104020203" pitchFamily="34" charset="0"/>
              </a:rPr>
              <a:t>belum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pernah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terjadi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sebelumnya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>
                <a:highlight>
                  <a:srgbClr val="FFFF00"/>
                </a:highlight>
                <a:latin typeface="Gill Sans Nova Cond Ultra Bold" panose="020B0B04020104020203" pitchFamily="34" charset="0"/>
              </a:rPr>
              <a:t>[Wahyu 18:1-4]</a:t>
            </a:r>
            <a:r>
              <a:rPr lang="en-ID" sz="2600" dirty="0">
                <a:latin typeface="Gill Sans Nova Cond Ultra Bold" panose="020B0B04020104020203" pitchFamily="34" charset="0"/>
              </a:rPr>
              <a:t>, dan </a:t>
            </a:r>
            <a:r>
              <a:rPr lang="en-ID" sz="2600" dirty="0" err="1">
                <a:latin typeface="Gill Sans Nova Cond Ultra Bold" panose="020B0B04020104020203" pitchFamily="34" charset="0"/>
              </a:rPr>
              <a:t>Injil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akan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disebarkan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dengan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cepat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sampai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ke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ujung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bumi</a:t>
            </a:r>
            <a:r>
              <a:rPr lang="en-ID" sz="2600" dirty="0">
                <a:latin typeface="Tw Cen MT Condensed Extra Bold" panose="020B08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 err="1">
                <a:latin typeface="Tw Cen MT Condensed Extra Bold" panose="020B0803020202020204" pitchFamily="34" charset="0"/>
              </a:rPr>
              <a:t>Ribuan</a:t>
            </a:r>
            <a:r>
              <a:rPr lang="en-ID" dirty="0">
                <a:latin typeface="Tw Cen MT Condensed Extra Bold" panose="020B0803020202020204" pitchFamily="34" charset="0"/>
              </a:rPr>
              <a:t> orang </a:t>
            </a:r>
            <a:r>
              <a:rPr lang="en-ID" dirty="0" err="1">
                <a:latin typeface="Tw Cen MT Condensed Extra Bold" panose="020B0803020202020204" pitchFamily="34" charset="0"/>
              </a:rPr>
              <a:t>akan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bertobat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satu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hari</a:t>
            </a:r>
            <a:r>
              <a:rPr lang="en-ID" dirty="0"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latin typeface="Tw Cen MT Condensed Extra Bold" panose="020B0803020202020204" pitchFamily="34" charset="0"/>
              </a:rPr>
              <a:t>kasih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karunia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Tuhan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serta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kebenaran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akan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berdampak</a:t>
            </a:r>
            <a:r>
              <a:rPr lang="en-ID" dirty="0">
                <a:latin typeface="Tw Cen MT Condensed Extra Bold" panose="020B0803020202020204" pitchFamily="34" charset="0"/>
              </a:rPr>
              <a:t> pada </a:t>
            </a:r>
            <a:r>
              <a:rPr lang="en-ID" dirty="0" err="1">
                <a:latin typeface="Tw Cen MT Condensed Extra Bold" panose="020B0803020202020204" pitchFamily="34" charset="0"/>
              </a:rPr>
              <a:t>seluruh</a:t>
            </a:r>
            <a:r>
              <a:rPr lang="en-ID" dirty="0">
                <a:latin typeface="Tw Cen MT Condensed Extra Bold" panose="020B0803020202020204" pitchFamily="34" charset="0"/>
              </a:rPr>
              <a:t> planet </a:t>
            </a:r>
            <a:r>
              <a:rPr lang="en-ID" dirty="0" err="1">
                <a:latin typeface="Tw Cen MT Condensed Extra Bold" panose="020B0803020202020204" pitchFamily="34" charset="0"/>
              </a:rPr>
              <a:t>ini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  <a:r>
              <a:rPr lang="en-ID" dirty="0" err="1">
                <a:latin typeface="Tw Cen MT Condensed Extra Bold" panose="020B0803020202020204" pitchFamily="34" charset="0"/>
              </a:rPr>
              <a:t>Dengan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cara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ini</a:t>
            </a:r>
            <a:r>
              <a:rPr lang="en-ID" dirty="0">
                <a:latin typeface="Tw Cen MT Condensed Extra Bold" panose="020B0803020202020204" pitchFamily="34" charset="0"/>
              </a:rPr>
              <a:t>, dunia </a:t>
            </a:r>
            <a:r>
              <a:rPr lang="en-ID" dirty="0" err="1">
                <a:latin typeface="Tw Cen MT Condensed Extra Bold" panose="020B0803020202020204" pitchFamily="34" charset="0"/>
              </a:rPr>
              <a:t>akan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diperingatkan</a:t>
            </a:r>
            <a:r>
              <a:rPr lang="en-ID" dirty="0"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latin typeface="Tw Cen MT Condensed Extra Bold" panose="020B0803020202020204" pitchFamily="34" charset="0"/>
              </a:rPr>
              <a:t>Injil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serta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pengharapan</a:t>
            </a:r>
            <a:r>
              <a:rPr lang="en-ID" dirty="0">
                <a:latin typeface="Tw Cen MT Condensed Extra Bold" panose="020B0803020202020204" pitchFamily="34" charset="0"/>
              </a:rPr>
              <a:t> yang </a:t>
            </a:r>
            <a:r>
              <a:rPr lang="en-ID" dirty="0" err="1">
                <a:latin typeface="Tw Cen MT Condensed Extra Bold" panose="020B0803020202020204" pitchFamily="34" charset="0"/>
              </a:rPr>
              <a:t>ditawarkannya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akan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disebarkan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ke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seluruh</a:t>
            </a:r>
            <a:r>
              <a:rPr lang="en-ID" dirty="0">
                <a:latin typeface="Tw Cen MT Condensed Extra Bold" panose="020B0803020202020204" pitchFamily="34" charset="0"/>
              </a:rPr>
              <a:t> dunia. </a:t>
            </a:r>
          </a:p>
        </p:txBody>
      </p:sp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C20F13BC-F8ED-5AA7-8420-80C04942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51" y="3899480"/>
            <a:ext cx="3794820" cy="3194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AAB8F-3696-238B-BC7A-9E24537816E7}"/>
              </a:ext>
            </a:extLst>
          </p:cNvPr>
          <p:cNvSpPr txBox="1"/>
          <p:nvPr/>
        </p:nvSpPr>
        <p:spPr>
          <a:xfrm>
            <a:off x="2960665" y="4158104"/>
            <a:ext cx="60711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D" sz="28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Seperti</a:t>
            </a:r>
            <a:r>
              <a:rPr lang="en-ID" sz="28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malaikat-malaikat</a:t>
            </a:r>
            <a:r>
              <a:rPr lang="en-ID" sz="28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dalam</a:t>
            </a:r>
            <a:r>
              <a:rPr lang="en-ID" sz="28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Wahyu 14, </a:t>
            </a:r>
            <a:r>
              <a:rPr lang="en-ID" sz="28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malaikat</a:t>
            </a:r>
            <a:r>
              <a:rPr lang="en-ID" sz="28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highlight>
                  <a:srgbClr val="FFFF00"/>
                </a:highlight>
                <a:latin typeface="Tw Cen MT Condensed Extra Bold" panose="020B0803020202020204" pitchFamily="34" charset="0"/>
              </a:rPr>
              <a:t>ini</a:t>
            </a:r>
            <a:r>
              <a:rPr lang="en-ID" sz="28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 [Wahyu 18:1-4] </a:t>
            </a:r>
            <a:r>
              <a:rPr lang="en-ID" sz="2800" dirty="0" err="1">
                <a:highlight>
                  <a:srgbClr val="FFFF00"/>
                </a:highlight>
                <a:latin typeface="Impact" panose="020B0806030902050204" pitchFamily="34" charset="0"/>
              </a:rPr>
              <a:t>melambangkan</a:t>
            </a:r>
            <a:r>
              <a:rPr lang="en-ID" sz="2800" dirty="0">
                <a:highlight>
                  <a:srgbClr val="FFFF00"/>
                </a:highlight>
                <a:latin typeface="Impact" panose="020B0806030902050204" pitchFamily="34" charset="0"/>
              </a:rPr>
              <a:t> para </a:t>
            </a:r>
            <a:r>
              <a:rPr lang="en-ID" sz="2800" dirty="0" err="1">
                <a:highlight>
                  <a:srgbClr val="FFFF00"/>
                </a:highlight>
                <a:latin typeface="Impact" panose="020B0806030902050204" pitchFamily="34" charset="0"/>
              </a:rPr>
              <a:t>utusan</a:t>
            </a:r>
            <a:r>
              <a:rPr lang="en-ID" sz="2800" dirty="0">
                <a:highlight>
                  <a:srgbClr val="FFFF00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FFFF00"/>
                </a:highlight>
                <a:latin typeface="Impact" panose="020B0806030902050204" pitchFamily="34" charset="0"/>
              </a:rPr>
              <a:t>manusia</a:t>
            </a:r>
            <a:r>
              <a:rPr lang="en-ID" sz="2800" dirty="0">
                <a:highlight>
                  <a:srgbClr val="FFFF00"/>
                </a:highlight>
                <a:latin typeface="Tw Cen MT Condensed Extra Bold" panose="020B0803020202020204" pitchFamily="34" charset="0"/>
              </a:rPr>
              <a:t>.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Malaikat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ini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menyatakan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kemuliaan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Allah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secara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penuh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sehingga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menerangi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seluruh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 </a:t>
            </a:r>
            <a:r>
              <a:rPr lang="en-ID" sz="2800" dirty="0" err="1">
                <a:highlight>
                  <a:srgbClr val="00FFFF"/>
                </a:highlight>
                <a:latin typeface="Impact" panose="020B0806030902050204" pitchFamily="34" charset="0"/>
              </a:rPr>
              <a:t>bumi</a:t>
            </a:r>
            <a:r>
              <a:rPr lang="en-ID" sz="2800" dirty="0">
                <a:highlight>
                  <a:srgbClr val="00FFFF"/>
                </a:highlight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021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5448-191D-9534-0D8B-6DB0F974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753" y="1231490"/>
            <a:ext cx="6060557" cy="4395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000" dirty="0">
                <a:latin typeface="Impact" panose="020B0806030902050204" pitchFamily="34" charset="0"/>
              </a:rPr>
              <a:t>Ellen G. White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menuliskan</a:t>
            </a:r>
            <a:r>
              <a:rPr lang="en-ID" sz="3000" dirty="0">
                <a:latin typeface="Tw Cen MT Condensed Extra Bold" panose="020B0803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ID" sz="3000" dirty="0">
                <a:latin typeface="Tw Cen MT Condensed Extra Bold" panose="020B0803020202020204" pitchFamily="34" charset="0"/>
              </a:rPr>
              <a:t>"</a:t>
            </a:r>
            <a:r>
              <a:rPr lang="en-ID" sz="3000" dirty="0" err="1">
                <a:latin typeface="Tw Cen MT Condensed Extra Bold" panose="020B0803020202020204" pitchFamily="34" charset="0"/>
              </a:rPr>
              <a:t>Pekerjaan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besar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pengabaran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Injil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tidak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ditutup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manifestasi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kuasa</a:t>
            </a:r>
            <a:r>
              <a:rPr lang="en-ID" sz="3000" dirty="0">
                <a:latin typeface="Tw Cen MT Condensed Extra Bold" panose="020B0803020202020204" pitchFamily="34" charset="0"/>
              </a:rPr>
              <a:t> Allah yang </a:t>
            </a:r>
            <a:r>
              <a:rPr lang="en-ID" sz="3000" dirty="0" err="1">
                <a:latin typeface="Tw Cen MT Condensed Extra Bold" panose="020B0803020202020204" pitchFamily="34" charset="0"/>
              </a:rPr>
              <a:t>kurang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dari</a:t>
            </a:r>
            <a:r>
              <a:rPr lang="en-ID" sz="3000" dirty="0">
                <a:latin typeface="Tw Cen MT Condensed Extra Bold" panose="020B0803020202020204" pitchFamily="34" charset="0"/>
              </a:rPr>
              <a:t> yang </a:t>
            </a:r>
            <a:r>
              <a:rPr lang="en-ID" sz="3000" dirty="0" err="1">
                <a:latin typeface="Tw Cen MT Condensed Extra Bold" panose="020B0803020202020204" pitchFamily="34" charset="0"/>
              </a:rPr>
              <a:t>menandai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pembukaan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penyiarannya</a:t>
            </a:r>
            <a:r>
              <a:rPr lang="en-ID" sz="3000" dirty="0">
                <a:latin typeface="Tw Cen MT Condensed Extra Bold" panose="020B0803020202020204" pitchFamily="34" charset="0"/>
              </a:rPr>
              <a:t>. </a:t>
            </a:r>
            <a:r>
              <a:rPr lang="en-ID" sz="3000" dirty="0" err="1">
                <a:latin typeface="Tw Cen MT Condensed Extra Bold" panose="020B0803020202020204" pitchFamily="34" charset="0"/>
              </a:rPr>
              <a:t>Nubuatan-nubuatan</a:t>
            </a:r>
            <a:r>
              <a:rPr lang="en-ID" sz="3000" dirty="0">
                <a:latin typeface="Tw Cen MT Condensed Extra Bold" panose="020B0803020202020204" pitchFamily="34" charset="0"/>
              </a:rPr>
              <a:t> yang </a:t>
            </a:r>
            <a:r>
              <a:rPr lang="en-ID" sz="3000" dirty="0" err="1">
                <a:latin typeface="Tw Cen MT Condensed Extra Bold" panose="020B0803020202020204" pitchFamily="34" charset="0"/>
              </a:rPr>
              <a:t>telah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digenapi</a:t>
            </a:r>
            <a:r>
              <a:rPr lang="en-ID" sz="3000" dirty="0">
                <a:latin typeface="Tw Cen MT Condensed Extra Bold" panose="020B0803020202020204" pitchFamily="34" charset="0"/>
              </a:rPr>
              <a:t> pada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pencurahan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hujan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awal</a:t>
            </a:r>
            <a:r>
              <a:rPr lang="en-ID" sz="3000" dirty="0">
                <a:latin typeface="Tw Cen MT Condensed Extra Bold" panose="020B0803020202020204" pitchFamily="34" charset="0"/>
              </a:rPr>
              <a:t> pada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pembukaan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penyiaran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Injil</a:t>
            </a:r>
            <a:r>
              <a:rPr lang="en-ID" sz="3000" dirty="0">
                <a:latin typeface="Tw Cen MT Condensed Extra Bold" panose="020B0803020202020204" pitchFamily="34" charset="0"/>
              </a:rPr>
              <a:t>, </a:t>
            </a:r>
            <a:r>
              <a:rPr lang="en-ID" sz="3000" dirty="0" err="1">
                <a:latin typeface="Tw Cen MT Condensed Extra Bold" panose="020B0803020202020204" pitchFamily="34" charset="0"/>
              </a:rPr>
              <a:t>sekali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lagi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digenapi</a:t>
            </a:r>
            <a:r>
              <a:rPr lang="en-ID" sz="3000" dirty="0">
                <a:latin typeface="Tw Cen MT Condensed Extra Bold" panose="020B0803020202020204" pitchFamily="34" charset="0"/>
              </a:rPr>
              <a:t> pada </a:t>
            </a:r>
            <a:r>
              <a:rPr lang="en-ID" sz="3000" dirty="0" err="1">
                <a:latin typeface="Tw Cen MT Condensed Extra Bold" panose="020B0803020202020204" pitchFamily="34" charset="0"/>
              </a:rPr>
              <a:t>hujan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akhir</a:t>
            </a:r>
            <a:r>
              <a:rPr lang="en-ID" sz="3000" dirty="0">
                <a:latin typeface="Tw Cen MT Condensed Extra Bold" panose="020B0803020202020204" pitchFamily="34" charset="0"/>
              </a:rPr>
              <a:t> pada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penutupan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penyiaran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Injil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itu</a:t>
            </a:r>
            <a:r>
              <a:rPr lang="en-ID" sz="3000" dirty="0">
                <a:latin typeface="Tw Cen MT Condensed Extra Bold" panose="020B0803020202020204" pitchFamily="34" charset="0"/>
              </a:rPr>
              <a:t>…</a:t>
            </a:r>
          </a:p>
        </p:txBody>
      </p:sp>
      <p:pic>
        <p:nvPicPr>
          <p:cNvPr id="7" name="Picture 6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7D077045-D453-8168-9972-A53B8CB89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0556"/>
            <a:ext cx="2466753" cy="31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9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7713-0D22-DA7B-883A-46AD1658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491" y="561403"/>
            <a:ext cx="6504039" cy="5513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sz="3000" dirty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r>
              <a:rPr lang="en-ID" sz="3000" dirty="0">
                <a:latin typeface="Tw Cen MT Condensed Extra Bold" panose="020B0803020202020204" pitchFamily="34" charset="0"/>
              </a:rPr>
              <a:t>"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Hamba-hamba Allah,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dengan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wajah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yang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diterangi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dan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bersinar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dengan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pengabdian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kudus,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akan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mempercepat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penyiaran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pekabaran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dari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surga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itu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dari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satu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tempat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ke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C00000"/>
                </a:solidFill>
                <a:latin typeface="Impact" panose="020B0806030902050204" pitchFamily="34" charset="0"/>
              </a:rPr>
              <a:t>tempat</a:t>
            </a:r>
            <a:r>
              <a:rPr lang="en-ID" sz="3000" dirty="0">
                <a:solidFill>
                  <a:srgbClr val="C00000"/>
                </a:solidFill>
                <a:latin typeface="Impact" panose="020B0806030902050204" pitchFamily="34" charset="0"/>
              </a:rPr>
              <a:t> yang lain. </a:t>
            </a:r>
          </a:p>
          <a:p>
            <a:pPr marL="0" indent="0">
              <a:buNone/>
            </a:pPr>
            <a:r>
              <a:rPr lang="en-ID" sz="3000" dirty="0" err="1">
                <a:latin typeface="Tw Cen MT Condensed Extra Bold" panose="020B0803020202020204" pitchFamily="34" charset="0"/>
              </a:rPr>
              <a:t>Melalui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ribuan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suara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amaran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itu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disampaikan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ke</a:t>
            </a:r>
            <a:r>
              <a:rPr lang="en-ID" sz="3000" dirty="0">
                <a:latin typeface="Tw Cen MT Condensed Extra Bold" panose="020B0803020202020204" pitchFamily="34" charset="0"/>
              </a:rPr>
              <a:t> </a:t>
            </a:r>
            <a:r>
              <a:rPr lang="en-ID" sz="3000" dirty="0" err="1">
                <a:latin typeface="Tw Cen MT Condensed Extra Bold" panose="020B0803020202020204" pitchFamily="34" charset="0"/>
              </a:rPr>
              <a:t>seluruh</a:t>
            </a:r>
            <a:r>
              <a:rPr lang="en-ID" sz="3000" dirty="0">
                <a:latin typeface="Tw Cen MT Condensed Extra Bold" panose="020B0803020202020204" pitchFamily="34" charset="0"/>
              </a:rPr>
              <a:t> dunia. </a:t>
            </a:r>
          </a:p>
          <a:p>
            <a:pPr marL="0" indent="0">
              <a:buNone/>
            </a:pPr>
            <a:r>
              <a:rPr lang="en-ID" sz="3000" dirty="0" err="1">
                <a:latin typeface="Gill Sans Nova Cond XBd" panose="020B0A06020104020203" pitchFamily="34" charset="0"/>
              </a:rPr>
              <a:t>Mukjizat-mukjizat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akan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diadakan</a:t>
            </a:r>
            <a:r>
              <a:rPr lang="en-ID" sz="3000" dirty="0">
                <a:latin typeface="Gill Sans Nova Cond XBd" panose="020B0A06020104020203" pitchFamily="34" charset="0"/>
              </a:rPr>
              <a:t>, orang </a:t>
            </a:r>
            <a:r>
              <a:rPr lang="en-ID" sz="3000" dirty="0" err="1">
                <a:latin typeface="Gill Sans Nova Cond XBd" panose="020B0A06020104020203" pitchFamily="34" charset="0"/>
              </a:rPr>
              <a:t>sakit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disembuhkan</a:t>
            </a:r>
            <a:r>
              <a:rPr lang="en-ID" sz="3000" dirty="0">
                <a:latin typeface="Gill Sans Nova Cond XBd" panose="020B0A06020104020203" pitchFamily="34" charset="0"/>
              </a:rPr>
              <a:t>, dan </a:t>
            </a:r>
            <a:r>
              <a:rPr lang="en-ID" sz="3000" dirty="0" err="1">
                <a:latin typeface="Gill Sans Nova Cond XBd" panose="020B0A06020104020203" pitchFamily="34" charset="0"/>
              </a:rPr>
              <a:t>tanda-tanda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ajaib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akan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menyertai</a:t>
            </a:r>
            <a:r>
              <a:rPr lang="en-ID" sz="3000" dirty="0">
                <a:latin typeface="Gill Sans Nova Cond XBd" panose="020B0A06020104020203" pitchFamily="34" charset="0"/>
              </a:rPr>
              <a:t> orang-orang yang </a:t>
            </a:r>
            <a:r>
              <a:rPr lang="en-ID" sz="3000" dirty="0" err="1">
                <a:latin typeface="Gill Sans Nova Cond XBd" panose="020B0A06020104020203" pitchFamily="34" charset="0"/>
              </a:rPr>
              <a:t>percaya</a:t>
            </a:r>
            <a:r>
              <a:rPr lang="en-ID" sz="3000" dirty="0">
                <a:latin typeface="Tw Cen MT Condensed Extra Bold" panose="020B0803020202020204" pitchFamily="34" charset="0"/>
              </a:rPr>
              <a:t>" [</a:t>
            </a:r>
            <a:r>
              <a:rPr lang="en-ID" sz="3000" dirty="0" err="1">
                <a:latin typeface="Tw Cen MT Condensed Extra Bold" panose="020B0803020202020204" pitchFamily="34" charset="0"/>
              </a:rPr>
              <a:t>Kemenangan</a:t>
            </a:r>
            <a:r>
              <a:rPr lang="en-ID" sz="3000" dirty="0">
                <a:latin typeface="Tw Cen MT Condensed Extra Bold" panose="020B0803020202020204" pitchFamily="34" charset="0"/>
              </a:rPr>
              <a:t> Akhir, </a:t>
            </a:r>
            <a:r>
              <a:rPr lang="en-ID" sz="3000" dirty="0" err="1">
                <a:latin typeface="Tw Cen MT Condensed Extra Bold" panose="020B0803020202020204" pitchFamily="34" charset="0"/>
              </a:rPr>
              <a:t>hlm</a:t>
            </a:r>
            <a:r>
              <a:rPr lang="en-ID" sz="3000" dirty="0">
                <a:latin typeface="Tw Cen MT Condensed Extra Bold" panose="020B0803020202020204" pitchFamily="34" charset="0"/>
              </a:rPr>
              <a:t>. 518].</a:t>
            </a:r>
            <a:endParaRPr lang="en-ID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28990-F362-45A7-6B75-5B9FBC65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998"/>
            <a:ext cx="2469094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8E94-D2A0-94E1-2275-0DBBC4B1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77CA-6FC0-4D8C-4724-AEF0FEA2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6B581-6931-2E5D-811D-5879AB7D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344"/>
            <a:ext cx="9170684" cy="68773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AD3069-C708-5953-742F-CB74A5C8CD6D}"/>
              </a:ext>
            </a:extLst>
          </p:cNvPr>
          <p:cNvSpPr txBox="1">
            <a:spLocks/>
          </p:cNvSpPr>
          <p:nvPr/>
        </p:nvSpPr>
        <p:spPr>
          <a:xfrm>
            <a:off x="2161605" y="169920"/>
            <a:ext cx="4847476" cy="5994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masis MT Pro Black" panose="02040A04050005020304" pitchFamily="18" charset="0"/>
              </a:rPr>
              <a:t>KESIMPULAN</a:t>
            </a:r>
            <a:endParaRPr lang="en-ID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C6CE82A7-12B8-6F92-611C-54717B10A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467" y="1190738"/>
            <a:ext cx="914400" cy="914400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CF855808-5BF0-39C2-4468-9025ECE9A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403" y="2243372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1F0F26F5-FD39-2F66-8EB1-757C48DCB1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403" y="3368688"/>
            <a:ext cx="914400" cy="914400"/>
          </a:xfrm>
          <a:prstGeom prst="rect">
            <a:avLst/>
          </a:prstGeom>
        </p:spPr>
      </p:pic>
      <p:pic>
        <p:nvPicPr>
          <p:cNvPr id="9" name="Graphic 8" descr="Badge 4 with solid fill">
            <a:extLst>
              <a:ext uri="{FF2B5EF4-FFF2-40B4-BE49-F238E27FC236}">
                <a16:creationId xmlns:a16="http://schemas.microsoft.com/office/drawing/2014/main" id="{281846BD-A624-6DF7-1EB1-60CCE1DE90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403" y="4497463"/>
            <a:ext cx="914400" cy="914400"/>
          </a:xfrm>
          <a:prstGeom prst="rect">
            <a:avLst/>
          </a:prstGeom>
        </p:spPr>
      </p:pic>
      <p:pic>
        <p:nvPicPr>
          <p:cNvPr id="10" name="Graphic 9" descr="Badge 5 with solid fill">
            <a:extLst>
              <a:ext uri="{FF2B5EF4-FFF2-40B4-BE49-F238E27FC236}">
                <a16:creationId xmlns:a16="http://schemas.microsoft.com/office/drawing/2014/main" id="{4065D735-7A68-1EE1-431B-54139BDAFC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6403" y="562440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23FD12-B7F0-6F2E-6710-6D0F9B3AC501}"/>
              </a:ext>
            </a:extLst>
          </p:cNvPr>
          <p:cNvSpPr txBox="1"/>
          <p:nvPr/>
        </p:nvSpPr>
        <p:spPr>
          <a:xfrm>
            <a:off x="1319332" y="1296492"/>
            <a:ext cx="7473793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Tanpa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Kitab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Suci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kita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akan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diserahkan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kepada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keinginan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pendapat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manusia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dengan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mudah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tertipu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1A358-5CBA-1C14-AB39-B936DED40299}"/>
              </a:ext>
            </a:extLst>
          </p:cNvPr>
          <p:cNvSpPr txBox="1"/>
          <p:nvPr/>
        </p:nvSpPr>
        <p:spPr>
          <a:xfrm>
            <a:off x="1319332" y="2307170"/>
            <a:ext cx="7473792" cy="830997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Kesetiaan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setiap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hari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kepada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Tuhan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kunci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bersiap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diri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ketika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krisis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terakhir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tiba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13908-921D-A111-DD8F-3AFAEE7CFACD}"/>
              </a:ext>
            </a:extLst>
          </p:cNvPr>
          <p:cNvSpPr txBox="1"/>
          <p:nvPr/>
        </p:nvSpPr>
        <p:spPr>
          <a:xfrm>
            <a:off x="1319331" y="3367116"/>
            <a:ext cx="7473791" cy="830997"/>
          </a:xfrm>
          <a:prstGeom prst="rect">
            <a:avLst/>
          </a:prstGeom>
          <a:solidFill>
            <a:srgbClr val="1E565C"/>
          </a:solidFill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Di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akhir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zaman,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pertentangan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besar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akan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terjadi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secara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dramatis,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mengenai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penyembahan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2F01A-681C-7778-2964-1AA0E7F7A921}"/>
              </a:ext>
            </a:extLst>
          </p:cNvPr>
          <p:cNvSpPr txBox="1"/>
          <p:nvPr/>
        </p:nvSpPr>
        <p:spPr>
          <a:xfrm>
            <a:off x="1313225" y="4365131"/>
            <a:ext cx="7473791" cy="1061829"/>
          </a:xfrm>
          <a:prstGeom prst="rect">
            <a:avLst/>
          </a:prstGeom>
          <a:solidFill>
            <a:srgbClr val="5A3220"/>
          </a:solidFill>
        </p:spPr>
        <p:txBody>
          <a:bodyPr wrap="square">
            <a:spAutoFit/>
          </a:bodyPr>
          <a:lstStyle/>
          <a:p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Nubuatan-nubuatan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yang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telah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digenapi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pada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pencurahan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hujan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awal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pada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pembukaan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penyiaran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Injil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sekali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lagi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akan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digenapi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pada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hujan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akhir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pada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penutupan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penyiaran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Injil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100" dirty="0" err="1">
                <a:solidFill>
                  <a:schemeClr val="bg1"/>
                </a:solidFill>
                <a:latin typeface="Impact" panose="020B0806030902050204" pitchFamily="34" charset="0"/>
              </a:rPr>
              <a:t>itu</a:t>
            </a:r>
            <a:r>
              <a:rPr lang="en-ID" sz="2100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014D25-FAEC-E082-E0A0-9AAC1897DD6D}"/>
              </a:ext>
            </a:extLst>
          </p:cNvPr>
          <p:cNvSpPr txBox="1"/>
          <p:nvPr/>
        </p:nvSpPr>
        <p:spPr>
          <a:xfrm>
            <a:off x="1313224" y="5524239"/>
            <a:ext cx="7473791" cy="115416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Yesus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mengutus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para murid-Nya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dengan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kuasa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Ilahi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untuk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menjadi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pemenang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dalam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peperangan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antara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yang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baik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 dan yang </a:t>
            </a:r>
            <a:r>
              <a:rPr lang="en-ID" sz="2300" dirty="0" err="1">
                <a:solidFill>
                  <a:schemeClr val="bg1"/>
                </a:solidFill>
                <a:latin typeface="Impact" panose="020B0806030902050204" pitchFamily="34" charset="0"/>
              </a:rPr>
              <a:t>jahat</a:t>
            </a:r>
            <a:r>
              <a:rPr lang="en-ID" sz="2300" dirty="0">
                <a:solidFill>
                  <a:schemeClr val="bg1"/>
                </a:solidFill>
                <a:latin typeface="Impact" panose="020B080603090205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51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8B11-C5A1-23BF-E7E7-CF252762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6272"/>
            <a:ext cx="7886700" cy="14743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D" sz="3600" dirty="0"/>
              <a:t>Pekan </a:t>
            </a:r>
            <a:r>
              <a:rPr lang="en-ID" sz="3600" dirty="0" err="1"/>
              <a:t>ini</a:t>
            </a:r>
            <a:r>
              <a:rPr lang="en-ID" sz="3600" dirty="0"/>
              <a:t>, </a:t>
            </a:r>
            <a:r>
              <a:rPr lang="en-ID" sz="3600" dirty="0" err="1"/>
              <a:t>kita</a:t>
            </a:r>
            <a:r>
              <a:rPr lang="en-ID" sz="3600" dirty="0"/>
              <a:t> </a:t>
            </a:r>
            <a:r>
              <a:rPr lang="en-ID" sz="3600" dirty="0" err="1"/>
              <a:t>akan</a:t>
            </a:r>
            <a:r>
              <a:rPr lang="en-ID" sz="3600" dirty="0"/>
              <a:t> </a:t>
            </a:r>
            <a:r>
              <a:rPr lang="en-ID" sz="3600" dirty="0" err="1"/>
              <a:t>berfokus</a:t>
            </a:r>
            <a:r>
              <a:rPr lang="en-ID" sz="3600" dirty="0"/>
              <a:t> pada </a:t>
            </a:r>
            <a:r>
              <a:rPr lang="en-ID" sz="3600" dirty="0" err="1"/>
              <a:t>beberapa</a:t>
            </a:r>
            <a:r>
              <a:rPr lang="en-ID" sz="3600" dirty="0"/>
              <a:t> </a:t>
            </a:r>
            <a:r>
              <a:rPr lang="en-ID" sz="3600" dirty="0" err="1"/>
              <a:t>elemen</a:t>
            </a:r>
            <a:r>
              <a:rPr lang="en-ID" sz="3600" dirty="0"/>
              <a:t> </a:t>
            </a:r>
            <a:r>
              <a:rPr lang="en-ID" sz="3600" dirty="0" err="1"/>
              <a:t>kunci</a:t>
            </a:r>
            <a:r>
              <a:rPr lang="en-ID" sz="3600" dirty="0"/>
              <a:t> </a:t>
            </a:r>
            <a:r>
              <a:rPr lang="en-ID" sz="3600" dirty="0" err="1"/>
              <a:t>dari</a:t>
            </a:r>
            <a:r>
              <a:rPr lang="en-ID" sz="3600" dirty="0"/>
              <a:t> </a:t>
            </a:r>
            <a:r>
              <a:rPr lang="en-ID" sz="3600" dirty="0" err="1"/>
              <a:t>persiapan</a:t>
            </a:r>
            <a:r>
              <a:rPr lang="en-ID" sz="3600" dirty="0"/>
              <a:t> </a:t>
            </a:r>
            <a:r>
              <a:rPr lang="en-ID" sz="3600" dirty="0" err="1"/>
              <a:t>umat</a:t>
            </a:r>
            <a:r>
              <a:rPr lang="en-ID" sz="3600" dirty="0"/>
              <a:t> Allah di </a:t>
            </a:r>
            <a:r>
              <a:rPr lang="en-ID" sz="3600" dirty="0" err="1"/>
              <a:t>akhir</a:t>
            </a:r>
            <a:r>
              <a:rPr lang="en-ID" sz="3600" dirty="0"/>
              <a:t> zaman.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8E1A-A18D-0174-3247-52FE38F1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9673"/>
            <a:ext cx="7886700" cy="4338085"/>
          </a:xfrm>
        </p:spPr>
        <p:txBody>
          <a:bodyPr>
            <a:normAutofit fontScale="92500"/>
          </a:bodyPr>
          <a:lstStyle/>
          <a:p>
            <a:r>
              <a:rPr lang="en-ID" b="1" dirty="0" err="1"/>
              <a:t>Pertama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diingatkan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satu-satunya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dipercaya</a:t>
            </a:r>
            <a:r>
              <a:rPr lang="en-ID" dirty="0"/>
              <a:t>; </a:t>
            </a:r>
            <a:r>
              <a:rPr lang="en-ID" dirty="0" err="1"/>
              <a:t>Firman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kebenaran</a:t>
            </a:r>
            <a:r>
              <a:rPr lang="en-ID" dirty="0"/>
              <a:t> dan </a:t>
            </a:r>
            <a:r>
              <a:rPr lang="en-ID" dirty="0" err="1"/>
              <a:t>kuasa</a:t>
            </a:r>
            <a:r>
              <a:rPr lang="en-ID" dirty="0"/>
              <a:t>. </a:t>
            </a:r>
          </a:p>
          <a:p>
            <a:r>
              <a:rPr lang="en-ID" b="1" dirty="0" err="1"/>
              <a:t>Kedua</a:t>
            </a:r>
            <a:r>
              <a:rPr lang="en-ID" dirty="0"/>
              <a:t>,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Sabat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komitmen</a:t>
            </a:r>
            <a:r>
              <a:rPr lang="en-ID" dirty="0"/>
              <a:t> dan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Pencipta</a:t>
            </a:r>
            <a:r>
              <a:rPr lang="en-ID" dirty="0"/>
              <a:t> dan </a:t>
            </a:r>
            <a:r>
              <a:rPr lang="en-ID" dirty="0" err="1"/>
              <a:t>Juruselamat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</a:t>
            </a:r>
          </a:p>
          <a:p>
            <a:r>
              <a:rPr lang="en-ID" b="1" dirty="0" err="1"/>
              <a:t>Ketiga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,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, </a:t>
            </a:r>
            <a:r>
              <a:rPr lang="en-ID" dirty="0" err="1"/>
              <a:t>sendirian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pertentangan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dan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misi</a:t>
            </a:r>
            <a:r>
              <a:rPr lang="en-ID" dirty="0"/>
              <a:t> Allah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memberitakan</a:t>
            </a:r>
            <a:r>
              <a:rPr lang="en-ID" dirty="0"/>
              <a:t> </a:t>
            </a:r>
            <a:r>
              <a:rPr lang="en-ID" dirty="0" err="1"/>
              <a:t>Injil</a:t>
            </a:r>
            <a:r>
              <a:rPr lang="en-ID" dirty="0"/>
              <a:t>-Nya yang </a:t>
            </a:r>
            <a:r>
              <a:rPr lang="en-ID" dirty="0" err="1"/>
              <a:t>kekal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88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D4309-B8DA-E758-C707-93F3B644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294538"/>
            <a:ext cx="9143997" cy="1167214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rgbClr val="FFFF00"/>
                </a:solidFill>
                <a:latin typeface="Impact" panose="020B0806030902050204" pitchFamily="34" charset="0"/>
              </a:rPr>
              <a:t>KESETIAAN KEPADA ALLAH DAN FIRMAN-NYA</a:t>
            </a:r>
            <a:br>
              <a:rPr lang="sv-SE" sz="3200" dirty="0">
                <a:solidFill>
                  <a:srgbClr val="FFFFFF"/>
                </a:solidFill>
              </a:rPr>
            </a:br>
            <a:r>
              <a:rPr lang="sv-SE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Minggu, 16 Juni 2024</a:t>
            </a:r>
            <a:endParaRPr lang="en-ID" sz="28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B8C8F-BF09-46E1-37DA-8A59898F5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2" y="1597432"/>
            <a:ext cx="9143997" cy="52995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D7DA-909A-6962-427B-039D99E8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183" y="1771067"/>
            <a:ext cx="7127584" cy="479239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3200" dirty="0" err="1">
                <a:latin typeface="Franklin Gothic Demi Cond" panose="020B0706030402020204" pitchFamily="34" charset="0"/>
              </a:rPr>
              <a:t>Yesus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adalah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sumber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segala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kebenaran</a:t>
            </a:r>
            <a:r>
              <a:rPr lang="en-ID" sz="3200" dirty="0">
                <a:latin typeface="Franklin Gothic Demi Cond" panose="020B07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>
                <a:latin typeface="Franklin Gothic Demi Cond" panose="020B0706030402020204" pitchFamily="34" charset="0"/>
              </a:rPr>
              <a:t>Dia </a:t>
            </a:r>
            <a:r>
              <a:rPr lang="en-ID" sz="3200" dirty="0" err="1">
                <a:latin typeface="Franklin Gothic Demi Cond" panose="020B0706030402020204" pitchFamily="34" charset="0"/>
              </a:rPr>
              <a:t>menyatakan</a:t>
            </a:r>
            <a:r>
              <a:rPr lang="en-ID" sz="3200" dirty="0">
                <a:latin typeface="Franklin Gothic Demi Cond" panose="020B0706030402020204" pitchFamily="34" charset="0"/>
              </a:rPr>
              <a:t>, “</a:t>
            </a:r>
            <a:r>
              <a:rPr lang="en-ID" sz="3200" dirty="0" err="1">
                <a:latin typeface="Franklin Gothic Demi Cond" panose="020B0706030402020204" pitchFamily="34" charset="0"/>
              </a:rPr>
              <a:t>Akulah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jalan</a:t>
            </a:r>
            <a:r>
              <a:rPr lang="en-ID" sz="3200" dirty="0">
                <a:latin typeface="Franklin Gothic Demi Cond" panose="020B0706030402020204" pitchFamily="34" charset="0"/>
              </a:rPr>
              <a:t> dan </a:t>
            </a:r>
            <a:r>
              <a:rPr lang="en-ID" sz="3200" dirty="0" err="1">
                <a:latin typeface="Franklin Gothic Demi Cond" panose="020B0706030402020204" pitchFamily="34" charset="0"/>
              </a:rPr>
              <a:t>kebenaran</a:t>
            </a:r>
            <a:r>
              <a:rPr lang="en-ID" sz="3200" dirty="0">
                <a:latin typeface="Franklin Gothic Demi Cond" panose="020B0706030402020204" pitchFamily="34" charset="0"/>
              </a:rPr>
              <a:t> dan </a:t>
            </a:r>
            <a:r>
              <a:rPr lang="en-ID" sz="3200" dirty="0" err="1">
                <a:latin typeface="Franklin Gothic Demi Cond" panose="020B0706030402020204" pitchFamily="34" charset="0"/>
              </a:rPr>
              <a:t>hidup</a:t>
            </a:r>
            <a:r>
              <a:rPr lang="en-ID" sz="3200" dirty="0">
                <a:latin typeface="Franklin Gothic Demi Cond" panose="020B0706030402020204" pitchFamily="34" charset="0"/>
              </a:rPr>
              <a:t>” [</a:t>
            </a:r>
            <a:r>
              <a:rPr lang="en-ID" sz="3200" dirty="0" err="1">
                <a:latin typeface="Franklin Gothic Demi Cond" panose="020B0706030402020204" pitchFamily="34" charset="0"/>
              </a:rPr>
              <a:t>Yohanes</a:t>
            </a:r>
            <a:r>
              <a:rPr lang="en-ID" sz="3200" dirty="0">
                <a:latin typeface="Franklin Gothic Demi Cond" panose="020B0706030402020204" pitchFamily="34" charset="0"/>
              </a:rPr>
              <a:t> 14:6]. </a:t>
            </a:r>
          </a:p>
          <a:p>
            <a:pPr marL="0" indent="0">
              <a:buNone/>
            </a:pPr>
            <a:r>
              <a:rPr lang="en-ID" sz="3200" dirty="0" err="1">
                <a:latin typeface="Gill Sans Ultra Bold Condensed" panose="020B0A06020104020203" pitchFamily="34" charset="0"/>
              </a:rPr>
              <a:t>Kebenaran</a:t>
            </a:r>
            <a:r>
              <a:rPr lang="en-ID" sz="3200" dirty="0">
                <a:latin typeface="Gill Sans Ultra Bold Condensed" panose="020B0A06020104020203" pitchFamily="34" charset="0"/>
              </a:rPr>
              <a:t> yang </a:t>
            </a:r>
            <a:r>
              <a:rPr lang="en-ID" sz="3200" dirty="0" err="1">
                <a:latin typeface="Gill Sans Ultra Bold Condensed" panose="020B0A06020104020203" pitchFamily="34" charset="0"/>
              </a:rPr>
              <a:t>membebaskan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kita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dari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tipu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daya</a:t>
            </a:r>
            <a:r>
              <a:rPr lang="en-ID" sz="3200" dirty="0">
                <a:latin typeface="Gill Sans Ultra Bold Condensed" panose="020B0A06020104020203" pitchFamily="34" charset="0"/>
              </a:rPr>
              <a:t> Iblis </a:t>
            </a:r>
            <a:r>
              <a:rPr lang="en-ID" sz="3200" dirty="0" err="1">
                <a:latin typeface="Gill Sans Ultra Bold Condensed" panose="020B0A06020104020203" pitchFamily="34" charset="0"/>
              </a:rPr>
              <a:t>dapat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ditemukan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dalam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Firman</a:t>
            </a:r>
            <a:r>
              <a:rPr lang="en-ID" sz="3200" dirty="0">
                <a:latin typeface="Gill Sans Ultra Bold Condensed" panose="020B0A06020104020203" pitchFamily="34" charset="0"/>
              </a:rPr>
              <a:t> Allah. </a:t>
            </a:r>
          </a:p>
          <a:p>
            <a:pPr marL="0" indent="0">
              <a:buNone/>
            </a:pPr>
            <a:r>
              <a:rPr lang="en-ID" sz="3200" b="1" dirty="0">
                <a:latin typeface="Franklin Gothic Demi Cond" panose="020B0706030402020204" pitchFamily="34" charset="0"/>
              </a:rPr>
              <a:t>Kitab </a:t>
            </a:r>
            <a:r>
              <a:rPr lang="en-ID" sz="3200" b="1" dirty="0" err="1">
                <a:latin typeface="Franklin Gothic Demi Cond" panose="020B0706030402020204" pitchFamily="34" charset="0"/>
              </a:rPr>
              <a:t>Suci</a:t>
            </a:r>
            <a:r>
              <a:rPr lang="en-ID" sz="3200" b="1" dirty="0">
                <a:latin typeface="Franklin Gothic Demi Cond" panose="020B0706030402020204" pitchFamily="34" charset="0"/>
              </a:rPr>
              <a:t> </a:t>
            </a:r>
            <a:r>
              <a:rPr lang="en-ID" sz="3200" b="1" dirty="0" err="1">
                <a:latin typeface="Franklin Gothic Demi Cond" panose="020B0706030402020204" pitchFamily="34" charset="0"/>
              </a:rPr>
              <a:t>membuka</a:t>
            </a:r>
            <a:r>
              <a:rPr lang="en-ID" sz="3200" b="1" dirty="0">
                <a:latin typeface="Franklin Gothic Demi Cond" panose="020B0706030402020204" pitchFamily="34" charset="0"/>
              </a:rPr>
              <a:t> </a:t>
            </a:r>
            <a:r>
              <a:rPr lang="en-ID" sz="3200" b="1" dirty="0" err="1">
                <a:latin typeface="Franklin Gothic Demi Cond" panose="020B0706030402020204" pitchFamily="34" charset="0"/>
              </a:rPr>
              <a:t>kedok</a:t>
            </a:r>
            <a:r>
              <a:rPr lang="en-ID" sz="3200" b="1" dirty="0">
                <a:latin typeface="Franklin Gothic Demi Cond" panose="020B0706030402020204" pitchFamily="34" charset="0"/>
              </a:rPr>
              <a:t> strategi Iblis dan </a:t>
            </a:r>
            <a:r>
              <a:rPr lang="en-ID" sz="3200" b="1" dirty="0" err="1">
                <a:latin typeface="Franklin Gothic Demi Cond" panose="020B0706030402020204" pitchFamily="34" charset="0"/>
              </a:rPr>
              <a:t>menyingkapkan</a:t>
            </a:r>
            <a:r>
              <a:rPr lang="en-ID" sz="3200" b="1" dirty="0">
                <a:latin typeface="Franklin Gothic Demi Cond" panose="020B0706030402020204" pitchFamily="34" charset="0"/>
              </a:rPr>
              <a:t> </a:t>
            </a:r>
            <a:r>
              <a:rPr lang="en-ID" sz="3200" b="1" dirty="0" err="1">
                <a:latin typeface="Franklin Gothic Demi Cond" panose="020B0706030402020204" pitchFamily="34" charset="0"/>
              </a:rPr>
              <a:t>rencana</a:t>
            </a:r>
            <a:r>
              <a:rPr lang="en-ID" sz="3200" b="1" dirty="0">
                <a:latin typeface="Franklin Gothic Demi Cond" panose="020B0706030402020204" pitchFamily="34" charset="0"/>
              </a:rPr>
              <a:t> Allah. </a:t>
            </a:r>
          </a:p>
          <a:p>
            <a:pPr marL="0" indent="0">
              <a:buNone/>
            </a:pPr>
            <a:r>
              <a:rPr lang="en-ID" sz="3200" dirty="0">
                <a:latin typeface="Franklin Gothic Demi Cond" panose="020B0706030402020204" pitchFamily="34" charset="0"/>
              </a:rPr>
              <a:t>Kitab </a:t>
            </a:r>
            <a:r>
              <a:rPr lang="en-ID" sz="3200" dirty="0" err="1">
                <a:latin typeface="Franklin Gothic Demi Cond" panose="020B0706030402020204" pitchFamily="34" charset="0"/>
              </a:rPr>
              <a:t>Suci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adalah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pelita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bagi</a:t>
            </a:r>
            <a:r>
              <a:rPr lang="en-ID" sz="3200" dirty="0">
                <a:latin typeface="Franklin Gothic Demi Cond" panose="020B0706030402020204" pitchFamily="34" charset="0"/>
              </a:rPr>
              <a:t> kaki </a:t>
            </a:r>
            <a:r>
              <a:rPr lang="en-ID" sz="3200" dirty="0" err="1">
                <a:latin typeface="Franklin Gothic Demi Cond" panose="020B0706030402020204" pitchFamily="34" charset="0"/>
              </a:rPr>
              <a:t>kita</a:t>
            </a:r>
            <a:r>
              <a:rPr lang="en-ID" sz="3200" dirty="0">
                <a:latin typeface="Franklin Gothic Demi Cond" panose="020B0706030402020204" pitchFamily="34" charset="0"/>
              </a:rPr>
              <a:t> [</a:t>
            </a:r>
            <a:r>
              <a:rPr lang="en-ID" sz="3200" dirty="0" err="1">
                <a:latin typeface="Franklin Gothic Demi Cond" panose="020B0706030402020204" pitchFamily="34" charset="0"/>
              </a:rPr>
              <a:t>Mazmur</a:t>
            </a:r>
            <a:r>
              <a:rPr lang="en-ID" sz="3200" dirty="0">
                <a:latin typeface="Franklin Gothic Demi Cond" panose="020B0706030402020204" pitchFamily="34" charset="0"/>
              </a:rPr>
              <a:t> 119:105].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E7C2D-D7F8-7E8C-6644-A49A78B5FB05}"/>
              </a:ext>
            </a:extLst>
          </p:cNvPr>
          <p:cNvSpPr/>
          <p:nvPr/>
        </p:nvSpPr>
        <p:spPr>
          <a:xfrm>
            <a:off x="405233" y="3049439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6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335D2-7D3F-0514-ADB3-3A73FCB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90B3-F307-0AB8-EE7B-F5168CE8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320" y="1297858"/>
            <a:ext cx="7186152" cy="4822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600" dirty="0" err="1">
                <a:latin typeface="Gill Sans Ultra Bold Condensed" panose="020B0A06020104020203" pitchFamily="34" charset="0"/>
              </a:rPr>
              <a:t>Nubuatan-nubuatan</a:t>
            </a:r>
            <a:r>
              <a:rPr lang="en-ID" sz="3600" dirty="0">
                <a:latin typeface="Gill Sans Ultra Bold Condensed" panose="020B0A06020104020203" pitchFamily="34" charset="0"/>
              </a:rPr>
              <a:t> </a:t>
            </a:r>
            <a:r>
              <a:rPr lang="en-ID" sz="3600" dirty="0" err="1">
                <a:latin typeface="Gill Sans Ultra Bold Condensed" panose="020B0A06020104020203" pitchFamily="34" charset="0"/>
              </a:rPr>
              <a:t>Firman</a:t>
            </a:r>
            <a:r>
              <a:rPr lang="en-ID" sz="3600" dirty="0">
                <a:latin typeface="Gill Sans Ultra Bold Condensed" panose="020B0A06020104020203" pitchFamily="34" charset="0"/>
              </a:rPr>
              <a:t> Allah </a:t>
            </a:r>
            <a:r>
              <a:rPr lang="en-ID" sz="3600" dirty="0" err="1">
                <a:latin typeface="Gill Sans Ultra Bold Condensed" panose="020B0A06020104020203" pitchFamily="34" charset="0"/>
              </a:rPr>
              <a:t>menerangi</a:t>
            </a:r>
            <a:r>
              <a:rPr lang="en-ID" sz="3600" dirty="0">
                <a:latin typeface="Gill Sans Ultra Bold Condensed" panose="020B0A06020104020203" pitchFamily="34" charset="0"/>
              </a:rPr>
              <a:t> </a:t>
            </a:r>
            <a:r>
              <a:rPr lang="en-ID" sz="3600" dirty="0" err="1">
                <a:latin typeface="Gill Sans Ultra Bold Condensed" panose="020B0A06020104020203" pitchFamily="34" charset="0"/>
              </a:rPr>
              <a:t>jalan</a:t>
            </a:r>
            <a:r>
              <a:rPr lang="en-ID" sz="3600" dirty="0">
                <a:latin typeface="Gill Sans Ultra Bold Condensed" panose="020B0A06020104020203" pitchFamily="34" charset="0"/>
              </a:rPr>
              <a:t> di </a:t>
            </a:r>
            <a:r>
              <a:rPr lang="en-ID" sz="3600" dirty="0" err="1">
                <a:latin typeface="Gill Sans Ultra Bold Condensed" panose="020B0A06020104020203" pitchFamily="34" charset="0"/>
              </a:rPr>
              <a:t>depan</a:t>
            </a:r>
            <a:r>
              <a:rPr lang="en-ID" sz="3600" dirty="0">
                <a:latin typeface="Gill Sans Ultra Bold Condensed" panose="020B0A06020104020203" pitchFamily="34" charset="0"/>
              </a:rPr>
              <a:t> </a:t>
            </a:r>
            <a:r>
              <a:rPr lang="en-ID" sz="3600" dirty="0" err="1">
                <a:latin typeface="Gill Sans Ultra Bold Condensed" panose="020B0A06020104020203" pitchFamily="34" charset="0"/>
              </a:rPr>
              <a:t>kita</a:t>
            </a:r>
            <a:r>
              <a:rPr lang="en-ID" sz="3600" dirty="0">
                <a:latin typeface="Gill Sans Ultra Bold Condensed" panose="020B0A06020104020203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600" dirty="0" err="1">
                <a:latin typeface="Franklin Gothic Demi Cond" panose="020B0706030402020204" pitchFamily="34" charset="0"/>
              </a:rPr>
              <a:t>Nubuatan-nubuatan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itu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menolong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kita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untuk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membedakan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kebenaran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dari</a:t>
            </a:r>
            <a:r>
              <a:rPr lang="en-ID" sz="3600" dirty="0">
                <a:latin typeface="Franklin Gothic Demi Cond" panose="020B0706030402020204" pitchFamily="34" charset="0"/>
              </a:rPr>
              <a:t> </a:t>
            </a:r>
            <a:r>
              <a:rPr lang="en-ID" sz="3600" dirty="0" err="1">
                <a:latin typeface="Franklin Gothic Demi Cond" panose="020B0706030402020204" pitchFamily="34" charset="0"/>
              </a:rPr>
              <a:t>kesalahan</a:t>
            </a:r>
            <a:r>
              <a:rPr lang="en-ID" sz="3600" dirty="0">
                <a:latin typeface="Franklin Gothic Demi Cond" panose="020B07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Tanpa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Kitab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Suci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kita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akan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diserahkan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kepada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keinginan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pendapat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manusia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dan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dengan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mudah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tertipu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600" dirty="0">
                <a:latin typeface="Franklin Gothic Demi Cond" panose="020B0706030402020204" pitchFamily="34" charset="0"/>
              </a:rPr>
              <a:t>[2 Petrus 1:16-21].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EDF56-7EF0-B138-CEF8-1DEBB0C352CF}"/>
              </a:ext>
            </a:extLst>
          </p:cNvPr>
          <p:cNvSpPr/>
          <p:nvPr/>
        </p:nvSpPr>
        <p:spPr>
          <a:xfrm>
            <a:off x="490075" y="2459503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071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15ED1F-C2BE-D16D-C76E-788429A2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3AD9-EFD7-DAEB-F237-F13A4382E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921" y="1198735"/>
            <a:ext cx="7364975" cy="525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b="1" dirty="0">
                <a:latin typeface="Franklin Gothic Demi Cond" panose="020B0706030402020204" pitchFamily="34" charset="0"/>
              </a:rPr>
              <a:t>Ellen G. White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menuliskan</a:t>
            </a:r>
            <a:r>
              <a:rPr lang="en-ID" sz="3200" dirty="0">
                <a:latin typeface="Franklin Gothic Demi Cond" panose="020B0706030402020204" pitchFamily="34" charset="0"/>
              </a:rPr>
              <a:t>: </a:t>
            </a:r>
            <a:r>
              <a:rPr lang="en-ID" sz="3200" dirty="0">
                <a:latin typeface="Gill Sans Ultra Bold Condensed" panose="020B0A06020104020203" pitchFamily="34" charset="0"/>
              </a:rPr>
              <a:t>"</a:t>
            </a:r>
            <a:r>
              <a:rPr lang="en-ID" sz="3200" dirty="0" err="1">
                <a:latin typeface="Gill Sans Ultra Bold Condensed" panose="020B0A06020104020203" pitchFamily="34" charset="0"/>
              </a:rPr>
              <a:t>Umat</a:t>
            </a:r>
            <a:r>
              <a:rPr lang="en-ID" sz="3200" dirty="0">
                <a:latin typeface="Gill Sans Ultra Bold Condensed" panose="020B0A06020104020203" pitchFamily="34" charset="0"/>
              </a:rPr>
              <a:t> Allah </a:t>
            </a:r>
            <a:r>
              <a:rPr lang="en-ID" sz="3200" dirty="0" err="1">
                <a:latin typeface="Gill Sans Ultra Bold Condensed" panose="020B0A06020104020203" pitchFamily="34" charset="0"/>
              </a:rPr>
              <a:t>dituntun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kepada</a:t>
            </a:r>
            <a:r>
              <a:rPr lang="en-ID" sz="3200" dirty="0">
                <a:latin typeface="Gill Sans Ultra Bold Condensed" panose="020B0A06020104020203" pitchFamily="34" charset="0"/>
              </a:rPr>
              <a:t> Kitab </a:t>
            </a:r>
            <a:r>
              <a:rPr lang="en-ID" sz="3200" dirty="0" err="1">
                <a:latin typeface="Gill Sans Ultra Bold Condensed" panose="020B0A06020104020203" pitchFamily="34" charset="0"/>
              </a:rPr>
              <a:t>Suci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sebagai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perlindungan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mereka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terhadap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pengaruh</a:t>
            </a:r>
            <a:r>
              <a:rPr lang="en-ID" sz="3200" dirty="0">
                <a:latin typeface="Gill Sans Ultra Bold Condensed" panose="020B0A06020104020203" pitchFamily="34" charset="0"/>
              </a:rPr>
              <a:t> guru-guru </a:t>
            </a:r>
            <a:r>
              <a:rPr lang="en-ID" sz="3200" dirty="0" err="1">
                <a:latin typeface="Gill Sans Ultra Bold Condensed" panose="020B0A06020104020203" pitchFamily="34" charset="0"/>
              </a:rPr>
              <a:t>palsu</a:t>
            </a:r>
            <a:r>
              <a:rPr lang="en-ID" sz="3200" dirty="0">
                <a:latin typeface="Gill Sans Ultra Bold Condensed" panose="020B0A06020104020203" pitchFamily="34" charset="0"/>
              </a:rPr>
              <a:t> dan </a:t>
            </a:r>
            <a:r>
              <a:rPr lang="en-ID" sz="3200" dirty="0" err="1">
                <a:latin typeface="Gill Sans Ultra Bold Condensed" panose="020B0A06020104020203" pitchFamily="34" charset="0"/>
              </a:rPr>
              <a:t>kuasa</a:t>
            </a:r>
            <a:r>
              <a:rPr lang="en-ID" sz="3200" dirty="0">
                <a:latin typeface="Gill Sans Ultra Bold Condensed" panose="020B0A06020104020203" pitchFamily="34" charset="0"/>
              </a:rPr>
              <a:t> yang </a:t>
            </a:r>
            <a:r>
              <a:rPr lang="en-ID" sz="3200" dirty="0" err="1">
                <a:latin typeface="Gill Sans Ultra Bold Condensed" panose="020B0A06020104020203" pitchFamily="34" charset="0"/>
              </a:rPr>
              <a:t>menipu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dari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roh-roh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kegelapan</a:t>
            </a:r>
            <a:r>
              <a:rPr lang="en-ID" sz="3200" dirty="0">
                <a:latin typeface="Gill Sans Ultra Bold Condensed" panose="020B0A06020104020203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 err="1">
                <a:latin typeface="Franklin Gothic Demi Cond" panose="020B0706030402020204" pitchFamily="34" charset="0"/>
              </a:rPr>
              <a:t>Setan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menggunakan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setiap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sarana</a:t>
            </a:r>
            <a:r>
              <a:rPr lang="en-ID" sz="3200" dirty="0">
                <a:latin typeface="Franklin Gothic Demi Cond" panose="020B0706030402020204" pitchFamily="34" charset="0"/>
              </a:rPr>
              <a:t> yang </a:t>
            </a:r>
            <a:r>
              <a:rPr lang="en-ID" sz="3200" dirty="0" err="1">
                <a:latin typeface="Franklin Gothic Demi Cond" panose="020B0706030402020204" pitchFamily="34" charset="0"/>
              </a:rPr>
              <a:t>mungkin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untuk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mencegah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manusia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memperoleh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pengetahuan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mengenai</a:t>
            </a:r>
            <a:r>
              <a:rPr lang="en-ID" sz="3200" dirty="0">
                <a:latin typeface="Franklin Gothic Demi Cond" panose="020B0706030402020204" pitchFamily="34" charset="0"/>
              </a:rPr>
              <a:t> Kitab </a:t>
            </a:r>
            <a:r>
              <a:rPr lang="en-ID" sz="3200" dirty="0" err="1">
                <a:latin typeface="Franklin Gothic Demi Cond" panose="020B0706030402020204" pitchFamily="34" charset="0"/>
              </a:rPr>
              <a:t>Suci</a:t>
            </a:r>
            <a:r>
              <a:rPr lang="en-ID" sz="3200" dirty="0">
                <a:latin typeface="Franklin Gothic Demi Cond" panose="020B0706030402020204" pitchFamily="34" charset="0"/>
              </a:rPr>
              <a:t>, </a:t>
            </a:r>
            <a:r>
              <a:rPr lang="en-ID" sz="3200" dirty="0" err="1">
                <a:latin typeface="Franklin Gothic Demi Cond" panose="020B0706030402020204" pitchFamily="34" charset="0"/>
              </a:rPr>
              <a:t>karena</a:t>
            </a:r>
            <a:r>
              <a:rPr lang="en-ID" sz="3200" dirty="0">
                <a:latin typeface="Franklin Gothic Demi Cond" panose="020B0706030402020204" pitchFamily="34" charset="0"/>
              </a:rPr>
              <a:t> kata-kata Kitab </a:t>
            </a:r>
            <a:r>
              <a:rPr lang="en-ID" sz="3200" dirty="0" err="1">
                <a:latin typeface="Franklin Gothic Demi Cond" panose="020B0706030402020204" pitchFamily="34" charset="0"/>
              </a:rPr>
              <a:t>Suci</a:t>
            </a:r>
            <a:r>
              <a:rPr lang="en-ID" sz="3200" dirty="0">
                <a:latin typeface="Franklin Gothic Demi Cond" panose="020B0706030402020204" pitchFamily="34" charset="0"/>
              </a:rPr>
              <a:t> yang </a:t>
            </a:r>
            <a:r>
              <a:rPr lang="en-ID" sz="3200" dirty="0" err="1">
                <a:latin typeface="Franklin Gothic Demi Cond" panose="020B0706030402020204" pitchFamily="34" charset="0"/>
              </a:rPr>
              <a:t>jelas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mengungkapkan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penipuannya</a:t>
            </a:r>
            <a:r>
              <a:rPr lang="en-ID" sz="3200" dirty="0">
                <a:latin typeface="Franklin Gothic Demi Cond" panose="020B0706030402020204" pitchFamily="34" charset="0"/>
              </a:rPr>
              <a:t>….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37AF2-FE44-8726-7CB6-B9E617A17577}"/>
              </a:ext>
            </a:extLst>
          </p:cNvPr>
          <p:cNvSpPr/>
          <p:nvPr/>
        </p:nvSpPr>
        <p:spPr>
          <a:xfrm>
            <a:off x="387102" y="2459503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887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374B8D-0998-1A6B-9C0B-F0ACEC1B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1144-0654-F71F-2709-98E6DA8A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69" y="942524"/>
            <a:ext cx="7713406" cy="5589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 err="1">
                <a:latin typeface="Franklin Gothic Demi Cond" panose="020B0706030402020204" pitchFamily="34" charset="0"/>
              </a:rPr>
              <a:t>Penipuan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besar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terakhir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akan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segera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digelar</a:t>
            </a:r>
            <a:r>
              <a:rPr lang="en-ID" sz="3200" dirty="0">
                <a:latin typeface="Franklin Gothic Demi Cond" panose="020B0706030402020204" pitchFamily="34" charset="0"/>
              </a:rPr>
              <a:t> di </a:t>
            </a:r>
            <a:r>
              <a:rPr lang="en-ID" sz="3200" dirty="0" err="1">
                <a:latin typeface="Franklin Gothic Demi Cond" panose="020B0706030402020204" pitchFamily="34" charset="0"/>
              </a:rPr>
              <a:t>hadapan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kita</a:t>
            </a:r>
            <a:r>
              <a:rPr lang="en-ID" sz="3200" dirty="0">
                <a:latin typeface="Franklin Gothic Demi Cond" panose="020B0706030402020204" pitchFamily="34" charset="0"/>
              </a:rPr>
              <a:t>. Anti-</a:t>
            </a:r>
            <a:r>
              <a:rPr lang="en-ID" sz="3200" dirty="0" err="1">
                <a:latin typeface="Franklin Gothic Demi Cond" panose="020B0706030402020204" pitchFamily="34" charset="0"/>
              </a:rPr>
              <a:t>Kristus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akan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melakukan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pekerjaan-pekerjaannya</a:t>
            </a:r>
            <a:r>
              <a:rPr lang="en-ID" sz="3200" dirty="0">
                <a:latin typeface="Franklin Gothic Demi Cond" panose="020B0706030402020204" pitchFamily="34" charset="0"/>
              </a:rPr>
              <a:t> yang </a:t>
            </a:r>
            <a:r>
              <a:rPr lang="en-ID" sz="3200" dirty="0" err="1">
                <a:latin typeface="Franklin Gothic Demi Cond" panose="020B0706030402020204" pitchFamily="34" charset="0"/>
              </a:rPr>
              <a:t>mengherankan</a:t>
            </a:r>
            <a:r>
              <a:rPr lang="en-ID" sz="3200" dirty="0">
                <a:latin typeface="Franklin Gothic Demi Cond" panose="020B0706030402020204" pitchFamily="34" charset="0"/>
              </a:rPr>
              <a:t> di </a:t>
            </a:r>
            <a:r>
              <a:rPr lang="en-ID" sz="3200" dirty="0" err="1">
                <a:latin typeface="Franklin Gothic Demi Cond" panose="020B0706030402020204" pitchFamily="34" charset="0"/>
              </a:rPr>
              <a:t>depan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mata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kita</a:t>
            </a:r>
            <a:r>
              <a:rPr lang="en-ID" sz="3200" dirty="0">
                <a:latin typeface="Franklin Gothic Demi Cond" panose="020B0706030402020204" pitchFamily="34" charset="0"/>
              </a:rPr>
              <a:t>. </a:t>
            </a:r>
            <a:r>
              <a:rPr lang="en-ID" sz="3200" dirty="0" err="1">
                <a:latin typeface="Gill Sans Ultra Bold Condensed" panose="020B0A06020104020203" pitchFamily="34" charset="0"/>
              </a:rPr>
              <a:t>Begitu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miripnya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pemalsuan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itu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dengan</a:t>
            </a:r>
            <a:r>
              <a:rPr lang="en-ID" sz="3200" dirty="0">
                <a:latin typeface="Gill Sans Ultra Bold Condensed" panose="020B0A06020104020203" pitchFamily="34" charset="0"/>
              </a:rPr>
              <a:t> yang </a:t>
            </a:r>
            <a:r>
              <a:rPr lang="en-ID" sz="3200" dirty="0" err="1">
                <a:latin typeface="Gill Sans Ultra Bold Condensed" panose="020B0A06020104020203" pitchFamily="34" charset="0"/>
              </a:rPr>
              <a:t>aslinya</a:t>
            </a:r>
            <a:r>
              <a:rPr lang="en-ID" sz="3200" dirty="0">
                <a:latin typeface="Gill Sans Ultra Bold Condensed" panose="020B0A06020104020203" pitchFamily="34" charset="0"/>
              </a:rPr>
              <a:t>, </a:t>
            </a:r>
            <a:r>
              <a:rPr lang="en-ID" sz="3200" dirty="0" err="1">
                <a:latin typeface="Gill Sans Ultra Bold Condensed" panose="020B0A06020104020203" pitchFamily="34" charset="0"/>
              </a:rPr>
              <a:t>sehingga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mustahil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untuk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membedakannya</a:t>
            </a:r>
            <a:r>
              <a:rPr lang="en-ID" sz="3200" dirty="0">
                <a:latin typeface="Gill Sans Ultra Bold Condensed" panose="020B0A06020104020203" pitchFamily="34" charset="0"/>
              </a:rPr>
              <a:t> </a:t>
            </a:r>
            <a:r>
              <a:rPr lang="en-ID" sz="3200" dirty="0" err="1">
                <a:latin typeface="Gill Sans Ultra Bold Condensed" panose="020B0A06020104020203" pitchFamily="34" charset="0"/>
              </a:rPr>
              <a:t>kecuali</a:t>
            </a:r>
            <a:r>
              <a:rPr lang="en-ID" sz="3200" dirty="0">
                <a:latin typeface="Gill Sans Ultra Bold Condensed" panose="020B0A06020104020203" pitchFamily="34" charset="0"/>
              </a:rPr>
              <a:t> oleh Kitab </a:t>
            </a:r>
            <a:r>
              <a:rPr lang="en-ID" sz="3200" dirty="0" err="1">
                <a:latin typeface="Gill Sans Ultra Bold Condensed" panose="020B0A06020104020203" pitchFamily="34" charset="0"/>
              </a:rPr>
              <a:t>Suci</a:t>
            </a:r>
            <a:r>
              <a:rPr lang="en-ID" sz="3200" dirty="0">
                <a:latin typeface="Gill Sans Ultra Bold Condensed" panose="020B0A06020104020203" pitchFamily="34" charset="0"/>
              </a:rPr>
              <a:t>…. </a:t>
            </a:r>
          </a:p>
          <a:p>
            <a:pPr marL="0" indent="0">
              <a:buNone/>
            </a:pP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Hanya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mereka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telah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membentengi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pikirannya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dengan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kebenaran-kebenaran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Kitab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Suci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akan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bertahan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melewati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pertentangan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besar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terakhir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itu</a:t>
            </a:r>
            <a:r>
              <a:rPr lang="en-ID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25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1B7DA-D610-1C6F-5E0B-E1327DF8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22961-F887-5DD4-A75B-798B0D07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01" y="778920"/>
            <a:ext cx="7590275" cy="5619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>
                <a:latin typeface="Franklin Gothic Demi Cond" panose="020B0706030402020204" pitchFamily="34" charset="0"/>
              </a:rPr>
              <a:t>Akan </a:t>
            </a:r>
            <a:r>
              <a:rPr lang="en-ID" sz="3200" dirty="0" err="1">
                <a:latin typeface="Franklin Gothic Demi Cond" panose="020B0706030402020204" pitchFamily="34" charset="0"/>
              </a:rPr>
              <a:t>datang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ujian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penelitian</a:t>
            </a:r>
            <a:r>
              <a:rPr lang="en-ID" sz="3200" dirty="0">
                <a:latin typeface="Franklin Gothic Demi Cond" panose="020B0706030402020204" pitchFamily="34" charset="0"/>
              </a:rPr>
              <a:t> yang </a:t>
            </a:r>
            <a:r>
              <a:rPr lang="en-ID" sz="3200" dirty="0" err="1">
                <a:latin typeface="Franklin Gothic Demi Cond" panose="020B0706030402020204" pitchFamily="34" charset="0"/>
              </a:rPr>
              <a:t>mendalam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kepada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setiap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jiwa</a:t>
            </a:r>
            <a:r>
              <a:rPr lang="en-ID" sz="3200" dirty="0">
                <a:latin typeface="Franklin Gothic Demi Cond" panose="020B0706030402020204" pitchFamily="34" charset="0"/>
              </a:rPr>
              <a:t>: </a:t>
            </a:r>
            <a:r>
              <a:rPr lang="en-ID" sz="3200" dirty="0" err="1">
                <a:latin typeface="Franklin Gothic Demi Cond" panose="020B0706030402020204" pitchFamily="34" charset="0"/>
              </a:rPr>
              <a:t>Akankah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saya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lebih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menurut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kepada</a:t>
            </a:r>
            <a:r>
              <a:rPr lang="en-ID" sz="3200" dirty="0">
                <a:latin typeface="Franklin Gothic Demi Cond" panose="020B0706030402020204" pitchFamily="34" charset="0"/>
              </a:rPr>
              <a:t> Allah </a:t>
            </a:r>
            <a:r>
              <a:rPr lang="en-ID" sz="3200" dirty="0" err="1">
                <a:latin typeface="Franklin Gothic Demi Cond" panose="020B0706030402020204" pitchFamily="34" charset="0"/>
              </a:rPr>
              <a:t>daripada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kepada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manusia</a:t>
            </a:r>
            <a:r>
              <a:rPr lang="en-ID" sz="3200" dirty="0">
                <a:latin typeface="Franklin Gothic Demi Cond" panose="020B0706030402020204" pitchFamily="34" charset="0"/>
              </a:rPr>
              <a:t>? </a:t>
            </a:r>
          </a:p>
          <a:p>
            <a:pPr marL="0" indent="0">
              <a:buNone/>
            </a:pPr>
            <a:r>
              <a:rPr lang="en-ID" sz="3200" dirty="0" err="1">
                <a:latin typeface="Franklin Gothic Demi Cond" panose="020B0706030402020204" pitchFamily="34" charset="0"/>
              </a:rPr>
              <a:t>Bahkan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saat</a:t>
            </a:r>
            <a:r>
              <a:rPr lang="en-ID" sz="3200" dirty="0">
                <a:latin typeface="Franklin Gothic Demi Cond" panose="020B0706030402020204" pitchFamily="34" charset="0"/>
              </a:rPr>
              <a:t> yang </a:t>
            </a:r>
            <a:r>
              <a:rPr lang="en-ID" sz="3200" dirty="0" err="1">
                <a:latin typeface="Franklin Gothic Demi Cond" panose="020B0706030402020204" pitchFamily="34" charset="0"/>
              </a:rPr>
              <a:t>menentukan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sekarang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sudah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datang</a:t>
            </a:r>
            <a:r>
              <a:rPr lang="en-ID" sz="3200" dirty="0">
                <a:latin typeface="Franklin Gothic Demi Cond" panose="020B0706030402020204" pitchFamily="34" charset="0"/>
              </a:rPr>
              <a:t>. </a:t>
            </a:r>
            <a:r>
              <a:rPr lang="en-ID" sz="3200" dirty="0" err="1">
                <a:latin typeface="Franklin Gothic Demi Cond" panose="020B0706030402020204" pitchFamily="34" charset="0"/>
              </a:rPr>
              <a:t>Apakah</a:t>
            </a:r>
            <a:r>
              <a:rPr lang="en-ID" sz="3200" dirty="0">
                <a:latin typeface="Franklin Gothic Demi Cond" panose="020B0706030402020204" pitchFamily="34" charset="0"/>
              </a:rPr>
              <a:t> kaki </a:t>
            </a:r>
            <a:r>
              <a:rPr lang="en-ID" sz="3200" dirty="0" err="1">
                <a:latin typeface="Franklin Gothic Demi Cond" panose="020B0706030402020204" pitchFamily="34" charset="0"/>
              </a:rPr>
              <a:t>kita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berpijak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kukuh</a:t>
            </a:r>
            <a:r>
              <a:rPr lang="en-ID" sz="3200" dirty="0">
                <a:latin typeface="Franklin Gothic Demi Cond" panose="020B0706030402020204" pitchFamily="34" charset="0"/>
              </a:rPr>
              <a:t> di </a:t>
            </a:r>
            <a:r>
              <a:rPr lang="en-ID" sz="3200" dirty="0" err="1">
                <a:latin typeface="Franklin Gothic Demi Cond" panose="020B0706030402020204" pitchFamily="34" charset="0"/>
              </a:rPr>
              <a:t>atas</a:t>
            </a:r>
            <a:r>
              <a:rPr lang="en-ID" sz="3200" dirty="0">
                <a:latin typeface="Franklin Gothic Demi Cond" panose="020B0706030402020204" pitchFamily="34" charset="0"/>
              </a:rPr>
              <a:t> batu </a:t>
            </a:r>
            <a:r>
              <a:rPr lang="en-ID" sz="3200" dirty="0" err="1">
                <a:latin typeface="Franklin Gothic Demi Cond" panose="020B0706030402020204" pitchFamily="34" charset="0"/>
              </a:rPr>
              <a:t>karang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Firman</a:t>
            </a:r>
            <a:r>
              <a:rPr lang="en-ID" sz="3200" dirty="0">
                <a:latin typeface="Franklin Gothic Demi Cond" panose="020B0706030402020204" pitchFamily="34" charset="0"/>
              </a:rPr>
              <a:t> Allah yang </a:t>
            </a:r>
            <a:r>
              <a:rPr lang="en-ID" sz="3200" dirty="0" err="1">
                <a:latin typeface="Franklin Gothic Demi Cond" panose="020B0706030402020204" pitchFamily="34" charset="0"/>
              </a:rPr>
              <a:t>tak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berubah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itu</a:t>
            </a:r>
            <a:r>
              <a:rPr lang="en-ID" sz="3200" dirty="0">
                <a:latin typeface="Franklin Gothic Demi Cond" panose="020B0706030402020204" pitchFamily="34" charset="0"/>
              </a:rPr>
              <a:t>? </a:t>
            </a:r>
          </a:p>
          <a:p>
            <a:pPr marL="0" indent="0">
              <a:buNone/>
            </a:pPr>
            <a:r>
              <a:rPr lang="en-ID" sz="3200" dirty="0" err="1">
                <a:latin typeface="Franklin Gothic Demi Cond" panose="020B0706030402020204" pitchFamily="34" charset="0"/>
              </a:rPr>
              <a:t>Apakah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kita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bersedia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untuk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berdiri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teguh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mempertahankan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perintah-perintah</a:t>
            </a:r>
            <a:r>
              <a:rPr lang="en-ID" sz="3200" dirty="0">
                <a:latin typeface="Franklin Gothic Demi Cond" panose="020B0706030402020204" pitchFamily="34" charset="0"/>
              </a:rPr>
              <a:t> Allah dan </a:t>
            </a:r>
            <a:r>
              <a:rPr lang="en-ID" sz="3200" dirty="0" err="1">
                <a:latin typeface="Franklin Gothic Demi Cond" panose="020B0706030402020204" pitchFamily="34" charset="0"/>
              </a:rPr>
              <a:t>iman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kepada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Yesus</a:t>
            </a:r>
            <a:r>
              <a:rPr lang="en-ID" sz="3200" dirty="0">
                <a:latin typeface="Franklin Gothic Demi Cond" panose="020B0706030402020204" pitchFamily="34" charset="0"/>
              </a:rPr>
              <a:t>?" </a:t>
            </a:r>
          </a:p>
          <a:p>
            <a:pPr marL="0" indent="0">
              <a:buNone/>
            </a:pPr>
            <a:r>
              <a:rPr lang="en-ID" sz="3200" dirty="0">
                <a:latin typeface="Franklin Gothic Demi Cond" panose="020B0706030402020204" pitchFamily="34" charset="0"/>
              </a:rPr>
              <a:t>[</a:t>
            </a:r>
            <a:r>
              <a:rPr lang="en-ID" sz="3200" dirty="0" err="1">
                <a:latin typeface="Franklin Gothic Demi Cond" panose="020B0706030402020204" pitchFamily="34" charset="0"/>
              </a:rPr>
              <a:t>Kemenangan</a:t>
            </a:r>
            <a:r>
              <a:rPr lang="en-ID" sz="3200" dirty="0">
                <a:latin typeface="Franklin Gothic Demi Cond" panose="020B0706030402020204" pitchFamily="34" charset="0"/>
              </a:rPr>
              <a:t> Akhir, </a:t>
            </a:r>
            <a:r>
              <a:rPr lang="en-ID" sz="3200" dirty="0" err="1">
                <a:latin typeface="Franklin Gothic Demi Cond" panose="020B0706030402020204" pitchFamily="34" charset="0"/>
              </a:rPr>
              <a:t>hlm</a:t>
            </a:r>
            <a:r>
              <a:rPr lang="en-ID" sz="3200" dirty="0">
                <a:latin typeface="Franklin Gothic Demi Cond" panose="020B0706030402020204" pitchFamily="34" charset="0"/>
              </a:rPr>
              <a:t>. 503].</a:t>
            </a:r>
          </a:p>
        </p:txBody>
      </p:sp>
    </p:spTree>
    <p:extLst>
      <p:ext uri="{BB962C8B-B14F-4D97-AF65-F5344CB8AC3E}">
        <p14:creationId xmlns:p14="http://schemas.microsoft.com/office/powerpoint/2010/main" val="257831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47DB1-7B11-7554-C786-1DB448A6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4538"/>
            <a:ext cx="9143996" cy="1167214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00"/>
                </a:solidFill>
                <a:latin typeface="Impact" panose="020B0806030902050204" pitchFamily="34" charset="0"/>
              </a:rPr>
              <a:t>DIMETERAIKAN UNTUK SURGA</a:t>
            </a:r>
            <a:br>
              <a:rPr lang="fi-FI" sz="3200" dirty="0">
                <a:solidFill>
                  <a:srgbClr val="FFFFFF"/>
                </a:solidFill>
              </a:rPr>
            </a:br>
            <a:r>
              <a:rPr lang="fi-FI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Senin, 17 Juni 2024</a:t>
            </a:r>
            <a:endParaRPr lang="en-ID" sz="28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E493F-07FA-16CD-007E-BE611D0F703F}"/>
              </a:ext>
            </a:extLst>
          </p:cNvPr>
          <p:cNvSpPr txBox="1"/>
          <p:nvPr/>
        </p:nvSpPr>
        <p:spPr>
          <a:xfrm>
            <a:off x="1332260" y="1780892"/>
            <a:ext cx="7496908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D" sz="2600" dirty="0">
                <a:latin typeface="Impact" panose="020B0806030902050204" pitchFamily="34" charset="0"/>
              </a:rPr>
              <a:t>Di </a:t>
            </a:r>
            <a:r>
              <a:rPr lang="en-ID" sz="2600" dirty="0" err="1">
                <a:latin typeface="Impact" panose="020B0806030902050204" pitchFamily="34" charset="0"/>
              </a:rPr>
              <a:t>dalam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hukum</a:t>
            </a:r>
            <a:r>
              <a:rPr lang="en-ID" sz="2600" dirty="0">
                <a:latin typeface="Impact" panose="020B0806030902050204" pitchFamily="34" charset="0"/>
              </a:rPr>
              <a:t> ke-4 [</a:t>
            </a:r>
            <a:r>
              <a:rPr lang="en-ID" sz="2600" dirty="0" err="1">
                <a:latin typeface="Impact" panose="020B0806030902050204" pitchFamily="34" charset="0"/>
              </a:rPr>
              <a:t>Keluaran</a:t>
            </a:r>
            <a:r>
              <a:rPr lang="en-ID" sz="2600" dirty="0">
                <a:latin typeface="Impact" panose="020B0806030902050204" pitchFamily="34" charset="0"/>
              </a:rPr>
              <a:t> 20:8-11], </a:t>
            </a:r>
            <a:r>
              <a:rPr lang="en-ID" sz="2600" dirty="0" err="1">
                <a:latin typeface="Impact" panose="020B0806030902050204" pitchFamily="34" charset="0"/>
              </a:rPr>
              <a:t>kita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melihat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tiga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elemen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dari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sebuah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meterai</a:t>
            </a:r>
            <a:r>
              <a:rPr lang="en-ID" sz="2600" dirty="0">
                <a:latin typeface="Impact" panose="020B0806030902050204" pitchFamily="34" charset="0"/>
              </a:rPr>
              <a:t> yang </a:t>
            </a:r>
            <a:r>
              <a:rPr lang="en-ID" sz="2600" dirty="0" err="1">
                <a:latin typeface="Impact" panose="020B0806030902050204" pitchFamily="34" charset="0"/>
              </a:rPr>
              <a:t>otentik</a:t>
            </a:r>
            <a:r>
              <a:rPr lang="en-ID" sz="2600" dirty="0">
                <a:latin typeface="Impact" panose="020B0806030902050204" pitchFamily="34" charset="0"/>
              </a:rPr>
              <a:t> :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</a:p>
          <a:p>
            <a:pPr marL="342900" indent="-342900">
              <a:buAutoNum type="arabicParenBoth"/>
            </a:pPr>
            <a:r>
              <a:rPr lang="en-ID" sz="2600" dirty="0">
                <a:latin typeface="Tw Cen MT Condensed Extra Bold" panose="020B0803020202020204" pitchFamily="34" charset="0"/>
              </a:rPr>
              <a:t>Nama </a:t>
            </a:r>
            <a:r>
              <a:rPr lang="en-ID" sz="2600" dirty="0" err="1">
                <a:latin typeface="Tw Cen MT Condensed Extra Bold" panose="020B0803020202020204" pitchFamily="34" charset="0"/>
              </a:rPr>
              <a:t>dari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pemilik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meterai</a:t>
            </a:r>
            <a:r>
              <a:rPr lang="en-ID" sz="2600" dirty="0">
                <a:latin typeface="Tw Cen MT Condensed Extra Bold" panose="020B0803020202020204" pitchFamily="34" charset="0"/>
              </a:rPr>
              <a:t>, "TUHAN, </a:t>
            </a:r>
            <a:r>
              <a:rPr lang="en-ID" sz="2600" dirty="0" err="1">
                <a:latin typeface="Tw Cen MT Condensed Extra Bold" panose="020B0803020202020204" pitchFamily="34" charset="0"/>
              </a:rPr>
              <a:t>Allahmu</a:t>
            </a:r>
            <a:r>
              <a:rPr lang="en-ID" sz="2600" dirty="0">
                <a:latin typeface="Tw Cen MT Condensed Extra Bold" panose="020B0803020202020204" pitchFamily="34" charset="0"/>
              </a:rPr>
              <a:t>." </a:t>
            </a:r>
          </a:p>
          <a:p>
            <a:pPr marL="342900" indent="-342900">
              <a:buAutoNum type="arabicParenBoth"/>
            </a:pPr>
            <a:r>
              <a:rPr lang="en-ID" sz="2600" dirty="0" err="1">
                <a:latin typeface="Tw Cen MT Condensed Extra Bold" panose="020B0803020202020204" pitchFamily="34" charset="0"/>
              </a:rPr>
              <a:t>Gelar</a:t>
            </a:r>
            <a:r>
              <a:rPr lang="en-ID" sz="2600" dirty="0">
                <a:latin typeface="Tw Cen MT Condensed Extra Bold" panose="020B0803020202020204" pitchFamily="34" charset="0"/>
              </a:rPr>
              <a:t>-Nya, Dia yang “</a:t>
            </a:r>
            <a:r>
              <a:rPr lang="en-ID" sz="2600" dirty="0" err="1">
                <a:latin typeface="Tw Cen MT Condensed Extra Bold" panose="020B0803020202020204" pitchFamily="34" charset="0"/>
              </a:rPr>
              <a:t>menjadikan</a:t>
            </a:r>
            <a:r>
              <a:rPr lang="en-ID" sz="2600" dirty="0">
                <a:latin typeface="Tw Cen MT Condensed Extra Bold" panose="020B0803020202020204" pitchFamily="34" charset="0"/>
              </a:rPr>
              <a:t>" Sang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Pencipta</a:t>
            </a:r>
            <a:r>
              <a:rPr lang="en-ID" sz="2600" dirty="0">
                <a:latin typeface="Tw Cen MT Condensed Extra Bold" panose="020B0803020202020204" pitchFamily="34" charset="0"/>
              </a:rPr>
              <a:t>. </a:t>
            </a:r>
          </a:p>
          <a:p>
            <a:pPr marL="342900" indent="-342900">
              <a:buAutoNum type="arabicParenBoth"/>
            </a:pPr>
            <a:r>
              <a:rPr lang="en-ID" sz="2600" dirty="0">
                <a:latin typeface="Tw Cen MT Condensed Extra Bold" panose="020B0803020202020204" pitchFamily="34" charset="0"/>
              </a:rPr>
              <a:t>Wilayah </a:t>
            </a:r>
            <a:r>
              <a:rPr lang="en-ID" sz="2600" dirty="0" err="1">
                <a:latin typeface="Tw Cen MT Condensed Extra Bold" panose="020B0803020202020204" pitchFamily="34" charset="0"/>
              </a:rPr>
              <a:t>kekuasaan</a:t>
            </a:r>
            <a:r>
              <a:rPr lang="en-ID" sz="2600" dirty="0">
                <a:latin typeface="Tw Cen MT Condensed Extra Bold" panose="020B0803020202020204" pitchFamily="34" charset="0"/>
              </a:rPr>
              <a:t>-Nya, "</a:t>
            </a:r>
            <a:r>
              <a:rPr lang="en-ID" sz="2600" dirty="0" err="1">
                <a:latin typeface="Tw Cen MT Condensed Extra Bold" panose="020B0803020202020204" pitchFamily="34" charset="0"/>
              </a:rPr>
              <a:t>langit</a:t>
            </a:r>
            <a:r>
              <a:rPr lang="en-ID" sz="2600" dirty="0">
                <a:latin typeface="Tw Cen MT Condensed Extra Bold" panose="020B0803020202020204" pitchFamily="34" charset="0"/>
              </a:rPr>
              <a:t> dan </a:t>
            </a:r>
            <a:r>
              <a:rPr lang="en-ID" sz="2600" dirty="0" err="1">
                <a:latin typeface="Tw Cen MT Condensed Extra Bold" panose="020B0803020202020204" pitchFamily="34" charset="0"/>
              </a:rPr>
              <a:t>bumi</a:t>
            </a:r>
            <a:r>
              <a:rPr lang="en-ID" sz="2600" dirty="0">
                <a:latin typeface="Tw Cen MT Condensed Extra Bold" panose="020B0803020202020204" pitchFamily="34" charset="0"/>
              </a:rPr>
              <a:t>, </a:t>
            </a:r>
            <a:r>
              <a:rPr lang="en-ID" sz="2600" dirty="0" err="1">
                <a:latin typeface="Tw Cen MT Condensed Extra Bold" panose="020B0803020202020204" pitchFamily="34" charset="0"/>
              </a:rPr>
              <a:t>laut</a:t>
            </a:r>
            <a:r>
              <a:rPr lang="en-ID" sz="2600" dirty="0">
                <a:latin typeface="Tw Cen MT Condensed Extra Bold" panose="020B0803020202020204" pitchFamily="34" charset="0"/>
              </a:rPr>
              <a:t> dan </a:t>
            </a:r>
            <a:r>
              <a:rPr lang="en-ID" sz="2600" dirty="0" err="1">
                <a:latin typeface="Tw Cen MT Condensed Extra Bold" panose="020B0803020202020204" pitchFamily="34" charset="0"/>
              </a:rPr>
              <a:t>segala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isinya</a:t>
            </a:r>
            <a:r>
              <a:rPr lang="en-ID" sz="2600" dirty="0">
                <a:latin typeface="Tw Cen MT Condensed Extra Bold" panose="020B0803020202020204" pitchFamily="34" charset="0"/>
              </a:rPr>
              <a:t>." </a:t>
            </a:r>
          </a:p>
          <a:p>
            <a:r>
              <a:rPr lang="en-ID" sz="2600" dirty="0" err="1">
                <a:latin typeface="Tw Cen MT Condensed Extra Bold" panose="020B0803020202020204" pitchFamily="34" charset="0"/>
              </a:rPr>
              <a:t>Meterai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kadang-kadang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disebut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tanda</a:t>
            </a:r>
            <a:r>
              <a:rPr lang="en-ID" sz="2600" dirty="0">
                <a:latin typeface="Tw Cen MT Condensed Extra Bold" panose="020B0803020202020204" pitchFamily="34" charset="0"/>
              </a:rPr>
              <a:t> di </a:t>
            </a:r>
            <a:r>
              <a:rPr lang="en-ID" sz="26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2600" dirty="0">
                <a:latin typeface="Tw Cen MT Condensed Extra Bold" panose="020B0803020202020204" pitchFamily="34" charset="0"/>
              </a:rPr>
              <a:t> Kitab </a:t>
            </a:r>
            <a:r>
              <a:rPr lang="en-ID" sz="2600" dirty="0" err="1">
                <a:latin typeface="Tw Cen MT Condensed Extra Bold" panose="020B0803020202020204" pitchFamily="34" charset="0"/>
              </a:rPr>
              <a:t>Suci</a:t>
            </a:r>
            <a:r>
              <a:rPr lang="en-ID" sz="2600" dirty="0">
                <a:latin typeface="Tw Cen MT Condensed Extra Bold" panose="020B0803020202020204" pitchFamily="34" charset="0"/>
              </a:rPr>
              <a:t> [Roma 4:11]. </a:t>
            </a:r>
            <a:r>
              <a:rPr lang="en-ID" sz="2600" dirty="0" err="1">
                <a:latin typeface="Tw Cen MT Condensed Extra Bold" panose="020B0803020202020204" pitchFamily="34" charset="0"/>
              </a:rPr>
              <a:t>Kedua</a:t>
            </a:r>
            <a:r>
              <a:rPr lang="en-ID" sz="2600" dirty="0">
                <a:latin typeface="Tw Cen MT Condensed Extra Bold" panose="020B0803020202020204" pitchFamily="34" charset="0"/>
              </a:rPr>
              <a:t> kata </a:t>
            </a:r>
            <a:r>
              <a:rPr lang="en-ID" sz="2600" dirty="0" err="1">
                <a:latin typeface="Tw Cen MT Condensed Extra Bold" panose="020B0803020202020204" pitchFamily="34" charset="0"/>
              </a:rPr>
              <a:t>tersebut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dapat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dipertukarkan</a:t>
            </a:r>
            <a:r>
              <a:rPr lang="en-ID" sz="2600" dirty="0">
                <a:latin typeface="Tw Cen MT Condensed Extra Bold" panose="020B0803020202020204" pitchFamily="34" charset="0"/>
              </a:rPr>
              <a:t>. </a:t>
            </a:r>
            <a:r>
              <a:rPr lang="en-ID" sz="2600" dirty="0" err="1">
                <a:latin typeface="Gill Sans Nova Cond Ultra Bold" panose="020B0B04020104020203" pitchFamily="34" charset="0"/>
              </a:rPr>
              <a:t>Sebagai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tanda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atau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meterai</a:t>
            </a:r>
            <a:r>
              <a:rPr lang="en-ID" sz="2600" dirty="0">
                <a:latin typeface="Gill Sans Nova Cond Ultra Bold" panose="020B0B04020104020203" pitchFamily="34" charset="0"/>
              </a:rPr>
              <a:t> Allah di </a:t>
            </a:r>
            <a:r>
              <a:rPr lang="en-ID" sz="2600" dirty="0" err="1">
                <a:latin typeface="Gill Sans Nova Cond Ultra Bold" panose="020B0B04020104020203" pitchFamily="34" charset="0"/>
              </a:rPr>
              <a:t>dalam</a:t>
            </a:r>
            <a:r>
              <a:rPr lang="en-ID" sz="2600" dirty="0">
                <a:latin typeface="Gill Sans Nova Cond Ultra Bold" panose="020B0B04020104020203" pitchFamily="34" charset="0"/>
              </a:rPr>
              <a:t> inti </a:t>
            </a:r>
            <a:r>
              <a:rPr lang="en-ID" sz="2600" dirty="0" err="1">
                <a:latin typeface="Gill Sans Nova Cond Ultra Bold" panose="020B0B04020104020203" pitchFamily="34" charset="0"/>
              </a:rPr>
              <a:t>hukum</a:t>
            </a:r>
            <a:r>
              <a:rPr lang="en-ID" sz="2600" dirty="0">
                <a:latin typeface="Gill Sans Nova Cond Ultra Bold" panose="020B0B04020104020203" pitchFamily="34" charset="0"/>
              </a:rPr>
              <a:t> Allah, </a:t>
            </a:r>
            <a:r>
              <a:rPr lang="en-ID" sz="2600" dirty="0" err="1">
                <a:latin typeface="Gill Sans Nova Cond Ultra Bold" panose="020B0B04020104020203" pitchFamily="34" charset="0"/>
              </a:rPr>
              <a:t>hari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Sabat</a:t>
            </a:r>
            <a:r>
              <a:rPr lang="en-ID" sz="2600" dirty="0">
                <a:latin typeface="Gill Sans Nova Cond Ultra Bold" panose="020B0B04020104020203" pitchFamily="34" charset="0"/>
              </a:rPr>
              <a:t> menjadi </a:t>
            </a:r>
            <a:r>
              <a:rPr lang="en-ID" sz="2600" dirty="0" err="1">
                <a:latin typeface="Gill Sans Nova Cond Ultra Bold" panose="020B0B04020104020203" pitchFamily="34" charset="0"/>
              </a:rPr>
              <a:t>pusat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dari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konflik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terakhir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mengenai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penyembahan</a:t>
            </a:r>
            <a:r>
              <a:rPr lang="en-ID" sz="2600" dirty="0">
                <a:latin typeface="Gill Sans Nova Cond Ultra Bold" panose="020B0B04020104020203" pitchFamily="34" charset="0"/>
              </a:rPr>
              <a:t> [</a:t>
            </a:r>
            <a:r>
              <a:rPr lang="en-ID" sz="2600" dirty="0" err="1">
                <a:latin typeface="Gill Sans Nova Cond Ultra Bold" panose="020B0B04020104020203" pitchFamily="34" charset="0"/>
              </a:rPr>
              <a:t>Yehezkiel</a:t>
            </a:r>
            <a:r>
              <a:rPr lang="en-ID" sz="2600" dirty="0">
                <a:latin typeface="Gill Sans Nova Cond Ultra Bold" panose="020B0B04020104020203" pitchFamily="34" charset="0"/>
              </a:rPr>
              <a:t> 20:12, 20; Wahyu 12:17].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E6727-9816-6844-7F35-5516D4C9C38E}"/>
              </a:ext>
            </a:extLst>
          </p:cNvPr>
          <p:cNvSpPr/>
          <p:nvPr/>
        </p:nvSpPr>
        <p:spPr>
          <a:xfrm>
            <a:off x="216711" y="2898182"/>
            <a:ext cx="80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950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1572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Aharoni</vt:lpstr>
      <vt:lpstr>Amasis MT Pro Black</vt:lpstr>
      <vt:lpstr>Aptos</vt:lpstr>
      <vt:lpstr>Aptos Display</vt:lpstr>
      <vt:lpstr>Arial</vt:lpstr>
      <vt:lpstr>Eras Bold ITC</vt:lpstr>
      <vt:lpstr>Franklin Gothic Demi Cond</vt:lpstr>
      <vt:lpstr>Franklin Gothic Heavy</vt:lpstr>
      <vt:lpstr>Gill Sans Nova Cond Ultra Bold</vt:lpstr>
      <vt:lpstr>Gill Sans Nova Cond XBd</vt:lpstr>
      <vt:lpstr>Gill Sans Ultra Bold Condensed</vt:lpstr>
      <vt:lpstr>Impact</vt:lpstr>
      <vt:lpstr>Tw Cen MT Condensed Extra Bold</vt:lpstr>
      <vt:lpstr>Office Theme</vt:lpstr>
      <vt:lpstr>PERISTIWA-PERISTIWA PENUTUPAN SEJARAH DUNIA</vt:lpstr>
      <vt:lpstr>AMSAL 23 : 23</vt:lpstr>
      <vt:lpstr>Pekan ini, kita akan berfokus pada beberapa elemen kunci dari persiapan umat Allah di akhir zaman.</vt:lpstr>
      <vt:lpstr>KESETIAAN KEPADA ALLAH DAN FIRMAN-NYA Minggu, 16 Juni 2024</vt:lpstr>
      <vt:lpstr>PowerPoint Presentation</vt:lpstr>
      <vt:lpstr>PowerPoint Presentation</vt:lpstr>
      <vt:lpstr>PowerPoint Presentation</vt:lpstr>
      <vt:lpstr>PowerPoint Presentation</vt:lpstr>
      <vt:lpstr>DIMETERAIKAN UNTUK SURGA Senin, 17 Juni 2024</vt:lpstr>
      <vt:lpstr>PowerPoint Presentation</vt:lpstr>
      <vt:lpstr>PowerPoint Presentation</vt:lpstr>
      <vt:lpstr>KEPADA SIAPA KITA MENYEMBAH Selasa, 18 Juni 2024</vt:lpstr>
      <vt:lpstr>PowerPoint Presentation</vt:lpstr>
      <vt:lpstr>PowerPoint Presentation</vt:lpstr>
      <vt:lpstr>PowerPoint Presentation</vt:lpstr>
      <vt:lpstr>HUJAN AWAL DAN AKHIR Rabu, 19 Juni 2024</vt:lpstr>
      <vt:lpstr>PowerPoint Presentation</vt:lpstr>
      <vt:lpstr>PowerPoint Presentation</vt:lpstr>
      <vt:lpstr>PowerPoint Presentation</vt:lpstr>
      <vt:lpstr>PowerPoint Presentation</vt:lpstr>
      <vt:lpstr>SERUAN NYARING Kamis, 20 Juni 2024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Office365</dc:creator>
  <cp:lastModifiedBy>Office365</cp:lastModifiedBy>
  <cp:revision>17</cp:revision>
  <dcterms:created xsi:type="dcterms:W3CDTF">2024-06-17T00:15:37Z</dcterms:created>
  <dcterms:modified xsi:type="dcterms:W3CDTF">2024-06-20T09:08:26Z</dcterms:modified>
</cp:coreProperties>
</file>