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84" r:id="rId4"/>
    <p:sldId id="258" r:id="rId5"/>
    <p:sldId id="259" r:id="rId6"/>
    <p:sldId id="260" r:id="rId7"/>
    <p:sldId id="266" r:id="rId8"/>
    <p:sldId id="261" r:id="rId9"/>
    <p:sldId id="262" r:id="rId10"/>
    <p:sldId id="267" r:id="rId11"/>
    <p:sldId id="268" r:id="rId12"/>
    <p:sldId id="269" r:id="rId13"/>
    <p:sldId id="263" r:id="rId14"/>
    <p:sldId id="270" r:id="rId15"/>
    <p:sldId id="271" r:id="rId16"/>
    <p:sldId id="273" r:id="rId17"/>
    <p:sldId id="272" r:id="rId18"/>
    <p:sldId id="274" r:id="rId19"/>
    <p:sldId id="264" r:id="rId20"/>
    <p:sldId id="276" r:id="rId21"/>
    <p:sldId id="277" r:id="rId22"/>
    <p:sldId id="278" r:id="rId23"/>
    <p:sldId id="279" r:id="rId24"/>
    <p:sldId id="265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6338"/>
    <a:srgbClr val="1D3943"/>
    <a:srgbClr val="451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815E2-C30A-4EDB-A775-56C503B47C06}" type="datetimeFigureOut">
              <a:rPr lang="en-ID" smtClean="0"/>
              <a:t>14/06/2024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09AA3-5918-4E3A-96F3-C4379F251BF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1082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09AA3-5918-4E3A-96F3-C4379F251BF8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49952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E73F-8915-409E-A08E-E2EA2163FC24}" type="datetimeFigureOut">
              <a:rPr lang="en-ID" smtClean="0"/>
              <a:t>14/06/2024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8DA3-9326-4FB0-AAD3-2DC4D5F0785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87077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E73F-8915-409E-A08E-E2EA2163FC24}" type="datetimeFigureOut">
              <a:rPr lang="en-ID" smtClean="0"/>
              <a:t>14/06/2024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8DA3-9326-4FB0-AAD3-2DC4D5F0785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14798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E73F-8915-409E-A08E-E2EA2163FC24}" type="datetimeFigureOut">
              <a:rPr lang="en-ID" smtClean="0"/>
              <a:t>14/06/2024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8DA3-9326-4FB0-AAD3-2DC4D5F0785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0870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E73F-8915-409E-A08E-E2EA2163FC24}" type="datetimeFigureOut">
              <a:rPr lang="en-ID" smtClean="0"/>
              <a:t>14/06/2024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8DA3-9326-4FB0-AAD3-2DC4D5F0785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0964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E73F-8915-409E-A08E-E2EA2163FC24}" type="datetimeFigureOut">
              <a:rPr lang="en-ID" smtClean="0"/>
              <a:t>14/06/2024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8DA3-9326-4FB0-AAD3-2DC4D5F0785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48567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E73F-8915-409E-A08E-E2EA2163FC24}" type="datetimeFigureOut">
              <a:rPr lang="en-ID" smtClean="0"/>
              <a:t>14/06/2024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8DA3-9326-4FB0-AAD3-2DC4D5F0785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0116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E73F-8915-409E-A08E-E2EA2163FC24}" type="datetimeFigureOut">
              <a:rPr lang="en-ID" smtClean="0"/>
              <a:t>14/06/2024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8DA3-9326-4FB0-AAD3-2DC4D5F0785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0692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E73F-8915-409E-A08E-E2EA2163FC24}" type="datetimeFigureOut">
              <a:rPr lang="en-ID" smtClean="0"/>
              <a:t>14/06/2024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8DA3-9326-4FB0-AAD3-2DC4D5F0785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613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E73F-8915-409E-A08E-E2EA2163FC24}" type="datetimeFigureOut">
              <a:rPr lang="en-ID" smtClean="0"/>
              <a:t>14/06/2024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8DA3-9326-4FB0-AAD3-2DC4D5F0785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66724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E73F-8915-409E-A08E-E2EA2163FC24}" type="datetimeFigureOut">
              <a:rPr lang="en-ID" smtClean="0"/>
              <a:t>14/06/2024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8DA3-9326-4FB0-AAD3-2DC4D5F0785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53598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E73F-8915-409E-A08E-E2EA2163FC24}" type="datetimeFigureOut">
              <a:rPr lang="en-ID" smtClean="0"/>
              <a:t>14/06/2024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8DA3-9326-4FB0-AAD3-2DC4D5F0785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2787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2EE73F-8915-409E-A08E-E2EA2163FC24}" type="datetimeFigureOut">
              <a:rPr lang="en-ID" smtClean="0"/>
              <a:t>14/06/2024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818DA3-9326-4FB0-AAD3-2DC4D5F0785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4999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22A090-F5C2-E6F9-E6FE-0D09D76153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41" r="3" b="2381"/>
          <a:stretch/>
        </p:blipFill>
        <p:spPr>
          <a:xfrm>
            <a:off x="6396990" y="10"/>
            <a:ext cx="274701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DCF116-DACB-CBBF-F8F3-9346927F0C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1" r="38768" b="1"/>
          <a:stretch/>
        </p:blipFill>
        <p:spPr>
          <a:xfrm>
            <a:off x="3836485" y="10"/>
            <a:ext cx="3088583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70D43D-CF53-BEEC-A8B8-96B1B7FC9F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556" r="-1" b="4275"/>
          <a:stretch/>
        </p:blipFill>
        <p:spPr>
          <a:xfrm>
            <a:off x="3876264" y="3456432"/>
            <a:ext cx="5267735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5957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37982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48233-A1E5-C578-DE24-CC9B4A9FB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184" y="1527048"/>
            <a:ext cx="3765042" cy="2770632"/>
          </a:xfrm>
        </p:spPr>
        <p:txBody>
          <a:bodyPr>
            <a:normAutofit/>
          </a:bodyPr>
          <a:lstStyle/>
          <a:p>
            <a:pPr algn="l"/>
            <a:r>
              <a:rPr lang="en-US" sz="4700" dirty="0">
                <a:latin typeface="Impact" panose="020B0806030902050204" pitchFamily="34" charset="0"/>
              </a:rPr>
              <a:t>KONFLIK YANG AKAN DATANG</a:t>
            </a:r>
            <a:endParaRPr lang="en-ID" sz="4700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EC7F53-D9F2-5E76-17BA-E055BACFF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9184" y="4690872"/>
            <a:ext cx="3689604" cy="1335024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Pelajaran ke-11, Triwulan II</a:t>
            </a:r>
          </a:p>
          <a:p>
            <a:pPr algn="l"/>
            <a:r>
              <a:rPr lang="en-US" sz="2000" b="1" dirty="0"/>
              <a:t>Tahun 2024</a:t>
            </a:r>
            <a:endParaRPr lang="en-ID" sz="20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704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4461119"/>
            <a:ext cx="376430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997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58A87B-2066-7DEB-6C46-C39AB61FD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4A244-0F62-18B5-34DA-D8F24AB77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156" y="1120876"/>
            <a:ext cx="7344697" cy="53389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Seperti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penganiayaan</a:t>
            </a:r>
            <a:r>
              <a:rPr lang="en-ID" sz="3000" dirty="0">
                <a:latin typeface="Franklin Gothic Demi Cond" panose="020B0706030402020204" pitchFamily="34" charset="0"/>
              </a:rPr>
              <a:t> di masa </a:t>
            </a:r>
            <a:r>
              <a:rPr lang="en-ID" sz="3000" dirty="0" err="1">
                <a:latin typeface="Franklin Gothic Demi Cond" panose="020B0706030402020204" pitchFamily="34" charset="0"/>
              </a:rPr>
              <a:t>lalu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penganiayaan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atau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kekerasan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dirancang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memaksa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setiap</a:t>
            </a:r>
            <a:r>
              <a:rPr lang="en-ID" sz="3000" dirty="0">
                <a:latin typeface="Franklin Gothic Demi Cond" panose="020B0706030402020204" pitchFamily="34" charset="0"/>
              </a:rPr>
              <a:t> orang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menyesuaikan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serangkaian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kepercayaan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sistem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peribadatan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disetujui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Nubuatan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menunjukkan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penganiayaan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dimulai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sanksi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ekonomi</a:t>
            </a:r>
            <a:r>
              <a:rPr lang="en-ID" sz="3000" dirty="0">
                <a:latin typeface="Franklin Gothic Demi Cond" panose="020B0706030402020204" pitchFamily="34" charset="0"/>
              </a:rPr>
              <a:t>: </a:t>
            </a:r>
            <a:r>
              <a:rPr lang="en-ID" sz="3000" dirty="0" err="1">
                <a:latin typeface="Impact" panose="020B0806030902050204" pitchFamily="34" charset="0"/>
              </a:rPr>
              <a:t>tidak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seorang</a:t>
            </a:r>
            <a:r>
              <a:rPr lang="en-ID" sz="3000" dirty="0">
                <a:latin typeface="Impact" panose="020B0806030902050204" pitchFamily="34" charset="0"/>
              </a:rPr>
              <a:t> pun </a:t>
            </a:r>
            <a:r>
              <a:rPr lang="en-ID" sz="3000" dirty="0" err="1">
                <a:latin typeface="Impact" panose="020B0806030902050204" pitchFamily="34" charset="0"/>
              </a:rPr>
              <a:t>dapat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membeli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atau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menjual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kecuali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mereka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memiliki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tanda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tersebut</a:t>
            </a:r>
            <a:r>
              <a:rPr lang="en-ID" sz="3000" dirty="0">
                <a:latin typeface="Impact" panose="020B0806030902050204" pitchFamily="34" charset="0"/>
              </a:rPr>
              <a:t>. </a:t>
            </a:r>
            <a:r>
              <a:rPr lang="en-ID" sz="3000" dirty="0" err="1">
                <a:latin typeface="Franklin Gothic Demi Cond" panose="020B0706030402020204" pitchFamily="34" charset="0"/>
              </a:rPr>
              <a:t>Siapa</a:t>
            </a:r>
            <a:r>
              <a:rPr lang="en-ID" sz="3000" dirty="0">
                <a:latin typeface="Franklin Gothic Demi Cond" panose="020B0706030402020204" pitchFamily="34" charset="0"/>
              </a:rPr>
              <a:t> pun yang </a:t>
            </a:r>
            <a:r>
              <a:rPr lang="en-ID" sz="3000" dirty="0" err="1">
                <a:latin typeface="Franklin Gothic Demi Cond" panose="020B0706030402020204" pitchFamily="34" charset="0"/>
              </a:rPr>
              <a:t>menolak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menerima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tanda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tersebut</a:t>
            </a:r>
            <a:r>
              <a:rPr lang="en-ID" sz="3000" dirty="0"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latin typeface="Franklin Gothic Demi Cond" panose="020B0706030402020204" pitchFamily="34" charset="0"/>
              </a:rPr>
              <a:t>akhirnya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dijatuhi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hukuman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mati</a:t>
            </a:r>
            <a:r>
              <a:rPr lang="en-ID" sz="3000" dirty="0">
                <a:latin typeface="Franklin Gothic Demi Cond" panose="020B0706030402020204" pitchFamily="34" charset="0"/>
              </a:rPr>
              <a:t> [Wahyu 13:15, 17].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88CF3C-7F7F-8EB3-32A2-2A97BAD587B4}"/>
              </a:ext>
            </a:extLst>
          </p:cNvPr>
          <p:cNvSpPr/>
          <p:nvPr/>
        </p:nvSpPr>
        <p:spPr>
          <a:xfrm>
            <a:off x="438147" y="2665981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22761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ABA1A0-6B0D-592A-D9EA-0E27DB363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C45B1-7445-42AB-243D-0EAA1273C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636" y="840659"/>
            <a:ext cx="7659635" cy="58108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Iblis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mempersiapkan</a:t>
            </a:r>
            <a:r>
              <a:rPr lang="en-ID" dirty="0">
                <a:latin typeface="Franklin Gothic Demi Cond" panose="020B0706030402020204" pitchFamily="34" charset="0"/>
              </a:rPr>
              <a:t> orang-orang yang </a:t>
            </a:r>
            <a:r>
              <a:rPr lang="en-ID" dirty="0" err="1">
                <a:latin typeface="Franklin Gothic Demi Cond" panose="020B0706030402020204" pitchFamily="34" charset="0"/>
              </a:rPr>
              <a:t>mengaku</a:t>
            </a:r>
            <a:r>
              <a:rPr lang="en-ID" dirty="0">
                <a:latin typeface="Franklin Gothic Demi Cond" panose="020B0706030402020204" pitchFamily="34" charset="0"/>
              </a:rPr>
              <a:t> Kristen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menerima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tanda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binatang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ketika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ujian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terakhir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tiba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mendorong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berkompromi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hidup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. Ketika </a:t>
            </a:r>
            <a:r>
              <a:rPr lang="en-ID" dirty="0" err="1">
                <a:latin typeface="Franklin Gothic Demi Cond" panose="020B0706030402020204" pitchFamily="34" charset="0"/>
              </a:rPr>
              <a:t>seluruh</a:t>
            </a:r>
            <a:r>
              <a:rPr lang="en-ID" dirty="0">
                <a:latin typeface="Franklin Gothic Demi Cond" panose="020B0706030402020204" pitchFamily="34" charset="0"/>
              </a:rPr>
              <a:t> dunia </a:t>
            </a:r>
            <a:r>
              <a:rPr lang="en-ID" dirty="0" err="1">
                <a:latin typeface="Franklin Gothic Demi Cond" panose="020B0706030402020204" pitchFamily="34" charset="0"/>
              </a:rPr>
              <a:t>terlihat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mengikuti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binatang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kekaguman</a:t>
            </a:r>
            <a:r>
              <a:rPr lang="en-ID" dirty="0">
                <a:latin typeface="Franklin Gothic Demi Cond" panose="020B0706030402020204" pitchFamily="34" charset="0"/>
              </a:rPr>
              <a:t> [Wahyu 13:3], </a:t>
            </a:r>
            <a:r>
              <a:rPr lang="en-ID" dirty="0" err="1">
                <a:latin typeface="Franklin Gothic Demi Cond" panose="020B0706030402020204" pitchFamily="34" charset="0"/>
              </a:rPr>
              <a:t>tiba-tiba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suasana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berubah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potret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nubuatan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berfokus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umat</a:t>
            </a:r>
            <a:r>
              <a:rPr lang="en-ID" dirty="0">
                <a:latin typeface="Franklin Gothic Demi Cond" panose="020B0706030402020204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Umat</a:t>
            </a:r>
            <a:r>
              <a:rPr lang="en-ID" dirty="0">
                <a:latin typeface="Impact" panose="020B0806030902050204" pitchFamily="34" charset="0"/>
              </a:rPr>
              <a:t> Allah </a:t>
            </a:r>
            <a:r>
              <a:rPr lang="en-ID" dirty="0" err="1">
                <a:latin typeface="Impact" panose="020B0806030902050204" pitchFamily="34" charset="0"/>
              </a:rPr>
              <a:t>hidup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ketaatan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saleh</a:t>
            </a:r>
            <a:r>
              <a:rPr lang="en-ID" dirty="0">
                <a:latin typeface="Impact" panose="020B0806030902050204" pitchFamily="34" charset="0"/>
              </a:rPr>
              <a:t>.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kasih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karunia</a:t>
            </a:r>
            <a:r>
              <a:rPr lang="en-ID" dirty="0">
                <a:latin typeface="Impact" panose="020B0806030902050204" pitchFamily="34" charset="0"/>
              </a:rPr>
              <a:t>-Nya,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berdiri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teguh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ketika</a:t>
            </a:r>
            <a:r>
              <a:rPr lang="en-ID" dirty="0">
                <a:latin typeface="Impact" panose="020B0806030902050204" pitchFamily="34" charset="0"/>
              </a:rPr>
              <a:t> di </a:t>
            </a:r>
            <a:r>
              <a:rPr lang="en-ID" dirty="0" err="1">
                <a:latin typeface="Impact" panose="020B0806030902050204" pitchFamily="34" charset="0"/>
              </a:rPr>
              <a:t>sekeliling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semuanya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berguncang</a:t>
            </a:r>
            <a:r>
              <a:rPr lang="en-ID" dirty="0">
                <a:latin typeface="Impact" panose="020B080603090205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Sementara</a:t>
            </a:r>
            <a:r>
              <a:rPr lang="en-ID" dirty="0">
                <a:latin typeface="Franklin Gothic Demi Cond" panose="020B0706030402020204" pitchFamily="34" charset="0"/>
              </a:rPr>
              <a:t> dunia </a:t>
            </a:r>
            <a:r>
              <a:rPr lang="en-ID" dirty="0" err="1">
                <a:latin typeface="Franklin Gothic Demi Cond" panose="020B0706030402020204" pitchFamily="34" charset="0"/>
              </a:rPr>
              <a:t>mengikuti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binatang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“</a:t>
            </a:r>
            <a:r>
              <a:rPr lang="en-ID" dirty="0" err="1">
                <a:latin typeface="Franklin Gothic Demi Cond" panose="020B0706030402020204" pitchFamily="34" charset="0"/>
              </a:rPr>
              <a:t>mengikuti</a:t>
            </a:r>
            <a:r>
              <a:rPr lang="en-ID" dirty="0">
                <a:latin typeface="Franklin Gothic Demi Cond" panose="020B0706030402020204" pitchFamily="34" charset="0"/>
              </a:rPr>
              <a:t> Anak </a:t>
            </a:r>
            <a:r>
              <a:rPr lang="en-ID" dirty="0" err="1">
                <a:latin typeface="Franklin Gothic Demi Cond" panose="020B0706030402020204" pitchFamily="34" charset="0"/>
              </a:rPr>
              <a:t>Domba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mana </a:t>
            </a:r>
            <a:r>
              <a:rPr lang="en-ID" dirty="0" err="1">
                <a:latin typeface="Franklin Gothic Demi Cond" panose="020B0706030402020204" pitchFamily="34" charset="0"/>
              </a:rPr>
              <a:t>saja</a:t>
            </a:r>
            <a:r>
              <a:rPr lang="en-ID" dirty="0">
                <a:latin typeface="Franklin Gothic Demi Cond" panose="020B0706030402020204" pitchFamily="34" charset="0"/>
              </a:rPr>
              <a:t> la </a:t>
            </a:r>
            <a:r>
              <a:rPr lang="en-ID" dirty="0" err="1">
                <a:latin typeface="Franklin Gothic Demi Cond" panose="020B0706030402020204" pitchFamily="34" charset="0"/>
              </a:rPr>
              <a:t>pergi</a:t>
            </a:r>
            <a:r>
              <a:rPr lang="en-ID" dirty="0">
                <a:latin typeface="Franklin Gothic Demi Cond" panose="020B0706030402020204" pitchFamily="34" charset="0"/>
              </a:rPr>
              <a:t>" [Wahyu 14:4],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kuasa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atas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kuasa-kuasa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maut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melawan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A6C4FE-4643-8EB0-2951-E3BB78790B61}"/>
              </a:ext>
            </a:extLst>
          </p:cNvPr>
          <p:cNvSpPr/>
          <p:nvPr/>
        </p:nvSpPr>
        <p:spPr>
          <a:xfrm>
            <a:off x="300190" y="2487696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84453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87B2BE-E59F-9F4D-3EC1-1F45312C8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9C06A-0036-9DFD-A8D3-374AC1877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2825" y="1481051"/>
            <a:ext cx="6889649" cy="46636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Franklin Gothic Heavy" panose="020B0903020102020204" pitchFamily="34" charset="0"/>
              </a:rPr>
              <a:t>1 Petrus 4:12-13 </a:t>
            </a:r>
            <a:r>
              <a:rPr lang="en-ID" sz="3200" dirty="0">
                <a:latin typeface="Franklin Gothic Demi Cond" panose="020B0706030402020204" pitchFamily="34" charset="0"/>
              </a:rPr>
              <a:t>“</a:t>
            </a:r>
            <a:r>
              <a:rPr lang="en-ID" sz="3200" dirty="0" err="1">
                <a:latin typeface="Franklin Gothic Demi Cond" panose="020B0706030402020204" pitchFamily="34" charset="0"/>
              </a:rPr>
              <a:t>Saudara-saudara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kekasih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janganlah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heran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nyala </a:t>
            </a:r>
            <a:r>
              <a:rPr lang="en-ID" sz="3200" dirty="0" err="1">
                <a:latin typeface="Franklin Gothic Demi Cond" panose="020B0706030402020204" pitchFamily="34" charset="0"/>
              </a:rPr>
              <a:t>api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siksaan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datang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sebagai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ujian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seolah-olah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sesuatu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luar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biasa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terjadi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atas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Sebaliknya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bersukacitalah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sesuai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bagian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dapat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penderitaan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Kristus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supaya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juga </a:t>
            </a:r>
            <a:r>
              <a:rPr lang="en-ID" sz="3200" dirty="0" err="1">
                <a:latin typeface="Franklin Gothic Demi Cond" panose="020B0706030402020204" pitchFamily="34" charset="0"/>
              </a:rPr>
              <a:t>boleh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bergembira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bersukacita</a:t>
            </a:r>
            <a:r>
              <a:rPr lang="en-ID" sz="3200" dirty="0">
                <a:latin typeface="Franklin Gothic Demi Cond" panose="020B0706030402020204" pitchFamily="34" charset="0"/>
              </a:rPr>
              <a:t> pada </a:t>
            </a:r>
            <a:r>
              <a:rPr lang="en-ID" sz="3200" dirty="0" err="1">
                <a:latin typeface="Franklin Gothic Demi Cond" panose="020B0706030402020204" pitchFamily="34" charset="0"/>
              </a:rPr>
              <a:t>waktu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menyatakan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kemuliaan</a:t>
            </a:r>
            <a:r>
              <a:rPr lang="en-ID" sz="3200" dirty="0">
                <a:latin typeface="Franklin Gothic Demi Cond" panose="020B0706030402020204" pitchFamily="34" charset="0"/>
              </a:rPr>
              <a:t>-Nya.”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C4EEE5-C8DD-36BD-34DD-C60E2D5A8CFC}"/>
              </a:ext>
            </a:extLst>
          </p:cNvPr>
          <p:cNvSpPr/>
          <p:nvPr/>
        </p:nvSpPr>
        <p:spPr>
          <a:xfrm>
            <a:off x="484545" y="2843388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21657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3DDFB9-57C1-1984-79DF-37602EBD7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MENGIDENTIFIKASI BINATANG: Bagian 1</a:t>
            </a:r>
            <a:b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11 </a:t>
            </a: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Juni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B8DE23-A035-80A4-A857-287E7F99F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741"/>
            <a:ext cx="9144000" cy="52672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6DA2D-E4DD-58B9-FF28-E5FCCF11B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568" y="2223968"/>
            <a:ext cx="6607277" cy="39941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Naga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Wahyu 12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latin typeface="Tw Cen MT Condensed Extra Bold" panose="020B0803020202020204" pitchFamily="34" charset="0"/>
              </a:rPr>
              <a:t> Iblis. </a:t>
            </a:r>
          </a:p>
          <a:p>
            <a:pPr marL="0" indent="0">
              <a:buNone/>
            </a:pPr>
            <a:r>
              <a:rPr lang="en-ID" sz="3200" dirty="0">
                <a:latin typeface="Gill Sans Nova Cond Ultra Bold" panose="020B0B04020104020203" pitchFamily="34" charset="0"/>
              </a:rPr>
              <a:t>Naga </a:t>
            </a:r>
            <a:r>
              <a:rPr lang="en-ID" sz="3200" dirty="0" err="1">
                <a:latin typeface="Gill Sans Nova Cond Ultra Bold" panose="020B0B04020104020203" pitchFamily="34" charset="0"/>
              </a:rPr>
              <a:t>itu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bekerja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melalui</a:t>
            </a:r>
            <a:r>
              <a:rPr lang="en-ID" sz="3200" dirty="0">
                <a:latin typeface="Gill Sans Nova Cond Ultra Bold" panose="020B0B04020104020203" pitchFamily="34" charset="0"/>
              </a:rPr>
              <a:t> Roma kafir</a:t>
            </a:r>
            <a:r>
              <a:rPr lang="en-ID" sz="3200" dirty="0">
                <a:latin typeface="Tw Cen MT Condensed Extra Bold" panose="020B0803020202020204" pitchFamily="34" charset="0"/>
              </a:rPr>
              <a:t>,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berusaha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menghancurkan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 [</a:t>
            </a:r>
            <a:r>
              <a:rPr lang="en-ID" sz="3200" dirty="0" err="1">
                <a:latin typeface="Tw Cen MT Condensed Extra Bold" panose="020B0803020202020204" pitchFamily="34" charset="0"/>
              </a:rPr>
              <a:t>Matius</a:t>
            </a:r>
            <a:r>
              <a:rPr lang="en-ID" sz="3200" dirty="0">
                <a:latin typeface="Tw Cen MT Condensed Extra Bold" panose="020B0803020202020204" pitchFamily="34" charset="0"/>
              </a:rPr>
              <a:t> 2:16–18].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Heavy" panose="020B0903020102020204" pitchFamily="34" charset="0"/>
              </a:rPr>
              <a:t>Musuh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utama</a:t>
            </a:r>
            <a:r>
              <a:rPr lang="en-ID" sz="3200" dirty="0">
                <a:latin typeface="Franklin Gothic Heavy" panose="020B0903020102020204" pitchFamily="34" charset="0"/>
              </a:rPr>
              <a:t> Allah dan </a:t>
            </a:r>
            <a:r>
              <a:rPr lang="en-ID" sz="3200" dirty="0" err="1">
                <a:latin typeface="Franklin Gothic Heavy" panose="020B0903020102020204" pitchFamily="34" charset="0"/>
              </a:rPr>
              <a:t>manusia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ini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bekerja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melalui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lembaga-</a:t>
            </a:r>
            <a:r>
              <a:rPr lang="en-ID" sz="32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lembaga</a:t>
            </a:r>
            <a:r>
              <a:rPr lang="en-ID" sz="32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politik</a:t>
            </a:r>
            <a:r>
              <a:rPr lang="en-ID" sz="32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dan agama </a:t>
            </a:r>
            <a:r>
              <a:rPr lang="en-ID" sz="3200" dirty="0" err="1">
                <a:latin typeface="Franklin Gothic Heavy" panose="020B0903020102020204" pitchFamily="34" charset="0"/>
              </a:rPr>
              <a:t>untuk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mencapai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tujuan-tujuannya</a:t>
            </a:r>
            <a:r>
              <a:rPr lang="en-ID" sz="3200" dirty="0">
                <a:latin typeface="Franklin Gothic Heavy" panose="020B090302010202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97268-B730-A189-0CDF-750B771A85FB}"/>
              </a:ext>
            </a:extLst>
          </p:cNvPr>
          <p:cNvSpPr/>
          <p:nvPr/>
        </p:nvSpPr>
        <p:spPr>
          <a:xfrm>
            <a:off x="379154" y="2975696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3155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45282D-5781-921A-6334-08B248AF0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F59DD-08A3-1505-2578-275DE9CF9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9143" y="709979"/>
            <a:ext cx="7399386" cy="56908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Identitas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binatang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keluar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laut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sebagai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berikut</a:t>
            </a:r>
            <a:r>
              <a:rPr lang="en-ID" dirty="0">
                <a:latin typeface="Impact" panose="020B0806030902050204" pitchFamily="34" charset="0"/>
              </a:rPr>
              <a:t>: Wahyu 13:2</a:t>
            </a:r>
            <a:r>
              <a:rPr lang="en-ID" dirty="0">
                <a:latin typeface="Tw Cen MT Condensed Extra Bold" panose="020B0803020202020204" pitchFamily="34" charset="0"/>
              </a:rPr>
              <a:t> "Binatang yang </a:t>
            </a:r>
            <a:r>
              <a:rPr lang="en-ID" dirty="0" err="1">
                <a:latin typeface="Tw Cen MT Condensed Extra Bold" panose="020B0803020202020204" pitchFamily="34" charset="0"/>
              </a:rPr>
              <a:t>kulihat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serupa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macan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tutul</a:t>
            </a:r>
            <a:r>
              <a:rPr lang="en-ID" dirty="0"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latin typeface="Tw Cen MT Condensed Extra Bold" panose="020B0803020202020204" pitchFamily="34" charset="0"/>
              </a:rPr>
              <a:t>kakinya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seperti</a:t>
            </a:r>
            <a:r>
              <a:rPr lang="en-ID" dirty="0">
                <a:latin typeface="Tw Cen MT Condensed Extra Bold" panose="020B0803020202020204" pitchFamily="34" charset="0"/>
              </a:rPr>
              <a:t> kaki </a:t>
            </a:r>
            <a:r>
              <a:rPr lang="en-ID" dirty="0" err="1">
                <a:latin typeface="Tw Cen MT Condensed Extra Bold" panose="020B0803020202020204" pitchFamily="34" charset="0"/>
              </a:rPr>
              <a:t>beruang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mulutnya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seperti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mulut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singa</a:t>
            </a:r>
            <a:r>
              <a:rPr lang="en-ID" dirty="0">
                <a:latin typeface="Tw Cen MT Condensed Extra Bold" panose="020B0803020202020204" pitchFamily="34" charset="0"/>
              </a:rPr>
              <a:t>. Dan naga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memberikan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kekuatannya</a:t>
            </a:r>
            <a:r>
              <a:rPr lang="en-ID" dirty="0"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latin typeface="Tw Cen MT Condensed Extra Bold" panose="020B0803020202020204" pitchFamily="34" charset="0"/>
              </a:rPr>
              <a:t>takhtanya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kekuasaannya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besar</a:t>
            </a:r>
            <a:r>
              <a:rPr lang="en-ID" dirty="0">
                <a:latin typeface="Tw Cen MT Condensed Extra Bold" panose="020B0803020202020204" pitchFamily="34" charset="0"/>
              </a:rPr>
              <a:t>".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Binatang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laut</a:t>
            </a:r>
            <a:r>
              <a:rPr lang="en-ID" dirty="0">
                <a:latin typeface="Tw Cen MT Condensed Extra Bold" panose="020B0803020202020204" pitchFamily="34" charset="0"/>
              </a:rPr>
              <a:t> di Wahyu 13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kekuatan</a:t>
            </a:r>
            <a:r>
              <a:rPr lang="en-ID" dirty="0">
                <a:latin typeface="Tw Cen MT Condensed Extra Bold" panose="020B0803020202020204" pitchFamily="34" charset="0"/>
              </a:rPr>
              <a:t> agama murtad yang </a:t>
            </a:r>
            <a:r>
              <a:rPr lang="en-ID" dirty="0" err="1">
                <a:latin typeface="Tw Cen MT Condensed Extra Bold" panose="020B0803020202020204" pitchFamily="34" charset="0"/>
              </a:rPr>
              <a:t>muncul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Roma dan menjadi </a:t>
            </a:r>
            <a:r>
              <a:rPr lang="en-ID" dirty="0" err="1">
                <a:latin typeface="Tw Cen MT Condensed Extra Bold" panose="020B0803020202020204" pitchFamily="34" charset="0"/>
              </a:rPr>
              <a:t>sistem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penyembahan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sedunia</a:t>
            </a:r>
            <a:r>
              <a:rPr lang="en-ID" dirty="0">
                <a:latin typeface="Tw Cen MT Condensed Extra Bold" panose="020B0803020202020204" pitchFamily="34" charset="0"/>
              </a:rPr>
              <a:t> [Wahyu 13:3-4]. </a:t>
            </a:r>
          </a:p>
          <a:p>
            <a:pPr marL="0" indent="0">
              <a:buNone/>
            </a:pPr>
            <a:r>
              <a:rPr lang="en-ID" dirty="0">
                <a:latin typeface="Franklin Gothic Heavy" panose="020B0903020102020204" pitchFamily="34" charset="0"/>
              </a:rPr>
              <a:t>Binatang </a:t>
            </a:r>
            <a:r>
              <a:rPr lang="en-ID" dirty="0" err="1">
                <a:latin typeface="Franklin Gothic Heavy" panose="020B0903020102020204" pitchFamily="34" charset="0"/>
              </a:rPr>
              <a:t>ini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bukanlah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manusia</a:t>
            </a:r>
            <a:r>
              <a:rPr lang="en-ID" dirty="0">
                <a:latin typeface="Franklin Gothic Heavy" panose="020B0903020102020204" pitchFamily="34" charset="0"/>
              </a:rPr>
              <a:t>; </a:t>
            </a:r>
            <a:r>
              <a:rPr lang="en-ID" dirty="0" err="1">
                <a:latin typeface="Franklin Gothic Heavy" panose="020B0903020102020204" pitchFamily="34" charset="0"/>
              </a:rPr>
              <a:t>itu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adalah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organisasi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keagamaan</a:t>
            </a:r>
            <a:r>
              <a:rPr lang="en-ID" dirty="0">
                <a:latin typeface="Franklin Gothic Heavy" panose="020B0903020102020204" pitchFamily="34" charset="0"/>
              </a:rPr>
              <a:t> yang </a:t>
            </a:r>
            <a:r>
              <a:rPr lang="en-ID" dirty="0" err="1">
                <a:latin typeface="Franklin Gothic Heavy" panose="020B0903020102020204" pitchFamily="34" charset="0"/>
              </a:rPr>
              <a:t>telah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menggantikan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kebenaran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Firman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Tuhan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dengan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keputusan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manusia</a:t>
            </a:r>
            <a:r>
              <a:rPr lang="en-ID" dirty="0">
                <a:latin typeface="Franklin Gothic Heavy" panose="020B090302010202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82A2CB-446E-C2EA-D5B7-5A080E8077EE}"/>
              </a:ext>
            </a:extLst>
          </p:cNvPr>
          <p:cNvSpPr/>
          <p:nvPr/>
        </p:nvSpPr>
        <p:spPr>
          <a:xfrm>
            <a:off x="277664" y="2342544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37242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52ECE7-A4D8-F52C-5317-6828D411D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AAD11-BC38-54C5-05E2-9A4D2ED70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6627" y="1017638"/>
            <a:ext cx="6872747" cy="5410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Ketika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Kaisar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Romawi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Konstantinus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memindahkan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ibu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kotanya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Roma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tempat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kemudian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disebut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Konstantinopel</a:t>
            </a:r>
            <a:r>
              <a:rPr lang="en-ID" sz="3200" dirty="0">
                <a:latin typeface="Tw Cen MT Condensed Extra Bold" panose="020B0803020202020204" pitchFamily="34" charset="0"/>
              </a:rPr>
              <a:t>, di zaman Turki modern. 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Hal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menyebabkan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kekosongan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kekuasaan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bekas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singgasana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atau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tempat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kedudukan</a:t>
            </a:r>
            <a:r>
              <a:rPr lang="en-ID" sz="3200" dirty="0">
                <a:latin typeface="Tw Cen MT Condensed Extra Bold" panose="020B0803020202020204" pitchFamily="34" charset="0"/>
              </a:rPr>
              <a:t> para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kaisar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kota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kekaisaran</a:t>
            </a:r>
            <a:r>
              <a:rPr lang="en-ID" sz="3200" dirty="0">
                <a:latin typeface="Tw Cen MT Condensed Extra Bold" panose="020B0803020202020204" pitchFamily="34" charset="0"/>
              </a:rPr>
              <a:t> Roma. 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Jadi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demikian</a:t>
            </a:r>
            <a:r>
              <a:rPr lang="en-ID" sz="3200" dirty="0">
                <a:latin typeface="Tw Cen MT Condensed Extra Bold" panose="020B0803020202020204" pitchFamily="34" charset="0"/>
              </a:rPr>
              <a:t>, Roma kafir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memberi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binatang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tempat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kedudukannya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atau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ibu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kotanya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F85584-9B40-B090-7E9B-E876C8906281}"/>
              </a:ext>
            </a:extLst>
          </p:cNvPr>
          <p:cNvSpPr/>
          <p:nvPr/>
        </p:nvSpPr>
        <p:spPr>
          <a:xfrm>
            <a:off x="412955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88599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C18CFA-FB6F-F103-5583-10C6FBFDF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FE5F6-1325-9148-4252-BA82E5CFB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413" y="902738"/>
            <a:ext cx="7807385" cy="59552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Gill Sans Nova Cond Ultra Bold" panose="020B0B04020104020203" pitchFamily="34" charset="0"/>
              </a:rPr>
              <a:t>Isaac Backus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menyatakan</a:t>
            </a:r>
            <a:r>
              <a:rPr lang="en-ID" sz="3000" dirty="0">
                <a:latin typeface="Tw Cen MT Condensed Extra Bold" panose="020B0803020202020204" pitchFamily="34" charset="0"/>
              </a:rPr>
              <a:t>, “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memindahkan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takhta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kekaisaran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Konstantinopel</a:t>
            </a:r>
            <a:r>
              <a:rPr lang="en-ID" sz="3000" dirty="0">
                <a:latin typeface="Tw Cen MT Condensed Extra Bold" panose="020B0803020202020204" pitchFamily="34" charset="0"/>
              </a:rPr>
              <a:t>…. </a:t>
            </a:r>
            <a:r>
              <a:rPr lang="en-ID" sz="3000" dirty="0" err="1">
                <a:latin typeface="Tw Cen MT Condensed Extra Bold" panose="020B0803020202020204" pitchFamily="34" charset="0"/>
              </a:rPr>
              <a:t>Konstantinus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memberi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jalan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bagi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uskup</a:t>
            </a:r>
            <a:r>
              <a:rPr lang="en-ID" sz="3000" dirty="0">
                <a:latin typeface="Tw Cen MT Condensed Extra Bold" panose="020B0803020202020204" pitchFamily="34" charset="0"/>
              </a:rPr>
              <a:t> Roma </a:t>
            </a:r>
            <a:r>
              <a:rPr lang="en-ID" sz="30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meninggikan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dirinya</a:t>
            </a:r>
            <a:r>
              <a:rPr lang="en-ID" sz="3000" dirty="0"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atas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semua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3000" dirty="0"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bumi</a:t>
            </a:r>
            <a:r>
              <a:rPr lang="en-ID" sz="3000" dirty="0">
                <a:latin typeface="Tw Cen MT Condensed Extra Bold" panose="020B0803020202020204" pitchFamily="34" charset="0"/>
              </a:rPr>
              <a:t>, dan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atas</a:t>
            </a:r>
            <a:r>
              <a:rPr lang="en-ID" sz="3000" dirty="0">
                <a:latin typeface="Tw Cen MT Condensed Extra Bold" panose="020B0803020202020204" pitchFamily="34" charset="0"/>
              </a:rPr>
              <a:t> Allah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surga</a:t>
            </a:r>
            <a:r>
              <a:rPr lang="en-ID" sz="3000" dirty="0">
                <a:latin typeface="Tw Cen MT Condensed Extra Bold" panose="020B0803020202020204" pitchFamily="34" charset="0"/>
              </a:rPr>
              <a:t>" </a:t>
            </a:r>
            <a:r>
              <a:rPr lang="en-ID" sz="2400" dirty="0">
                <a:latin typeface="Eras Demi ITC" panose="020B0805030504020804" pitchFamily="34" charset="0"/>
              </a:rPr>
              <a:t>[The Infinite Importance of the Obedience of Faith, and of Separation from the World, </a:t>
            </a:r>
            <a:r>
              <a:rPr lang="en-ID" sz="2400" dirty="0" err="1">
                <a:latin typeface="Eras Demi ITC" panose="020B0805030504020804" pitchFamily="34" charset="0"/>
              </a:rPr>
              <a:t>hlm</a:t>
            </a:r>
            <a:r>
              <a:rPr lang="en-ID" sz="2400" dirty="0">
                <a:latin typeface="Eras Demi ITC" panose="020B0805030504020804" pitchFamily="34" charset="0"/>
              </a:rPr>
              <a:t>. 16]. </a:t>
            </a:r>
          </a:p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Menurut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>
                <a:latin typeface="Gill Sans Nova Cond Ultra Bold" panose="020B0B04020104020203" pitchFamily="34" charset="0"/>
              </a:rPr>
              <a:t>Thomas Hobbes</a:t>
            </a:r>
            <a:r>
              <a:rPr lang="en-ID" sz="3000" dirty="0">
                <a:latin typeface="Tw Cen MT Condensed Extra Bold" panose="020B0803020202020204" pitchFamily="34" charset="0"/>
              </a:rPr>
              <a:t>, “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Kepausan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lain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hantu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kerajaan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Romawi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meninggal</a:t>
            </a:r>
            <a:r>
              <a:rPr lang="en-ID" sz="3000" dirty="0">
                <a:latin typeface="Tw Cen MT Condensed Extra Bold" panose="020B0803020202020204" pitchFamily="34" charset="0"/>
              </a:rPr>
              <a:t>, duduk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bermahkota</a:t>
            </a:r>
            <a:r>
              <a:rPr lang="en-ID" sz="3000" dirty="0"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atas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kuburannya</a:t>
            </a:r>
            <a:r>
              <a:rPr lang="en-ID" sz="3000" dirty="0">
                <a:latin typeface="Tw Cen MT Condensed Extra Bold" panose="020B0803020202020204" pitchFamily="34" charset="0"/>
              </a:rPr>
              <a:t>" </a:t>
            </a:r>
            <a:r>
              <a:rPr lang="en-ID" sz="2400" dirty="0">
                <a:latin typeface="Eras Demi ITC" panose="020B0805030504020804" pitchFamily="34" charset="0"/>
              </a:rPr>
              <a:t>[Leviathan (New York: Oxford University Press, 1996), </a:t>
            </a:r>
            <a:r>
              <a:rPr lang="en-ID" sz="2400" dirty="0" err="1">
                <a:latin typeface="Eras Demi ITC" panose="020B0805030504020804" pitchFamily="34" charset="0"/>
              </a:rPr>
              <a:t>hlm</a:t>
            </a:r>
            <a:r>
              <a:rPr lang="en-ID" sz="2400" dirty="0">
                <a:latin typeface="Eras Demi ITC" panose="020B0805030504020804" pitchFamily="34" charset="0"/>
              </a:rPr>
              <a:t>. 386].</a:t>
            </a:r>
          </a:p>
        </p:txBody>
      </p:sp>
    </p:spTree>
    <p:extLst>
      <p:ext uri="{BB962C8B-B14F-4D97-AF65-F5344CB8AC3E}">
        <p14:creationId xmlns:p14="http://schemas.microsoft.com/office/powerpoint/2010/main" val="942100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356F1D-801C-AA2A-3981-2D2F84250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64E51-F4B3-8B1B-06A2-392EF6B19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6627" y="899652"/>
            <a:ext cx="6996266" cy="58256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Wahyu 13:5  "Dan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binatang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diberikan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mulut</a:t>
            </a:r>
            <a:r>
              <a:rPr lang="en-ID" sz="3000" dirty="0">
                <a:latin typeface="Tw Cen MT Condensed Extra Bold" panose="020B0803020202020204" pitchFamily="34" charset="0"/>
              </a:rPr>
              <a:t>,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penuh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kesombongan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hujat</a:t>
            </a:r>
            <a:r>
              <a:rPr lang="en-ID" sz="3000" dirty="0">
                <a:latin typeface="Tw Cen MT Condensed Extra Bold" panose="020B0803020202020204" pitchFamily="34" charset="0"/>
              </a:rPr>
              <a:t>;..... " </a:t>
            </a:r>
          </a:p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Definisi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hujat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dalam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Yohanes</a:t>
            </a:r>
            <a:r>
              <a:rPr lang="en-ID" sz="3000" dirty="0">
                <a:latin typeface="Impact" panose="020B0806030902050204" pitchFamily="34" charset="0"/>
              </a:rPr>
              <a:t> 10:33 dan Lukas 5:21 </a:t>
            </a:r>
            <a:r>
              <a:rPr lang="en-ID" sz="3000" dirty="0" err="1">
                <a:latin typeface="Impact" panose="020B0806030902050204" pitchFamily="34" charset="0"/>
              </a:rPr>
              <a:t>adalah</a:t>
            </a:r>
            <a:r>
              <a:rPr lang="en-ID" sz="3000" dirty="0">
                <a:latin typeface="Impact" panose="020B0806030902050204" pitchFamily="34" charset="0"/>
              </a:rPr>
              <a:t>: </a:t>
            </a:r>
          </a:p>
          <a:p>
            <a:pPr marL="514350" indent="-514350">
              <a:buAutoNum type="arabicParenBoth"/>
            </a:pPr>
            <a:r>
              <a:rPr lang="en-ID" sz="3000" dirty="0" err="1">
                <a:latin typeface="Tw Cen MT Condensed Extra Bold" panose="020B0803020202020204" pitchFamily="34" charset="0"/>
              </a:rPr>
              <a:t>seseorang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berpura</a:t>
            </a:r>
            <a:r>
              <a:rPr lang="en-ID" sz="3000" dirty="0">
                <a:latin typeface="Tw Cen MT Condensed Extra Bold" panose="020B0803020202020204" pitchFamily="34" charset="0"/>
              </a:rPr>
              <a:t>-pura </a:t>
            </a:r>
            <a:r>
              <a:rPr lang="en-ID" sz="3000" dirty="0" err="1">
                <a:latin typeface="Tw Cen MT Condensed Extra Bold" panose="020B0803020202020204" pitchFamily="34" charset="0"/>
              </a:rPr>
              <a:t>atau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mengaku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3000" dirty="0">
                <a:latin typeface="Tw Cen MT Condensed Extra Bold" panose="020B0803020202020204" pitchFamily="34" charset="0"/>
              </a:rPr>
              <a:t>, dan </a:t>
            </a:r>
          </a:p>
          <a:p>
            <a:pPr marL="514350" indent="-514350">
              <a:buAutoNum type="arabicParenBoth"/>
            </a:pPr>
            <a:r>
              <a:rPr lang="en-ID" sz="3000" dirty="0" err="1">
                <a:latin typeface="Tw Cen MT Condensed Extra Bold" panose="020B0803020202020204" pitchFamily="34" charset="0"/>
              </a:rPr>
              <a:t>seseorang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mengeklaim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memiliki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kuasa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mengampuni</a:t>
            </a:r>
            <a:r>
              <a:rPr lang="en-ID" sz="3000" dirty="0">
                <a:latin typeface="Tw Cen MT Condensed Extra Bold" panose="020B0803020202020204" pitchFamily="34" charset="0"/>
              </a:rPr>
              <a:t> dosa. </a:t>
            </a:r>
          </a:p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Tuduhan-tuduhan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adil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benar-benar</a:t>
            </a:r>
            <a:r>
              <a:rPr lang="en-ID" sz="3000" dirty="0">
                <a:latin typeface="Tw Cen MT Condensed Extra Bold" panose="020B0803020202020204" pitchFamily="34" charset="0"/>
              </a:rPr>
              <a:t> Allah dan, oleh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memiliki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mengampuni</a:t>
            </a:r>
            <a:r>
              <a:rPr lang="en-ID" sz="3000" dirty="0">
                <a:latin typeface="Tw Cen MT Condensed Extra Bold" panose="020B0803020202020204" pitchFamily="34" charset="0"/>
              </a:rPr>
              <a:t> dosa.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78581-C9F0-74F3-5882-B6ACEDF07BBF}"/>
              </a:ext>
            </a:extLst>
          </p:cNvPr>
          <p:cNvSpPr/>
          <p:nvPr/>
        </p:nvSpPr>
        <p:spPr>
          <a:xfrm>
            <a:off x="412955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35178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AE8273-669A-8988-6FA6-3500D4EEC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0BEC2-1835-B2F3-4447-B16872327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586" y="1169581"/>
            <a:ext cx="7291234" cy="4948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Kepausan</a:t>
            </a:r>
            <a:r>
              <a:rPr lang="en-ID" sz="3600" dirty="0">
                <a:latin typeface="Impact" panose="020B0806030902050204" pitchFamily="34" charset="0"/>
              </a:rPr>
              <a:t> Roma </a:t>
            </a:r>
            <a:r>
              <a:rPr lang="en-ID" sz="3600" dirty="0" err="1">
                <a:latin typeface="Impact" panose="020B0806030902050204" pitchFamily="34" charset="0"/>
              </a:rPr>
              <a:t>memiliki</a:t>
            </a:r>
            <a:r>
              <a:rPr lang="en-ID" sz="3600" dirty="0">
                <a:latin typeface="Impact" panose="020B0806030902050204" pitchFamily="34" charset="0"/>
              </a:rPr>
              <a:t> dua </a:t>
            </a:r>
            <a:r>
              <a:rPr lang="en-ID" sz="3600" dirty="0" err="1">
                <a:latin typeface="Impact" panose="020B0806030902050204" pitchFamily="34" charset="0"/>
              </a:rPr>
              <a:t>doktrin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khas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yaitu</a:t>
            </a:r>
            <a:r>
              <a:rPr lang="en-ID" sz="3600" dirty="0">
                <a:latin typeface="Impact" panose="020B0806030902050204" pitchFamily="34" charset="0"/>
              </a:rPr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600" dirty="0" err="1">
                <a:latin typeface="Tw Cen MT Condensed Extra Bold" panose="020B0803020202020204" pitchFamily="34" charset="0"/>
              </a:rPr>
              <a:t>pernyataan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pengakuannya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600" dirty="0">
                <a:latin typeface="Tw Cen MT Condensed Extra Bold" panose="020B0803020202020204" pitchFamily="34" charset="0"/>
              </a:rPr>
              <a:t> para </a:t>
            </a:r>
            <a:r>
              <a:rPr lang="en-ID" sz="3600" dirty="0" err="1">
                <a:latin typeface="Tw Cen MT Condensed Extra Bold" panose="020B0803020202020204" pitchFamily="34" charset="0"/>
              </a:rPr>
              <a:t>imamnya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memiliki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kuasa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mengampuni</a:t>
            </a:r>
            <a:r>
              <a:rPr lang="en-ID" sz="3600" dirty="0">
                <a:latin typeface="Tw Cen MT Condensed Extra Bold" panose="020B0803020202020204" pitchFamily="34" charset="0"/>
              </a:rPr>
              <a:t> dosa dan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6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600" dirty="0">
                <a:latin typeface="Tw Cen MT Condensed Extra Bold" panose="020B0803020202020204" pitchFamily="34" charset="0"/>
              </a:rPr>
              <a:t> paus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memiliki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hak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prerogatif</a:t>
            </a:r>
            <a:r>
              <a:rPr lang="en-ID" sz="3600" dirty="0">
                <a:latin typeface="Tw Cen MT Condensed Extra Bold" panose="020B0803020202020204" pitchFamily="34" charset="0"/>
              </a:rPr>
              <a:t> Allah di </a:t>
            </a:r>
            <a:r>
              <a:rPr lang="en-ID" sz="3600" dirty="0" err="1">
                <a:latin typeface="Tw Cen MT Condensed Extra Bold" panose="020B0803020202020204" pitchFamily="34" charset="0"/>
              </a:rPr>
              <a:t>bumi</a:t>
            </a:r>
            <a:r>
              <a:rPr lang="en-ID" sz="3600" dirty="0">
                <a:latin typeface="Tw Cen MT Condensed Extra Bold" panose="020B0803020202020204" pitchFamily="34" charset="0"/>
              </a:rPr>
              <a:t>.</a:t>
            </a:r>
          </a:p>
          <a:p>
            <a:endParaRPr lang="en-ID" sz="3600" dirty="0"/>
          </a:p>
        </p:txBody>
      </p:sp>
    </p:spTree>
    <p:extLst>
      <p:ext uri="{BB962C8B-B14F-4D97-AF65-F5344CB8AC3E}">
        <p14:creationId xmlns:p14="http://schemas.microsoft.com/office/powerpoint/2010/main" val="1197686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435A8-F2B4-EA08-4CDE-A2C959B2B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1587395"/>
            <a:ext cx="9144000" cy="5267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18B8ED-6F13-41B9-0F3E-24DA2F254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400" dirty="0">
                <a:solidFill>
                  <a:srgbClr val="FFFF00"/>
                </a:solidFill>
                <a:latin typeface="Impact" panose="020B0806030902050204" pitchFamily="34" charset="0"/>
              </a:rPr>
              <a:t>MENGIDENTIFIKASI BINATANG </a:t>
            </a:r>
            <a:r>
              <a:rPr lang="it-IT" dirty="0">
                <a:solidFill>
                  <a:srgbClr val="FFFF00"/>
                </a:solidFill>
                <a:latin typeface="Impact" panose="020B0806030902050204" pitchFamily="34" charset="0"/>
              </a:rPr>
              <a:t>: Bagian 2</a:t>
            </a:r>
            <a:br>
              <a:rPr lang="it-IT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it-IT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12 Juni 2024</a:t>
            </a:r>
            <a:endParaRPr lang="en-ID" sz="31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74079-019F-604F-EC28-41E7E311D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424" y="2089883"/>
            <a:ext cx="5592726" cy="42622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Wahyu 13:5 </a:t>
            </a:r>
          </a:p>
          <a:p>
            <a:pPr marL="0" indent="0">
              <a:buNone/>
            </a:pPr>
            <a:r>
              <a:rPr lang="en-ID" sz="3200" dirty="0">
                <a:latin typeface="Franklin Gothic Heavy" panose="020B0903020102020204" pitchFamily="34" charset="0"/>
              </a:rPr>
              <a:t>"Dan </a:t>
            </a:r>
            <a:r>
              <a:rPr lang="en-ID" sz="3200" dirty="0" err="1">
                <a:latin typeface="Franklin Gothic Heavy" panose="020B0903020102020204" pitchFamily="34" charset="0"/>
              </a:rPr>
              <a:t>kepada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binatang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itu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diberikan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mulut</a:t>
            </a:r>
            <a:r>
              <a:rPr lang="en-ID" sz="3200" dirty="0">
                <a:latin typeface="Franklin Gothic Heavy" panose="020B0903020102020204" pitchFamily="34" charset="0"/>
              </a:rPr>
              <a:t>, yang </a:t>
            </a:r>
            <a:r>
              <a:rPr lang="en-ID" sz="32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penuh</a:t>
            </a:r>
            <a:r>
              <a:rPr lang="en-ID" sz="32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kesombongan</a:t>
            </a:r>
            <a:r>
              <a:rPr lang="en-ID" sz="32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dan </a:t>
            </a:r>
            <a:r>
              <a:rPr lang="en-ID" sz="32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hujat</a:t>
            </a:r>
            <a:r>
              <a:rPr lang="en-ID" sz="3200" dirty="0">
                <a:latin typeface="Franklin Gothic Heavy" panose="020B0903020102020204" pitchFamily="34" charset="0"/>
              </a:rPr>
              <a:t>; </a:t>
            </a:r>
            <a:r>
              <a:rPr lang="en-ID" sz="3200" dirty="0" err="1">
                <a:latin typeface="Franklin Gothic Heavy" panose="020B0903020102020204" pitchFamily="34" charset="0"/>
              </a:rPr>
              <a:t>kepadanya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diberikan</a:t>
            </a:r>
            <a:r>
              <a:rPr lang="en-ID" sz="3200" dirty="0">
                <a:latin typeface="Franklin Gothic Heavy" panose="020B0903020102020204" pitchFamily="34" charset="0"/>
              </a:rPr>
              <a:t> juga </a:t>
            </a:r>
            <a:r>
              <a:rPr lang="en-ID" sz="3200" dirty="0" err="1">
                <a:latin typeface="Franklin Gothic Heavy" panose="020B0903020102020204" pitchFamily="34" charset="0"/>
              </a:rPr>
              <a:t>kuasa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untuk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melakukannya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empat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puluh</a:t>
            </a:r>
            <a:r>
              <a:rPr lang="en-ID" sz="3200" dirty="0">
                <a:latin typeface="Franklin Gothic Heavy" panose="020B0903020102020204" pitchFamily="34" charset="0"/>
              </a:rPr>
              <a:t> dua </a:t>
            </a:r>
            <a:r>
              <a:rPr lang="en-ID" sz="3200" dirty="0" err="1">
                <a:latin typeface="Franklin Gothic Heavy" panose="020B0903020102020204" pitchFamily="34" charset="0"/>
              </a:rPr>
              <a:t>bulan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lamanya</a:t>
            </a:r>
            <a:r>
              <a:rPr lang="en-ID" sz="3200" dirty="0">
                <a:latin typeface="Franklin Gothic Heavy" panose="020B0903020102020204" pitchFamily="34" charset="0"/>
              </a:rPr>
              <a:t>".</a:t>
            </a:r>
          </a:p>
        </p:txBody>
      </p:sp>
      <p:pic>
        <p:nvPicPr>
          <p:cNvPr id="6" name="Picture 5" descr="A black bible with gold text&#10;&#10;Description automatically generated">
            <a:extLst>
              <a:ext uri="{FF2B5EF4-FFF2-40B4-BE49-F238E27FC236}">
                <a16:creationId xmlns:a16="http://schemas.microsoft.com/office/drawing/2014/main" id="{185F2170-9782-0347-81CC-B18B7BE32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654" y="3178136"/>
            <a:ext cx="3032407" cy="285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93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2BC9C-0EE9-1C46-5E5A-F35D8BA00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5630500"/>
            <a:ext cx="3701844" cy="8041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Impact" panose="020B0806030902050204" pitchFamily="34" charset="0"/>
              </a:rPr>
              <a:t>YOHANES 17 : 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7CD6C-AE9B-633A-D02E-7DD3EBB08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1122" y="5377276"/>
            <a:ext cx="5368413" cy="148071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r">
              <a:buNone/>
            </a:pPr>
            <a:r>
              <a:rPr lang="en-US" sz="3200" dirty="0">
                <a:latin typeface="Tw Cen MT Condensed Extra Bold" panose="020B0803020202020204" pitchFamily="34" charset="0"/>
              </a:rPr>
              <a:t>“</a:t>
            </a:r>
            <a:r>
              <a:rPr lang="en-US" sz="3200" dirty="0" err="1">
                <a:latin typeface="Tw Cen MT Condensed Extra Bold" panose="020B0803020202020204" pitchFamily="34" charset="0"/>
              </a:rPr>
              <a:t>Kuduskanlah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US" sz="3200" dirty="0">
                <a:latin typeface="Tw Cen MT Condensed Extra Bold" panose="020B0803020202020204" pitchFamily="34" charset="0"/>
              </a:rPr>
              <a:t> kebenaran; firman-Mu adalah kebenaran.”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B8EB6-D579-7376-F520-093455A85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7" b="9248"/>
          <a:stretch/>
        </p:blipFill>
        <p:spPr>
          <a:xfrm>
            <a:off x="20" y="10"/>
            <a:ext cx="9143980" cy="527993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E76F6F3-F5F0-B26D-1B63-73AD0299B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5193518"/>
            <a:ext cx="9155399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C84BA2-BCC1-89D4-5592-8B2364E6B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C4FA24-7C12-A16B-31C2-891750171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5788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8362F9-9DD1-CC3B-6250-0262AC409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59BE2-394D-5C05-9493-2DC9A9B0C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5364" y="1743740"/>
            <a:ext cx="6772790" cy="3595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latin typeface="Franklin Gothic Demi Cond" panose="020B0706030402020204" pitchFamily="34" charset="0"/>
              </a:rPr>
              <a:t>Menghitung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periode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waktu</a:t>
            </a:r>
            <a:r>
              <a:rPr lang="en-ID" sz="3600" dirty="0">
                <a:latin typeface="Franklin Gothic Demi Cond" panose="020B0706030402020204" pitchFamily="34" charset="0"/>
              </a:rPr>
              <a:t> 42 </a:t>
            </a:r>
            <a:r>
              <a:rPr lang="en-ID" sz="3600" dirty="0" err="1">
                <a:latin typeface="Franklin Gothic Demi Cond" panose="020B0706030402020204" pitchFamily="34" charset="0"/>
              </a:rPr>
              <a:t>bulan</a:t>
            </a:r>
            <a:r>
              <a:rPr lang="en-ID" sz="3600" dirty="0">
                <a:latin typeface="Franklin Gothic Demi Cond" panose="020B0706030402020204" pitchFamily="34" charset="0"/>
              </a:rPr>
              <a:t> yang </a:t>
            </a:r>
            <a:r>
              <a:rPr lang="en-ID" sz="3600" dirty="0" err="1">
                <a:latin typeface="Franklin Gothic Demi Cond" panose="020B0706030402020204" pitchFamily="34" charset="0"/>
              </a:rPr>
              <a:t>disebutkan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dalam</a:t>
            </a:r>
            <a:r>
              <a:rPr lang="en-ID" sz="3600" dirty="0">
                <a:latin typeface="Franklin Gothic Demi Cond" panose="020B0706030402020204" pitchFamily="34" charset="0"/>
              </a:rPr>
              <a:t> Wahyu 13:5 </a:t>
            </a:r>
            <a:r>
              <a:rPr lang="en-ID" sz="3600" dirty="0" err="1">
                <a:latin typeface="Franklin Gothic Demi Cond" panose="020B0706030402020204" pitchFamily="34" charset="0"/>
              </a:rPr>
              <a:t>dengan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menggunakan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bulan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Ibrani</a:t>
            </a:r>
            <a:r>
              <a:rPr lang="en-ID" sz="3600" dirty="0">
                <a:latin typeface="Franklin Gothic Demi Cond" panose="020B0706030402020204" pitchFamily="34" charset="0"/>
              </a:rPr>
              <a:t> yang </a:t>
            </a:r>
            <a:r>
              <a:rPr lang="en-ID" sz="3600" dirty="0" err="1">
                <a:latin typeface="Franklin Gothic Demi Cond" panose="020B0706030402020204" pitchFamily="34" charset="0"/>
              </a:rPr>
              <a:t>terdiri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dari</a:t>
            </a:r>
            <a:r>
              <a:rPr lang="en-ID" sz="3600" dirty="0">
                <a:latin typeface="Franklin Gothic Demi Cond" panose="020B0706030402020204" pitchFamily="34" charset="0"/>
              </a:rPr>
              <a:t> 30 </a:t>
            </a:r>
            <a:r>
              <a:rPr lang="en-ID" sz="3600" dirty="0" err="1">
                <a:latin typeface="Franklin Gothic Demi Cond" panose="020B0706030402020204" pitchFamily="34" charset="0"/>
              </a:rPr>
              <a:t>hari</a:t>
            </a:r>
            <a:r>
              <a:rPr lang="en-ID" sz="3600" dirty="0">
                <a:latin typeface="Franklin Gothic Demi Cond" panose="020B0706030402020204" pitchFamily="34" charset="0"/>
              </a:rPr>
              <a:t>, </a:t>
            </a:r>
            <a:r>
              <a:rPr lang="en-ID" sz="3600" dirty="0" err="1">
                <a:latin typeface="Gill Sans Nova Cond Ultra Bold" panose="020B0B04020104020203" pitchFamily="34" charset="0"/>
              </a:rPr>
              <a:t>sama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3600" dirty="0">
                <a:latin typeface="Gill Sans Nova Cond Ultra Bold" panose="020B0B04020104020203" pitchFamily="34" charset="0"/>
              </a:rPr>
              <a:t> 1.260 </a:t>
            </a:r>
            <a:r>
              <a:rPr lang="en-ID" sz="3600" dirty="0" err="1">
                <a:latin typeface="Gill Sans Nova Cond Ultra Bold" panose="020B0B04020104020203" pitchFamily="34" charset="0"/>
              </a:rPr>
              <a:t>hari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nubuatan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atau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satu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tahun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secara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harfiah</a:t>
            </a:r>
            <a:r>
              <a:rPr lang="en-ID" sz="3600" dirty="0">
                <a:latin typeface="Gill Sans Nova Cond Ultra Bold" panose="020B0B04020104020203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8744BA-D75C-5FCF-5F0C-70F55CED5E2B}"/>
              </a:ext>
            </a:extLst>
          </p:cNvPr>
          <p:cNvSpPr/>
          <p:nvPr/>
        </p:nvSpPr>
        <p:spPr>
          <a:xfrm>
            <a:off x="483042" y="2488854"/>
            <a:ext cx="776476" cy="18802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38912"/>
            <a:r>
              <a:rPr lang="en-US" sz="1152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1</a:t>
            </a:r>
            <a:endParaRPr lang="en-US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0903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9527CD-CFC3-8385-BF9C-0B4A0B46D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CF75D-93F3-F014-FFDB-05850AD7F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844" y="929147"/>
            <a:ext cx="7245114" cy="572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Kepausan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memiliki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pengaruh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besar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dari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tahun</a:t>
            </a:r>
            <a:r>
              <a:rPr lang="en-ID" sz="3000" dirty="0">
                <a:latin typeface="Impact" panose="020B0806030902050204" pitchFamily="34" charset="0"/>
              </a:rPr>
              <a:t> 538 M </a:t>
            </a:r>
            <a:r>
              <a:rPr lang="en-ID" sz="3000" dirty="0" err="1">
                <a:latin typeface="Impact" panose="020B0806030902050204" pitchFamily="34" charset="0"/>
              </a:rPr>
              <a:t>hingga</a:t>
            </a:r>
            <a:r>
              <a:rPr lang="en-ID" sz="3000" dirty="0">
                <a:latin typeface="Impact" panose="020B0806030902050204" pitchFamily="34" charset="0"/>
              </a:rPr>
              <a:t> 1798 M.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ketika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jenderal</a:t>
            </a:r>
            <a:r>
              <a:rPr lang="en-ID" sz="3000" dirty="0">
                <a:latin typeface="Franklin Gothic Demi Cond" panose="020B0706030402020204" pitchFamily="34" charset="0"/>
              </a:rPr>
              <a:t> Berthier, </a:t>
            </a:r>
            <a:r>
              <a:rPr lang="en-ID" sz="3000" dirty="0" err="1">
                <a:latin typeface="Franklin Gothic Demi Cond" panose="020B0706030402020204" pitchFamily="34" charset="0"/>
              </a:rPr>
              <a:t>menawan</a:t>
            </a:r>
            <a:r>
              <a:rPr lang="en-ID" sz="3000" dirty="0">
                <a:latin typeface="Franklin Gothic Demi Cond" panose="020B0706030402020204" pitchFamily="34" charset="0"/>
              </a:rPr>
              <a:t> paus pada </a:t>
            </a:r>
            <a:r>
              <a:rPr lang="en-ID" sz="3000" dirty="0" err="1">
                <a:latin typeface="Franklin Gothic Demi Cond" panose="020B0706030402020204" pitchFamily="34" charset="0"/>
              </a:rPr>
              <a:t>tahun</a:t>
            </a:r>
            <a:r>
              <a:rPr lang="en-ID" sz="3000" dirty="0">
                <a:latin typeface="Franklin Gothic Demi Cond" panose="020B0706030402020204" pitchFamily="34" charset="0"/>
              </a:rPr>
              <a:t> 1798 M, </a:t>
            </a:r>
            <a:r>
              <a:rPr lang="en-ID" sz="3000" dirty="0" err="1">
                <a:latin typeface="Franklin Gothic Demi Cond" panose="020B0706030402020204" pitchFamily="34" charset="0"/>
              </a:rPr>
              <a:t>periode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nubuatan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supremasi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Kepausan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berakhir</a:t>
            </a:r>
            <a:r>
              <a:rPr lang="en-ID" sz="3000" dirty="0">
                <a:latin typeface="Franklin Gothic Demi Cond" panose="020B0706030402020204" pitchFamily="34" charset="0"/>
              </a:rPr>
              <a:t>, dan </a:t>
            </a:r>
            <a:r>
              <a:rPr lang="en-ID" sz="3000" dirty="0" err="1">
                <a:latin typeface="Franklin Gothic Demi Cond" panose="020B0706030402020204" pitchFamily="34" charset="0"/>
              </a:rPr>
              <a:t>nubuatan</a:t>
            </a:r>
            <a:r>
              <a:rPr lang="en-ID" sz="3000" dirty="0">
                <a:latin typeface="Franklin Gothic Demi Cond" panose="020B0706030402020204" pitchFamily="34" charset="0"/>
              </a:rPr>
              <a:t> Wahyu </a:t>
            </a:r>
            <a:r>
              <a:rPr lang="en-ID" sz="3000" dirty="0" err="1">
                <a:latin typeface="Franklin Gothic Demi Cond" panose="020B0706030402020204" pitchFamily="34" charset="0"/>
              </a:rPr>
              <a:t>digenapi</a:t>
            </a:r>
            <a:r>
              <a:rPr lang="en-ID" sz="3000" dirty="0">
                <a:latin typeface="Franklin Gothic Demi Cond" panose="020B0706030402020204" pitchFamily="34" charset="0"/>
              </a:rPr>
              <a:t> : "</a:t>
            </a:r>
            <a:r>
              <a:rPr lang="en-ID" sz="3000" dirty="0" err="1">
                <a:latin typeface="Franklin Gothic Demi Cond" panose="020B0706030402020204" pitchFamily="34" charset="0"/>
              </a:rPr>
              <a:t>Barangsiapa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ditentukan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ditawan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ditawan</a:t>
            </a:r>
            <a:r>
              <a:rPr lang="en-ID" sz="3000" dirty="0">
                <a:latin typeface="Franklin Gothic Demi Cond" panose="020B0706030402020204" pitchFamily="34" charset="0"/>
              </a:rPr>
              <a:t>" [Wahyu 13:10].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Pukulan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terhadap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Kepausan</a:t>
            </a:r>
            <a:r>
              <a:rPr lang="en-ID" sz="3000" dirty="0">
                <a:latin typeface="Franklin Gothic Demi Cond" panose="020B0706030402020204" pitchFamily="34" charset="0"/>
              </a:rPr>
              <a:t> sangat </a:t>
            </a:r>
            <a:r>
              <a:rPr lang="en-ID" sz="3000" dirty="0" err="1">
                <a:latin typeface="Franklin Gothic Demi Cond" panose="020B0706030402020204" pitchFamily="34" charset="0"/>
              </a:rPr>
              <a:t>serius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fatal.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Menurut</a:t>
            </a:r>
            <a:r>
              <a:rPr lang="en-ID" sz="3000" dirty="0">
                <a:latin typeface="Franklin Gothic Demi Cond" panose="020B0706030402020204" pitchFamily="34" charset="0"/>
              </a:rPr>
              <a:t> Wahyu 13:12, </a:t>
            </a:r>
            <a:r>
              <a:rPr lang="en-ID" sz="3000" dirty="0" err="1">
                <a:latin typeface="Franklin Gothic Demi Cond" panose="020B0706030402020204" pitchFamily="34" charset="0"/>
              </a:rPr>
              <a:t>luka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mematikan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sembuh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Pengaruh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Kepausan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sekali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lagi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akan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terasa</a:t>
            </a:r>
            <a:r>
              <a:rPr lang="en-ID" sz="3000" dirty="0">
                <a:latin typeface="Gill Sans Nova Cond Ultra Bold" panose="020B0B04020104020203" pitchFamily="34" charset="0"/>
              </a:rPr>
              <a:t> di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seluruh</a:t>
            </a:r>
            <a:r>
              <a:rPr lang="en-ID" sz="3000" dirty="0">
                <a:latin typeface="Gill Sans Nova Cond Ultra Bold" panose="020B0B04020104020203" pitchFamily="34" charset="0"/>
              </a:rPr>
              <a:t> dunia.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E17014-54EE-A1AF-34B3-021529161DEE}"/>
              </a:ext>
            </a:extLst>
          </p:cNvPr>
          <p:cNvSpPr/>
          <p:nvPr/>
        </p:nvSpPr>
        <p:spPr>
          <a:xfrm>
            <a:off x="387879" y="2496436"/>
            <a:ext cx="640086" cy="18651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38912"/>
            <a:r>
              <a:rPr lang="en-US" sz="1152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2</a:t>
            </a:r>
            <a:endParaRPr lang="en-US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9614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FA6AA4-58F7-FE52-317C-29DB2D5EF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70C8D-D4C1-EAC9-915A-864596547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263" y="280132"/>
            <a:ext cx="7393401" cy="62977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latin typeface="Gill Sans Nova Cond Ultra Bold" panose="020B0B04020104020203" pitchFamily="34" charset="0"/>
              </a:rPr>
              <a:t> dunia yang </a:t>
            </a:r>
            <a:r>
              <a:rPr lang="en-ID" dirty="0" err="1">
                <a:latin typeface="Gill Sans Nova Cond Ultra Bold" panose="020B0B04020104020203" pitchFamily="34" charset="0"/>
              </a:rPr>
              <a:t>penuh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ketidakstabilan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belum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pernah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terjadi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sebelumnya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suatu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adegan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sedang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diatur</a:t>
            </a:r>
            <a:r>
              <a:rPr lang="en-ID" dirty="0">
                <a:latin typeface="Gill Sans Nova Cond Ultra Bold" panose="020B0B04020104020203" pitchFamily="34" charset="0"/>
              </a:rPr>
              <a:t> agar Paus Roma menjadi </a:t>
            </a:r>
            <a:r>
              <a:rPr lang="en-ID" dirty="0" err="1">
                <a:latin typeface="Gill Sans Nova Cond Ultra Bold" panose="020B0B04020104020203" pitchFamily="34" charset="0"/>
              </a:rPr>
              <a:t>pemimpin</a:t>
            </a:r>
            <a:r>
              <a:rPr lang="en-ID" dirty="0">
                <a:latin typeface="Gill Sans Nova Cond Ultra Bold" panose="020B0B04020104020203" pitchFamily="34" charset="0"/>
              </a:rPr>
              <a:t> moral dunia yang </a:t>
            </a:r>
            <a:r>
              <a:rPr lang="en-ID" dirty="0" err="1">
                <a:latin typeface="Gill Sans Nova Cond Ultra Bold" panose="020B0B04020104020203" pitchFamily="34" charset="0"/>
              </a:rPr>
              <a:t>diakui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dapat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menyatukan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banyak</a:t>
            </a:r>
            <a:r>
              <a:rPr lang="en-ID" dirty="0">
                <a:latin typeface="Gill Sans Nova Cond Ultra Bold" panose="020B0B04020104020203" pitchFamily="34" charset="0"/>
              </a:rPr>
              <a:t> orang.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pidatonya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tanggal</a:t>
            </a:r>
            <a:r>
              <a:rPr lang="en-ID" dirty="0">
                <a:latin typeface="Franklin Gothic Demi Cond" panose="020B0706030402020204" pitchFamily="34" charset="0"/>
              </a:rPr>
              <a:t> 6 </a:t>
            </a:r>
            <a:r>
              <a:rPr lang="en-ID" dirty="0" err="1">
                <a:latin typeface="Franklin Gothic Demi Cond" panose="020B0706030402020204" pitchFamily="34" charset="0"/>
              </a:rPr>
              <a:t>Juni</a:t>
            </a:r>
            <a:r>
              <a:rPr lang="en-ID" dirty="0">
                <a:latin typeface="Franklin Gothic Demi Cond" panose="020B0706030402020204" pitchFamily="34" charset="0"/>
              </a:rPr>
              <a:t> 2012, di </a:t>
            </a:r>
            <a:r>
              <a:rPr lang="en-ID" dirty="0" err="1">
                <a:latin typeface="Franklin Gothic Demi Cond" panose="020B0706030402020204" pitchFamily="34" charset="0"/>
              </a:rPr>
              <a:t>hadapan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lebih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lima </a:t>
            </a:r>
            <a:r>
              <a:rPr lang="en-ID" dirty="0" err="1">
                <a:latin typeface="Franklin Gothic Demi Cond" panose="020B0706030402020204" pitchFamily="34" charset="0"/>
              </a:rPr>
              <a:t>belas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ribu</a:t>
            </a:r>
            <a:r>
              <a:rPr lang="en-ID" dirty="0">
                <a:latin typeface="Franklin Gothic Demi Cond" panose="020B0706030402020204" pitchFamily="34" charset="0"/>
              </a:rPr>
              <a:t> orang yang </a:t>
            </a:r>
            <a:r>
              <a:rPr lang="en-ID" dirty="0" err="1">
                <a:latin typeface="Franklin Gothic Demi Cond" panose="020B0706030402020204" pitchFamily="34" charset="0"/>
              </a:rPr>
              <a:t>berkumpul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lapangan</a:t>
            </a:r>
            <a:r>
              <a:rPr lang="en-ID" dirty="0">
                <a:latin typeface="Franklin Gothic Demi Cond" panose="020B0706030402020204" pitchFamily="34" charset="0"/>
              </a:rPr>
              <a:t> Santo Petrus di Roma, </a:t>
            </a:r>
            <a:r>
              <a:rPr lang="en-ID" dirty="0">
                <a:latin typeface="Impact" panose="020B0806030902050204" pitchFamily="34" charset="0"/>
              </a:rPr>
              <a:t>Paus </a:t>
            </a:r>
            <a:r>
              <a:rPr lang="en-ID" dirty="0" err="1">
                <a:latin typeface="Impact" panose="020B0806030902050204" pitchFamily="34" charset="0"/>
              </a:rPr>
              <a:t>Benediktus</a:t>
            </a:r>
            <a:r>
              <a:rPr lang="en-ID" dirty="0">
                <a:latin typeface="Impact" panose="020B0806030902050204" pitchFamily="34" charset="0"/>
              </a:rPr>
              <a:t> XVI </a:t>
            </a:r>
            <a:r>
              <a:rPr lang="en-ID" dirty="0" err="1">
                <a:latin typeface="Franklin Gothic Demi Cond" panose="020B0706030402020204" pitchFamily="34" charset="0"/>
              </a:rPr>
              <a:t>menyatakan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"Hari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Minggu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hari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Tuhan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hari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bagi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pria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wanita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hari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di mana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setiap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harus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bisa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bebas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bebas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keluarga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bebas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Tuhan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membela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hari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Minggu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membela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kebebasan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Franklin Gothic Demi Cond" panose="020B0706030402020204" pitchFamily="34" charset="0"/>
              </a:rPr>
              <a:t>manusia</a:t>
            </a:r>
            <a:r>
              <a:rPr lang="en-ID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“</a:t>
            </a:r>
          </a:p>
          <a:p>
            <a:pPr marL="0" indent="0">
              <a:buNone/>
            </a:pPr>
            <a:r>
              <a:rPr lang="en-ID" sz="2400" dirty="0">
                <a:latin typeface="Franklin Gothic Demi Cond" panose="020B0706030402020204" pitchFamily="34" charset="0"/>
              </a:rPr>
              <a:t>[https://www.vatican.va/content/benedict-xvi/en/audiences/2012/documents/hf_ben-xvi_aud_20120 606.html].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E88A7F-35E2-BC12-47B2-A0C40681B59A}"/>
              </a:ext>
            </a:extLst>
          </p:cNvPr>
          <p:cNvSpPr/>
          <p:nvPr/>
        </p:nvSpPr>
        <p:spPr>
          <a:xfrm>
            <a:off x="157452" y="2643711"/>
            <a:ext cx="776476" cy="18802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38912"/>
            <a:r>
              <a:rPr lang="en-US" sz="1152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3</a:t>
            </a:r>
            <a:endParaRPr lang="en-US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5341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DF9C6C-4DD5-3826-EBE2-DE9067833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1D65D-6840-64EE-D794-0B8D43658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045" y="453769"/>
            <a:ext cx="7403690" cy="61809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Ellen G. White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menuliskan</a:t>
            </a:r>
            <a:r>
              <a:rPr lang="en-ID" dirty="0">
                <a:latin typeface="Franklin Gothic Demi Cond" panose="020B0706030402020204" pitchFamily="34" charset="0"/>
              </a:rPr>
              <a:t>: "</a:t>
            </a:r>
            <a:r>
              <a:rPr lang="en-ID" dirty="0" err="1">
                <a:latin typeface="Eras Demi ITC" panose="020B0805030504020804" pitchFamily="34" charset="0"/>
              </a:rPr>
              <a:t>Mereka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menghormati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Sabat</a:t>
            </a:r>
            <a:r>
              <a:rPr lang="en-ID" dirty="0">
                <a:latin typeface="Eras Demi ITC" panose="020B0805030504020804" pitchFamily="34" charset="0"/>
              </a:rPr>
              <a:t> Kitab </a:t>
            </a:r>
            <a:r>
              <a:rPr lang="en-ID" dirty="0" err="1">
                <a:latin typeface="Eras Demi ITC" panose="020B0805030504020804" pitchFamily="34" charset="0"/>
              </a:rPr>
              <a:t>Suci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dinyatakan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sebagai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musuh-musuh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hukum</a:t>
            </a:r>
            <a:r>
              <a:rPr lang="en-ID" dirty="0">
                <a:latin typeface="Eras Demi ITC" panose="020B0805030504020804" pitchFamily="34" charset="0"/>
              </a:rPr>
              <a:t> dan </a:t>
            </a:r>
            <a:r>
              <a:rPr lang="en-ID" dirty="0" err="1">
                <a:latin typeface="Eras Demi ITC" panose="020B0805030504020804" pitchFamily="34" charset="0"/>
              </a:rPr>
              <a:t>ketertiban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Eras Demi ITC" panose="020B0805030504020804" pitchFamily="34" charset="0"/>
              </a:rPr>
              <a:t>sebagai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merusakkan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batasan-batasan</a:t>
            </a:r>
            <a:r>
              <a:rPr lang="en-ID" dirty="0">
                <a:latin typeface="Eras Demi ITC" panose="020B0805030504020804" pitchFamily="34" charset="0"/>
              </a:rPr>
              <a:t> moral </a:t>
            </a:r>
            <a:r>
              <a:rPr lang="en-ID" dirty="0" err="1">
                <a:latin typeface="Eras Demi ITC" panose="020B0805030504020804" pitchFamily="34" charset="0"/>
              </a:rPr>
              <a:t>masyarakat</a:t>
            </a:r>
            <a:r>
              <a:rPr lang="en-ID" dirty="0">
                <a:latin typeface="Eras Demi ITC" panose="020B0805030504020804" pitchFamily="34" charset="0"/>
              </a:rPr>
              <a:t>, yang </a:t>
            </a:r>
            <a:r>
              <a:rPr lang="en-ID" dirty="0" err="1">
                <a:latin typeface="Eras Demi ITC" panose="020B0805030504020804" pitchFamily="34" charset="0"/>
              </a:rPr>
              <a:t>menyebabkan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anarkis</a:t>
            </a:r>
            <a:r>
              <a:rPr lang="en-ID" dirty="0">
                <a:latin typeface="Eras Demi ITC" panose="020B0805030504020804" pitchFamily="34" charset="0"/>
              </a:rPr>
              <a:t> dan </a:t>
            </a:r>
            <a:r>
              <a:rPr lang="en-ID" dirty="0" err="1">
                <a:latin typeface="Eras Demi ITC" panose="020B0805030504020804" pitchFamily="34" charset="0"/>
              </a:rPr>
              <a:t>korup</a:t>
            </a:r>
            <a:r>
              <a:rPr lang="en-ID" dirty="0">
                <a:latin typeface="Eras Demi ITC" panose="020B0805030504020804" pitchFamily="34" charset="0"/>
              </a:rPr>
              <a:t>, dan yang </a:t>
            </a:r>
            <a:r>
              <a:rPr lang="en-ID" dirty="0" err="1">
                <a:latin typeface="Eras Demi ITC" panose="020B0805030504020804" pitchFamily="34" charset="0"/>
              </a:rPr>
              <a:t>mendatangkan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hukuman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atas</a:t>
            </a:r>
            <a:r>
              <a:rPr lang="en-ID" dirty="0">
                <a:latin typeface="Eras Demi ITC" panose="020B0805030504020804" pitchFamily="34" charset="0"/>
              </a:rPr>
              <a:t> dunia </a:t>
            </a:r>
            <a:r>
              <a:rPr lang="en-ID" dirty="0" err="1">
                <a:latin typeface="Eras Demi ITC" panose="020B0805030504020804" pitchFamily="34" charset="0"/>
              </a:rPr>
              <a:t>ini</a:t>
            </a:r>
            <a:r>
              <a:rPr lang="en-ID" dirty="0">
                <a:latin typeface="Eras Demi ITC" panose="020B0805030504020804" pitchFamily="34" charset="0"/>
              </a:rPr>
              <a:t>....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dituduh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pemerintah</a:t>
            </a:r>
            <a:r>
              <a:rPr lang="en-ID" dirty="0">
                <a:latin typeface="Franklin Gothic Demi Cond" panose="020B0706030402020204" pitchFamily="34" charset="0"/>
              </a:rPr>
              <a:t>. Para </a:t>
            </a:r>
            <a:r>
              <a:rPr lang="en-ID" dirty="0" err="1">
                <a:latin typeface="Franklin Gothic Demi Cond" panose="020B0706030402020204" pitchFamily="34" charset="0"/>
              </a:rPr>
              <a:t>pendeta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menolak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kewajiban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hukum</a:t>
            </a:r>
            <a:r>
              <a:rPr lang="en-ID" dirty="0">
                <a:latin typeface="Franklin Gothic Demi Cond" panose="020B0706030402020204" pitchFamily="34" charset="0"/>
              </a:rPr>
              <a:t> Ilahi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menyampaikan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mimbar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tanggung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jawab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menaati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kekuasaan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sipil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sebagai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ditetapkan</a:t>
            </a:r>
            <a:r>
              <a:rPr lang="en-ID" dirty="0">
                <a:latin typeface="Franklin Gothic Demi Cond" panose="020B0706030402020204" pitchFamily="34" charset="0"/>
              </a:rPr>
              <a:t> oleh Allah. </a:t>
            </a:r>
            <a:r>
              <a:rPr lang="en-ID" dirty="0">
                <a:latin typeface="Congenial Black" panose="02000503040000020004" pitchFamily="2" charset="0"/>
              </a:rPr>
              <a:t>Di </a:t>
            </a:r>
            <a:r>
              <a:rPr lang="en-ID" dirty="0" err="1">
                <a:latin typeface="Congenial Black" panose="02000503040000020004" pitchFamily="2" charset="0"/>
              </a:rPr>
              <a:t>gedung-gedung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legislatif</a:t>
            </a:r>
            <a:r>
              <a:rPr lang="en-ID" dirty="0">
                <a:latin typeface="Congenial Black" panose="02000503040000020004" pitchFamily="2" charset="0"/>
              </a:rPr>
              <a:t> dan </a:t>
            </a:r>
            <a:r>
              <a:rPr lang="en-ID" dirty="0" err="1">
                <a:latin typeface="Congenial Black" panose="02000503040000020004" pitchFamily="2" charset="0"/>
              </a:rPr>
              <a:t>ruang-ruang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pengadilan</a:t>
            </a:r>
            <a:r>
              <a:rPr lang="en-ID" dirty="0">
                <a:latin typeface="Congenial Black" panose="02000503040000020004" pitchFamily="2" charset="0"/>
              </a:rPr>
              <a:t>, para </a:t>
            </a:r>
            <a:r>
              <a:rPr lang="en-ID" dirty="0" err="1">
                <a:latin typeface="Congenial Black" panose="02000503040000020004" pitchFamily="2" charset="0"/>
              </a:rPr>
              <a:t>pemelihara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hukum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akan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disalahgambarkan</a:t>
            </a:r>
            <a:r>
              <a:rPr lang="en-ID" dirty="0">
                <a:latin typeface="Congenial Black" panose="02000503040000020004" pitchFamily="2" charset="0"/>
              </a:rPr>
              <a:t> dan </a:t>
            </a:r>
            <a:r>
              <a:rPr lang="en-ID" dirty="0" err="1">
                <a:latin typeface="Congenial Black" panose="02000503040000020004" pitchFamily="2" charset="0"/>
              </a:rPr>
              <a:t>dihukum</a:t>
            </a:r>
            <a:r>
              <a:rPr lang="en-ID" dirty="0">
                <a:latin typeface="Franklin Gothic Demi Cond" panose="020B0706030402020204" pitchFamily="34" charset="0"/>
              </a:rPr>
              <a:t>" [</a:t>
            </a:r>
            <a:r>
              <a:rPr lang="en-ID" dirty="0" err="1">
                <a:latin typeface="Franklin Gothic Demi Cond" panose="020B0706030402020204" pitchFamily="34" charset="0"/>
              </a:rPr>
              <a:t>Kemenangan</a:t>
            </a:r>
            <a:r>
              <a:rPr lang="en-ID" dirty="0">
                <a:latin typeface="Franklin Gothic Demi Cond" panose="020B0706030402020204" pitchFamily="34" charset="0"/>
              </a:rPr>
              <a:t> Akhir, </a:t>
            </a:r>
            <a:r>
              <a:rPr lang="en-ID" dirty="0" err="1">
                <a:latin typeface="Franklin Gothic Demi Cond" panose="020B0706030402020204" pitchFamily="34" charset="0"/>
              </a:rPr>
              <a:t>hlm</a:t>
            </a:r>
            <a:r>
              <a:rPr lang="en-ID" dirty="0">
                <a:latin typeface="Franklin Gothic Demi Cond" panose="020B0706030402020204" pitchFamily="34" charset="0"/>
              </a:rPr>
              <a:t>. 501].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8D1854-5324-1C95-8CB5-1C29B06782FC}"/>
              </a:ext>
            </a:extLst>
          </p:cNvPr>
          <p:cNvSpPr/>
          <p:nvPr/>
        </p:nvSpPr>
        <p:spPr>
          <a:xfrm>
            <a:off x="237304" y="2488853"/>
            <a:ext cx="776476" cy="18802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38912"/>
            <a:r>
              <a:rPr lang="en-US" sz="1152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4</a:t>
            </a:r>
            <a:endParaRPr lang="en-US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4119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414204-5554-511B-83DB-350385FDF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BINATANG DARI DALAM BUMI</a:t>
            </a:r>
            <a:br>
              <a:rPr lang="en-ID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Kamis, 13 </a:t>
            </a:r>
            <a:r>
              <a:rPr lang="en-ID" sz="3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Juni</a:t>
            </a:r>
            <a: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E8A67-F4BA-C00C-0F01-9BB362D09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2318197"/>
            <a:ext cx="4472037" cy="368335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sv-SE" sz="3200" dirty="0">
                <a:latin typeface="Impact" panose="020B0806030902050204" pitchFamily="34" charset="0"/>
              </a:rPr>
              <a:t>Wahyu 13:11 </a:t>
            </a:r>
          </a:p>
          <a:p>
            <a:pPr marL="0" indent="0">
              <a:buNone/>
            </a:pPr>
            <a:r>
              <a:rPr lang="sv-SE" sz="3200" dirty="0"/>
              <a:t>Dan aku melihat seekor binatang lain </a:t>
            </a:r>
            <a:r>
              <a:rPr lang="sv-SE" sz="3200" b="1" dirty="0"/>
              <a:t>keluar dari dalam bumi </a:t>
            </a:r>
            <a:r>
              <a:rPr lang="sv-SE" sz="3200" dirty="0"/>
              <a:t>dan bertanduk dua sama seperti anak domba dan ia berbicara seperti seekor naga.</a:t>
            </a:r>
            <a:endParaRPr lang="en-ID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B8A88-2E52-92DD-7074-B251D2BDE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721" y="3182624"/>
            <a:ext cx="3423767" cy="22825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7324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831152-20C3-5DF3-C7B2-5D1049488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7291" cy="68819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EDC771-C9A2-56E6-51A4-22F5BB262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6270"/>
            <a:ext cx="7886700" cy="1325563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ID" dirty="0" err="1">
                <a:latin typeface="Impact" panose="020B0806030902050204" pitchFamily="34" charset="0"/>
              </a:rPr>
              <a:t>Identifikasi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binatang</a:t>
            </a:r>
            <a:r>
              <a:rPr lang="en-ID" dirty="0">
                <a:latin typeface="Impact" panose="020B0806030902050204" pitchFamily="34" charset="0"/>
              </a:rPr>
              <a:t> lain [</a:t>
            </a:r>
            <a:r>
              <a:rPr lang="en-ID" dirty="0" err="1">
                <a:latin typeface="Impact" panose="020B0806030902050204" pitchFamily="34" charset="0"/>
              </a:rPr>
              <a:t>kedua</a:t>
            </a:r>
            <a:r>
              <a:rPr lang="en-ID" dirty="0">
                <a:latin typeface="Impact" panose="020B0806030902050204" pitchFamily="34" charset="0"/>
              </a:rPr>
              <a:t>] </a:t>
            </a:r>
            <a:r>
              <a:rPr lang="en-ID" dirty="0" err="1">
                <a:latin typeface="Impact" panose="020B0806030902050204" pitchFamily="34" charset="0"/>
              </a:rPr>
              <a:t>sebagai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berikut</a:t>
            </a:r>
            <a:r>
              <a:rPr lang="en-ID" dirty="0">
                <a:latin typeface="Impact" panose="020B0806030902050204" pitchFamily="34" charset="0"/>
              </a:rPr>
              <a:t>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38EF6-5433-AFD4-B7F7-0D6320C48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2560" y="1702595"/>
            <a:ext cx="7134447" cy="5018567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Keluar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bumi</a:t>
            </a:r>
            <a:r>
              <a:rPr lang="en-ID" dirty="0">
                <a:latin typeface="Impact" panose="020B0806030902050204" pitchFamily="34" charset="0"/>
              </a:rPr>
              <a:t>.</a:t>
            </a:r>
            <a:r>
              <a:rPr lang="en-ID" dirty="0"/>
              <a:t> </a:t>
            </a:r>
            <a:r>
              <a:rPr lang="en-ID" dirty="0" err="1">
                <a:highlight>
                  <a:srgbClr val="FFFF00"/>
                </a:highlight>
              </a:rPr>
              <a:t>Laut</a:t>
            </a:r>
            <a:r>
              <a:rPr lang="en-ID" dirty="0">
                <a:highlight>
                  <a:srgbClr val="FFFF00"/>
                </a:highlight>
              </a:rPr>
              <a:t> </a:t>
            </a:r>
            <a:r>
              <a:rPr lang="en-ID" dirty="0" err="1">
                <a:highlight>
                  <a:srgbClr val="FFFF00"/>
                </a:highlight>
              </a:rPr>
              <a:t>melambangkan</a:t>
            </a:r>
            <a:r>
              <a:rPr lang="en-ID" dirty="0">
                <a:highlight>
                  <a:srgbClr val="FFFF00"/>
                </a:highlight>
              </a:rPr>
              <a:t> “</a:t>
            </a:r>
            <a:r>
              <a:rPr lang="en-ID" dirty="0" err="1">
                <a:highlight>
                  <a:srgbClr val="FFFF00"/>
                </a:highlight>
              </a:rPr>
              <a:t>bangsa-bangsa</a:t>
            </a:r>
            <a:r>
              <a:rPr lang="en-ID" dirty="0">
                <a:highlight>
                  <a:srgbClr val="FFFF00"/>
                </a:highlight>
              </a:rPr>
              <a:t> dan rakyat </a:t>
            </a:r>
            <a:r>
              <a:rPr lang="en-ID" dirty="0" err="1">
                <a:highlight>
                  <a:srgbClr val="FFFF00"/>
                </a:highlight>
              </a:rPr>
              <a:t>banyak</a:t>
            </a:r>
            <a:r>
              <a:rPr lang="en-ID" dirty="0">
                <a:highlight>
                  <a:srgbClr val="FFFF00"/>
                </a:highlight>
              </a:rPr>
              <a:t> dan </a:t>
            </a:r>
            <a:r>
              <a:rPr lang="en-ID" dirty="0" err="1">
                <a:highlight>
                  <a:srgbClr val="FFFF00"/>
                </a:highlight>
              </a:rPr>
              <a:t>kaum</a:t>
            </a:r>
            <a:r>
              <a:rPr lang="en-ID" dirty="0">
                <a:highlight>
                  <a:srgbClr val="FFFF00"/>
                </a:highlight>
              </a:rPr>
              <a:t> dan </a:t>
            </a:r>
            <a:r>
              <a:rPr lang="en-ID" dirty="0" err="1">
                <a:highlight>
                  <a:srgbClr val="FFFF00"/>
                </a:highlight>
              </a:rPr>
              <a:t>bahasa</a:t>
            </a:r>
            <a:r>
              <a:rPr lang="en-ID" dirty="0">
                <a:highlight>
                  <a:srgbClr val="FFFF00"/>
                </a:highlight>
              </a:rPr>
              <a:t>" [Why. 17:15]. </a:t>
            </a:r>
          </a:p>
          <a:p>
            <a:pPr marL="0" indent="0">
              <a:buNone/>
            </a:pPr>
            <a:r>
              <a:rPr lang="en-ID" dirty="0" err="1">
                <a:latin typeface="Eras Demi ITC" panose="020B0805030504020804" pitchFamily="34" charset="0"/>
              </a:rPr>
              <a:t>Kemudian</a:t>
            </a:r>
            <a:r>
              <a:rPr lang="en-ID" dirty="0">
                <a:latin typeface="Eras Demi ITC" panose="020B0805030504020804" pitchFamily="34" charset="0"/>
              </a:rPr>
              <a:t>, </a:t>
            </a:r>
            <a:r>
              <a:rPr lang="en-ID" dirty="0" err="1">
                <a:latin typeface="Eras Demi ITC" panose="020B0805030504020804" pitchFamily="34" charset="0"/>
              </a:rPr>
              <a:t>bumi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melambangkan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daerah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jarang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penduduknya</a:t>
            </a:r>
            <a:r>
              <a:rPr lang="en-ID" dirty="0">
                <a:latin typeface="Eras Demi ITC" panose="020B0805030504020804" pitchFamily="34" charset="0"/>
              </a:rPr>
              <a:t> di dunia. </a:t>
            </a:r>
          </a:p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Binatang </a:t>
            </a:r>
            <a:r>
              <a:rPr lang="en-ID" dirty="0" err="1">
                <a:latin typeface="Gill Sans Nova Cond XBd" panose="020B0A06020104020203" pitchFamily="34" charset="0"/>
              </a:rPr>
              <a:t>kedua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muncul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menjelang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akhir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periode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nubuatan</a:t>
            </a:r>
            <a:r>
              <a:rPr lang="en-ID" dirty="0">
                <a:latin typeface="Gill Sans Nova Cond XBd" panose="020B0A06020104020203" pitchFamily="34" charset="0"/>
              </a:rPr>
              <a:t> di mana </a:t>
            </a:r>
            <a:r>
              <a:rPr lang="en-ID" dirty="0" err="1">
                <a:latin typeface="Gill Sans Nova Cond XBd" panose="020B0A06020104020203" pitchFamily="34" charset="0"/>
              </a:rPr>
              <a:t>binatang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pertama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menjalankan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otoritasnya</a:t>
            </a:r>
            <a:r>
              <a:rPr lang="en-ID" dirty="0">
                <a:latin typeface="Gill Sans Nova Cond XBd" panose="020B0A06020104020203" pitchFamily="34" charset="0"/>
              </a:rPr>
              <a:t> [Why. 13:5]. </a:t>
            </a:r>
            <a:r>
              <a:rPr lang="en-ID" dirty="0" err="1">
                <a:latin typeface="Gill Sans Nova Cond Ultra Bold" panose="020B0B04020104020203" pitchFamily="34" charset="0"/>
              </a:rPr>
              <a:t>Artinya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ia</a:t>
            </a:r>
            <a:r>
              <a:rPr lang="en-ID" dirty="0">
                <a:latin typeface="Gill Sans Nova Cond Ultra Bold" panose="020B0B04020104020203" pitchFamily="34" charset="0"/>
              </a:rPr>
              <a:t> menjadi </a:t>
            </a:r>
            <a:r>
              <a:rPr lang="en-ID" dirty="0" err="1">
                <a:latin typeface="Gill Sans Nova Cond Ultra Bold" panose="020B0B04020104020203" pitchFamily="34" charset="0"/>
              </a:rPr>
              <a:t>terkenal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sekitar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tahun</a:t>
            </a:r>
            <a:r>
              <a:rPr lang="en-ID" dirty="0">
                <a:latin typeface="Gill Sans Nova Cond Ultra Bold" panose="020B0B04020104020203" pitchFamily="34" charset="0"/>
              </a:rPr>
              <a:t> 1798 M. </a:t>
            </a:r>
          </a:p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Amerika </a:t>
            </a:r>
            <a:r>
              <a:rPr lang="en-ID" dirty="0" err="1">
                <a:latin typeface="Impact" panose="020B0806030902050204" pitchFamily="34" charset="0"/>
              </a:rPr>
              <a:t>Serikat</a:t>
            </a:r>
            <a:r>
              <a:rPr lang="en-ID" dirty="0">
                <a:latin typeface="Impact" panose="020B0806030902050204" pitchFamily="34" charset="0"/>
              </a:rPr>
              <a:t> sangat </a:t>
            </a:r>
            <a:r>
              <a:rPr lang="en-ID" dirty="0" err="1">
                <a:latin typeface="Impact" panose="020B0806030902050204" pitchFamily="34" charset="0"/>
              </a:rPr>
              <a:t>cocok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deskripsi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ini</a:t>
            </a:r>
            <a:r>
              <a:rPr lang="en-ID" dirty="0">
                <a:latin typeface="Impact" panose="020B0806030902050204" pitchFamily="34" charset="0"/>
              </a:rPr>
              <a:t>. Amerika </a:t>
            </a:r>
            <a:r>
              <a:rPr lang="en-ID" dirty="0" err="1">
                <a:latin typeface="Impact" panose="020B0806030902050204" pitchFamily="34" charset="0"/>
              </a:rPr>
              <a:t>Serikat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mendeklarasikan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kemerdekaannya</a:t>
            </a:r>
            <a:r>
              <a:rPr lang="en-ID" dirty="0">
                <a:latin typeface="Impact" panose="020B0806030902050204" pitchFamily="34" charset="0"/>
              </a:rPr>
              <a:t> pada </a:t>
            </a:r>
            <a:r>
              <a:rPr lang="en-ID" dirty="0" err="1">
                <a:latin typeface="Impact" panose="020B0806030902050204" pitchFamily="34" charset="0"/>
              </a:rPr>
              <a:t>tahun</a:t>
            </a:r>
            <a:r>
              <a:rPr lang="en-ID" dirty="0">
                <a:latin typeface="Impact" panose="020B0806030902050204" pitchFamily="34" charset="0"/>
              </a:rPr>
              <a:t> 1776 M, </a:t>
            </a:r>
            <a:r>
              <a:rPr lang="en-ID" dirty="0" err="1">
                <a:latin typeface="Impact" panose="020B0806030902050204" pitchFamily="34" charset="0"/>
              </a:rPr>
              <a:t>mengadopsi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konstitusinya</a:t>
            </a:r>
            <a:r>
              <a:rPr lang="en-ID" dirty="0">
                <a:latin typeface="Impact" panose="020B0806030902050204" pitchFamily="34" charset="0"/>
              </a:rPr>
              <a:t> pada </a:t>
            </a:r>
            <a:r>
              <a:rPr lang="en-ID" dirty="0" err="1">
                <a:latin typeface="Impact" panose="020B0806030902050204" pitchFamily="34" charset="0"/>
              </a:rPr>
              <a:t>tahun</a:t>
            </a:r>
            <a:r>
              <a:rPr lang="en-ID" dirty="0">
                <a:latin typeface="Impact" panose="020B0806030902050204" pitchFamily="34" charset="0"/>
              </a:rPr>
              <a:t> 1789 M, dan </a:t>
            </a:r>
            <a:r>
              <a:rPr lang="en-ID" dirty="0" err="1">
                <a:latin typeface="Impact" panose="020B0806030902050204" pitchFamily="34" charset="0"/>
              </a:rPr>
              <a:t>diakui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sebagai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kekuatan</a:t>
            </a:r>
            <a:r>
              <a:rPr lang="en-ID" dirty="0">
                <a:latin typeface="Impact" panose="020B0806030902050204" pitchFamily="34" charset="0"/>
              </a:rPr>
              <a:t> dunia pada </a:t>
            </a:r>
            <a:r>
              <a:rPr lang="en-ID" dirty="0" err="1">
                <a:latin typeface="Impact" panose="020B0806030902050204" pitchFamily="34" charset="0"/>
              </a:rPr>
              <a:t>akhir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abad</a:t>
            </a:r>
            <a:r>
              <a:rPr lang="en-ID" dirty="0">
                <a:latin typeface="Impact" panose="020B0806030902050204" pitchFamily="34" charset="0"/>
              </a:rPr>
              <a:t> ke-19.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951F7-EBFE-85F8-0D63-E07ACFF40E33}"/>
              </a:ext>
            </a:extLst>
          </p:cNvPr>
          <p:cNvSpPr/>
          <p:nvPr/>
        </p:nvSpPr>
        <p:spPr>
          <a:xfrm>
            <a:off x="483042" y="2488854"/>
            <a:ext cx="77647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38912"/>
            <a:r>
              <a:rPr lang="en-US" sz="150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1</a:t>
            </a:r>
            <a:endParaRPr lang="en-US" sz="15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19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CC859D-42D4-8B2A-30F1-71FCB9C99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" y="0"/>
            <a:ext cx="9123752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E3BA3-12DC-DFC4-6625-885137E06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2780" y="1063256"/>
            <a:ext cx="6803508" cy="492287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Bertanduk</a:t>
            </a:r>
            <a:r>
              <a:rPr lang="en-ID" dirty="0">
                <a:latin typeface="Impact" panose="020B0806030902050204" pitchFamily="34" charset="0"/>
              </a:rPr>
              <a:t> dua </a:t>
            </a:r>
            <a:r>
              <a:rPr lang="en-ID" dirty="0" err="1">
                <a:latin typeface="Impact" panose="020B0806030902050204" pitchFamily="34" charset="0"/>
              </a:rPr>
              <a:t>seperti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anak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domba</a:t>
            </a:r>
            <a:r>
              <a:rPr lang="en-ID" dirty="0">
                <a:latin typeface="Impact" panose="020B0806030902050204" pitchFamily="34" charset="0"/>
              </a:rPr>
              <a:t>.</a:t>
            </a:r>
            <a:r>
              <a:rPr lang="en-ID" dirty="0"/>
              <a:t> </a:t>
            </a:r>
            <a:r>
              <a:rPr lang="en-ID" dirty="0" err="1">
                <a:highlight>
                  <a:srgbClr val="FFFF00"/>
                </a:highlight>
              </a:rPr>
              <a:t>Tanduk</a:t>
            </a:r>
            <a:r>
              <a:rPr lang="en-ID" dirty="0">
                <a:highlight>
                  <a:srgbClr val="FFFF00"/>
                </a:highlight>
              </a:rPr>
              <a:t> </a:t>
            </a:r>
            <a:r>
              <a:rPr lang="en-ID" dirty="0" err="1">
                <a:highlight>
                  <a:srgbClr val="FFFF00"/>
                </a:highlight>
              </a:rPr>
              <a:t>dalam</a:t>
            </a:r>
            <a:r>
              <a:rPr lang="en-ID" dirty="0">
                <a:highlight>
                  <a:srgbClr val="FFFF00"/>
                </a:highlight>
              </a:rPr>
              <a:t> </a:t>
            </a:r>
            <a:r>
              <a:rPr lang="en-ID" dirty="0" err="1">
                <a:highlight>
                  <a:srgbClr val="FFFF00"/>
                </a:highlight>
              </a:rPr>
              <a:t>nubuatan</a:t>
            </a:r>
            <a:r>
              <a:rPr lang="en-ID" dirty="0">
                <a:highlight>
                  <a:srgbClr val="FFFF00"/>
                </a:highlight>
              </a:rPr>
              <a:t> Kitab </a:t>
            </a:r>
            <a:r>
              <a:rPr lang="en-ID" dirty="0" err="1">
                <a:highlight>
                  <a:srgbClr val="FFFF00"/>
                </a:highlight>
              </a:rPr>
              <a:t>Suci</a:t>
            </a:r>
            <a:r>
              <a:rPr lang="en-ID" dirty="0">
                <a:highlight>
                  <a:srgbClr val="FFFF00"/>
                </a:highlight>
              </a:rPr>
              <a:t> </a:t>
            </a:r>
            <a:r>
              <a:rPr lang="en-ID" dirty="0" err="1">
                <a:highlight>
                  <a:srgbClr val="FFFF00"/>
                </a:highlight>
              </a:rPr>
              <a:t>melambangkan</a:t>
            </a:r>
            <a:r>
              <a:rPr lang="en-ID" dirty="0">
                <a:highlight>
                  <a:srgbClr val="FFFF00"/>
                </a:highlight>
              </a:rPr>
              <a:t> </a:t>
            </a:r>
            <a:r>
              <a:rPr lang="en-ID" dirty="0" err="1">
                <a:highlight>
                  <a:srgbClr val="FFFF00"/>
                </a:highlight>
              </a:rPr>
              <a:t>kekuatan</a:t>
            </a:r>
            <a:r>
              <a:rPr lang="en-ID" dirty="0">
                <a:highlight>
                  <a:srgbClr val="FFFF00"/>
                </a:highlight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Tidak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seperti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binatang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pertama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binatang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ini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tidak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memiliki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mahkota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pada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tanduknya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, yang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menunjukkan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bahwa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ia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bukanlah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seorang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raja. </a:t>
            </a:r>
          </a:p>
          <a:p>
            <a:pPr marL="0" indent="0">
              <a:buNone/>
            </a:pPr>
            <a:r>
              <a:rPr lang="en-ID" dirty="0" err="1">
                <a:latin typeface="Eras Demi ITC" panose="020B0805030504020804" pitchFamily="34" charset="0"/>
              </a:rPr>
              <a:t>Kedua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tanduknya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melambangkan</a:t>
            </a:r>
            <a:r>
              <a:rPr lang="en-ID" dirty="0">
                <a:latin typeface="Eras Demi ITC" panose="020B0805030504020804" pitchFamily="34" charset="0"/>
              </a:rPr>
              <a:t> dua </a:t>
            </a:r>
            <a:r>
              <a:rPr lang="en-ID" dirty="0" err="1">
                <a:latin typeface="Eras Demi ITC" panose="020B0805030504020804" pitchFamily="34" charset="0"/>
              </a:rPr>
              <a:t>prinsip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pemerintahan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utama</a:t>
            </a:r>
            <a:r>
              <a:rPr lang="en-ID" dirty="0">
                <a:latin typeface="Eras Demi ITC" panose="020B0805030504020804" pitchFamily="34" charset="0"/>
              </a:rPr>
              <a:t> yang menjadi </a:t>
            </a:r>
            <a:r>
              <a:rPr lang="en-ID" dirty="0" err="1">
                <a:latin typeface="Eras Demi ITC" panose="020B0805030504020804" pitchFamily="34" charset="0"/>
              </a:rPr>
              <a:t>sumber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kekuatan</a:t>
            </a:r>
            <a:r>
              <a:rPr lang="en-ID" dirty="0">
                <a:latin typeface="Eras Demi ITC" panose="020B0805030504020804" pitchFamily="34" charset="0"/>
              </a:rPr>
              <a:t> dan </a:t>
            </a:r>
            <a:r>
              <a:rPr lang="en-ID" dirty="0" err="1">
                <a:latin typeface="Eras Demi ITC" panose="020B0805030504020804" pitchFamily="34" charset="0"/>
              </a:rPr>
              <a:t>kesuksesan</a:t>
            </a:r>
            <a:r>
              <a:rPr lang="en-ID" dirty="0">
                <a:latin typeface="Eras Demi ITC" panose="020B0805030504020804" pitchFamily="34" charset="0"/>
              </a:rPr>
              <a:t> Amerika </a:t>
            </a:r>
            <a:r>
              <a:rPr lang="en-ID" dirty="0" err="1">
                <a:latin typeface="Eras Demi ITC" panose="020B0805030504020804" pitchFamily="34" charset="0"/>
              </a:rPr>
              <a:t>Serikat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yaitu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kebebasan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politik</a:t>
            </a:r>
            <a:r>
              <a:rPr lang="en-ID" dirty="0">
                <a:latin typeface="Gill Sans Nova Cond Ultra Bold" panose="020B0B04020104020203" pitchFamily="34" charset="0"/>
              </a:rPr>
              <a:t> dan agama.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27BB6E-C483-6D99-A056-17D3B9675407}"/>
              </a:ext>
            </a:extLst>
          </p:cNvPr>
          <p:cNvSpPr txBox="1"/>
          <p:nvPr/>
        </p:nvSpPr>
        <p:spPr>
          <a:xfrm>
            <a:off x="458020" y="2228671"/>
            <a:ext cx="83997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38912"/>
            <a:r>
              <a:rPr lang="en-US" sz="150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2</a:t>
            </a:r>
            <a:endParaRPr lang="en-US" sz="15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8541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7C36B2-9DFC-764D-CEE6-15F45FD00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" y="0"/>
            <a:ext cx="9119616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076AA-31FC-F791-3E0A-2D2108DED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3108" y="308341"/>
            <a:ext cx="7026791" cy="6241315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r>
              <a:rPr lang="en-ID" dirty="0" err="1">
                <a:latin typeface="Impact" panose="020B0806030902050204" pitchFamily="34" charset="0"/>
              </a:rPr>
              <a:t>Berbicara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seperti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seekor</a:t>
            </a:r>
            <a:r>
              <a:rPr lang="en-ID" dirty="0">
                <a:latin typeface="Impact" panose="020B0806030902050204" pitchFamily="34" charset="0"/>
              </a:rPr>
              <a:t> naga.</a:t>
            </a:r>
            <a:r>
              <a:rPr lang="en-ID" dirty="0"/>
              <a:t> </a:t>
            </a:r>
          </a:p>
          <a:p>
            <a:r>
              <a:rPr lang="en-ID" dirty="0"/>
              <a:t>Binatang </a:t>
            </a:r>
            <a:r>
              <a:rPr lang="en-ID" dirty="0" err="1"/>
              <a:t>kedua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menjalankan</a:t>
            </a:r>
            <a:r>
              <a:rPr lang="en-ID" dirty="0"/>
              <a:t> “</a:t>
            </a:r>
            <a:r>
              <a:rPr lang="en-ID" dirty="0" err="1"/>
              <a:t>seluruh</a:t>
            </a:r>
            <a:r>
              <a:rPr lang="en-ID" dirty="0"/>
              <a:t> </a:t>
            </a:r>
            <a:r>
              <a:rPr lang="en-ID" dirty="0" err="1"/>
              <a:t>kuasa</a:t>
            </a:r>
            <a:r>
              <a:rPr lang="en-ID" dirty="0"/>
              <a:t> </a:t>
            </a:r>
            <a:r>
              <a:rPr lang="en-ID" dirty="0" err="1"/>
              <a:t>binatang</a:t>
            </a:r>
            <a:r>
              <a:rPr lang="en-ID" dirty="0"/>
              <a:t> yang </a:t>
            </a:r>
            <a:r>
              <a:rPr lang="en-ID" dirty="0" err="1"/>
              <a:t>pertama</a:t>
            </a:r>
            <a:r>
              <a:rPr lang="en-ID" dirty="0"/>
              <a:t>” [Why. 13:12] dan </a:t>
            </a:r>
            <a:r>
              <a:rPr lang="en-ID" b="1" dirty="0" err="1"/>
              <a:t>meninggalkan</a:t>
            </a:r>
            <a:r>
              <a:rPr lang="en-ID" b="1" dirty="0"/>
              <a:t> </a:t>
            </a:r>
            <a:r>
              <a:rPr lang="en-ID" b="1" dirty="0" err="1"/>
              <a:t>prinsip-prinsip</a:t>
            </a:r>
            <a:r>
              <a:rPr lang="en-ID" b="1" dirty="0"/>
              <a:t> </a:t>
            </a:r>
            <a:r>
              <a:rPr lang="en-ID" b="1" dirty="0" err="1"/>
              <a:t>kebebasan</a:t>
            </a:r>
            <a:r>
              <a:rPr lang="en-ID" b="1" dirty="0"/>
              <a:t> </a:t>
            </a:r>
            <a:r>
              <a:rPr lang="en-ID" b="1" dirty="0" err="1"/>
              <a:t>beragama</a:t>
            </a:r>
            <a:r>
              <a:rPr lang="en-ID" b="1" dirty="0"/>
              <a:t>, </a:t>
            </a:r>
            <a:r>
              <a:rPr lang="en-ID" dirty="0" err="1"/>
              <a:t>sehingga</a:t>
            </a:r>
            <a:r>
              <a:rPr lang="en-ID" dirty="0"/>
              <a:t> "</a:t>
            </a:r>
            <a:r>
              <a:rPr lang="en-ID" dirty="0" err="1"/>
              <a:t>seluruh</a:t>
            </a:r>
            <a:r>
              <a:rPr lang="en-ID" dirty="0"/>
              <a:t> </a:t>
            </a:r>
            <a:r>
              <a:rPr lang="en-ID" dirty="0" err="1"/>
              <a:t>bumi</a:t>
            </a:r>
            <a:r>
              <a:rPr lang="en-ID" dirty="0"/>
              <a:t> dan </a:t>
            </a:r>
            <a:r>
              <a:rPr lang="en-ID" dirty="0" err="1"/>
              <a:t>semua</a:t>
            </a:r>
            <a:r>
              <a:rPr lang="en-ID" dirty="0"/>
              <a:t> </a:t>
            </a:r>
            <a:r>
              <a:rPr lang="en-ID" dirty="0" err="1"/>
              <a:t>penghuninya</a:t>
            </a:r>
            <a:r>
              <a:rPr lang="en-ID" dirty="0"/>
              <a:t> </a:t>
            </a:r>
            <a:r>
              <a:rPr lang="en-ID" dirty="0" err="1"/>
              <a:t>menyembah</a:t>
            </a:r>
            <a:r>
              <a:rPr lang="en-ID" dirty="0"/>
              <a:t> </a:t>
            </a:r>
            <a:r>
              <a:rPr lang="en-ID" dirty="0" err="1"/>
              <a:t>binatang</a:t>
            </a:r>
            <a:r>
              <a:rPr lang="en-ID" dirty="0"/>
              <a:t> </a:t>
            </a:r>
            <a:r>
              <a:rPr lang="en-ID" dirty="0" err="1"/>
              <a:t>pertama</a:t>
            </a:r>
            <a:r>
              <a:rPr lang="en-ID" dirty="0"/>
              <a:t>". </a:t>
            </a:r>
          </a:p>
          <a:p>
            <a:r>
              <a:rPr lang="en-ID" dirty="0">
                <a:latin typeface="Gill Sans Nova Cond XBd" panose="020B0A06020104020203" pitchFamily="34" charset="0"/>
              </a:rPr>
              <a:t>Amerika </a:t>
            </a:r>
            <a:r>
              <a:rPr lang="en-ID" dirty="0" err="1">
                <a:latin typeface="Gill Sans Nova Cond XBd" panose="020B0A06020104020203" pitchFamily="34" charset="0"/>
              </a:rPr>
              <a:t>Serikat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memimpin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mengharuskan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semua</a:t>
            </a:r>
            <a:r>
              <a:rPr lang="en-ID" dirty="0">
                <a:latin typeface="Gill Sans Nova Cond XBd" panose="020B0A06020104020203" pitchFamily="34" charset="0"/>
              </a:rPr>
              <a:t> orang di </a:t>
            </a:r>
            <a:r>
              <a:rPr lang="en-ID" dirty="0" err="1">
                <a:latin typeface="Gill Sans Nova Cond XBd" panose="020B0A06020104020203" pitchFamily="34" charset="0"/>
              </a:rPr>
              <a:t>bumi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menyembah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binatang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pertama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mengakui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otoritas</a:t>
            </a:r>
            <a:r>
              <a:rPr lang="en-ID" dirty="0">
                <a:latin typeface="Gill Sans Nova Cond XBd" panose="020B0A06020104020203" pitchFamily="34" charset="0"/>
              </a:rPr>
              <a:t> spiritual dan </a:t>
            </a:r>
            <a:r>
              <a:rPr lang="en-ID" dirty="0" err="1">
                <a:latin typeface="Gill Sans Nova Cond XBd" panose="020B0A06020104020203" pitchFamily="34" charset="0"/>
              </a:rPr>
              <a:t>sekuler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Kepausan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r>
              <a:rPr lang="en-ID" dirty="0" err="1">
                <a:latin typeface="Gill Sans Nova Cond Ultra Bold" panose="020B0B04020104020203" pitchFamily="34" charset="0"/>
              </a:rPr>
              <a:t>Menurut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nubuatan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ini</a:t>
            </a:r>
            <a:r>
              <a:rPr lang="en-ID" dirty="0">
                <a:latin typeface="Gill Sans Nova Cond Ultra Bold" panose="020B0B04020104020203" pitchFamily="34" charset="0"/>
              </a:rPr>
              <a:t>, Amerika </a:t>
            </a:r>
            <a:r>
              <a:rPr lang="en-ID" dirty="0" err="1">
                <a:latin typeface="Gill Sans Nova Cond Ultra Bold" panose="020B0B04020104020203" pitchFamily="34" charset="0"/>
              </a:rPr>
              <a:t>Serikat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membentuk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sebuah</a:t>
            </a:r>
            <a:r>
              <a:rPr lang="en-ID" dirty="0">
                <a:latin typeface="Gill Sans Nova Cond Ultra Bold" panose="020B0B04020104020203" pitchFamily="34" charset="0"/>
              </a:rPr>
              <a:t> '</a:t>
            </a:r>
            <a:r>
              <a:rPr lang="en-ID" dirty="0" err="1">
                <a:latin typeface="Gill Sans Nova Cond Ultra Bold" panose="020B0B04020104020203" pitchFamily="34" charset="0"/>
              </a:rPr>
              <a:t>patung</a:t>
            </a:r>
            <a:r>
              <a:rPr lang="en-ID" dirty="0">
                <a:latin typeface="Gill Sans Nova Cond Ultra Bold" panose="020B0B04020104020203" pitchFamily="34" charset="0"/>
              </a:rPr>
              <a:t>' </a:t>
            </a:r>
            <a:r>
              <a:rPr lang="en-ID" dirty="0" err="1"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binatang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itu</a:t>
            </a:r>
            <a:r>
              <a:rPr lang="en-ID" dirty="0"/>
              <a:t>—</a:t>
            </a:r>
            <a:r>
              <a:rPr lang="en-ID" dirty="0" err="1">
                <a:latin typeface="Impact" panose="020B0806030902050204" pitchFamily="34" charset="0"/>
              </a:rPr>
              <a:t>persatuan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gereja</a:t>
            </a:r>
            <a:r>
              <a:rPr lang="en-ID" dirty="0">
                <a:latin typeface="Impact" panose="020B0806030902050204" pitchFamily="34" charset="0"/>
              </a:rPr>
              <a:t> dan negara</a:t>
            </a:r>
            <a:r>
              <a:rPr lang="en-ID" dirty="0"/>
              <a:t>—</a:t>
            </a:r>
            <a:r>
              <a:rPr lang="en-ID" dirty="0">
                <a:latin typeface="Eras Demi ITC" panose="020B0805030504020804" pitchFamily="34" charset="0"/>
              </a:rPr>
              <a:t>dan </a:t>
            </a:r>
            <a:r>
              <a:rPr lang="en-ID" dirty="0" err="1">
                <a:latin typeface="Eras Demi ITC" panose="020B0805030504020804" pitchFamily="34" charset="0"/>
              </a:rPr>
              <a:t>akan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mengharuskan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semua</a:t>
            </a:r>
            <a:r>
              <a:rPr lang="en-ID" dirty="0">
                <a:latin typeface="Eras Demi ITC" panose="020B0805030504020804" pitchFamily="34" charset="0"/>
              </a:rPr>
              <a:t> orang </a:t>
            </a:r>
            <a:r>
              <a:rPr lang="en-ID" dirty="0" err="1">
                <a:latin typeface="Eras Demi ITC" panose="020B0805030504020804" pitchFamily="34" charset="0"/>
              </a:rPr>
              <a:t>untuk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menyembah</a:t>
            </a:r>
            <a:r>
              <a:rPr lang="en-ID" dirty="0">
                <a:latin typeface="Eras Demi ITC" panose="020B0805030504020804" pitchFamily="34" charset="0"/>
              </a:rPr>
              <a:t> </a:t>
            </a:r>
            <a:r>
              <a:rPr lang="en-ID" dirty="0" err="1">
                <a:latin typeface="Eras Demi ITC" panose="020B0805030504020804" pitchFamily="34" charset="0"/>
              </a:rPr>
              <a:t>patung</a:t>
            </a:r>
            <a:r>
              <a:rPr lang="en-ID" dirty="0">
                <a:latin typeface="Eras Demi ITC" panose="020B0805030504020804" pitchFamily="34" charset="0"/>
              </a:rPr>
              <a:t> </a:t>
            </a:r>
            <a:r>
              <a:rPr lang="en-ID" dirty="0" err="1">
                <a:latin typeface="Eras Demi ITC" panose="020B0805030504020804" pitchFamily="34" charset="0"/>
              </a:rPr>
              <a:t>ini</a:t>
            </a:r>
            <a:r>
              <a:rPr lang="en-ID" dirty="0">
                <a:latin typeface="Eras Demi ITC" panose="020B08050305040208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15241E-CD46-1D68-6621-FDFC992EFBED}"/>
              </a:ext>
            </a:extLst>
          </p:cNvPr>
          <p:cNvSpPr txBox="1"/>
          <p:nvPr/>
        </p:nvSpPr>
        <p:spPr>
          <a:xfrm>
            <a:off x="452664" y="2228671"/>
            <a:ext cx="83997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38912"/>
            <a:r>
              <a:rPr lang="en-US" sz="1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8294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D726C-F338-5796-5705-C1410398A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B24AF-4CA3-28EB-6405-C576507AC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275227-2273-07CC-DFA5-204DC7E7D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9344"/>
            <a:ext cx="9170684" cy="68773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41E3765-DDCB-C01F-69D3-A003280F861D}"/>
              </a:ext>
            </a:extLst>
          </p:cNvPr>
          <p:cNvSpPr txBox="1">
            <a:spLocks/>
          </p:cNvSpPr>
          <p:nvPr/>
        </p:nvSpPr>
        <p:spPr>
          <a:xfrm>
            <a:off x="2161605" y="169920"/>
            <a:ext cx="4847476" cy="5994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masis MT Pro Black" panose="02040A04050005020304" pitchFamily="18" charset="0"/>
              </a:rPr>
              <a:t>KESIMPULAN</a:t>
            </a:r>
            <a:endParaRPr lang="en-ID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6" name="Graphic 5" descr="Badge 1 with solid fill">
            <a:extLst>
              <a:ext uri="{FF2B5EF4-FFF2-40B4-BE49-F238E27FC236}">
                <a16:creationId xmlns:a16="http://schemas.microsoft.com/office/drawing/2014/main" id="{09E64E2F-6F7B-88C2-B20E-4081205B6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467" y="1190738"/>
            <a:ext cx="914400" cy="914400"/>
          </a:xfrm>
          <a:prstGeom prst="rect">
            <a:avLst/>
          </a:prstGeom>
        </p:spPr>
      </p:pic>
      <p:pic>
        <p:nvPicPr>
          <p:cNvPr id="7" name="Graphic 6" descr="Badge with solid fill">
            <a:extLst>
              <a:ext uri="{FF2B5EF4-FFF2-40B4-BE49-F238E27FC236}">
                <a16:creationId xmlns:a16="http://schemas.microsoft.com/office/drawing/2014/main" id="{CD515B98-ABEE-C4B9-4D28-9BC3CFA4E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403" y="2243372"/>
            <a:ext cx="914400" cy="914400"/>
          </a:xfrm>
          <a:prstGeom prst="rect">
            <a:avLst/>
          </a:prstGeom>
        </p:spPr>
      </p:pic>
      <p:pic>
        <p:nvPicPr>
          <p:cNvPr id="8" name="Graphic 7" descr="Badge 3 with solid fill">
            <a:extLst>
              <a:ext uri="{FF2B5EF4-FFF2-40B4-BE49-F238E27FC236}">
                <a16:creationId xmlns:a16="http://schemas.microsoft.com/office/drawing/2014/main" id="{EC11F24E-6BB2-BC11-28E3-254D72A5A6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6403" y="3368688"/>
            <a:ext cx="914400" cy="914400"/>
          </a:xfrm>
          <a:prstGeom prst="rect">
            <a:avLst/>
          </a:prstGeom>
        </p:spPr>
      </p:pic>
      <p:pic>
        <p:nvPicPr>
          <p:cNvPr id="9" name="Graphic 8" descr="Badge 4 with solid fill">
            <a:extLst>
              <a:ext uri="{FF2B5EF4-FFF2-40B4-BE49-F238E27FC236}">
                <a16:creationId xmlns:a16="http://schemas.microsoft.com/office/drawing/2014/main" id="{723D2203-C602-344A-D4AF-38703DBB51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6403" y="4497463"/>
            <a:ext cx="914400" cy="914400"/>
          </a:xfrm>
          <a:prstGeom prst="rect">
            <a:avLst/>
          </a:prstGeom>
        </p:spPr>
      </p:pic>
      <p:pic>
        <p:nvPicPr>
          <p:cNvPr id="10" name="Graphic 9" descr="Badge 5 with solid fill">
            <a:extLst>
              <a:ext uri="{FF2B5EF4-FFF2-40B4-BE49-F238E27FC236}">
                <a16:creationId xmlns:a16="http://schemas.microsoft.com/office/drawing/2014/main" id="{C1006C06-6938-9F49-83B9-D3A81B3F7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6403" y="5624409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D8DD25-3A57-F1DB-839C-D452113D16FA}"/>
              </a:ext>
            </a:extLst>
          </p:cNvPr>
          <p:cNvSpPr txBox="1"/>
          <p:nvPr/>
        </p:nvSpPr>
        <p:spPr>
          <a:xfrm>
            <a:off x="1319332" y="1073775"/>
            <a:ext cx="7495059" cy="101566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Konflik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antara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dan Iblis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dimulai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surga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Impact" panose="020B0806030902050204" pitchFamily="34" charset="0"/>
              </a:rPr>
              <a:t>mengenai</a:t>
            </a:r>
            <a:r>
              <a:rPr lang="en-ID" sz="2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Impact" panose="020B0806030902050204" pitchFamily="34" charset="0"/>
              </a:rPr>
              <a:t>penyembahan</a:t>
            </a:r>
            <a:r>
              <a:rPr lang="en-ID" sz="2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Impact" panose="020B0806030902050204" pitchFamily="34" charset="0"/>
              </a:rPr>
              <a:t>mencapai</a:t>
            </a:r>
            <a:r>
              <a:rPr lang="en-ID" sz="2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Impact" panose="020B0806030902050204" pitchFamily="34" charset="0"/>
              </a:rPr>
              <a:t>klimaksnya</a:t>
            </a:r>
            <a:r>
              <a:rPr lang="en-ID" sz="2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Impact" panose="020B0806030902050204" pitchFamily="34" charset="0"/>
              </a:rPr>
              <a:t>terakhir</a:t>
            </a:r>
            <a:r>
              <a:rPr lang="en-ID" sz="2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Impact" panose="020B0806030902050204" pitchFamily="34" charset="0"/>
              </a:rPr>
              <a:t>tetap</a:t>
            </a:r>
            <a:r>
              <a:rPr lang="en-ID" sz="2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Impact" panose="020B0806030902050204" pitchFamily="34" charset="0"/>
              </a:rPr>
              <a:t>hal</a:t>
            </a:r>
            <a:r>
              <a:rPr lang="en-ID" sz="2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rgbClr val="FFFF00"/>
                </a:solidFill>
                <a:latin typeface="Impact" panose="020B0806030902050204" pitchFamily="34" charset="0"/>
              </a:rPr>
              <a:t>penyembahan</a:t>
            </a:r>
            <a:r>
              <a:rPr lang="en-ID" sz="2000" dirty="0">
                <a:solidFill>
                  <a:srgbClr val="FFFF00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98E46A-54F7-4CBB-0C3B-4B9B4749A50D}"/>
              </a:ext>
            </a:extLst>
          </p:cNvPr>
          <p:cNvSpPr txBox="1"/>
          <p:nvPr/>
        </p:nvSpPr>
        <p:spPr>
          <a:xfrm>
            <a:off x="1319332" y="2187738"/>
            <a:ext cx="7495058" cy="1015663"/>
          </a:xfrm>
          <a:prstGeom prst="rect">
            <a:avLst/>
          </a:prstGeom>
          <a:solidFill>
            <a:srgbClr val="276338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Umat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hidup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rgbClr val="FFC000"/>
                </a:solidFill>
                <a:latin typeface="Impact" panose="020B0806030902050204" pitchFamily="34" charset="0"/>
              </a:rPr>
              <a:t>ketaatan</a:t>
            </a:r>
            <a:r>
              <a:rPr lang="en-ID" sz="2000" dirty="0">
                <a:solidFill>
                  <a:srgbClr val="FFC000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rgbClr val="FFC000"/>
                </a:solidFill>
                <a:latin typeface="Impact" panose="020B0806030902050204" pitchFamily="34" charset="0"/>
              </a:rPr>
              <a:t>saleh</a:t>
            </a:r>
            <a:r>
              <a:rPr lang="en-ID" sz="20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kasih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karunia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-Nya,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tetap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berdiri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teguh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ketika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sekeliling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semuanya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berguncang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04040D-01E6-9E71-B5E3-48EC7675317F}"/>
              </a:ext>
            </a:extLst>
          </p:cNvPr>
          <p:cNvSpPr txBox="1"/>
          <p:nvPr/>
        </p:nvSpPr>
        <p:spPr>
          <a:xfrm>
            <a:off x="1319331" y="3347718"/>
            <a:ext cx="7495057" cy="1015663"/>
          </a:xfrm>
          <a:prstGeom prst="rect">
            <a:avLst/>
          </a:prstGeom>
          <a:solidFill>
            <a:srgbClr val="1D3943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Binatang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keluar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laut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ini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bukanlah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manusia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;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tetapi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organisasi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keagamaan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rgbClr val="FFC000"/>
                </a:solidFill>
                <a:latin typeface="Impact" panose="020B0806030902050204" pitchFamily="34" charset="0"/>
              </a:rPr>
              <a:t>telah</a:t>
            </a:r>
            <a:r>
              <a:rPr lang="en-ID" sz="20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rgbClr val="FFC000"/>
                </a:solidFill>
                <a:latin typeface="Impact" panose="020B0806030902050204" pitchFamily="34" charset="0"/>
              </a:rPr>
              <a:t>menggantikan</a:t>
            </a:r>
            <a:r>
              <a:rPr lang="en-ID" sz="20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rgbClr val="FFC000"/>
                </a:solidFill>
                <a:latin typeface="Impact" panose="020B0806030902050204" pitchFamily="34" charset="0"/>
              </a:rPr>
              <a:t>kebenaran</a:t>
            </a:r>
            <a:r>
              <a:rPr lang="en-ID" sz="20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rgbClr val="FFC000"/>
                </a:solidFill>
                <a:latin typeface="Impact" panose="020B0806030902050204" pitchFamily="34" charset="0"/>
              </a:rPr>
              <a:t>Firman</a:t>
            </a:r>
            <a:r>
              <a:rPr lang="en-ID" sz="20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rgbClr val="FFC000"/>
                </a:solidFill>
                <a:latin typeface="Impact" panose="020B0806030902050204" pitchFamily="34" charset="0"/>
              </a:rPr>
              <a:t>Tuhan</a:t>
            </a:r>
            <a:r>
              <a:rPr lang="en-ID" sz="20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rgbClr val="FFC000"/>
                </a:solidFill>
                <a:latin typeface="Impact" panose="020B0806030902050204" pitchFamily="34" charset="0"/>
              </a:rPr>
              <a:t>dengan</a:t>
            </a:r>
            <a:r>
              <a:rPr lang="en-ID" sz="20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rgbClr val="FFC000"/>
                </a:solidFill>
                <a:latin typeface="Impact" panose="020B0806030902050204" pitchFamily="34" charset="0"/>
              </a:rPr>
              <a:t>keputusan</a:t>
            </a:r>
            <a:r>
              <a:rPr lang="en-ID" sz="20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rgbClr val="FFC000"/>
                </a:solidFill>
                <a:latin typeface="Impact" panose="020B0806030902050204" pitchFamily="34" charset="0"/>
              </a:rPr>
              <a:t>manusia</a:t>
            </a:r>
            <a:r>
              <a:rPr lang="en-ID" sz="2000" dirty="0">
                <a:solidFill>
                  <a:srgbClr val="FFC000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EF41B9-D59E-349E-A15C-62FA79A03F80}"/>
              </a:ext>
            </a:extLst>
          </p:cNvPr>
          <p:cNvSpPr txBox="1"/>
          <p:nvPr/>
        </p:nvSpPr>
        <p:spPr>
          <a:xfrm>
            <a:off x="1319331" y="4573597"/>
            <a:ext cx="7495056" cy="769441"/>
          </a:xfrm>
          <a:prstGeom prst="rect">
            <a:avLst/>
          </a:prstGeom>
          <a:solidFill>
            <a:srgbClr val="451B1F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menghormati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Sabat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Kitab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Suci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dinyatakan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sebagai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musuh-musuh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hukum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ketertiban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A09C21-957E-D998-5971-19F0706BBFF3}"/>
              </a:ext>
            </a:extLst>
          </p:cNvPr>
          <p:cNvSpPr txBox="1"/>
          <p:nvPr/>
        </p:nvSpPr>
        <p:spPr>
          <a:xfrm>
            <a:off x="1319327" y="5527611"/>
            <a:ext cx="7495060" cy="110799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Binatang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bumi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menggambarkan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dua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prinsip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pemerintahan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utama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menjadi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sumber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kekuatan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kesuksesan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yaitu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FFFF00"/>
                </a:solidFill>
                <a:latin typeface="Impact" panose="020B0806030902050204" pitchFamily="34" charset="0"/>
              </a:rPr>
              <a:t>kebebasan</a:t>
            </a:r>
            <a:r>
              <a:rPr lang="en-ID" sz="2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rgbClr val="FFFF00"/>
                </a:solidFill>
                <a:latin typeface="Impact" panose="020B0806030902050204" pitchFamily="34" charset="0"/>
              </a:rPr>
              <a:t>politik</a:t>
            </a:r>
            <a:r>
              <a:rPr lang="en-ID" sz="2200" dirty="0">
                <a:solidFill>
                  <a:srgbClr val="FFFF00"/>
                </a:solidFill>
                <a:latin typeface="Impact" panose="020B0806030902050204" pitchFamily="34" charset="0"/>
              </a:rPr>
              <a:t> dan agama.</a:t>
            </a:r>
          </a:p>
        </p:txBody>
      </p:sp>
    </p:spTree>
    <p:extLst>
      <p:ext uri="{BB962C8B-B14F-4D97-AF65-F5344CB8AC3E}">
        <p14:creationId xmlns:p14="http://schemas.microsoft.com/office/powerpoint/2010/main" val="3325674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0801E4-1043-0E1D-E42F-06A167363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640080"/>
            <a:ext cx="4688333" cy="31199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900" dirty="0">
                <a:latin typeface="Gill Sans Nova Cond XBd" panose="020B0A06020104020203" pitchFamily="34" charset="0"/>
              </a:rPr>
              <a:t>Pelajaran pekan </a:t>
            </a:r>
            <a:r>
              <a:rPr lang="en-US" sz="2900" dirty="0" err="1">
                <a:latin typeface="Gill Sans Nova Cond XBd" panose="020B0A06020104020203" pitchFamily="34" charset="0"/>
              </a:rPr>
              <a:t>ini</a:t>
            </a:r>
            <a:r>
              <a:rPr lang="en-US" sz="2900" dirty="0">
                <a:latin typeface="Gill Sans Nova Cond XBd" panose="020B0A06020104020203" pitchFamily="34" charset="0"/>
              </a:rPr>
              <a:t> adalah untuk </a:t>
            </a:r>
            <a:r>
              <a:rPr lang="en-US" sz="2900" dirty="0" err="1">
                <a:latin typeface="Gill Sans Nova Cond XBd" panose="020B0A06020104020203" pitchFamily="34" charset="0"/>
              </a:rPr>
              <a:t>mengungkapkan</a:t>
            </a:r>
            <a:r>
              <a:rPr lang="en-US" sz="2900" dirty="0">
                <a:latin typeface="Gill Sans Nova Cond XBd" panose="020B0A06020104020203" pitchFamily="34" charset="0"/>
              </a:rPr>
              <a:t> </a:t>
            </a:r>
            <a:r>
              <a:rPr lang="en-US" sz="2900" dirty="0" err="1">
                <a:latin typeface="Gill Sans Nova Cond XBd" panose="020B0A06020104020203" pitchFamily="34" charset="0"/>
              </a:rPr>
              <a:t>konflik</a:t>
            </a:r>
            <a:r>
              <a:rPr lang="en-US" sz="2900" dirty="0">
                <a:latin typeface="Gill Sans Nova Cond XBd" panose="020B0A06020104020203" pitchFamily="34" charset="0"/>
              </a:rPr>
              <a:t> yang </a:t>
            </a:r>
            <a:r>
              <a:rPr lang="en-US" sz="2900" dirty="0" err="1">
                <a:latin typeface="Gill Sans Nova Cond XBd" panose="020B0A06020104020203" pitchFamily="34" charset="0"/>
              </a:rPr>
              <a:t>akan</a:t>
            </a:r>
            <a:r>
              <a:rPr lang="en-US" sz="2900" dirty="0">
                <a:latin typeface="Gill Sans Nova Cond XBd" panose="020B0A06020104020203" pitchFamily="34" charset="0"/>
              </a:rPr>
              <a:t> </a:t>
            </a:r>
            <a:r>
              <a:rPr lang="en-US" sz="2900" dirty="0" err="1">
                <a:latin typeface="Gill Sans Nova Cond XBd" panose="020B0A06020104020203" pitchFamily="34" charset="0"/>
              </a:rPr>
              <a:t>datang</a:t>
            </a:r>
            <a:r>
              <a:rPr lang="en-US" sz="2900" dirty="0">
                <a:latin typeface="Gill Sans Nova Cond XBd" panose="020B0A06020104020203" pitchFamily="34" charset="0"/>
              </a:rPr>
              <a:t> </a:t>
            </a:r>
            <a:r>
              <a:rPr lang="en-US" sz="2900" dirty="0" err="1">
                <a:latin typeface="Gill Sans Nova Cond XBd" panose="020B0A06020104020203" pitchFamily="34" charset="0"/>
              </a:rPr>
              <a:t>mengenai</a:t>
            </a:r>
            <a:r>
              <a:rPr lang="en-US" sz="2900" dirty="0">
                <a:latin typeface="Gill Sans Nova Cond XBd" panose="020B0A06020104020203" pitchFamily="34" charset="0"/>
              </a:rPr>
              <a:t> </a:t>
            </a:r>
            <a:r>
              <a:rPr lang="en-US" sz="2900" dirty="0" err="1">
                <a:latin typeface="Gill Sans Nova Cond XBd" panose="020B0A06020104020203" pitchFamily="34" charset="0"/>
              </a:rPr>
              <a:t>penyembahan</a:t>
            </a:r>
            <a:r>
              <a:rPr lang="en-US" sz="2900" dirty="0">
                <a:latin typeface="Gill Sans Nova Cond XBd" panose="020B0A06020104020203" pitchFamily="34" charset="0"/>
              </a:rPr>
              <a:t> Iblis yang </a:t>
            </a:r>
            <a:r>
              <a:rPr lang="en-US" sz="2900" dirty="0" err="1">
                <a:latin typeface="Gill Sans Nova Cond XBd" panose="020B0A06020104020203" pitchFamily="34" charset="0"/>
              </a:rPr>
              <a:t>menantang</a:t>
            </a:r>
            <a:r>
              <a:rPr lang="en-US" sz="2900" dirty="0">
                <a:latin typeface="Gill Sans Nova Cond XBd" panose="020B0A06020104020203" pitchFamily="34" charset="0"/>
              </a:rPr>
              <a:t> </a:t>
            </a:r>
            <a:r>
              <a:rPr lang="en-US" sz="2900" dirty="0" err="1">
                <a:latin typeface="Gill Sans Nova Cond XBd" panose="020B0A06020104020203" pitchFamily="34" charset="0"/>
              </a:rPr>
              <a:t>otoritas</a:t>
            </a:r>
            <a:r>
              <a:rPr lang="en-US" sz="2900" dirty="0">
                <a:latin typeface="Gill Sans Nova Cond XBd" panose="020B0A06020104020203" pitchFamily="34" charset="0"/>
              </a:rPr>
              <a:t> Allah dengan </a:t>
            </a:r>
            <a:r>
              <a:rPr lang="en-US" sz="2900" dirty="0" err="1">
                <a:latin typeface="Gill Sans Nova Cond XBd" panose="020B0A06020104020203" pitchFamily="34" charset="0"/>
              </a:rPr>
              <a:t>berusaha</a:t>
            </a:r>
            <a:r>
              <a:rPr lang="en-US" sz="2900" dirty="0">
                <a:latin typeface="Gill Sans Nova Cond XBd" panose="020B0A06020104020203" pitchFamily="34" charset="0"/>
              </a:rPr>
              <a:t> </a:t>
            </a:r>
            <a:r>
              <a:rPr lang="en-US" sz="2900" dirty="0" err="1">
                <a:latin typeface="Gill Sans Nova Cond XBd" panose="020B0A06020104020203" pitchFamily="34" charset="0"/>
              </a:rPr>
              <a:t>merongrong</a:t>
            </a:r>
            <a:r>
              <a:rPr lang="en-US" sz="2900" dirty="0">
                <a:latin typeface="Gill Sans Nova Cond XBd" panose="020B0A06020104020203" pitchFamily="34" charset="0"/>
              </a:rPr>
              <a:t> </a:t>
            </a:r>
            <a:r>
              <a:rPr lang="en-US" sz="2900" dirty="0" err="1">
                <a:latin typeface="Gill Sans Nova Cond XBd" panose="020B0A06020104020203" pitchFamily="34" charset="0"/>
              </a:rPr>
              <a:t>hukum</a:t>
            </a:r>
            <a:r>
              <a:rPr lang="en-US" sz="2900" dirty="0">
                <a:latin typeface="Gill Sans Nova Cond XBd" panose="020B0A06020104020203" pitchFamily="34" charset="0"/>
              </a:rPr>
              <a:t> Allah.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10A73-4C6F-E081-342E-F67475565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0" y="4636008"/>
            <a:ext cx="4688333" cy="212927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dirty="0">
                <a:latin typeface="Impact" panose="020B0806030902050204" pitchFamily="34" charset="0"/>
              </a:rPr>
              <a:t>Secara </a:t>
            </a:r>
            <a:r>
              <a:rPr lang="en-US" sz="3600" dirty="0" err="1">
                <a:latin typeface="Impact" panose="020B0806030902050204" pitchFamily="34" charset="0"/>
              </a:rPr>
              <a:t>khusus</a:t>
            </a:r>
            <a:r>
              <a:rPr lang="en-US" sz="3600" dirty="0">
                <a:latin typeface="Impact" panose="020B0806030902050204" pitchFamily="34" charset="0"/>
              </a:rPr>
              <a:t>, </a:t>
            </a:r>
            <a:r>
              <a:rPr lang="en-US" sz="3600" dirty="0" err="1">
                <a:latin typeface="Impact" panose="020B0806030902050204" pitchFamily="34" charset="0"/>
              </a:rPr>
              <a:t>hari</a:t>
            </a:r>
            <a:r>
              <a:rPr lang="en-US" sz="3600" dirty="0">
                <a:latin typeface="Impact" panose="020B0806030902050204" pitchFamily="34" charset="0"/>
              </a:rPr>
              <a:t> Sabat </a:t>
            </a:r>
            <a:r>
              <a:rPr lang="en-US" sz="3600" dirty="0" err="1">
                <a:latin typeface="Impact" panose="020B0806030902050204" pitchFamily="34" charset="0"/>
              </a:rPr>
              <a:t>akan</a:t>
            </a:r>
            <a:r>
              <a:rPr lang="en-US" sz="3600" dirty="0">
                <a:latin typeface="Impact" panose="020B0806030902050204" pitchFamily="34" charset="0"/>
              </a:rPr>
              <a:t> menjadi </a:t>
            </a:r>
            <a:r>
              <a:rPr lang="en-US" sz="3600" dirty="0" err="1">
                <a:latin typeface="Impact" panose="020B0806030902050204" pitchFamily="34" charset="0"/>
              </a:rPr>
              <a:t>pusat</a:t>
            </a:r>
            <a:r>
              <a:rPr lang="en-US" sz="3600" dirty="0">
                <a:latin typeface="Impact" panose="020B0806030902050204" pitchFamily="34" charset="0"/>
              </a:rPr>
              <a:t> </a:t>
            </a:r>
            <a:r>
              <a:rPr lang="en-US" sz="3600" dirty="0" err="1">
                <a:latin typeface="Impact" panose="020B0806030902050204" pitchFamily="34" charset="0"/>
              </a:rPr>
              <a:t>konflik</a:t>
            </a:r>
            <a:r>
              <a:rPr lang="en-US" sz="3600" dirty="0">
                <a:latin typeface="Impact" panose="020B0806030902050204" pitchFamily="34" charset="0"/>
              </a:rPr>
              <a:t> global </a:t>
            </a:r>
            <a:r>
              <a:rPr lang="en-US" sz="3600" dirty="0" err="1">
                <a:latin typeface="Impact" panose="020B0806030902050204" pitchFamily="34" charset="0"/>
              </a:rPr>
              <a:t>mengenai</a:t>
            </a:r>
            <a:r>
              <a:rPr lang="en-US" sz="3600" dirty="0">
                <a:latin typeface="Impact" panose="020B0806030902050204" pitchFamily="34" charset="0"/>
              </a:rPr>
              <a:t> ibadah.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10F89-FE38-9A2C-D466-153A38BF9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63" r="17668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646" y="440926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99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0E67A0-3260-8920-F898-15BD4F664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KONFLIK TERAKHIR KITAB WAHYU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9 </a:t>
            </a: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Juni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867A54-74A7-F6E5-F326-2AC850617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0741"/>
            <a:ext cx="9144000" cy="52672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08CDA-3D54-F515-426B-01C7361EC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592" y="2149149"/>
            <a:ext cx="7293023" cy="402145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Heavy" panose="020B0903020102020204" pitchFamily="34" charset="0"/>
              </a:rPr>
              <a:t>Konflik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antara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Kristus</a:t>
            </a:r>
            <a:r>
              <a:rPr lang="en-ID" dirty="0">
                <a:latin typeface="Franklin Gothic Heavy" panose="020B0903020102020204" pitchFamily="34" charset="0"/>
              </a:rPr>
              <a:t> dan Iblis </a:t>
            </a:r>
            <a:r>
              <a:rPr lang="en-ID" dirty="0" err="1">
                <a:latin typeface="Franklin Gothic Heavy" panose="020B0903020102020204" pitchFamily="34" charset="0"/>
              </a:rPr>
              <a:t>dimulai</a:t>
            </a:r>
            <a:r>
              <a:rPr lang="en-ID" dirty="0">
                <a:latin typeface="Franklin Gothic Heavy" panose="020B0903020102020204" pitchFamily="34" charset="0"/>
              </a:rPr>
              <a:t> di </a:t>
            </a:r>
            <a:r>
              <a:rPr lang="en-ID" dirty="0" err="1">
                <a:latin typeface="Franklin Gothic Heavy" panose="020B0903020102020204" pitchFamily="34" charset="0"/>
              </a:rPr>
              <a:t>surga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mengenai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penyembahan</a:t>
            </a:r>
            <a:r>
              <a:rPr lang="en-ID" dirty="0">
                <a:latin typeface="Franklin Gothic Heavy" panose="020B09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Konflik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mencapai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klimaksnya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terakhir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hal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penyembahan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Wahyu 14:7 </a:t>
            </a:r>
            <a:r>
              <a:rPr lang="en-ID" dirty="0" err="1">
                <a:latin typeface="Tw Cen MT Condensed Extra Bold" panose="020B0803020202020204" pitchFamily="34" charset="0"/>
              </a:rPr>
              <a:t>memanggil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menyembah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Tuhan</a:t>
            </a:r>
            <a:r>
              <a:rPr lang="en-ID" dirty="0">
                <a:latin typeface="Tw Cen MT Condensed Extra Bold" panose="020B0803020202020204" pitchFamily="34" charset="0"/>
              </a:rPr>
              <a:t> Sang </a:t>
            </a:r>
            <a:r>
              <a:rPr lang="en-ID" dirty="0" err="1">
                <a:latin typeface="Tw Cen MT Condensed Extra Bold" panose="020B0803020202020204" pitchFamily="34" charset="0"/>
              </a:rPr>
              <a:t>Pencipta</a:t>
            </a:r>
            <a:r>
              <a:rPr lang="en-ID" dirty="0">
                <a:latin typeface="Tw Cen MT Condensed Extra Bold" panose="020B0803020202020204" pitchFamily="34" charset="0"/>
              </a:rPr>
              <a:t>. dan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berseru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suara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nyaring</a:t>
            </a:r>
            <a:r>
              <a:rPr lang="en-ID" dirty="0">
                <a:latin typeface="Tw Cen MT Condensed Extra Bold" panose="020B0803020202020204" pitchFamily="34" charset="0"/>
              </a:rPr>
              <a:t>: "</a:t>
            </a:r>
            <a:r>
              <a:rPr lang="en-ID" dirty="0" err="1">
                <a:latin typeface="Tw Cen MT Condensed Extra Bold" panose="020B0803020202020204" pitchFamily="34" charset="0"/>
              </a:rPr>
              <a:t>Takutlah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Allah dan </a:t>
            </a:r>
            <a:r>
              <a:rPr lang="en-ID" dirty="0" err="1">
                <a:latin typeface="Tw Cen MT Condensed Extra Bold" panose="020B0803020202020204" pitchFamily="34" charset="0"/>
              </a:rPr>
              <a:t>muliakanlah</a:t>
            </a:r>
            <a:r>
              <a:rPr lang="en-ID" dirty="0">
                <a:latin typeface="Tw Cen MT Condensed Extra Bold" panose="020B0803020202020204" pitchFamily="34" charset="0"/>
              </a:rPr>
              <a:t> Dia, </a:t>
            </a:r>
            <a:r>
              <a:rPr lang="en-ID" dirty="0" err="1">
                <a:latin typeface="Tw Cen MT Condensed Extra Bold" panose="020B0803020202020204" pitchFamily="34" charset="0"/>
              </a:rPr>
              <a:t>karena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tiba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penghakiman</a:t>
            </a:r>
            <a:r>
              <a:rPr lang="en-ID" dirty="0">
                <a:latin typeface="Tw Cen MT Condensed Extra Bold" panose="020B0803020202020204" pitchFamily="34" charset="0"/>
              </a:rPr>
              <a:t>-Nya, dan </a:t>
            </a:r>
            <a:r>
              <a:rPr lang="en-ID" dirty="0" err="1">
                <a:latin typeface="Tw Cen MT Condensed Extra Bold" panose="020B0803020202020204" pitchFamily="34" charset="0"/>
              </a:rPr>
              <a:t>sembahlah</a:t>
            </a:r>
            <a:r>
              <a:rPr lang="en-ID" dirty="0">
                <a:latin typeface="Tw Cen MT Condensed Extra Bold" panose="020B0803020202020204" pitchFamily="34" charset="0"/>
              </a:rPr>
              <a:t> Dia yang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menjadikan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langit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bumi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laut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semua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mata</a:t>
            </a:r>
            <a:r>
              <a:rPr lang="en-ID" dirty="0">
                <a:latin typeface="Tw Cen MT Condensed Extra Bold" panose="020B0803020202020204" pitchFamily="34" charset="0"/>
              </a:rPr>
              <a:t> air."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F76D1C-9EA9-1B14-79EF-E0F09C03C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54" y="3151139"/>
            <a:ext cx="798645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3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B403F3-4954-AFE2-1169-249F10C6C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95A20-5498-3E2E-DB8A-D72078EB1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554" y="1637071"/>
            <a:ext cx="6730795" cy="4539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Franklin Gothic Heavy" panose="020B0903020102020204" pitchFamily="34" charset="0"/>
              </a:rPr>
              <a:t>Hari </a:t>
            </a:r>
            <a:r>
              <a:rPr lang="en-ID" sz="3600" dirty="0" err="1">
                <a:latin typeface="Franklin Gothic Heavy" panose="020B0903020102020204" pitchFamily="34" charset="0"/>
              </a:rPr>
              <a:t>Sabat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adalah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pengingat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abadi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akan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identitas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kita</a:t>
            </a:r>
            <a:r>
              <a:rPr lang="en-ID" sz="3600" dirty="0">
                <a:latin typeface="Franklin Gothic Heavy" panose="020B09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dirty="0">
                <a:latin typeface="Tw Cen MT Condensed Extra Bold" panose="020B0803020202020204" pitchFamily="34" charset="0"/>
              </a:rPr>
              <a:t>Hari </a:t>
            </a:r>
            <a:r>
              <a:rPr lang="en-ID" sz="3600" dirty="0" err="1">
                <a:latin typeface="Tw Cen MT Condensed Extra Bold" panose="020B0803020202020204" pitchFamily="34" charset="0"/>
              </a:rPr>
              <a:t>Sabat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senantiasa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menegaskan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makhluk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ciptaan</a:t>
            </a:r>
            <a:r>
              <a:rPr lang="en-ID" sz="3600" dirty="0">
                <a:latin typeface="Tw Cen MT Condensed Extra Bold" panose="020B0803020202020204" pitchFamily="34" charset="0"/>
              </a:rPr>
              <a:t> dan </a:t>
            </a:r>
            <a:r>
              <a:rPr lang="en-ID" sz="3600" dirty="0" err="1">
                <a:latin typeface="Tw Cen MT Condensed Extra Bold" panose="020B0803020202020204" pitchFamily="34" charset="0"/>
              </a:rPr>
              <a:t>Pencipta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layak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menerima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kesetiaan</a:t>
            </a:r>
            <a:r>
              <a:rPr lang="en-ID" sz="3600" dirty="0">
                <a:latin typeface="Tw Cen MT Condensed Extra Bold" panose="020B0803020202020204" pitchFamily="34" charset="0"/>
              </a:rPr>
              <a:t> dan </a:t>
            </a:r>
            <a:r>
              <a:rPr lang="en-ID" sz="3600" dirty="0" err="1">
                <a:latin typeface="Tw Cen MT Condensed Extra Bold" panose="020B0803020202020204" pitchFamily="34" charset="0"/>
              </a:rPr>
              <a:t>penyembahan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6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dirty="0" err="1">
                <a:latin typeface="Tw Cen MT Condensed Extra Bold" panose="020B0803020202020204" pitchFamily="34" charset="0"/>
              </a:rPr>
              <a:t>Inilah</a:t>
            </a:r>
            <a:r>
              <a:rPr lang="en-ID" sz="3600" dirty="0">
                <a:latin typeface="Tw Cen MT Condensed Extra Bold" panose="020B0803020202020204" pitchFamily="34" charset="0"/>
              </a:rPr>
              <a:t> salah </a:t>
            </a:r>
            <a:r>
              <a:rPr lang="en-ID" sz="3600" dirty="0" err="1">
                <a:latin typeface="Tw Cen MT Condensed Extra Bold" panose="020B0803020202020204" pitchFamily="34" charset="0"/>
              </a:rPr>
              <a:t>satu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alasan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mengapa</a:t>
            </a:r>
            <a:r>
              <a:rPr lang="en-ID" sz="3600" dirty="0">
                <a:latin typeface="Tw Cen MT Condensed Extra Bold" panose="020B0803020202020204" pitchFamily="34" charset="0"/>
              </a:rPr>
              <a:t> Iblis sangat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membenci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hari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Sabat</a:t>
            </a:r>
            <a:r>
              <a:rPr lang="en-ID" sz="3600" dirty="0">
                <a:latin typeface="Tw Cen MT Condensed Extra Bold" panose="020B0803020202020204" pitchFamily="34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CA2655-B2E7-A3BA-7679-9355F47AE5BA}"/>
              </a:ext>
            </a:extLst>
          </p:cNvPr>
          <p:cNvSpPr/>
          <p:nvPr/>
        </p:nvSpPr>
        <p:spPr>
          <a:xfrm>
            <a:off x="435995" y="297439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50378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0522A0-193F-20E2-D2B7-3FB9726CE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4228C-6871-77DA-8379-136450DC3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707" y="1165122"/>
            <a:ext cx="6424158" cy="53241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Tw Cen MT Condensed Extra Bold" panose="020B0803020202020204" pitchFamily="34" charset="0"/>
              </a:rPr>
              <a:t>Menyembah</a:t>
            </a:r>
            <a:r>
              <a:rPr lang="en-ID" sz="3600" dirty="0">
                <a:latin typeface="Tw Cen MT Condensed Extra Bold" panose="020B0803020202020204" pitchFamily="34" charset="0"/>
              </a:rPr>
              <a:t> Sang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Pencipta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menaati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perintah-perintah</a:t>
            </a:r>
            <a:r>
              <a:rPr lang="en-ID" sz="3600" dirty="0">
                <a:latin typeface="Tw Cen MT Condensed Extra Bold" panose="020B0803020202020204" pitchFamily="34" charset="0"/>
              </a:rPr>
              <a:t> Allah sangat </a:t>
            </a:r>
            <a:r>
              <a:rPr lang="en-ID" sz="3600" dirty="0" err="1">
                <a:latin typeface="Tw Cen MT Condensed Extra Bold" panose="020B0803020202020204" pitchFamily="34" charset="0"/>
              </a:rPr>
              <a:t>bertentangan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langsung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menyembah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binatang</a:t>
            </a:r>
            <a:r>
              <a:rPr lang="en-ID" sz="3600" dirty="0">
                <a:latin typeface="Tw Cen MT Condensed Extra Bold" panose="020B0803020202020204" pitchFamily="34" charset="0"/>
              </a:rPr>
              <a:t> [Wahyu 13:15]. </a:t>
            </a:r>
          </a:p>
          <a:p>
            <a:pPr marL="0" indent="0">
              <a:buNone/>
            </a:pPr>
            <a:r>
              <a:rPr lang="en-ID" sz="3600" dirty="0">
                <a:latin typeface="Tw Cen MT Condensed Extra Bold" panose="020B0803020202020204" pitchFamily="34" charset="0"/>
              </a:rPr>
              <a:t>Allah </a:t>
            </a:r>
            <a:r>
              <a:rPr lang="en-ID" sz="36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memiliki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umat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akhir</a:t>
            </a:r>
            <a:r>
              <a:rPr lang="en-ID" sz="3600" dirty="0">
                <a:latin typeface="Tw Cen MT Condensed Extra Bold" panose="020B0803020202020204" pitchFamily="34" charset="0"/>
              </a:rPr>
              <a:t> zaman yang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setia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600" dirty="0">
                <a:latin typeface="Tw Cen MT Condensed Extra Bold" panose="020B0803020202020204" pitchFamily="34" charset="0"/>
              </a:rPr>
              <a:t>-Nya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meskipun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ada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perlawanan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terbesar</a:t>
            </a:r>
            <a:r>
              <a:rPr lang="en-ID" sz="3600" dirty="0">
                <a:latin typeface="Tw Cen MT Condensed Extra Bold" panose="020B0803020202020204" pitchFamily="34" charset="0"/>
              </a:rPr>
              <a:t> dan </a:t>
            </a:r>
            <a:r>
              <a:rPr lang="en-ID" sz="3600" dirty="0" err="1">
                <a:latin typeface="Tw Cen MT Condensed Extra Bold" panose="020B0803020202020204" pitchFamily="34" charset="0"/>
              </a:rPr>
              <a:t>penganiayaan</a:t>
            </a:r>
            <a:r>
              <a:rPr lang="en-ID" sz="3600" dirty="0">
                <a:latin typeface="Tw Cen MT Condensed Extra Bold" panose="020B0803020202020204" pitchFamily="34" charset="0"/>
              </a:rPr>
              <a:t> paling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kejam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sejarah</a:t>
            </a:r>
            <a:r>
              <a:rPr lang="en-ID" sz="3600" dirty="0">
                <a:latin typeface="Tw Cen MT Condensed Extra Bold" panose="020B0803020202020204" pitchFamily="34" charset="0"/>
              </a:rPr>
              <a:t> [Wahyu 12:17].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4F5542-4C6B-E33F-F975-62CB1762195C}"/>
              </a:ext>
            </a:extLst>
          </p:cNvPr>
          <p:cNvSpPr/>
          <p:nvPr/>
        </p:nvSpPr>
        <p:spPr>
          <a:xfrm>
            <a:off x="435995" y="2708922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23738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55DF55-9885-FECD-810A-98E84286C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A5F20-04F2-7A37-3120-DC7C01C2F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6349" y="1563328"/>
            <a:ext cx="7256206" cy="4834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Ellen G. White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menuliskan</a:t>
            </a:r>
            <a:r>
              <a:rPr lang="en-ID" sz="3200" dirty="0">
                <a:latin typeface="Tw Cen MT Condensed Extra Bold" panose="020B0803020202020204" pitchFamily="34" charset="0"/>
              </a:rPr>
              <a:t>: "</a:t>
            </a:r>
            <a:r>
              <a:rPr lang="en-ID" sz="3200" dirty="0" err="1">
                <a:latin typeface="Tw Cen MT Condensed Extra Bold" panose="020B0803020202020204" pitchFamily="34" charset="0"/>
              </a:rPr>
              <a:t>Sementara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pemeliharaan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sabat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palsu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sesuai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hukum</a:t>
            </a:r>
            <a:r>
              <a:rPr lang="en-ID" sz="3200" dirty="0">
                <a:latin typeface="Tw Cen MT Condensed Extra Bold" panose="020B0803020202020204" pitchFamily="34" charset="0"/>
              </a:rPr>
              <a:t> negara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bertentangan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hukum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keempat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suatu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pengakuan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kesetiaan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suatu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kuasa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menentang</a:t>
            </a:r>
            <a:r>
              <a:rPr lang="en-ID" sz="3200" dirty="0">
                <a:latin typeface="Tw Cen MT Condensed Extra Bold" panose="020B0803020202020204" pitchFamily="34" charset="0"/>
              </a:rPr>
              <a:t> Allah,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pemeliharaan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Sabat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benar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penurutan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hukum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Allah,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suatu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bukti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kesetiaan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Pencipta</a:t>
            </a:r>
            <a:r>
              <a:rPr lang="en-ID" sz="3200" dirty="0">
                <a:latin typeface="Tw Cen MT Condensed Extra Bold" panose="020B0803020202020204" pitchFamily="34" charset="0"/>
              </a:rPr>
              <a:t>" [</a:t>
            </a:r>
            <a:r>
              <a:rPr lang="en-ID" sz="3200" dirty="0" err="1">
                <a:latin typeface="Tw Cen MT Condensed Extra Bold" panose="020B0803020202020204" pitchFamily="34" charset="0"/>
              </a:rPr>
              <a:t>Kemenangan</a:t>
            </a:r>
            <a:r>
              <a:rPr lang="en-ID" sz="3200" dirty="0">
                <a:latin typeface="Tw Cen MT Condensed Extra Bold" panose="020B0803020202020204" pitchFamily="34" charset="0"/>
              </a:rPr>
              <a:t> Akhir, </a:t>
            </a:r>
            <a:r>
              <a:rPr lang="en-ID" sz="3200" dirty="0" err="1">
                <a:latin typeface="Tw Cen MT Condensed Extra Bold" panose="020B0803020202020204" pitchFamily="34" charset="0"/>
              </a:rPr>
              <a:t>hlm</a:t>
            </a:r>
            <a:r>
              <a:rPr lang="en-ID" sz="3200" dirty="0">
                <a:latin typeface="Tw Cen MT Condensed Extra Bold" panose="020B0803020202020204" pitchFamily="34" charset="0"/>
              </a:rPr>
              <a:t>. 513].</a:t>
            </a:r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1616604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99C2DA-29E1-1B02-A1B0-53282CA1E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6756B-2A33-3109-016B-720E52DAD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51" y="1444037"/>
            <a:ext cx="7323810" cy="49997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Wahyu 14:12 "Yang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penting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sini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ketekunan</a:t>
            </a:r>
            <a:r>
              <a:rPr lang="en-ID" sz="3200" dirty="0">
                <a:latin typeface="Tw Cen MT Condensed Extra Bold" panose="020B0803020202020204" pitchFamily="34" charset="0"/>
              </a:rPr>
              <a:t> orang-orang kudus,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menuruti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perintah</a:t>
            </a:r>
            <a:r>
              <a:rPr lang="en-ID" sz="3200" dirty="0">
                <a:latin typeface="Tw Cen MT Condensed Extra Bold" panose="020B0803020202020204" pitchFamily="34" charset="0"/>
              </a:rPr>
              <a:t> Allah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iman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". </a:t>
            </a:r>
          </a:p>
          <a:p>
            <a:pPr marL="0" indent="0">
              <a:buNone/>
            </a:pPr>
            <a:r>
              <a:rPr lang="en-ID" sz="3200" dirty="0">
                <a:latin typeface="Franklin Gothic Heavy" panose="020B0903020102020204" pitchFamily="34" charset="0"/>
              </a:rPr>
              <a:t>Iman </a:t>
            </a:r>
            <a:r>
              <a:rPr lang="en-ID" sz="3200" dirty="0" err="1">
                <a:latin typeface="Franklin Gothic Heavy" panose="020B0903020102020204" pitchFamily="34" charset="0"/>
              </a:rPr>
              <a:t>Yesus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itu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adalah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iman</a:t>
            </a:r>
            <a:r>
              <a:rPr lang="en-ID" sz="3200" dirty="0">
                <a:latin typeface="Franklin Gothic Heavy" panose="020B0903020102020204" pitchFamily="34" charset="0"/>
              </a:rPr>
              <a:t> yang </a:t>
            </a:r>
            <a:r>
              <a:rPr lang="en-ID" sz="3200" dirty="0" err="1">
                <a:latin typeface="Franklin Gothic Heavy" panose="020B0903020102020204" pitchFamily="34" charset="0"/>
              </a:rPr>
              <a:t>begitu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dalam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sehingga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percaya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ketika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tidak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dapat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melihat</a:t>
            </a:r>
            <a:r>
              <a:rPr lang="en-ID" sz="3200" dirty="0">
                <a:latin typeface="Franklin Gothic Heavy" panose="020B09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bertahan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bertekun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ketika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mengerti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hadiah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terima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iman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membawa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melewati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konflik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datang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74F73E-5CBD-D01D-28A9-217B0CC56F83}"/>
              </a:ext>
            </a:extLst>
          </p:cNvPr>
          <p:cNvSpPr/>
          <p:nvPr/>
        </p:nvSpPr>
        <p:spPr>
          <a:xfrm>
            <a:off x="363867" y="2856406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26584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3A5B3-46BB-9150-C609-71B942EF5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167214"/>
          </a:xfrm>
        </p:spPr>
        <p:txBody>
          <a:bodyPr>
            <a:normAutofit/>
          </a:bodyPr>
          <a:lstStyle/>
          <a:p>
            <a:pPr algn="ctr"/>
            <a:r>
              <a:rPr lang="nn-NO" sz="4000" dirty="0">
                <a:solidFill>
                  <a:srgbClr val="FFFF00"/>
                </a:solidFill>
                <a:latin typeface="Impact" panose="020B0806030902050204" pitchFamily="34" charset="0"/>
              </a:rPr>
              <a:t>KRISIS YANG AKAN DATANG</a:t>
            </a:r>
            <a:br>
              <a:rPr lang="nn-NO" sz="3500" dirty="0">
                <a:solidFill>
                  <a:srgbClr val="FFFFFF"/>
                </a:solidFill>
              </a:rPr>
            </a:br>
            <a:r>
              <a:rPr lang="nn-NO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Senin, 10 Juni 2024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4C063-9891-D483-7C19-DEE5C30BA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741"/>
            <a:ext cx="9144000" cy="524513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CBDD4-594D-8CB3-7DB2-C69B2AAE0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819" y="2318196"/>
            <a:ext cx="7241458" cy="409735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Sejak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mati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latin typeface="Franklin Gothic Demi Cond" panose="020B0706030402020204" pitchFamily="34" charset="0"/>
              </a:rPr>
              <a:t>kayu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salib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musuh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mengetahui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dikalahkan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tetapi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bertekad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menjatuhkan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sebanyak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mungkin</a:t>
            </a:r>
            <a:r>
              <a:rPr lang="en-ID" sz="3200" dirty="0">
                <a:latin typeface="Franklin Gothic Demi Cond" panose="020B0706030402020204" pitchFamily="34" charset="0"/>
              </a:rPr>
              <a:t> orang </a:t>
            </a:r>
            <a:r>
              <a:rPr lang="en-ID" sz="3200" dirty="0" err="1">
                <a:latin typeface="Franklin Gothic Demi Cond" panose="020B0706030402020204" pitchFamily="34" charset="0"/>
              </a:rPr>
              <a:t>bersamanya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Franklin Gothic Heavy" panose="020B0903020102020204" pitchFamily="34" charset="0"/>
              </a:rPr>
              <a:t>Strategi </a:t>
            </a:r>
            <a:r>
              <a:rPr lang="en-ID" sz="3200" dirty="0" err="1">
                <a:latin typeface="Franklin Gothic Heavy" panose="020B0903020102020204" pitchFamily="34" charset="0"/>
              </a:rPr>
              <a:t>pertamanya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dalam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kampanye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ini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adalah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penipuan</a:t>
            </a:r>
            <a:r>
              <a:rPr lang="en-ID" sz="3200" dirty="0">
                <a:latin typeface="Franklin Gothic Heavy" panose="020B09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Franklin Gothic Heavy" panose="020B0903020102020204" pitchFamily="34" charset="0"/>
              </a:rPr>
              <a:t>Ketika </a:t>
            </a:r>
            <a:r>
              <a:rPr lang="en-ID" sz="3200" dirty="0" err="1">
                <a:latin typeface="Franklin Gothic Heavy" panose="020B0903020102020204" pitchFamily="34" charset="0"/>
              </a:rPr>
              <a:t>penipuan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tidak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berhasil</a:t>
            </a:r>
            <a:r>
              <a:rPr lang="en-ID" sz="3200" dirty="0">
                <a:latin typeface="Franklin Gothic Heavy" panose="020B0903020102020204" pitchFamily="34" charset="0"/>
              </a:rPr>
              <a:t>, </a:t>
            </a:r>
            <a:r>
              <a:rPr lang="en-ID" sz="3200" dirty="0" err="1">
                <a:latin typeface="Franklin Gothic Heavy" panose="020B0903020102020204" pitchFamily="34" charset="0"/>
              </a:rPr>
              <a:t>dia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menggunakan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kekerasan</a:t>
            </a:r>
            <a:r>
              <a:rPr lang="en-ID" sz="3200" dirty="0">
                <a:latin typeface="Franklin Gothic Heavy" panose="020B0903020102020204" pitchFamily="34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EE4FF8-535E-7FB6-CC1F-4CA504501657}"/>
              </a:ext>
            </a:extLst>
          </p:cNvPr>
          <p:cNvSpPr/>
          <p:nvPr/>
        </p:nvSpPr>
        <p:spPr>
          <a:xfrm>
            <a:off x="491919" y="3123607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88890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</TotalTime>
  <Words>1800</Words>
  <Application>Microsoft Office PowerPoint</Application>
  <PresentationFormat>On-screen Show (4:3)</PresentationFormat>
  <Paragraphs>101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Aharoni</vt:lpstr>
      <vt:lpstr>Amasis MT Pro Black</vt:lpstr>
      <vt:lpstr>Aptos</vt:lpstr>
      <vt:lpstr>Aptos Display</vt:lpstr>
      <vt:lpstr>Arial</vt:lpstr>
      <vt:lpstr>Calibri</vt:lpstr>
      <vt:lpstr>Congenial Black</vt:lpstr>
      <vt:lpstr>Eras Demi ITC</vt:lpstr>
      <vt:lpstr>Franklin Gothic Demi Cond</vt:lpstr>
      <vt:lpstr>Franklin Gothic Heavy</vt:lpstr>
      <vt:lpstr>Gill Sans Nova Cond Ultra Bold</vt:lpstr>
      <vt:lpstr>Gill Sans Nova Cond XBd</vt:lpstr>
      <vt:lpstr>Gill Sans Ultra Bold Condensed</vt:lpstr>
      <vt:lpstr>Impact</vt:lpstr>
      <vt:lpstr>Tw Cen MT Condensed Extra Bold</vt:lpstr>
      <vt:lpstr>Office Theme</vt:lpstr>
      <vt:lpstr>KONFLIK YANG AKAN DATANG</vt:lpstr>
      <vt:lpstr>YOHANES 17 : 17</vt:lpstr>
      <vt:lpstr>Pelajaran pekan ini adalah untuk mengungkapkan konflik yang akan datang mengenai penyembahan Iblis yang menantang otoritas Allah dengan berusaha merongrong hukum Allah. </vt:lpstr>
      <vt:lpstr>KONFLIK TERAKHIR KITAB WAHYU Minggu, 9 Juni 2024</vt:lpstr>
      <vt:lpstr>PowerPoint Presentation</vt:lpstr>
      <vt:lpstr>PowerPoint Presentation</vt:lpstr>
      <vt:lpstr>PowerPoint Presentation</vt:lpstr>
      <vt:lpstr>PowerPoint Presentation</vt:lpstr>
      <vt:lpstr>KRISIS YANG AKAN DATANG  Senin, 10 Juni 2024</vt:lpstr>
      <vt:lpstr>PowerPoint Presentation</vt:lpstr>
      <vt:lpstr>PowerPoint Presentation</vt:lpstr>
      <vt:lpstr>PowerPoint Presentation</vt:lpstr>
      <vt:lpstr>MENGIDENTIFIKASI BINATANG: Bagian 1 Selasa, 11 Juni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MENGIDENTIFIKASI BINATANG : Bagian 2 Rabu, 12 Juni 2024</vt:lpstr>
      <vt:lpstr>PowerPoint Presentation</vt:lpstr>
      <vt:lpstr>PowerPoint Presentation</vt:lpstr>
      <vt:lpstr>PowerPoint Presentation</vt:lpstr>
      <vt:lpstr>PowerPoint Presentation</vt:lpstr>
      <vt:lpstr>BINATANG DARI DALAM BUMI Kamis, 13 Juni 2024</vt:lpstr>
      <vt:lpstr>Identifikasi binatang lain [kedua] sebagai berikut 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14</cp:revision>
  <dcterms:created xsi:type="dcterms:W3CDTF">2024-06-11T01:25:56Z</dcterms:created>
  <dcterms:modified xsi:type="dcterms:W3CDTF">2024-06-14T09:31:06Z</dcterms:modified>
</cp:coreProperties>
</file>