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7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70" r:id="rId14"/>
    <p:sldId id="266" r:id="rId15"/>
    <p:sldId id="271" r:id="rId16"/>
    <p:sldId id="274" r:id="rId17"/>
    <p:sldId id="272" r:id="rId18"/>
    <p:sldId id="273" r:id="rId19"/>
    <p:sldId id="267" r:id="rId20"/>
    <p:sldId id="277" r:id="rId21"/>
    <p:sldId id="275" r:id="rId22"/>
    <p:sldId id="276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1C29"/>
    <a:srgbClr val="0E4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CF055-E0EE-4CBD-816B-4E6432BC009F}" type="datetimeFigureOut">
              <a:rPr lang="en-ID" smtClean="0"/>
              <a:t>06/06/2024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E2934-964C-4453-BE4D-AD93EF96E34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55930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E2934-964C-4453-BE4D-AD93EF96E343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2906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6036-83C8-4DD6-82CC-8635D5BF22E2}" type="datetimeFigureOut">
              <a:rPr lang="en-ID" smtClean="0"/>
              <a:t>06/06/2024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72553-53EE-4E84-8701-12133A44D7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7392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6036-83C8-4DD6-82CC-8635D5BF22E2}" type="datetimeFigureOut">
              <a:rPr lang="en-ID" smtClean="0"/>
              <a:t>06/06/2024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72553-53EE-4E84-8701-12133A44D7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1116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6036-83C8-4DD6-82CC-8635D5BF22E2}" type="datetimeFigureOut">
              <a:rPr lang="en-ID" smtClean="0"/>
              <a:t>06/06/2024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72553-53EE-4E84-8701-12133A44D7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31831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6036-83C8-4DD6-82CC-8635D5BF22E2}" type="datetimeFigureOut">
              <a:rPr lang="en-ID" smtClean="0"/>
              <a:t>06/06/2024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72553-53EE-4E84-8701-12133A44D7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41021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6036-83C8-4DD6-82CC-8635D5BF22E2}" type="datetimeFigureOut">
              <a:rPr lang="en-ID" smtClean="0"/>
              <a:t>06/06/2024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72553-53EE-4E84-8701-12133A44D7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9075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6036-83C8-4DD6-82CC-8635D5BF22E2}" type="datetimeFigureOut">
              <a:rPr lang="en-ID" smtClean="0"/>
              <a:t>06/06/2024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72553-53EE-4E84-8701-12133A44D7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506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6036-83C8-4DD6-82CC-8635D5BF22E2}" type="datetimeFigureOut">
              <a:rPr lang="en-ID" smtClean="0"/>
              <a:t>06/06/2024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72553-53EE-4E84-8701-12133A44D7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2020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6036-83C8-4DD6-82CC-8635D5BF22E2}" type="datetimeFigureOut">
              <a:rPr lang="en-ID" smtClean="0"/>
              <a:t>06/06/2024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72553-53EE-4E84-8701-12133A44D7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776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6036-83C8-4DD6-82CC-8635D5BF22E2}" type="datetimeFigureOut">
              <a:rPr lang="en-ID" smtClean="0"/>
              <a:t>06/06/2024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72553-53EE-4E84-8701-12133A44D7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38485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6036-83C8-4DD6-82CC-8635D5BF22E2}" type="datetimeFigureOut">
              <a:rPr lang="en-ID" smtClean="0"/>
              <a:t>06/06/2024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72553-53EE-4E84-8701-12133A44D7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49966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6036-83C8-4DD6-82CC-8635D5BF22E2}" type="datetimeFigureOut">
              <a:rPr lang="en-ID" smtClean="0"/>
              <a:t>06/06/2024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72553-53EE-4E84-8701-12133A44D7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5309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F26036-83C8-4DD6-82CC-8635D5BF22E2}" type="datetimeFigureOut">
              <a:rPr lang="en-ID" smtClean="0"/>
              <a:t>06/06/2024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B72553-53EE-4E84-8701-12133A44D7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5582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D150C6-094D-421C-A3A5-EFD601F63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62D4572-9A7D-4F5C-8592-71CEDD98A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846891" y="-438875"/>
            <a:ext cx="5470372" cy="91417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56F25E-DD1A-8989-7917-C9647D1524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20461"/>
          <a:stretch/>
        </p:blipFill>
        <p:spPr>
          <a:xfrm>
            <a:off x="10029" y="10"/>
            <a:ext cx="9123943" cy="3428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6DE8FC-240A-3E24-1DF9-6B6CA70EA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049" y="3575388"/>
            <a:ext cx="8080056" cy="140596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rade Gothic Next Heavy" panose="020B0903040303020004" pitchFamily="34" charset="0"/>
              </a:rPr>
              <a:t>SPIRITUALISME TERUNGKAP</a:t>
            </a:r>
            <a:endParaRPr lang="en-ID" sz="4400" dirty="0">
              <a:latin typeface="Trade Gothic Next Heavy" panose="020B09030403030200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D920FD-A0A3-744C-0CF0-FB05A81B2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1616" y="5426839"/>
            <a:ext cx="6962835" cy="1221815"/>
          </a:xfrm>
        </p:spPr>
        <p:txBody>
          <a:bodyPr>
            <a:normAutofit/>
          </a:bodyPr>
          <a:lstStyle/>
          <a:p>
            <a:r>
              <a:rPr lang="en-US" sz="1900" b="1" dirty="0"/>
              <a:t>Pelajaran ke-10, Triwulan II</a:t>
            </a:r>
          </a:p>
          <a:p>
            <a:r>
              <a:rPr lang="en-US" sz="1900" b="1" dirty="0"/>
              <a:t>Tahun 2024</a:t>
            </a:r>
            <a:endParaRPr lang="en-ID" sz="19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7BB80D-6528-4587-B88F-8DE929799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5" y="685797"/>
            <a:ext cx="89154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F3E849-003B-4492-8C12-F7CC497F5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4846" y="6172201"/>
            <a:ext cx="89154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9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DC4206-7C3B-62B5-2CD6-6E3539BD4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3975-51D4-F321-FA8B-6878A0907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499" y="899650"/>
            <a:ext cx="6975988" cy="52884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Tw Cen MT Condensed Extra Bold" panose="020B0803020202020204" pitchFamily="34" charset="0"/>
              </a:rPr>
              <a:t>Meskipun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berduka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atas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kematian</a:t>
            </a:r>
            <a:r>
              <a:rPr lang="en-ID" sz="3600" dirty="0">
                <a:latin typeface="Tw Cen MT Condensed Extra Bold" panose="020B0803020202020204" pitchFamily="34" charset="0"/>
              </a:rPr>
              <a:t>, </a:t>
            </a:r>
            <a:r>
              <a:rPr lang="en-ID" sz="3600" dirty="0" err="1">
                <a:latin typeface="Tw Cen MT Condensed Extra Bold" panose="020B0803020202020204" pitchFamily="34" charset="0"/>
              </a:rPr>
              <a:t>tapi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mengingat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600" dirty="0">
                <a:latin typeface="Tw Cen MT Condensed Extra Bold" panose="020B0803020202020204" pitchFamily="34" charset="0"/>
              </a:rPr>
              <a:t> yang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mati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menutup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mata</a:t>
            </a:r>
            <a:r>
              <a:rPr lang="en-ID" sz="3600" dirty="0">
                <a:latin typeface="Tw Cen MT Condensed Extra Bold" panose="020B0803020202020204" pitchFamily="34" charset="0"/>
              </a:rPr>
              <a:t> [</a:t>
            </a:r>
            <a:r>
              <a:rPr lang="en-ID" sz="3600" dirty="0" err="1">
                <a:latin typeface="Tw Cen MT Condensed Extra Bold" panose="020B0803020202020204" pitchFamily="34" charset="0"/>
              </a:rPr>
              <a:t>tidur</a:t>
            </a:r>
            <a:r>
              <a:rPr lang="en-ID" sz="3600" dirty="0">
                <a:latin typeface="Tw Cen MT Condensed Extra Bold" panose="020B0803020202020204" pitchFamily="34" charset="0"/>
              </a:rPr>
              <a:t>] </a:t>
            </a:r>
            <a:r>
              <a:rPr lang="en-ID" sz="3600" dirty="0" err="1">
                <a:latin typeface="Tw Cen MT Condensed Extra Bold" panose="020B0803020202020204" pitchFamily="34" charset="0"/>
              </a:rPr>
              <a:t>hingga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saat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membangkitkan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6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Berapa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lama pun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kubur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hal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berikutnya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ketahui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kedatangan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Yesus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kedua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kali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membangunkan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B0E46C-216A-F5BA-9DFD-94833A415EC3}"/>
              </a:ext>
            </a:extLst>
          </p:cNvPr>
          <p:cNvSpPr/>
          <p:nvPr/>
        </p:nvSpPr>
        <p:spPr>
          <a:xfrm>
            <a:off x="312270" y="2459502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8760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213334-F9FD-A1CB-78CD-A501386FC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fi-FI" sz="3500" dirty="0">
                <a:solidFill>
                  <a:srgbClr val="FFFFFF"/>
                </a:solidFill>
              </a:rPr>
              <a:t> </a:t>
            </a:r>
            <a:r>
              <a:rPr lang="fi-FI" dirty="0">
                <a:solidFill>
                  <a:srgbClr val="FFFF00"/>
                </a:solidFill>
                <a:latin typeface="Impact" panose="020B0806030902050204" pitchFamily="34" charset="0"/>
              </a:rPr>
              <a:t>KEMATIAN DALAM PERJANJIAN BARU</a:t>
            </a:r>
            <a:br>
              <a:rPr lang="fi-FI" sz="3500" dirty="0">
                <a:solidFill>
                  <a:srgbClr val="FFFFFF"/>
                </a:solidFill>
              </a:rPr>
            </a:br>
            <a:r>
              <a:rPr lang="fi-FI" sz="3100" dirty="0">
                <a:solidFill>
                  <a:srgbClr val="FFFFFF"/>
                </a:solidFill>
              </a:rPr>
              <a:t>Selasa, 4 Juni 2024</a:t>
            </a:r>
            <a:endParaRPr lang="en-ID" sz="31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1240D4-7E34-1144-EF8A-D8C957F39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741"/>
            <a:ext cx="9144000" cy="52672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1ABC6-0134-6B3F-8E01-CF8845BDD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9137" y="1891970"/>
            <a:ext cx="7097663" cy="467149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Baik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Perjanjian</a:t>
            </a:r>
            <a:r>
              <a:rPr lang="en-ID" sz="3200" dirty="0">
                <a:latin typeface="Tw Cen MT Condensed Extra Bold" panose="020B0803020202020204" pitchFamily="34" charset="0"/>
              </a:rPr>
              <a:t> Lama [</a:t>
            </a:r>
            <a:r>
              <a:rPr lang="en-ID" sz="3200" dirty="0" err="1">
                <a:latin typeface="Tw Cen MT Condensed Extra Bold" panose="020B0803020202020204" pitchFamily="34" charset="0"/>
              </a:rPr>
              <a:t>Mazmur</a:t>
            </a:r>
            <a:r>
              <a:rPr lang="en-ID" sz="3200" dirty="0">
                <a:latin typeface="Tw Cen MT Condensed Extra Bold" panose="020B0803020202020204" pitchFamily="34" charset="0"/>
              </a:rPr>
              <a:t> 13:4]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maupun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Perjanjian</a:t>
            </a:r>
            <a:r>
              <a:rPr lang="en-ID" sz="3200" dirty="0">
                <a:latin typeface="Tw Cen MT Condensed Extra Bold" panose="020B0803020202020204" pitchFamily="34" charset="0"/>
              </a:rPr>
              <a:t> Baru [</a:t>
            </a:r>
            <a:r>
              <a:rPr lang="en-ID" sz="3200" dirty="0" err="1">
                <a:latin typeface="Tw Cen MT Condensed Extra Bold" panose="020B0803020202020204" pitchFamily="34" charset="0"/>
              </a:rPr>
              <a:t>Yohanes</a:t>
            </a:r>
            <a:r>
              <a:rPr lang="en-ID" sz="3200" dirty="0">
                <a:latin typeface="Tw Cen MT Condensed Extra Bold" panose="020B0803020202020204" pitchFamily="34" charset="0"/>
              </a:rPr>
              <a:t> 11:11-14]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menggunakan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simbolisme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kematian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sebagai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tidur</a:t>
            </a:r>
            <a:r>
              <a:rPr lang="en-ID" sz="3200" dirty="0">
                <a:latin typeface="Gill Sans Nova Cond Ultra Bold" panose="020B0B04020104020203" pitchFamily="34" charset="0"/>
              </a:rPr>
              <a:t>.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Setidaknya</a:t>
            </a:r>
            <a:r>
              <a:rPr lang="en-ID" sz="3200" dirty="0">
                <a:latin typeface="Tw Cen MT Condensed Extra Bold" panose="020B0803020202020204" pitchFamily="34" charset="0"/>
              </a:rPr>
              <a:t> lima </a:t>
            </a:r>
            <a:r>
              <a:rPr lang="en-ID" sz="3200" dirty="0" err="1">
                <a:latin typeface="Tw Cen MT Condensed Extra Bold" panose="020B0803020202020204" pitchFamily="34" charset="0"/>
              </a:rPr>
              <a:t>puluh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tiga</a:t>
            </a:r>
            <a:r>
              <a:rPr lang="en-ID" sz="3200" dirty="0">
                <a:latin typeface="Tw Cen MT Condensed Extra Bold" panose="020B0803020202020204" pitchFamily="34" charset="0"/>
              </a:rPr>
              <a:t> kali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Kitab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200" dirty="0">
                <a:latin typeface="Tw Cen MT Condensed Extra Bold" panose="020B0803020202020204" pitchFamily="34" charset="0"/>
              </a:rPr>
              <a:t>, kata "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tidur</a:t>
            </a:r>
            <a:r>
              <a:rPr lang="en-ID" sz="3200" dirty="0">
                <a:latin typeface="Tw Cen MT Condensed Extra Bold" panose="020B0803020202020204" pitchFamily="34" charset="0"/>
              </a:rPr>
              <a:t>"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disamakan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kematian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Para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penulis</a:t>
            </a:r>
            <a:r>
              <a:rPr lang="en-ID" sz="3200" dirty="0">
                <a:latin typeface="Tw Cen MT Condensed Extra Bold" panose="020B0803020202020204" pitchFamily="34" charset="0"/>
              </a:rPr>
              <a:t> Kitab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sepakat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tidak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ada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eksistensi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sadar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dalam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jiwa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abadi</a:t>
            </a:r>
            <a:r>
              <a:rPr lang="en-ID" sz="3200" dirty="0">
                <a:latin typeface="Eras Bold ITC" panose="020B0907030504020204" pitchFamily="34" charset="0"/>
              </a:rPr>
              <a:t> yang </a:t>
            </a:r>
            <a:r>
              <a:rPr lang="en-ID" sz="3200" dirty="0" err="1">
                <a:latin typeface="Eras Bold ITC" panose="020B0907030504020204" pitchFamily="34" charset="0"/>
              </a:rPr>
              <a:t>meninggalkan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tubuh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segera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setelah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kematian</a:t>
            </a:r>
            <a:r>
              <a:rPr lang="en-ID" sz="3200" dirty="0">
                <a:latin typeface="Eras Bold ITC" panose="020B090703050402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B7B478-5AED-42F9-D5AD-4706092041F5}"/>
              </a:ext>
            </a:extLst>
          </p:cNvPr>
          <p:cNvSpPr/>
          <p:nvPr/>
        </p:nvSpPr>
        <p:spPr>
          <a:xfrm>
            <a:off x="331220" y="2918948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76804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42CB99-FEB9-A17F-41E1-72DD7DEEC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4E5DE-C6E3-00FC-422D-C4E09E18F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7895" y="1602341"/>
            <a:ext cx="637423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4000" dirty="0" err="1">
                <a:latin typeface="Tw Cen MT Condensed Extra Bold" panose="020B0803020202020204" pitchFamily="34" charset="0"/>
              </a:rPr>
              <a:t>Kebangkitan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jaminan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semua</a:t>
            </a:r>
            <a:r>
              <a:rPr lang="en-ID" sz="4000" dirty="0">
                <a:latin typeface="Tw Cen MT Condensed Extra Bold" panose="020B0803020202020204" pitchFamily="34" charset="0"/>
              </a:rPr>
              <a:t> orang </a:t>
            </a:r>
            <a:r>
              <a:rPr lang="en-ID" sz="40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suatu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hari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nanti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dibangkitkan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kubur</a:t>
            </a:r>
            <a:r>
              <a:rPr lang="en-ID" sz="4000" dirty="0">
                <a:latin typeface="Tw Cen MT Condensed Extra Bold" panose="020B0803020202020204" pitchFamily="34" charset="0"/>
              </a:rPr>
              <a:t> pada </a:t>
            </a:r>
            <a:r>
              <a:rPr lang="en-ID" sz="4000" dirty="0" err="1">
                <a:latin typeface="Tw Cen MT Condensed Extra Bold" panose="020B0803020202020204" pitchFamily="34" charset="0"/>
              </a:rPr>
              <a:t>saat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kedatangan</a:t>
            </a:r>
            <a:r>
              <a:rPr lang="en-ID" sz="4000" dirty="0">
                <a:latin typeface="Tw Cen MT Condensed Extra Bold" panose="020B0803020202020204" pitchFamily="34" charset="0"/>
              </a:rPr>
              <a:t>-Nya </a:t>
            </a:r>
            <a:r>
              <a:rPr lang="en-ID" sz="4000" dirty="0" err="1">
                <a:latin typeface="Tw Cen MT Condensed Extra Bold" panose="020B0803020202020204" pitchFamily="34" charset="0"/>
              </a:rPr>
              <a:t>kembali</a:t>
            </a:r>
            <a:r>
              <a:rPr lang="en-ID" sz="4000" dirty="0">
                <a:latin typeface="Tw Cen MT Condensed Extra Bold" panose="020B0803020202020204" pitchFamily="34" charset="0"/>
              </a:rPr>
              <a:t> [1 </a:t>
            </a:r>
            <a:r>
              <a:rPr lang="en-ID" sz="4000" dirty="0" err="1">
                <a:latin typeface="Tw Cen MT Condensed Extra Bold" panose="020B0803020202020204" pitchFamily="34" charset="0"/>
              </a:rPr>
              <a:t>Korintus</a:t>
            </a:r>
            <a:r>
              <a:rPr lang="en-ID" sz="4000" dirty="0">
                <a:latin typeface="Tw Cen MT Condensed Extra Bold" panose="020B0803020202020204" pitchFamily="34" charset="0"/>
              </a:rPr>
              <a:t> 15:16-18].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C5801F-460D-1083-CCC3-0DB07F0CDCC6}"/>
              </a:ext>
            </a:extLst>
          </p:cNvPr>
          <p:cNvSpPr/>
          <p:nvPr/>
        </p:nvSpPr>
        <p:spPr>
          <a:xfrm>
            <a:off x="548589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61096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5AFFB0-128B-158A-65F2-DD5A5BBD4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AF87E-388E-F807-0525-6AFA64CB3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2828" y="175948"/>
            <a:ext cx="7496108" cy="65544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Jika orang </a:t>
            </a:r>
            <a:r>
              <a:rPr lang="en-ID" dirty="0" err="1">
                <a:latin typeface="Tw Cen MT Condensed Extra Bold" panose="020B0803020202020204" pitchFamily="34" charset="0"/>
              </a:rPr>
              <a:t>mati</a:t>
            </a:r>
            <a:r>
              <a:rPr lang="en-ID" dirty="0">
                <a:latin typeface="Tw Cen MT Condensed Extra Bold" panose="020B0803020202020204" pitchFamily="34" charset="0"/>
              </a:rPr>
              <a:t>, pada </a:t>
            </a:r>
            <a:r>
              <a:rPr lang="en-ID" dirty="0" err="1">
                <a:latin typeface="Tw Cen MT Condensed Extra Bold" panose="020B0803020202020204" pitchFamily="34" charset="0"/>
              </a:rPr>
              <a:t>saat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kematian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berada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surga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apalah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artinya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ketika</a:t>
            </a:r>
            <a:r>
              <a:rPr lang="en-ID" dirty="0">
                <a:latin typeface="Tw Cen MT Condensed Extra Bold" panose="020B0803020202020204" pitchFamily="34" charset="0"/>
              </a:rPr>
              <a:t> Paulus </a:t>
            </a:r>
            <a:r>
              <a:rPr lang="en-ID" dirty="0" err="1">
                <a:latin typeface="Tw Cen MT Condensed Extra Bold" panose="020B0803020202020204" pitchFamily="34" charset="0"/>
              </a:rPr>
              <a:t>menuliskan</a:t>
            </a:r>
            <a:r>
              <a:rPr lang="en-ID" dirty="0">
                <a:latin typeface="Tw Cen MT Condensed Extra Bold" panose="020B0803020202020204" pitchFamily="34" charset="0"/>
              </a:rPr>
              <a:t>: </a:t>
            </a:r>
            <a:r>
              <a:rPr lang="en-ID" dirty="0">
                <a:latin typeface="Impact" panose="020B0806030902050204" pitchFamily="34" charset="0"/>
              </a:rPr>
              <a:t>1 </a:t>
            </a:r>
            <a:r>
              <a:rPr lang="en-ID" dirty="0" err="1">
                <a:latin typeface="Impact" panose="020B0806030902050204" pitchFamily="34" charset="0"/>
              </a:rPr>
              <a:t>Korintus</a:t>
            </a:r>
            <a:r>
              <a:rPr lang="en-ID" dirty="0">
                <a:latin typeface="Impact" panose="020B0806030902050204" pitchFamily="34" charset="0"/>
              </a:rPr>
              <a:t> 15:18 </a:t>
            </a:r>
            <a:r>
              <a:rPr lang="en-ID" dirty="0">
                <a:latin typeface="Tw Cen MT Condensed Extra Bold" panose="020B0803020202020204" pitchFamily="34" charset="0"/>
              </a:rPr>
              <a:t>"</a:t>
            </a:r>
            <a:r>
              <a:rPr lang="en-ID" dirty="0" err="1">
                <a:latin typeface="Eras Bold ITC" panose="020B0907030504020204" pitchFamily="34" charset="0"/>
              </a:rPr>
              <a:t>Demikianlah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binasa</a:t>
            </a:r>
            <a:r>
              <a:rPr lang="en-ID" dirty="0">
                <a:latin typeface="Eras Bold ITC" panose="020B0907030504020204" pitchFamily="34" charset="0"/>
              </a:rPr>
              <a:t> juga orang-orang yang </a:t>
            </a:r>
            <a:r>
              <a:rPr lang="en-ID" dirty="0" err="1">
                <a:latin typeface="Eras Bold ITC" panose="020B0907030504020204" pitchFamily="34" charset="0"/>
              </a:rPr>
              <a:t>mati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dalam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Kristus</a:t>
            </a:r>
            <a:r>
              <a:rPr lang="en-ID" dirty="0">
                <a:latin typeface="Tw Cen MT Condensed Extra Bold" panose="020B0803020202020204" pitchFamily="34" charset="0"/>
              </a:rPr>
              <a:t>".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Hal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menekankan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jika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dibangkitkan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sebagai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jaminan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kebangkitan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.  </a:t>
            </a:r>
            <a:r>
              <a:rPr lang="en-ID" dirty="0" err="1">
                <a:latin typeface="Tw Cen MT Condensed Extra Bold" panose="020B0803020202020204" pitchFamily="34" charset="0"/>
              </a:rPr>
              <a:t>Begitu</a:t>
            </a:r>
            <a:r>
              <a:rPr lang="en-ID" dirty="0">
                <a:latin typeface="Tw Cen MT Condensed Extra Bold" panose="020B0803020202020204" pitchFamily="34" charset="0"/>
              </a:rPr>
              <a:t> juga </a:t>
            </a:r>
            <a:r>
              <a:rPr lang="en-ID" dirty="0" err="1">
                <a:latin typeface="Tw Cen MT Condensed Extra Bold" panose="020B0803020202020204" pitchFamily="34" charset="0"/>
              </a:rPr>
              <a:t>ketika</a:t>
            </a:r>
            <a:r>
              <a:rPr lang="en-ID" dirty="0">
                <a:latin typeface="Tw Cen MT Condensed Extra Bold" panose="020B0803020202020204" pitchFamily="34" charset="0"/>
              </a:rPr>
              <a:t> Petrus </a:t>
            </a:r>
            <a:r>
              <a:rPr lang="en-ID" dirty="0" err="1">
                <a:latin typeface="Tw Cen MT Condensed Extra Bold" panose="020B0803020202020204" pitchFamily="34" charset="0"/>
              </a:rPr>
              <a:t>berbicara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tentang</a:t>
            </a:r>
            <a:r>
              <a:rPr lang="en-ID" dirty="0">
                <a:latin typeface="Tw Cen MT Condensed Extra Bold" panose="020B0803020202020204" pitchFamily="34" charset="0"/>
              </a:rPr>
              <a:t> "</a:t>
            </a:r>
            <a:r>
              <a:rPr lang="en-ID" dirty="0" err="1">
                <a:latin typeface="Tw Cen MT Condensed Extra Bold" panose="020B0803020202020204" pitchFamily="34" charset="0"/>
              </a:rPr>
              <a:t>warisan</a:t>
            </a:r>
            <a:r>
              <a:rPr lang="en-ID" dirty="0">
                <a:latin typeface="Tw Cen MT Condensed Extra Bold" panose="020B0803020202020204" pitchFamily="34" charset="0"/>
              </a:rPr>
              <a:t>" yang </a:t>
            </a:r>
            <a:r>
              <a:rPr lang="en-ID" dirty="0" err="1">
                <a:latin typeface="Tw Cen MT Condensed Extra Bold" panose="020B0803020202020204" pitchFamily="34" charset="0"/>
              </a:rPr>
              <a:t>disediakan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surga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[1 Petrus 1:4]. </a:t>
            </a:r>
          </a:p>
          <a:p>
            <a:pPr marL="0" indent="0">
              <a:buNone/>
            </a:pPr>
            <a:r>
              <a:rPr lang="en-ID" dirty="0">
                <a:latin typeface="Gill Sans Nova Cond Ultra Bold" panose="020B0B04020104020203" pitchFamily="34" charset="0"/>
              </a:rPr>
              <a:t>Jadi, </a:t>
            </a:r>
            <a:r>
              <a:rPr lang="en-ID" dirty="0" err="1">
                <a:latin typeface="Gill Sans Nova Cond Ultra Bold" panose="020B0B04020104020203" pitchFamily="34" charset="0"/>
              </a:rPr>
              <a:t>Jelaslah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bahwa</a:t>
            </a:r>
            <a:r>
              <a:rPr lang="en-ID" dirty="0">
                <a:latin typeface="Gill Sans Nova Cond Ultra Bold" panose="020B0B04020104020203" pitchFamily="34" charset="0"/>
              </a:rPr>
              <a:t> orang-orang </a:t>
            </a:r>
            <a:r>
              <a:rPr lang="en-ID" dirty="0" err="1">
                <a:latin typeface="Gill Sans Nova Cond Ultra Bold" panose="020B0B04020104020203" pitchFamily="34" charset="0"/>
              </a:rPr>
              <a:t>percaya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Perjanjian</a:t>
            </a:r>
            <a:r>
              <a:rPr lang="en-ID" dirty="0">
                <a:latin typeface="Gill Sans Nova Cond Ultra Bold" panose="020B0B04020104020203" pitchFamily="34" charset="0"/>
              </a:rPr>
              <a:t> Baru sangat </a:t>
            </a:r>
            <a:r>
              <a:rPr lang="en-ID" dirty="0" err="1">
                <a:latin typeface="Gill Sans Nova Cond Ultra Bold" panose="020B0B04020104020203" pitchFamily="34" charset="0"/>
              </a:rPr>
              <a:t>menantikan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kedatangan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Kristus</a:t>
            </a:r>
            <a:r>
              <a:rPr lang="en-ID" dirty="0">
                <a:latin typeface="Gill Sans Nova Cond Ultra Bold" panose="020B0B04020104020203" pitchFamily="34" charset="0"/>
              </a:rPr>
              <a:t> dan </a:t>
            </a:r>
            <a:r>
              <a:rPr lang="en-ID" dirty="0" err="1">
                <a:latin typeface="Gill Sans Nova Cond Ultra Bold" panose="020B0B04020104020203" pitchFamily="34" charset="0"/>
              </a:rPr>
              <a:t>kebangkitan</a:t>
            </a:r>
            <a:r>
              <a:rPr lang="en-ID" dirty="0">
                <a:latin typeface="Gill Sans Nova Cond Ultra Bold" panose="020B0B04020104020203" pitchFamily="34" charset="0"/>
              </a:rPr>
              <a:t> orang </a:t>
            </a:r>
            <a:r>
              <a:rPr lang="en-ID" dirty="0" err="1">
                <a:latin typeface="Gill Sans Nova Cond Ultra Bold" panose="020B0B04020104020203" pitchFamily="34" charset="0"/>
              </a:rPr>
              <a:t>mati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saat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kedatangan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itu</a:t>
            </a:r>
            <a:r>
              <a:rPr lang="en-ID" dirty="0">
                <a:latin typeface="Gill Sans Nova Cond Ultra Bold" panose="020B0B04020104020203" pitchFamily="34" charset="0"/>
              </a:rPr>
              <a:t> [1 </a:t>
            </a:r>
            <a:r>
              <a:rPr lang="en-ID" dirty="0" err="1">
                <a:latin typeface="Gill Sans Nova Cond Ultra Bold" panose="020B0B04020104020203" pitchFamily="34" charset="0"/>
              </a:rPr>
              <a:t>Tesalonika</a:t>
            </a:r>
            <a:r>
              <a:rPr lang="en-ID" dirty="0">
                <a:latin typeface="Gill Sans Nova Cond Ultra Bold" panose="020B0B04020104020203" pitchFamily="34" charset="0"/>
              </a:rPr>
              <a:t> 4:15-17] dan </a:t>
            </a:r>
            <a:r>
              <a:rPr lang="en-ID" dirty="0" err="1">
                <a:latin typeface="Gill Sans Nova Cond Ultra Bold" panose="020B0B04020104020203" pitchFamily="34" charset="0"/>
              </a:rPr>
              <a:t>pengharapan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ini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mengilhami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mereka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setia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pencobaan-pencobaan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hidup</a:t>
            </a:r>
            <a:r>
              <a:rPr lang="en-ID" dirty="0">
                <a:latin typeface="Gill Sans Nova Cond Ultra Bold" panose="020B0B04020104020203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0D098C-CC00-B0B2-D157-7945DB1FC48C}"/>
              </a:ext>
            </a:extLst>
          </p:cNvPr>
          <p:cNvSpPr/>
          <p:nvPr/>
        </p:nvSpPr>
        <p:spPr>
          <a:xfrm>
            <a:off x="412955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54534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37B639-CCF1-27FB-6B4C-73D12F1F2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FFFF00"/>
                </a:solidFill>
                <a:latin typeface="Impact" panose="020B0806030902050204" pitchFamily="34" charset="0"/>
              </a:rPr>
              <a:t>SPIRITUALISME DI AKHIR ZAMAN: Bagian 1</a:t>
            </a:r>
            <a:br>
              <a:rPr lang="it-IT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it-IT" sz="3100" dirty="0">
                <a:solidFill>
                  <a:srgbClr val="FFFFFF"/>
                </a:solidFill>
              </a:rPr>
              <a:t>Rabu, 5 Juni 2024</a:t>
            </a:r>
            <a:endParaRPr lang="en-ID" sz="31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AA8684-89B3-D97D-7D15-91455F11B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741"/>
            <a:ext cx="9144000" cy="52672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227CE-589F-DC92-4814-6F3703E40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9616" y="1885279"/>
            <a:ext cx="6179231" cy="46714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Gill Sans Ultra Bold Condensed" panose="020B0A06020104020203" pitchFamily="34" charset="0"/>
              </a:rPr>
              <a:t>Iblis </a:t>
            </a:r>
            <a:r>
              <a:rPr lang="en-ID" sz="3200" dirty="0" err="1">
                <a:latin typeface="Gill Sans Ultra Bold Condensed" panose="020B0A06020104020203" pitchFamily="34" charset="0"/>
              </a:rPr>
              <a:t>terus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berupaya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menyesatkan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banyak</a:t>
            </a:r>
            <a:r>
              <a:rPr lang="en-ID" sz="3200" dirty="0">
                <a:latin typeface="Gill Sans Ultra Bold Condensed" panose="020B0A06020104020203" pitchFamily="34" charset="0"/>
              </a:rPr>
              <a:t> orang </a:t>
            </a:r>
            <a:r>
              <a:rPr lang="en-ID" sz="3200" dirty="0" err="1">
                <a:latin typeface="Gill Sans Ultra Bold Condensed" panose="020B0A06020104020203" pitchFamily="34" charset="0"/>
              </a:rPr>
              <a:t>dengan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tanda-tanda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ajaib</a:t>
            </a:r>
            <a:r>
              <a:rPr lang="en-ID" sz="3200" dirty="0">
                <a:latin typeface="Gill Sans Ultra Bold Condensed" panose="020B0A06020104020203" pitchFamily="34" charset="0"/>
              </a:rPr>
              <a:t> dan </a:t>
            </a:r>
            <a:r>
              <a:rPr lang="en-ID" sz="3200" dirty="0" err="1">
                <a:latin typeface="Gill Sans Ultra Bold Condensed" panose="020B0A06020104020203" pitchFamily="34" charset="0"/>
              </a:rPr>
              <a:t>mukjizat-mukjizat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palsu-nya</a:t>
            </a:r>
            <a:r>
              <a:rPr lang="en-ID" sz="3200" dirty="0"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Kita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perlu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tertipu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firman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Tuhan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memberikan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amaran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: </a:t>
            </a:r>
            <a:r>
              <a:rPr lang="en-ID" sz="3200" dirty="0" err="1">
                <a:latin typeface="Franklin Gothic Demi Cond" panose="020B0706030402020204" pitchFamily="34" charset="0"/>
              </a:rPr>
              <a:t>Matius</a:t>
            </a:r>
            <a:r>
              <a:rPr lang="en-ID" sz="3200" dirty="0">
                <a:latin typeface="Franklin Gothic Demi Cond" panose="020B0706030402020204" pitchFamily="34" charset="0"/>
              </a:rPr>
              <a:t> 24:5, 11, 24; 2 </a:t>
            </a:r>
            <a:r>
              <a:rPr lang="en-ID" sz="3200" dirty="0" err="1">
                <a:latin typeface="Franklin Gothic Demi Cond" panose="020B0706030402020204" pitchFamily="34" charset="0"/>
              </a:rPr>
              <a:t>Tesalonika</a:t>
            </a:r>
            <a:r>
              <a:rPr lang="en-ID" sz="3200" dirty="0">
                <a:latin typeface="Franklin Gothic Demi Cond" panose="020B0706030402020204" pitchFamily="34" charset="0"/>
              </a:rPr>
              <a:t> 2:7-9; Wahyu 13:13-14; dan Wahyu 16:13-14.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9A8DF9-B5E5-5AE8-160D-6648BE25B98C}"/>
              </a:ext>
            </a:extLst>
          </p:cNvPr>
          <p:cNvSpPr/>
          <p:nvPr/>
        </p:nvSpPr>
        <p:spPr>
          <a:xfrm>
            <a:off x="491919" y="3123607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53415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45AF24-84C1-9D65-C6AB-27F94F935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37675-A270-5EC7-3D82-78E026B8A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028" y="880271"/>
            <a:ext cx="7090321" cy="56928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Mengomentari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kekuatan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roh</a:t>
            </a:r>
            <a:r>
              <a:rPr lang="en-ID" sz="3200" dirty="0">
                <a:latin typeface="Franklin Gothic Demi Cond" panose="020B0706030402020204" pitchFamily="34" charset="0"/>
              </a:rPr>
              <a:t> Iblis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menipu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Ángel</a:t>
            </a:r>
            <a:r>
              <a:rPr lang="en-ID" sz="3200" dirty="0">
                <a:latin typeface="Impact" panose="020B0806030902050204" pitchFamily="34" charset="0"/>
              </a:rPr>
              <a:t> Rodríguez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membuat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pernyataan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tegas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: </a:t>
            </a:r>
            <a:r>
              <a:rPr lang="en-ID" sz="3200" dirty="0">
                <a:latin typeface="Gill Sans Ultra Bold Condensed" panose="020B0A06020104020203" pitchFamily="34" charset="0"/>
              </a:rPr>
              <a:t>"</a:t>
            </a:r>
            <a:r>
              <a:rPr lang="en-ID" sz="3200" dirty="0" err="1">
                <a:latin typeface="Gill Sans Ultra Bold Condensed" panose="020B0A06020104020203" pitchFamily="34" charset="0"/>
              </a:rPr>
              <a:t>Kekuatan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bujukan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mereka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tidak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ditemukan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dalam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isi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pekabaran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mereka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tetapi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dalam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kekuatan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manifestasi</a:t>
            </a:r>
            <a:r>
              <a:rPr lang="en-ID" sz="3200" dirty="0">
                <a:latin typeface="Gill Sans Ultra Bold Condensed" panose="020B0A06020104020203" pitchFamily="34" charset="0"/>
              </a:rPr>
              <a:t> supernatural yang </a:t>
            </a:r>
            <a:r>
              <a:rPr lang="en-ID" sz="3200" dirty="0" err="1">
                <a:latin typeface="Gill Sans Ultra Bold Condensed" panose="020B0A06020104020203" pitchFamily="34" charset="0"/>
              </a:rPr>
              <a:t>disebut</a:t>
            </a:r>
            <a:r>
              <a:rPr lang="en-ID" sz="3200" dirty="0">
                <a:latin typeface="Gill Sans Ultra Bold Condensed" panose="020B0A06020104020203" pitchFamily="34" charset="0"/>
              </a:rPr>
              <a:t> '</a:t>
            </a:r>
            <a:r>
              <a:rPr lang="en-ID" sz="3200" dirty="0" err="1">
                <a:latin typeface="Gill Sans Ultra Bold Condensed" panose="020B0A06020104020203" pitchFamily="34" charset="0"/>
              </a:rPr>
              <a:t>tanda</a:t>
            </a:r>
            <a:r>
              <a:rPr lang="en-ID" sz="3200" dirty="0">
                <a:latin typeface="Gill Sans Ultra Bold Condensed" panose="020B0A06020104020203" pitchFamily="34" charset="0"/>
              </a:rPr>
              <a:t>' </a:t>
            </a:r>
            <a:r>
              <a:rPr lang="en-ID" sz="3200" dirty="0" err="1">
                <a:latin typeface="Gill Sans Ultra Bold Condensed" panose="020B0A06020104020203" pitchFamily="34" charset="0"/>
              </a:rPr>
              <a:t>atau</a:t>
            </a:r>
            <a:r>
              <a:rPr lang="en-ID" sz="3200" dirty="0">
                <a:latin typeface="Gill Sans Ultra Bold Condensed" panose="020B0A06020104020203" pitchFamily="34" charset="0"/>
              </a:rPr>
              <a:t> '</a:t>
            </a:r>
            <a:r>
              <a:rPr lang="en-ID" sz="3200" dirty="0" err="1">
                <a:latin typeface="Gill Sans Ultra Bold Condensed" panose="020B0A06020104020203" pitchFamily="34" charset="0"/>
              </a:rPr>
              <a:t>mukjizat</a:t>
            </a:r>
            <a:r>
              <a:rPr lang="en-ID" sz="3200" dirty="0">
                <a:latin typeface="Gill Sans Ultra Bold Condensed" panose="020B0A06020104020203" pitchFamily="34" charset="0"/>
              </a:rPr>
              <a:t>’.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memperlihatkan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atau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melakukan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tanda-tanda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demikian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menarik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sisi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afektif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manusia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bukannya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kemampuan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akal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rasional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AF1CD-6B7B-FA07-0397-35B3A917B7F1}"/>
              </a:ext>
            </a:extLst>
          </p:cNvPr>
          <p:cNvSpPr/>
          <p:nvPr/>
        </p:nvSpPr>
        <p:spPr>
          <a:xfrm>
            <a:off x="432926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67059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A84D57-B9AC-A8C1-1217-C02622152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3B675-D200-5FDF-A5E0-B4A816A35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390" y="397519"/>
            <a:ext cx="8102395" cy="5914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Fakta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tanda-tanda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dilakukan</a:t>
            </a:r>
            <a:r>
              <a:rPr lang="en-ID" sz="3200" dirty="0">
                <a:latin typeface="Franklin Gothic Demi Cond" panose="020B0706030402020204" pitchFamily="34" charset="0"/>
              </a:rPr>
              <a:t> oleh Iblis </a:t>
            </a:r>
            <a:r>
              <a:rPr lang="en-ID" sz="3200" dirty="0" err="1">
                <a:latin typeface="Franklin Gothic Demi Cond" panose="020B0706030402020204" pitchFamily="34" charset="0"/>
              </a:rPr>
              <a:t>menunjukkan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kekuatan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pemersatu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pekabaran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ketiga</a:t>
            </a:r>
            <a:r>
              <a:rPr lang="en-ID" sz="3200" dirty="0">
                <a:latin typeface="Franklin Gothic Demi Cond" panose="020B0706030402020204" pitchFamily="34" charset="0"/>
              </a:rPr>
              <a:t> Iblis [naga, </a:t>
            </a:r>
            <a:r>
              <a:rPr lang="en-ID" sz="3200" dirty="0" err="1">
                <a:latin typeface="Franklin Gothic Demi Cond" panose="020B0706030402020204" pitchFamily="34" charset="0"/>
              </a:rPr>
              <a:t>binatang</a:t>
            </a:r>
            <a:r>
              <a:rPr lang="en-ID" sz="3200" dirty="0">
                <a:latin typeface="Franklin Gothic Demi Cond" panose="020B0706030402020204" pitchFamily="34" charset="0"/>
              </a:rPr>
              <a:t>, dan </a:t>
            </a:r>
            <a:r>
              <a:rPr lang="en-ID" sz="3200" dirty="0" err="1">
                <a:latin typeface="Franklin Gothic Demi Cond" panose="020B0706030402020204" pitchFamily="34" charset="0"/>
              </a:rPr>
              <a:t>nabi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palsu</a:t>
            </a:r>
            <a:r>
              <a:rPr lang="en-ID" sz="3200" dirty="0">
                <a:latin typeface="Franklin Gothic Demi Cond" panose="020B0706030402020204" pitchFamily="34" charset="0"/>
              </a:rPr>
              <a:t>] </a:t>
            </a:r>
            <a:r>
              <a:rPr lang="en-ID" sz="3200" dirty="0" err="1">
                <a:latin typeface="Franklin Gothic Demi Cond" panose="020B0706030402020204" pitchFamily="34" charset="0"/>
              </a:rPr>
              <a:t>bersifat</a:t>
            </a:r>
            <a:r>
              <a:rPr lang="en-ID" sz="3200" dirty="0">
                <a:latin typeface="Franklin Gothic Demi Cond" panose="020B0706030402020204" pitchFamily="34" charset="0"/>
              </a:rPr>
              <a:t> spiritual— </a:t>
            </a:r>
            <a:r>
              <a:rPr lang="en-ID" sz="3200" dirty="0" err="1">
                <a:latin typeface="Franklin Gothic Demi Cond" panose="020B0706030402020204" pitchFamily="34" charset="0"/>
              </a:rPr>
              <a:t>Tuhan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bukanlah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sumber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atau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asal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muasal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Ketika </a:t>
            </a:r>
            <a:r>
              <a:rPr lang="en-ID" sz="3200" dirty="0" err="1">
                <a:latin typeface="Franklin Gothic Demi Cond" panose="020B0706030402020204" pitchFamily="34" charset="0"/>
              </a:rPr>
              <a:t>konflik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kosmis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mendekati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penutupannya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kekuatan</a:t>
            </a:r>
            <a:r>
              <a:rPr lang="en-ID" sz="3200" dirty="0">
                <a:latin typeface="Franklin Gothic Demi Cond" panose="020B0706030402020204" pitchFamily="34" charset="0"/>
              </a:rPr>
              <a:t> Iblis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memasuki</a:t>
            </a:r>
            <a:r>
              <a:rPr lang="en-ID" sz="3200" dirty="0">
                <a:latin typeface="Franklin Gothic Demi Cond" panose="020B0706030402020204" pitchFamily="34" charset="0"/>
              </a:rPr>
              <a:t> arena </a:t>
            </a:r>
            <a:r>
              <a:rPr lang="en-ID" sz="3200" dirty="0" err="1">
                <a:latin typeface="Franklin Gothic Demi Cond" panose="020B0706030402020204" pitchFamily="34" charset="0"/>
              </a:rPr>
              <a:t>sejarah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manusia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cara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belum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pernah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terjadi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sebelumnya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Impact" panose="020B0806030902050204" pitchFamily="34" charset="0"/>
              </a:rPr>
              <a:t>Spiritualisme</a:t>
            </a:r>
            <a:r>
              <a:rPr lang="en-ID" sz="3200" dirty="0">
                <a:latin typeface="Impact" panose="020B0806030902050204" pitchFamily="34" charset="0"/>
              </a:rPr>
              <a:t>, yang </a:t>
            </a:r>
            <a:r>
              <a:rPr lang="en-ID" sz="3200" dirty="0" err="1">
                <a:latin typeface="Impact" panose="020B0806030902050204" pitchFamily="34" charset="0"/>
              </a:rPr>
              <a:t>dasarnya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adalah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ajaran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bukan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alkitabiah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tentang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kebakaan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jiwa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hampir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menguasai</a:t>
            </a:r>
            <a:r>
              <a:rPr lang="en-ID" sz="3200" dirty="0">
                <a:latin typeface="Impact" panose="020B0806030902050204" pitchFamily="34" charset="0"/>
              </a:rPr>
              <a:t> dunia</a:t>
            </a:r>
            <a:r>
              <a:rPr lang="en-ID" sz="3200" dirty="0">
                <a:latin typeface="Franklin Gothic Demi Cond" panose="020B0706030402020204" pitchFamily="34" charset="0"/>
              </a:rPr>
              <a:t>"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[The Closing of the Cosmic Conflict: Role of the Three Angels' Messages, unpublished manuscript, </a:t>
            </a:r>
            <a:r>
              <a:rPr lang="en-ID" dirty="0" err="1">
                <a:latin typeface="Franklin Gothic Demi Cond" panose="020B0706030402020204" pitchFamily="34" charset="0"/>
              </a:rPr>
              <a:t>hlm</a:t>
            </a:r>
            <a:r>
              <a:rPr lang="en-ID" dirty="0">
                <a:latin typeface="Franklin Gothic Demi Cond" panose="020B0706030402020204" pitchFamily="34" charset="0"/>
              </a:rPr>
              <a:t>. 6].</a:t>
            </a:r>
          </a:p>
        </p:txBody>
      </p:sp>
    </p:spTree>
    <p:extLst>
      <p:ext uri="{BB962C8B-B14F-4D97-AF65-F5344CB8AC3E}">
        <p14:creationId xmlns:p14="http://schemas.microsoft.com/office/powerpoint/2010/main" val="4046547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780FC3-1F53-3C52-AA22-E829B6B53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76638-D513-A06F-4B1B-441ADCECD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408" y="464573"/>
            <a:ext cx="7654413" cy="59288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Impact" panose="020B0806030902050204" pitchFamily="34" charset="0"/>
              </a:rPr>
              <a:t>Ellen G. White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menuliskan</a:t>
            </a:r>
            <a:r>
              <a:rPr lang="en-ID" sz="3000" dirty="0">
                <a:latin typeface="Franklin Gothic Demi Cond" panose="020B0706030402020204" pitchFamily="34" charset="0"/>
              </a:rPr>
              <a:t>: "Satan </a:t>
            </a:r>
            <a:r>
              <a:rPr lang="en-ID" sz="3000" dirty="0" err="1">
                <a:latin typeface="Franklin Gothic Demi Cond" panose="020B0706030402020204" pitchFamily="34" charset="0"/>
              </a:rPr>
              <a:t>sudah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sejak</a:t>
            </a:r>
            <a:r>
              <a:rPr lang="en-ID" sz="3000" dirty="0">
                <a:latin typeface="Franklin Gothic Demi Cond" panose="020B0706030402020204" pitchFamily="34" charset="0"/>
              </a:rPr>
              <a:t> lama </a:t>
            </a:r>
            <a:r>
              <a:rPr lang="en-ID" sz="3000" dirty="0" err="1">
                <a:latin typeface="Franklin Gothic Demi Cond" panose="020B0706030402020204" pitchFamily="34" charset="0"/>
              </a:rPr>
              <a:t>bersedia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usahanya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terakhir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menipu</a:t>
            </a:r>
            <a:r>
              <a:rPr lang="en-ID" sz="3000" dirty="0">
                <a:latin typeface="Franklin Gothic Demi Cond" panose="020B0706030402020204" pitchFamily="34" charset="0"/>
              </a:rPr>
              <a:t> dunia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.... </a:t>
            </a:r>
            <a:r>
              <a:rPr lang="en-ID" sz="3000" dirty="0" err="1">
                <a:latin typeface="Franklin Gothic Demi Cond" panose="020B0706030402020204" pitchFamily="34" charset="0"/>
              </a:rPr>
              <a:t>Sedikit</a:t>
            </a:r>
            <a:r>
              <a:rPr lang="en-ID" sz="3000" dirty="0">
                <a:latin typeface="Franklin Gothic Demi Cond" panose="020B0706030402020204" pitchFamily="34" charset="0"/>
              </a:rPr>
              <a:t> demi </a:t>
            </a:r>
            <a:r>
              <a:rPr lang="en-ID" sz="3000" dirty="0" err="1">
                <a:latin typeface="Franklin Gothic Demi Cond" panose="020B0706030402020204" pitchFamily="34" charset="0"/>
              </a:rPr>
              <a:t>sedikit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mempersiapkan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jalan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bagi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karya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besar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penipuannya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perkembangan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spiritisme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Franklin Gothic Demi Cond" panose="020B0706030402020204" pitchFamily="34" charset="0"/>
              </a:rPr>
              <a:t>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belum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mencapai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kepenuhan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rencananya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dicapai</a:t>
            </a:r>
            <a:r>
              <a:rPr lang="en-ID" sz="3000" dirty="0"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latin typeface="Franklin Gothic Demi Cond" panose="020B0706030402020204" pitchFamily="34" charset="0"/>
              </a:rPr>
              <a:t>waktu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masih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sisa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Kecuali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mereka</a:t>
            </a:r>
            <a:r>
              <a:rPr lang="en-ID" sz="3000" dirty="0">
                <a:latin typeface="Gill Sans Ultra Bold Condensed" panose="020B0A06020104020203" pitchFamily="34" charset="0"/>
              </a:rPr>
              <a:t> yang </a:t>
            </a:r>
            <a:r>
              <a:rPr lang="en-ID" sz="3000" dirty="0" err="1">
                <a:latin typeface="Gill Sans Ultra Bold Condensed" panose="020B0A06020104020203" pitchFamily="34" charset="0"/>
              </a:rPr>
              <a:t>telah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dipelihara</a:t>
            </a:r>
            <a:r>
              <a:rPr lang="en-ID" sz="3000" dirty="0">
                <a:latin typeface="Gill Sans Ultra Bold Condensed" panose="020B0A06020104020203" pitchFamily="34" charset="0"/>
              </a:rPr>
              <a:t> oleh </a:t>
            </a:r>
            <a:r>
              <a:rPr lang="en-ID" sz="3000" dirty="0" err="1">
                <a:latin typeface="Gill Sans Ultra Bold Condensed" panose="020B0A06020104020203" pitchFamily="34" charset="0"/>
              </a:rPr>
              <a:t>kuasa</a:t>
            </a:r>
            <a:r>
              <a:rPr lang="en-ID" sz="3000" dirty="0">
                <a:latin typeface="Gill Sans Ultra Bold Condensed" panose="020B0A06020104020203" pitchFamily="34" charset="0"/>
              </a:rPr>
              <a:t> Allah,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melalui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iman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kepada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Firman</a:t>
            </a:r>
            <a:r>
              <a:rPr lang="en-ID" sz="3000" dirty="0">
                <a:latin typeface="Gill Sans Ultra Bold Condensed" panose="020B0A06020104020203" pitchFamily="34" charset="0"/>
              </a:rPr>
              <a:t>-Nya, </a:t>
            </a:r>
            <a:r>
              <a:rPr lang="en-ID" sz="3000" dirty="0" err="1">
                <a:latin typeface="Gill Sans Ultra Bold Condensed" panose="020B0A06020104020203" pitchFamily="34" charset="0"/>
              </a:rPr>
              <a:t>seluruh</a:t>
            </a:r>
            <a:r>
              <a:rPr lang="en-ID" sz="3000" dirty="0">
                <a:latin typeface="Gill Sans Ultra Bold Condensed" panose="020B0A06020104020203" pitchFamily="34" charset="0"/>
              </a:rPr>
              <a:t> dunia </a:t>
            </a:r>
            <a:r>
              <a:rPr lang="en-ID" sz="3000" dirty="0" err="1">
                <a:latin typeface="Gill Sans Ultra Bold Condensed" panose="020B0A06020104020203" pitchFamily="34" charset="0"/>
              </a:rPr>
              <a:t>ini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akan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jatuh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kepada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penipuan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ini</a:t>
            </a:r>
            <a:r>
              <a:rPr lang="en-ID" sz="3000" dirty="0">
                <a:latin typeface="Gill Sans Ultra Bold Condensed" panose="020B0A06020104020203" pitchFamily="34" charset="0"/>
              </a:rPr>
              <a:t>. </a:t>
            </a:r>
            <a:r>
              <a:rPr lang="en-ID" sz="3000" dirty="0">
                <a:latin typeface="Franklin Gothic Demi Cond" panose="020B0706030402020204" pitchFamily="34" charset="0"/>
              </a:rPr>
              <a:t>Orang-orang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cepat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dininabobokan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perasaan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aman</a:t>
            </a:r>
            <a:r>
              <a:rPr lang="en-ID" sz="3000" dirty="0">
                <a:latin typeface="Franklin Gothic Demi Cond" panose="020B0706030402020204" pitchFamily="34" charset="0"/>
              </a:rPr>
              <a:t> yang fatal, yang </a:t>
            </a:r>
            <a:r>
              <a:rPr lang="en-ID" sz="3000" dirty="0" err="1">
                <a:latin typeface="Franklin Gothic Demi Cond" panose="020B0706030402020204" pitchFamily="34" charset="0"/>
              </a:rPr>
              <a:t>dibangunkan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hanya</a:t>
            </a:r>
            <a:r>
              <a:rPr lang="en-ID" sz="3000" dirty="0">
                <a:latin typeface="Franklin Gothic Demi Cond" panose="020B0706030402020204" pitchFamily="34" charset="0"/>
              </a:rPr>
              <a:t> oleh </a:t>
            </a:r>
            <a:r>
              <a:rPr lang="en-ID" sz="3000" dirty="0" err="1">
                <a:latin typeface="Franklin Gothic Demi Cond" panose="020B0706030402020204" pitchFamily="34" charset="0"/>
              </a:rPr>
              <a:t>murka</a:t>
            </a:r>
            <a:r>
              <a:rPr lang="en-ID" sz="3000" dirty="0">
                <a:latin typeface="Franklin Gothic Demi Cond" panose="020B0706030402020204" pitchFamily="34" charset="0"/>
              </a:rPr>
              <a:t> Allah yang </a:t>
            </a:r>
            <a:r>
              <a:rPr lang="en-ID" sz="3000" dirty="0" err="1">
                <a:latin typeface="Franklin Gothic Demi Cond" panose="020B0706030402020204" pitchFamily="34" charset="0"/>
              </a:rPr>
              <a:t>dicurahkan</a:t>
            </a:r>
            <a:r>
              <a:rPr lang="en-ID" sz="3000" dirty="0">
                <a:latin typeface="Franklin Gothic Demi Cond" panose="020B0706030402020204" pitchFamily="34" charset="0"/>
              </a:rPr>
              <a:t>" [</a:t>
            </a:r>
            <a:r>
              <a:rPr lang="en-ID" sz="3000" dirty="0" err="1">
                <a:latin typeface="Franklin Gothic Demi Cond" panose="020B0706030402020204" pitchFamily="34" charset="0"/>
              </a:rPr>
              <a:t>Kemenangan</a:t>
            </a:r>
            <a:r>
              <a:rPr lang="en-ID" sz="3000" dirty="0">
                <a:latin typeface="Franklin Gothic Demi Cond" panose="020B0706030402020204" pitchFamily="34" charset="0"/>
              </a:rPr>
              <a:t> Akhir, </a:t>
            </a:r>
            <a:r>
              <a:rPr lang="en-ID" sz="3000" dirty="0" err="1">
                <a:latin typeface="Franklin Gothic Demi Cond" panose="020B0706030402020204" pitchFamily="34" charset="0"/>
              </a:rPr>
              <a:t>hlm</a:t>
            </a:r>
            <a:r>
              <a:rPr lang="en-ID" sz="3000" dirty="0">
                <a:latin typeface="Franklin Gothic Demi Cond" panose="020B0706030402020204" pitchFamily="34" charset="0"/>
              </a:rPr>
              <a:t>. 475, 476].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A678B5-9A4F-7167-2914-2570DC5F9EF9}"/>
              </a:ext>
            </a:extLst>
          </p:cNvPr>
          <p:cNvSpPr/>
          <p:nvPr/>
        </p:nvSpPr>
        <p:spPr>
          <a:xfrm>
            <a:off x="344512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67504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F65D10-24DE-152E-2D75-D88D6A341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2F924-A2C3-7617-CFFA-952701E2C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879" y="1739510"/>
            <a:ext cx="725064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Franklin Gothic Demi Cond" panose="020B0706030402020204" pitchFamily="34" charset="0"/>
              </a:rPr>
              <a:t>Iblis </a:t>
            </a:r>
            <a:r>
              <a:rPr lang="en-ID" sz="3600" dirty="0" err="1">
                <a:latin typeface="Franklin Gothic Demi Cond" panose="020B0706030402020204" pitchFamily="34" charset="0"/>
              </a:rPr>
              <a:t>dapat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memintas</a:t>
            </a:r>
            <a:r>
              <a:rPr lang="en-ID" sz="3600" dirty="0">
                <a:latin typeface="Franklin Gothic Demi Cond" panose="020B0706030402020204" pitchFamily="34" charset="0"/>
              </a:rPr>
              <a:t> proses </a:t>
            </a:r>
            <a:r>
              <a:rPr lang="en-ID" sz="3600" dirty="0" err="1">
                <a:latin typeface="Franklin Gothic Demi Cond" panose="020B0706030402020204" pitchFamily="34" charset="0"/>
              </a:rPr>
              <a:t>berpikir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kita</a:t>
            </a:r>
            <a:r>
              <a:rPr lang="en-ID" sz="3600" dirty="0">
                <a:latin typeface="Franklin Gothic Demi Cond" panose="020B0706030402020204" pitchFamily="34" charset="0"/>
              </a:rPr>
              <a:t> dan </a:t>
            </a:r>
            <a:r>
              <a:rPr lang="en-ID" sz="3600" dirty="0" err="1">
                <a:latin typeface="Franklin Gothic Demi Cond" panose="020B0706030402020204" pitchFamily="34" charset="0"/>
              </a:rPr>
              <a:t>menarik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perasaan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kita</a:t>
            </a:r>
            <a:r>
              <a:rPr lang="en-ID" sz="36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dirty="0">
                <a:latin typeface="Franklin Gothic Demi Cond" panose="020B0706030402020204" pitchFamily="34" charset="0"/>
              </a:rPr>
              <a:t>Kita </a:t>
            </a:r>
            <a:r>
              <a:rPr lang="en-ID" sz="3600" dirty="0" err="1">
                <a:latin typeface="Franklin Gothic Demi Cond" panose="020B0706030402020204" pitchFamily="34" charset="0"/>
              </a:rPr>
              <a:t>harus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berhati-hati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untuk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memercayai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emosi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kita</a:t>
            </a:r>
            <a:r>
              <a:rPr lang="en-ID" sz="36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dirty="0">
                <a:latin typeface="Gill Sans Ultra Bold Condensed" panose="020B0A06020104020203" pitchFamily="34" charset="0"/>
              </a:rPr>
              <a:t>Satu-</a:t>
            </a:r>
            <a:r>
              <a:rPr lang="en-ID" sz="3600" dirty="0" err="1">
                <a:latin typeface="Gill Sans Ultra Bold Condensed" panose="020B0A06020104020203" pitchFamily="34" charset="0"/>
              </a:rPr>
              <a:t>satunya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keamanan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kita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adalah</a:t>
            </a:r>
            <a:r>
              <a:rPr lang="en-ID" sz="3600" dirty="0">
                <a:latin typeface="Gill Sans Ultra Bold Condensed" panose="020B0A06020104020203" pitchFamily="34" charset="0"/>
              </a:rPr>
              <a:t> di </a:t>
            </a:r>
            <a:r>
              <a:rPr lang="en-ID" sz="3600" dirty="0" err="1">
                <a:latin typeface="Gill Sans Ultra Bold Condensed" panose="020B0A06020104020203" pitchFamily="34" charset="0"/>
              </a:rPr>
              <a:t>dalam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Yesus</a:t>
            </a:r>
            <a:r>
              <a:rPr lang="en-ID" sz="3600" dirty="0">
                <a:latin typeface="Gill Sans Ultra Bold Condensed" panose="020B0A06020104020203" pitchFamily="34" charset="0"/>
              </a:rPr>
              <a:t> dan </a:t>
            </a:r>
            <a:r>
              <a:rPr lang="en-ID" sz="3600" dirty="0" err="1">
                <a:latin typeface="Gill Sans Ultra Bold Condensed" panose="020B0A06020104020203" pitchFamily="34" charset="0"/>
              </a:rPr>
              <a:t>Firman</a:t>
            </a:r>
            <a:r>
              <a:rPr lang="en-ID" sz="3600" dirty="0">
                <a:latin typeface="Gill Sans Ultra Bold Condensed" panose="020B0A06020104020203" pitchFamily="34" charset="0"/>
              </a:rPr>
              <a:t>-Nya.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2CFEDF-2FE2-17C3-41C8-B3EFA70A0A8E}"/>
              </a:ext>
            </a:extLst>
          </p:cNvPr>
          <p:cNvSpPr/>
          <p:nvPr/>
        </p:nvSpPr>
        <p:spPr>
          <a:xfrm>
            <a:off x="486581" y="2459504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451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AB11AF-6CB8-8EBD-DDA1-397FF3C15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FFFF00"/>
                </a:solidFill>
                <a:latin typeface="Impact" panose="020B0806030902050204" pitchFamily="34" charset="0"/>
              </a:rPr>
              <a:t>SPIRITUALISME DI AKHIR ZAMAN: Bagian 2</a:t>
            </a:r>
            <a:br>
              <a:rPr lang="it-IT" sz="40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it-IT" sz="2800" dirty="0">
                <a:solidFill>
                  <a:srgbClr val="FFFFFF"/>
                </a:solidFill>
                <a:latin typeface="Aptos Display" panose="020B0004020202020204" pitchFamily="34" charset="0"/>
              </a:rPr>
              <a:t>Kamis, 6 Juni 2024</a:t>
            </a:r>
            <a:endParaRPr lang="en-ID" sz="2800" dirty="0">
              <a:solidFill>
                <a:srgbClr val="FFFFFF"/>
              </a:solidFill>
              <a:latin typeface="Aptos Display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BAB56-1ACB-6A3D-ED9F-F34391488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93"/>
          <a:stretch/>
        </p:blipFill>
        <p:spPr>
          <a:xfrm>
            <a:off x="0" y="1597432"/>
            <a:ext cx="9144000" cy="526056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CDD0C-5DCF-96EC-E356-18F75C7A9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567" y="1809452"/>
            <a:ext cx="7137191" cy="481048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Impact" panose="020B0806030902050204" pitchFamily="34" charset="0"/>
              </a:rPr>
              <a:t>Titus 2:13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menyebut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kedatangan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600" dirty="0">
                <a:latin typeface="Tw Cen MT Condensed Extra Bold" panose="020B0803020202020204" pitchFamily="34" charset="0"/>
              </a:rPr>
              <a:t> yang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kedua</a:t>
            </a:r>
            <a:r>
              <a:rPr lang="en-ID" sz="3600" dirty="0">
                <a:latin typeface="Tw Cen MT Condensed Extra Bold" panose="020B0803020202020204" pitchFamily="34" charset="0"/>
              </a:rPr>
              <a:t> kali </a:t>
            </a:r>
            <a:r>
              <a:rPr lang="en-ID" sz="36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600" dirty="0">
                <a:latin typeface="Tw Cen MT Condensed Extra Bold" panose="020B0803020202020204" pitchFamily="34" charset="0"/>
              </a:rPr>
              <a:t> “</a:t>
            </a:r>
            <a:r>
              <a:rPr lang="en-ID" sz="3600" dirty="0" err="1">
                <a:latin typeface="Tw Cen MT Condensed Extra Bold" panose="020B0803020202020204" pitchFamily="34" charset="0"/>
              </a:rPr>
              <a:t>pengharapan</a:t>
            </a:r>
            <a:r>
              <a:rPr lang="en-ID" sz="3600" dirty="0">
                <a:latin typeface="Tw Cen MT Condensed Extra Bold" panose="020B0803020202020204" pitchFamily="34" charset="0"/>
              </a:rPr>
              <a:t> ... yang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penuh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bahagia</a:t>
            </a:r>
            <a:r>
              <a:rPr lang="en-ID" sz="3600" dirty="0">
                <a:latin typeface="Tw Cen MT Condensed Extra Bold" panose="020B0803020202020204" pitchFamily="34" charset="0"/>
              </a:rPr>
              <a:t>.” </a:t>
            </a:r>
          </a:p>
          <a:p>
            <a:pPr marL="0" indent="0">
              <a:buNone/>
            </a:pPr>
            <a:r>
              <a:rPr lang="en-ID" sz="3600" dirty="0" err="1">
                <a:latin typeface="Gill Sans Nova Cond Ultra Bold" panose="020B0B04020104020203" pitchFamily="34" charset="0"/>
              </a:rPr>
              <a:t>Tujuan</a:t>
            </a:r>
            <a:r>
              <a:rPr lang="en-ID" sz="3600" dirty="0">
                <a:latin typeface="Gill Sans Nova Cond Ultra Bold" panose="020B0B04020104020203" pitchFamily="34" charset="0"/>
              </a:rPr>
              <a:t> Iblis </a:t>
            </a:r>
            <a:r>
              <a:rPr lang="en-ID" sz="3600" dirty="0" err="1">
                <a:latin typeface="Gill Sans Nova Cond Ultra Bold" panose="020B0B04020104020203" pitchFamily="34" charset="0"/>
              </a:rPr>
              <a:t>adalah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menghancurkan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pengharapan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ini</a:t>
            </a:r>
            <a:r>
              <a:rPr lang="en-ID" sz="3600" dirty="0">
                <a:latin typeface="Gill Sans Nova Cond Ultra Bold" panose="020B0B04020104020203" pitchFamily="34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ECA79B-F887-1A6C-019C-7CAB56A6A958}"/>
              </a:ext>
            </a:extLst>
          </p:cNvPr>
          <p:cNvSpPr/>
          <p:nvPr/>
        </p:nvSpPr>
        <p:spPr>
          <a:xfrm>
            <a:off x="435995" y="297439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58165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ABDE9-53F1-FBF8-4087-B6A39B33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346" y="2602476"/>
            <a:ext cx="8421287" cy="671667"/>
          </a:xfrm>
        </p:spPr>
        <p:txBody>
          <a:bodyPr anchor="ctr">
            <a:noAutofit/>
          </a:bodyPr>
          <a:lstStyle/>
          <a:p>
            <a:pPr algn="ctr"/>
            <a:r>
              <a:rPr lang="en-US" dirty="0">
                <a:latin typeface="Amasis MT Pro Black" panose="02040A04050005020304" pitchFamily="18" charset="0"/>
              </a:rPr>
              <a:t>1 TESALONIKA 4 : 16, 17</a:t>
            </a:r>
            <a:endParaRPr lang="en-ID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C2B0FA-08F8-4C56-0F3C-AEF8C5C163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98" b="22723"/>
          <a:stretch/>
        </p:blipFill>
        <p:spPr>
          <a:xfrm>
            <a:off x="0" y="0"/>
            <a:ext cx="9143980" cy="258096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1C5CD-0EE3-317C-0AFF-93969F61A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764" y="3583858"/>
            <a:ext cx="8196450" cy="2957666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endParaRPr lang="en-US" dirty="0">
              <a:latin typeface="Franklin Gothic Demi Cond" panose="020B0706030402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Franklin Gothic Demi Cond" panose="020B07060304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Franklin Gothic Demi Cond" panose="020B0706030402020204" pitchFamily="34" charset="0"/>
              </a:rPr>
              <a:t>“</a:t>
            </a:r>
            <a:r>
              <a:rPr lang="en-US" dirty="0" err="1">
                <a:latin typeface="Franklin Gothic Demi Cond" panose="020B0706030402020204" pitchFamily="34" charset="0"/>
              </a:rPr>
              <a:t>Sebab</a:t>
            </a:r>
            <a:r>
              <a:rPr lang="en-US" dirty="0">
                <a:latin typeface="Franklin Gothic Demi Cond" panose="020B0706030402020204" pitchFamily="34" charset="0"/>
              </a:rPr>
              <a:t> pada waktu </a:t>
            </a:r>
            <a:r>
              <a:rPr lang="en-US" dirty="0" err="1">
                <a:latin typeface="Franklin Gothic Demi Cond" panose="020B0706030402020204" pitchFamily="34" charset="0"/>
              </a:rPr>
              <a:t>tanda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diberi</a:t>
            </a:r>
            <a:r>
              <a:rPr lang="en-US" dirty="0">
                <a:latin typeface="Franklin Gothic Demi Cond" panose="020B0706030402020204" pitchFamily="34" charset="0"/>
              </a:rPr>
              <a:t>, yaitu pada waktu penghulu malaikat </a:t>
            </a:r>
            <a:r>
              <a:rPr lang="en-US" dirty="0" err="1">
                <a:latin typeface="Franklin Gothic Demi Cond" panose="020B0706030402020204" pitchFamily="34" charset="0"/>
              </a:rPr>
              <a:t>berseru</a:t>
            </a:r>
            <a:r>
              <a:rPr lang="en-US" dirty="0">
                <a:latin typeface="Franklin Gothic Demi Cond" panose="020B0706030402020204" pitchFamily="34" charset="0"/>
              </a:rPr>
              <a:t> dan </a:t>
            </a:r>
            <a:r>
              <a:rPr lang="en-US" dirty="0" err="1">
                <a:latin typeface="Franklin Gothic Demi Cond" panose="020B0706030402020204" pitchFamily="34" charset="0"/>
              </a:rPr>
              <a:t>sangkakala</a:t>
            </a:r>
            <a:r>
              <a:rPr lang="en-US" dirty="0">
                <a:latin typeface="Franklin Gothic Demi Cond" panose="020B0706030402020204" pitchFamily="34" charset="0"/>
              </a:rPr>
              <a:t> Allah </a:t>
            </a:r>
            <a:r>
              <a:rPr lang="en-US" dirty="0" err="1">
                <a:latin typeface="Franklin Gothic Demi Cond" panose="020B0706030402020204" pitchFamily="34" charset="0"/>
              </a:rPr>
              <a:t>berbunyi</a:t>
            </a:r>
            <a:r>
              <a:rPr lang="en-US" dirty="0">
                <a:latin typeface="Franklin Gothic Demi Cond" panose="020B0706030402020204" pitchFamily="34" charset="0"/>
              </a:rPr>
              <a:t>, maka Tuhan sendiri </a:t>
            </a:r>
            <a:r>
              <a:rPr lang="en-US" dirty="0" err="1">
                <a:latin typeface="Franklin Gothic Demi Cond" panose="020B0706030402020204" pitchFamily="34" charset="0"/>
              </a:rPr>
              <a:t>akan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turun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dari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sorga</a:t>
            </a:r>
            <a:r>
              <a:rPr lang="en-US" dirty="0">
                <a:latin typeface="Franklin Gothic Demi Cond" panose="020B0706030402020204" pitchFamily="34" charset="0"/>
              </a:rPr>
              <a:t> dan </a:t>
            </a:r>
            <a:r>
              <a:rPr lang="en-US" dirty="0" err="1">
                <a:latin typeface="Franklin Gothic Demi Cond" panose="020B0706030402020204" pitchFamily="34" charset="0"/>
              </a:rPr>
              <a:t>mereka</a:t>
            </a:r>
            <a:r>
              <a:rPr lang="en-US" dirty="0">
                <a:latin typeface="Franklin Gothic Demi Cond" panose="020B0706030402020204" pitchFamily="34" charset="0"/>
              </a:rPr>
              <a:t> yang </a:t>
            </a:r>
            <a:r>
              <a:rPr lang="en-US" dirty="0" err="1">
                <a:latin typeface="Franklin Gothic Demi Cond" panose="020B0706030402020204" pitchFamily="34" charset="0"/>
              </a:rPr>
              <a:t>mati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dalam</a:t>
            </a:r>
            <a:r>
              <a:rPr lang="en-US" dirty="0">
                <a:latin typeface="Franklin Gothic Demi Cond" panose="020B0706030402020204" pitchFamily="34" charset="0"/>
              </a:rPr>
              <a:t> Kristus </a:t>
            </a:r>
            <a:r>
              <a:rPr lang="en-US" dirty="0" err="1">
                <a:latin typeface="Franklin Gothic Demi Cond" panose="020B0706030402020204" pitchFamily="34" charset="0"/>
              </a:rPr>
              <a:t>akan</a:t>
            </a:r>
            <a:r>
              <a:rPr lang="en-US" dirty="0">
                <a:latin typeface="Franklin Gothic Demi Cond" panose="020B0706030402020204" pitchFamily="34" charset="0"/>
              </a:rPr>
              <a:t> lebih </a:t>
            </a:r>
            <a:r>
              <a:rPr lang="en-US" dirty="0" err="1">
                <a:latin typeface="Franklin Gothic Demi Cond" panose="020B0706030402020204" pitchFamily="34" charset="0"/>
              </a:rPr>
              <a:t>dahulu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bangkit</a:t>
            </a:r>
            <a:r>
              <a:rPr lang="en-US" dirty="0">
                <a:latin typeface="Franklin Gothic Demi Cond" panose="020B0706030402020204" pitchFamily="34" charset="0"/>
              </a:rPr>
              <a:t>; </a:t>
            </a:r>
            <a:r>
              <a:rPr lang="en-US" dirty="0" err="1">
                <a:latin typeface="Franklin Gothic Demi Cond" panose="020B0706030402020204" pitchFamily="34" charset="0"/>
              </a:rPr>
              <a:t>sesudah</a:t>
            </a:r>
            <a:r>
              <a:rPr lang="en-US" dirty="0">
                <a:latin typeface="Franklin Gothic Demi Cond" panose="020B0706030402020204" pitchFamily="34" charset="0"/>
              </a:rPr>
              <a:t> itu, </a:t>
            </a:r>
            <a:r>
              <a:rPr lang="en-US" dirty="0" err="1">
                <a:latin typeface="Franklin Gothic Demi Cond" panose="020B0706030402020204" pitchFamily="34" charset="0"/>
              </a:rPr>
              <a:t>kita</a:t>
            </a:r>
            <a:r>
              <a:rPr lang="en-US" dirty="0">
                <a:latin typeface="Franklin Gothic Demi Cond" panose="020B0706030402020204" pitchFamily="34" charset="0"/>
              </a:rPr>
              <a:t> yang hidup, yang </a:t>
            </a:r>
            <a:r>
              <a:rPr lang="en-US" dirty="0" err="1">
                <a:latin typeface="Franklin Gothic Demi Cond" panose="020B0706030402020204" pitchFamily="34" charset="0"/>
              </a:rPr>
              <a:t>masih</a:t>
            </a:r>
            <a:r>
              <a:rPr lang="en-US" dirty="0">
                <a:latin typeface="Franklin Gothic Demi Cond" panose="020B0706030402020204" pitchFamily="34" charset="0"/>
              </a:rPr>
              <a:t> tinggal, </a:t>
            </a:r>
            <a:r>
              <a:rPr lang="en-US" dirty="0" err="1">
                <a:latin typeface="Franklin Gothic Demi Cond" panose="020B0706030402020204" pitchFamily="34" charset="0"/>
              </a:rPr>
              <a:t>akan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diangkat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bersama</a:t>
            </a:r>
            <a:r>
              <a:rPr lang="en-US" dirty="0">
                <a:latin typeface="Franklin Gothic Demi Cond" panose="020B0706030402020204" pitchFamily="34" charset="0"/>
              </a:rPr>
              <a:t>-sama dengan </a:t>
            </a:r>
            <a:r>
              <a:rPr lang="en-US" dirty="0" err="1">
                <a:latin typeface="Franklin Gothic Demi Cond" panose="020B0706030402020204" pitchFamily="34" charset="0"/>
              </a:rPr>
              <a:t>mereka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dalam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awan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menyongsong</a:t>
            </a:r>
            <a:r>
              <a:rPr lang="en-US" dirty="0">
                <a:latin typeface="Franklin Gothic Demi Cond" panose="020B0706030402020204" pitchFamily="34" charset="0"/>
              </a:rPr>
              <a:t> Tuhan di </a:t>
            </a:r>
            <a:r>
              <a:rPr lang="en-US" dirty="0" err="1">
                <a:latin typeface="Franklin Gothic Demi Cond" panose="020B0706030402020204" pitchFamily="34" charset="0"/>
              </a:rPr>
              <a:t>angkasa</a:t>
            </a:r>
            <a:r>
              <a:rPr lang="en-US" dirty="0">
                <a:latin typeface="Franklin Gothic Demi Cond" panose="020B0706030402020204" pitchFamily="34" charset="0"/>
              </a:rPr>
              <a:t>. </a:t>
            </a:r>
            <a:r>
              <a:rPr lang="en-US" dirty="0" err="1">
                <a:latin typeface="Franklin Gothic Demi Cond" panose="020B0706030402020204" pitchFamily="34" charset="0"/>
              </a:rPr>
              <a:t>Demikianlah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kita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akan</a:t>
            </a:r>
            <a:r>
              <a:rPr lang="en-US" dirty="0">
                <a:latin typeface="Franklin Gothic Demi Cond" panose="020B0706030402020204" pitchFamily="34" charset="0"/>
              </a:rPr>
              <a:t> selama-</a:t>
            </a:r>
            <a:r>
              <a:rPr lang="en-US" dirty="0" err="1">
                <a:latin typeface="Franklin Gothic Demi Cond" panose="020B0706030402020204" pitchFamily="34" charset="0"/>
              </a:rPr>
              <a:t>lamanya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bersama</a:t>
            </a:r>
            <a:r>
              <a:rPr lang="en-US" dirty="0">
                <a:latin typeface="Franklin Gothic Demi Cond" panose="020B0706030402020204" pitchFamily="34" charset="0"/>
              </a:rPr>
              <a:t>-sama dengan Tuhan.”</a:t>
            </a:r>
          </a:p>
          <a:p>
            <a:pPr marL="0" indent="0" algn="ctr">
              <a:buNone/>
            </a:pPr>
            <a:endParaRPr lang="en-US" dirty="0">
              <a:latin typeface="Franklin Gothic Demi Cond" panose="020B0706030402020204" pitchFamily="34" charset="0"/>
            </a:endParaRPr>
          </a:p>
          <a:p>
            <a:pPr marL="0" indent="0" algn="ctr">
              <a:buNone/>
            </a:pPr>
            <a:endParaRPr lang="en-ID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98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BF857A-15DD-1116-A213-88A2832A8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13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3E3BA-0477-C1C2-3E76-30C89327A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734" y="1017983"/>
            <a:ext cx="7718937" cy="52035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Iblis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akan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melakukan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mukjizat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,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tanda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dan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keajaiban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,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apa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saja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dapat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menjauhkan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manusia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dari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kebenaran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Kitab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Suci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dan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keselamatan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di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dalam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Kristus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Oleh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berhati-hati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terhadap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ajaran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apa</a:t>
            </a:r>
            <a:r>
              <a:rPr lang="en-ID" sz="3200" dirty="0">
                <a:latin typeface="Tw Cen MT Condensed Extra Bold" panose="020B0803020202020204" pitchFamily="34" charset="0"/>
              </a:rPr>
              <a:t> pun yang,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meskipun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disertai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tanda-tanda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keajaiban</a:t>
            </a:r>
            <a:r>
              <a:rPr lang="en-ID" sz="3200" dirty="0">
                <a:latin typeface="Tw Cen MT Condensed Extra Bold" panose="020B0803020202020204" pitchFamily="34" charset="0"/>
              </a:rPr>
              <a:t>,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mukjizat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memalingkan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salah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>
                <a:latin typeface="Gill Sans Ultra Bold Condensed" panose="020B0A06020104020203" pitchFamily="34" charset="0"/>
              </a:rPr>
              <a:t>dua </a:t>
            </a:r>
            <a:r>
              <a:rPr lang="en-ID" sz="3200" dirty="0" err="1">
                <a:latin typeface="Gill Sans Ultra Bold Condensed" panose="020B0A06020104020203" pitchFamily="34" charset="0"/>
              </a:rPr>
              <a:t>karakteristik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umat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sisa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yaitu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menuruti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hukum-hukum</a:t>
            </a:r>
            <a:r>
              <a:rPr lang="en-ID" sz="3200" dirty="0">
                <a:latin typeface="Gill Sans Ultra Bold Condensed" panose="020B0A06020104020203" pitchFamily="34" charset="0"/>
              </a:rPr>
              <a:t> Allah dan </a:t>
            </a:r>
            <a:r>
              <a:rPr lang="en-ID" sz="3200" dirty="0" err="1">
                <a:latin typeface="Gill Sans Ultra Bold Condensed" panose="020B0A06020104020203" pitchFamily="34" charset="0"/>
              </a:rPr>
              <a:t>iman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kepada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Yesus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>
                <a:latin typeface="Impact" panose="020B0806030902050204" pitchFamily="34" charset="0"/>
              </a:rPr>
              <a:t>[Wahyu 14:12].</a:t>
            </a:r>
          </a:p>
        </p:txBody>
      </p:sp>
    </p:spTree>
    <p:extLst>
      <p:ext uri="{BB962C8B-B14F-4D97-AF65-F5344CB8AC3E}">
        <p14:creationId xmlns:p14="http://schemas.microsoft.com/office/powerpoint/2010/main" val="2835289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26BA69-8583-1194-FF4F-B44D7E753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99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46C05-F9EA-0FAC-7C7E-BBD3605C3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1496" y="539001"/>
            <a:ext cx="6842261" cy="59288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Pada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saat-saat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terakhir</a:t>
            </a:r>
            <a:r>
              <a:rPr lang="en-ID" sz="3200" dirty="0">
                <a:latin typeface="Tw Cen MT Condensed Extra Bold" panose="020B0803020202020204" pitchFamily="34" charset="0"/>
              </a:rPr>
              <a:t>, Iblis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melakukan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tipu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terakhirnya</a:t>
            </a:r>
            <a:r>
              <a:rPr lang="en-ID" sz="3200" dirty="0">
                <a:latin typeface="Tw Cen MT Condensed Extra Bold" panose="020B0803020202020204" pitchFamily="34" charset="0"/>
              </a:rPr>
              <a:t>: "</a:t>
            </a:r>
            <a:r>
              <a:rPr lang="en-ID" sz="3200" dirty="0" err="1">
                <a:latin typeface="Tw Cen MT Condensed Extra Bold" panose="020B0803020202020204" pitchFamily="34" charset="0"/>
              </a:rPr>
              <a:t>Pemandangan-pemandangan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menakutkan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suatu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oknum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adikodrati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segera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dinyatakan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langit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tanda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kuasa</a:t>
            </a:r>
            <a:r>
              <a:rPr lang="en-ID" sz="3200" dirty="0">
                <a:latin typeface="Tw Cen MT Condensed Extra Bold" panose="020B0803020202020204" pitchFamily="34" charset="0"/>
              </a:rPr>
              <a:t> Iblis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mengadakan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pekerjaan-pekerjaan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mukjizat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latin typeface="Tw Cen MT Condensed Extra Bold" panose="020B0803020202020204" pitchFamily="34" charset="0"/>
              </a:rPr>
              <a:t>Roh-roh</a:t>
            </a:r>
            <a:r>
              <a:rPr lang="en-ID" sz="3200" dirty="0">
                <a:latin typeface="Tw Cen MT Condensed Extra Bold" panose="020B0803020202020204" pitchFamily="34" charset="0"/>
              </a:rPr>
              <a:t> Iblis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pergi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raja-raja dunia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seluruh</a:t>
            </a:r>
            <a:r>
              <a:rPr lang="en-ID" sz="3200" dirty="0">
                <a:latin typeface="Tw Cen MT Condensed Extra Bold" panose="020B0803020202020204" pitchFamily="34" charset="0"/>
              </a:rPr>
              <a:t> dunia,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mengikat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perjuangannya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terakhir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melawan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pemerintahan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surga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agen-agen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para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penguasa</a:t>
            </a:r>
            <a:r>
              <a:rPr lang="en-ID" sz="3200" dirty="0">
                <a:latin typeface="Tw Cen MT Condensed Extra Bold" panose="020B0803020202020204" pitchFamily="34" charset="0"/>
              </a:rPr>
              <a:t> dan rakyat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sama-sama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tertipu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905DFE-70A1-EE82-7DC8-1144CCDC5282}"/>
              </a:ext>
            </a:extLst>
          </p:cNvPr>
          <p:cNvSpPr/>
          <p:nvPr/>
        </p:nvSpPr>
        <p:spPr>
          <a:xfrm>
            <a:off x="340243" y="2310647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72053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F3839-47BB-E539-09A4-F4772B936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139" y="154172"/>
            <a:ext cx="6189294" cy="65496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700" dirty="0">
                <a:latin typeface="Tw Cen MT Condensed Extra Bold" panose="020B0803020202020204" pitchFamily="34" charset="0"/>
              </a:rPr>
              <a:t>Ada orang-orang yang </a:t>
            </a:r>
            <a:r>
              <a:rPr lang="en-ID" sz="27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bangkit</a:t>
            </a:r>
            <a:r>
              <a:rPr lang="en-ID" sz="2700" dirty="0">
                <a:latin typeface="Tw Cen MT Condensed Extra Bold" panose="020B0803020202020204" pitchFamily="34" charset="0"/>
              </a:rPr>
              <a:t> yang </a:t>
            </a:r>
            <a:r>
              <a:rPr lang="en-ID" sz="2700" dirty="0" err="1">
                <a:latin typeface="Tw Cen MT Condensed Extra Bold" panose="020B0803020202020204" pitchFamily="34" charset="0"/>
              </a:rPr>
              <a:t>berpura</a:t>
            </a:r>
            <a:r>
              <a:rPr lang="en-ID" sz="2700" dirty="0">
                <a:latin typeface="Tw Cen MT Condensed Extra Bold" panose="020B0803020202020204" pitchFamily="34" charset="0"/>
              </a:rPr>
              <a:t>-pura </a:t>
            </a:r>
            <a:r>
              <a:rPr lang="en-ID" sz="27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Sendiri</a:t>
            </a:r>
            <a:r>
              <a:rPr lang="en-ID" sz="2700" dirty="0">
                <a:latin typeface="Tw Cen MT Condensed Extra Bold" panose="020B0803020202020204" pitchFamily="34" charset="0"/>
              </a:rPr>
              <a:t>, dan yang </a:t>
            </a:r>
            <a:r>
              <a:rPr lang="en-ID" sz="2700" dirty="0" err="1">
                <a:latin typeface="Tw Cen MT Condensed Extra Bold" panose="020B0803020202020204" pitchFamily="34" charset="0"/>
              </a:rPr>
              <a:t>menuntut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dirinya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kedudukan</a:t>
            </a:r>
            <a:r>
              <a:rPr lang="en-ID" sz="2700" dirty="0">
                <a:latin typeface="Tw Cen MT Condensed Extra Bold" panose="020B0803020202020204" pitchFamily="34" charset="0"/>
              </a:rPr>
              <a:t> dan </a:t>
            </a:r>
            <a:r>
              <a:rPr lang="en-ID" sz="2700" dirty="0" err="1">
                <a:latin typeface="Tw Cen MT Condensed Extra Bold" panose="020B0803020202020204" pitchFamily="34" charset="0"/>
              </a:rPr>
              <a:t>perbaktian</a:t>
            </a:r>
            <a:r>
              <a:rPr lang="en-ID" sz="2700" dirty="0">
                <a:latin typeface="Tw Cen MT Condensed Extra Bold" panose="020B0803020202020204" pitchFamily="34" charset="0"/>
              </a:rPr>
              <a:t> yang </a:t>
            </a:r>
            <a:r>
              <a:rPr lang="en-ID" sz="2700" dirty="0" err="1">
                <a:latin typeface="Tw Cen MT Condensed Extra Bold" panose="020B0803020202020204" pitchFamily="34" charset="0"/>
              </a:rPr>
              <a:t>seharusnya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Penebus</a:t>
            </a:r>
            <a:r>
              <a:rPr lang="en-ID" sz="2700" dirty="0">
                <a:latin typeface="Tw Cen MT Condensed Extra Bold" panose="020B0803020202020204" pitchFamily="34" charset="0"/>
              </a:rPr>
              <a:t> dunia </a:t>
            </a:r>
            <a:r>
              <a:rPr lang="en-ID" sz="2700" dirty="0" err="1">
                <a:latin typeface="Tw Cen MT Condensed Extra Bold" panose="020B0803020202020204" pitchFamily="34" charset="0"/>
              </a:rPr>
              <a:t>ini</a:t>
            </a:r>
            <a:r>
              <a:rPr lang="en-ID" sz="2700" dirty="0">
                <a:latin typeface="Tw Cen MT Condensed Extra Bold" panose="020B0803020202020204" pitchFamily="34" charset="0"/>
              </a:rPr>
              <a:t>. </a:t>
            </a:r>
            <a:r>
              <a:rPr lang="en-ID" sz="27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mengadakan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mukjizat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penyembuhan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ajaib</a:t>
            </a:r>
            <a:r>
              <a:rPr lang="en-ID" sz="2700" dirty="0">
                <a:latin typeface="Tw Cen MT Condensed Extra Bold" panose="020B0803020202020204" pitchFamily="34" charset="0"/>
              </a:rPr>
              <a:t>, dan </a:t>
            </a:r>
            <a:r>
              <a:rPr lang="en-ID" sz="27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mengaku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mempunyai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wahyu-wahyu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surga</a:t>
            </a:r>
            <a:r>
              <a:rPr lang="en-ID" sz="2700" dirty="0">
                <a:latin typeface="Tw Cen MT Condensed Extra Bold" panose="020B0803020202020204" pitchFamily="34" charset="0"/>
              </a:rPr>
              <a:t> yang </a:t>
            </a:r>
            <a:r>
              <a:rPr lang="en-ID" sz="2700" dirty="0" err="1">
                <a:latin typeface="Tw Cen MT Condensed Extra Bold" panose="020B0803020202020204" pitchFamily="34" charset="0"/>
              </a:rPr>
              <a:t>bertentangan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kesaksian</a:t>
            </a:r>
            <a:r>
              <a:rPr lang="en-ID" sz="2700" dirty="0">
                <a:latin typeface="Tw Cen MT Condensed Extra Bold" panose="020B0803020202020204" pitchFamily="34" charset="0"/>
              </a:rPr>
              <a:t> Kitab </a:t>
            </a:r>
            <a:r>
              <a:rPr lang="en-ID" sz="2700" dirty="0" err="1">
                <a:latin typeface="Tw Cen MT Condensed Extra Bold" panose="020B0803020202020204" pitchFamily="34" charset="0"/>
              </a:rPr>
              <a:t>Suci</a:t>
            </a:r>
            <a:r>
              <a:rPr lang="en-ID" sz="2700" dirty="0">
                <a:latin typeface="Tw Cen MT Condensed Extra Bold" panose="020B0803020202020204" pitchFamily="34" charset="0"/>
              </a:rPr>
              <a:t>. </a:t>
            </a:r>
            <a:r>
              <a:rPr lang="en-ID" sz="2700" dirty="0" err="1">
                <a:latin typeface="Trade Gothic Next Heavy" panose="020B0903040303020004" pitchFamily="34" charset="0"/>
              </a:rPr>
              <a:t>Sebagai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puncak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tindakannya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dalam</a:t>
            </a:r>
            <a:r>
              <a:rPr lang="en-ID" sz="2700" dirty="0">
                <a:latin typeface="Trade Gothic Next Heavy" panose="020B0903040303020004" pitchFamily="34" charset="0"/>
              </a:rPr>
              <a:t> drama </a:t>
            </a:r>
            <a:r>
              <a:rPr lang="en-ID" sz="2700" dirty="0" err="1">
                <a:latin typeface="Trade Gothic Next Heavy" panose="020B0903040303020004" pitchFamily="34" charset="0"/>
              </a:rPr>
              <a:t>besar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penipuan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itu</a:t>
            </a:r>
            <a:r>
              <a:rPr lang="en-ID" sz="2700" dirty="0">
                <a:latin typeface="Trade Gothic Next Heavy" panose="020B0903040303020004" pitchFamily="34" charset="0"/>
              </a:rPr>
              <a:t>, Satan </a:t>
            </a:r>
            <a:r>
              <a:rPr lang="en-ID" sz="2700" dirty="0" err="1">
                <a:latin typeface="Trade Gothic Next Heavy" panose="020B0903040303020004" pitchFamily="34" charset="0"/>
              </a:rPr>
              <a:t>sendiri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akan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mengambil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rupa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Kristus</a:t>
            </a:r>
            <a:r>
              <a:rPr lang="en-ID" sz="2700" dirty="0">
                <a:latin typeface="Trade Gothic Next Heavy" panose="020B0903040303020004" pitchFamily="34" charset="0"/>
              </a:rPr>
              <a:t>. </a:t>
            </a:r>
            <a:r>
              <a:rPr lang="en-ID" sz="2700" dirty="0">
                <a:latin typeface="Tw Cen MT Condensed Extra Bold" panose="020B0803020202020204" pitchFamily="34" charset="0"/>
              </a:rPr>
              <a:t>.....</a:t>
            </a:r>
            <a:r>
              <a:rPr lang="en-ID" sz="2700" dirty="0">
                <a:latin typeface="Gill Sans Ultra Bold Condensed" panose="020B0A06020104020203" pitchFamily="34" charset="0"/>
              </a:rPr>
              <a:t>Satan </a:t>
            </a:r>
            <a:r>
              <a:rPr lang="en-ID" sz="2700" dirty="0" err="1">
                <a:latin typeface="Gill Sans Ultra Bold Condensed" panose="020B0A06020104020203" pitchFamily="34" charset="0"/>
              </a:rPr>
              <a:t>akan</a:t>
            </a:r>
            <a:r>
              <a:rPr lang="en-ID" sz="2700" dirty="0">
                <a:latin typeface="Gill Sans Ultra Bold Condensed" panose="020B0A06020104020203" pitchFamily="34" charset="0"/>
              </a:rPr>
              <a:t> </a:t>
            </a:r>
            <a:r>
              <a:rPr lang="en-ID" sz="2700" dirty="0" err="1">
                <a:latin typeface="Gill Sans Ultra Bold Condensed" panose="020B0A06020104020203" pitchFamily="34" charset="0"/>
              </a:rPr>
              <a:t>menampakkan</a:t>
            </a:r>
            <a:r>
              <a:rPr lang="en-ID" sz="2700" dirty="0">
                <a:latin typeface="Gill Sans Ultra Bold Condensed" panose="020B0A06020104020203" pitchFamily="34" charset="0"/>
              </a:rPr>
              <a:t> </a:t>
            </a:r>
            <a:r>
              <a:rPr lang="en-ID" sz="2700" dirty="0" err="1">
                <a:latin typeface="Gill Sans Ultra Bold Condensed" panose="020B0A06020104020203" pitchFamily="34" charset="0"/>
              </a:rPr>
              <a:t>dirinya</a:t>
            </a:r>
            <a:r>
              <a:rPr lang="en-ID" sz="2700" dirty="0">
                <a:latin typeface="Gill Sans Ultra Bold Condensed" panose="020B0A06020104020203" pitchFamily="34" charset="0"/>
              </a:rPr>
              <a:t> di </a:t>
            </a:r>
            <a:r>
              <a:rPr lang="en-ID" sz="2700" dirty="0" err="1">
                <a:latin typeface="Gill Sans Ultra Bold Condensed" panose="020B0A06020104020203" pitchFamily="34" charset="0"/>
              </a:rPr>
              <a:t>antara</a:t>
            </a:r>
            <a:r>
              <a:rPr lang="en-ID" sz="2700" dirty="0">
                <a:latin typeface="Gill Sans Ultra Bold Condensed" panose="020B0A06020104020203" pitchFamily="34" charset="0"/>
              </a:rPr>
              <a:t> </a:t>
            </a:r>
            <a:r>
              <a:rPr lang="en-ID" sz="2700" dirty="0" err="1">
                <a:latin typeface="Gill Sans Ultra Bold Condensed" panose="020B0A06020104020203" pitchFamily="34" charset="0"/>
              </a:rPr>
              <a:t>manusia</a:t>
            </a:r>
            <a:r>
              <a:rPr lang="en-ID" sz="2700" dirty="0">
                <a:latin typeface="Gill Sans Ultra Bold Condensed" panose="020B0A06020104020203" pitchFamily="34" charset="0"/>
              </a:rPr>
              <a:t> </a:t>
            </a:r>
            <a:r>
              <a:rPr lang="en-ID" sz="2700" dirty="0" err="1">
                <a:latin typeface="Gill Sans Ultra Bold Condensed" panose="020B0A06020104020203" pitchFamily="34" charset="0"/>
              </a:rPr>
              <a:t>sebagai</a:t>
            </a:r>
            <a:r>
              <a:rPr lang="en-ID" sz="2700" dirty="0">
                <a:latin typeface="Gill Sans Ultra Bold Condensed" panose="020B0A06020104020203" pitchFamily="34" charset="0"/>
              </a:rPr>
              <a:t> </a:t>
            </a:r>
            <a:r>
              <a:rPr lang="en-ID" sz="2700" dirty="0" err="1">
                <a:latin typeface="Gill Sans Ultra Bold Condensed" panose="020B0A06020104020203" pitchFamily="34" charset="0"/>
              </a:rPr>
              <a:t>makhluk</a:t>
            </a:r>
            <a:r>
              <a:rPr lang="en-ID" sz="2700" dirty="0">
                <a:latin typeface="Gill Sans Ultra Bold Condensed" panose="020B0A06020104020203" pitchFamily="34" charset="0"/>
              </a:rPr>
              <a:t> yang agung </a:t>
            </a:r>
            <a:r>
              <a:rPr lang="en-ID" sz="2700" dirty="0" err="1">
                <a:latin typeface="Gill Sans Ultra Bold Condensed" panose="020B0A06020104020203" pitchFamily="34" charset="0"/>
              </a:rPr>
              <a:t>dengan</a:t>
            </a:r>
            <a:r>
              <a:rPr lang="en-ID" sz="2700" dirty="0">
                <a:latin typeface="Gill Sans Ultra Bold Condensed" panose="020B0A06020104020203" pitchFamily="34" charset="0"/>
              </a:rPr>
              <a:t> </a:t>
            </a:r>
            <a:r>
              <a:rPr lang="en-ID" sz="2700" dirty="0" err="1">
                <a:latin typeface="Gill Sans Ultra Bold Condensed" panose="020B0A06020104020203" pitchFamily="34" charset="0"/>
              </a:rPr>
              <a:t>terang</a:t>
            </a:r>
            <a:r>
              <a:rPr lang="en-ID" sz="2700" dirty="0">
                <a:latin typeface="Gill Sans Ultra Bold Condensed" panose="020B0A06020104020203" pitchFamily="34" charset="0"/>
              </a:rPr>
              <a:t> yang </a:t>
            </a:r>
            <a:r>
              <a:rPr lang="en-ID" sz="2700" dirty="0" err="1">
                <a:latin typeface="Gill Sans Ultra Bold Condensed" panose="020B0A06020104020203" pitchFamily="34" charset="0"/>
              </a:rPr>
              <a:t>menyilaukan</a:t>
            </a:r>
            <a:r>
              <a:rPr lang="en-ID" sz="2700" dirty="0">
                <a:latin typeface="Gill Sans Ultra Bold Condensed" panose="020B0A06020104020203" pitchFamily="34" charset="0"/>
              </a:rPr>
              <a:t> </a:t>
            </a:r>
            <a:r>
              <a:rPr lang="en-ID" sz="2700" dirty="0" err="1">
                <a:latin typeface="Gill Sans Ultra Bold Condensed" panose="020B0A06020104020203" pitchFamily="34" charset="0"/>
              </a:rPr>
              <a:t>menyerupai</a:t>
            </a:r>
            <a:r>
              <a:rPr lang="en-ID" sz="2700" dirty="0">
                <a:latin typeface="Gill Sans Ultra Bold Condensed" panose="020B0A06020104020203" pitchFamily="34" charset="0"/>
              </a:rPr>
              <a:t> </a:t>
            </a:r>
            <a:r>
              <a:rPr lang="en-ID" sz="2700" dirty="0" err="1">
                <a:latin typeface="Gill Sans Ultra Bold Condensed" panose="020B0A06020104020203" pitchFamily="34" charset="0"/>
              </a:rPr>
              <a:t>gambaran</a:t>
            </a:r>
            <a:r>
              <a:rPr lang="en-ID" sz="2700" dirty="0">
                <a:latin typeface="Gill Sans Ultra Bold Condensed" panose="020B0A06020104020203" pitchFamily="34" charset="0"/>
              </a:rPr>
              <a:t> Anak Allah</a:t>
            </a:r>
            <a:r>
              <a:rPr lang="en-ID" sz="2700" dirty="0">
                <a:latin typeface="Tw Cen MT Condensed Extra Bold" panose="020B0803020202020204" pitchFamily="34" charset="0"/>
              </a:rPr>
              <a:t>..." </a:t>
            </a:r>
          </a:p>
          <a:p>
            <a:pPr marL="0" indent="0">
              <a:buNone/>
            </a:pPr>
            <a:r>
              <a:rPr lang="en-ID" sz="2700" dirty="0">
                <a:latin typeface="Impact" panose="020B0806030902050204" pitchFamily="34" charset="0"/>
              </a:rPr>
              <a:t>[Ellen G. White, </a:t>
            </a:r>
            <a:r>
              <a:rPr lang="en-ID" sz="2700" dirty="0" err="1">
                <a:latin typeface="Impact" panose="020B0806030902050204" pitchFamily="34" charset="0"/>
              </a:rPr>
              <a:t>Kemenangan</a:t>
            </a:r>
            <a:r>
              <a:rPr lang="en-ID" sz="2700" dirty="0">
                <a:latin typeface="Impact" panose="020B0806030902050204" pitchFamily="34" charset="0"/>
              </a:rPr>
              <a:t> Akhir, </a:t>
            </a:r>
            <a:r>
              <a:rPr lang="en-ID" sz="2700" dirty="0" err="1">
                <a:latin typeface="Impact" panose="020B0806030902050204" pitchFamily="34" charset="0"/>
              </a:rPr>
              <a:t>hlm</a:t>
            </a:r>
            <a:r>
              <a:rPr lang="en-ID" sz="2700" dirty="0">
                <a:latin typeface="Impact" panose="020B0806030902050204" pitchFamily="34" charset="0"/>
              </a:rPr>
              <a:t>. 527, 528].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B53124-C810-4899-A842-623DA78995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90" t="-78" r="22913" b="78"/>
          <a:stretch/>
        </p:blipFill>
        <p:spPr>
          <a:xfrm>
            <a:off x="6598245" y="10"/>
            <a:ext cx="2543468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32687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723C9-F353-FF71-2811-F27227537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EF0EC-E68C-ADEF-3CF1-26713BDE9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06984-0E20-50A4-B312-7BE0867F6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9344"/>
            <a:ext cx="9170684" cy="68773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B353BBB-1D47-164B-6948-37C378EEA00C}"/>
              </a:ext>
            </a:extLst>
          </p:cNvPr>
          <p:cNvSpPr txBox="1">
            <a:spLocks/>
          </p:cNvSpPr>
          <p:nvPr/>
        </p:nvSpPr>
        <p:spPr>
          <a:xfrm>
            <a:off x="2161605" y="169920"/>
            <a:ext cx="4847476" cy="5994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masis MT Pro Black" panose="02040A04050005020304" pitchFamily="18" charset="0"/>
              </a:rPr>
              <a:t>KESIMPULAN</a:t>
            </a:r>
            <a:endParaRPr lang="en-ID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6" name="Graphic 5" descr="Badge 1 with solid fill">
            <a:extLst>
              <a:ext uri="{FF2B5EF4-FFF2-40B4-BE49-F238E27FC236}">
                <a16:creationId xmlns:a16="http://schemas.microsoft.com/office/drawing/2014/main" id="{9FE0FF3C-A05B-FF63-F865-4557F37FC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467" y="1190738"/>
            <a:ext cx="914400" cy="914400"/>
          </a:xfrm>
          <a:prstGeom prst="rect">
            <a:avLst/>
          </a:prstGeom>
        </p:spPr>
      </p:pic>
      <p:pic>
        <p:nvPicPr>
          <p:cNvPr id="7" name="Graphic 6" descr="Badge with solid fill">
            <a:extLst>
              <a:ext uri="{FF2B5EF4-FFF2-40B4-BE49-F238E27FC236}">
                <a16:creationId xmlns:a16="http://schemas.microsoft.com/office/drawing/2014/main" id="{CAFAC64C-FD46-A655-6A77-C0D789E92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403" y="2243372"/>
            <a:ext cx="914400" cy="914400"/>
          </a:xfrm>
          <a:prstGeom prst="rect">
            <a:avLst/>
          </a:prstGeom>
        </p:spPr>
      </p:pic>
      <p:pic>
        <p:nvPicPr>
          <p:cNvPr id="8" name="Graphic 7" descr="Badge 3 with solid fill">
            <a:extLst>
              <a:ext uri="{FF2B5EF4-FFF2-40B4-BE49-F238E27FC236}">
                <a16:creationId xmlns:a16="http://schemas.microsoft.com/office/drawing/2014/main" id="{2490EFC5-A02F-8458-906C-A0F8B952F4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6403" y="3368688"/>
            <a:ext cx="914400" cy="914400"/>
          </a:xfrm>
          <a:prstGeom prst="rect">
            <a:avLst/>
          </a:prstGeom>
        </p:spPr>
      </p:pic>
      <p:pic>
        <p:nvPicPr>
          <p:cNvPr id="9" name="Graphic 8" descr="Badge 4 with solid fill">
            <a:extLst>
              <a:ext uri="{FF2B5EF4-FFF2-40B4-BE49-F238E27FC236}">
                <a16:creationId xmlns:a16="http://schemas.microsoft.com/office/drawing/2014/main" id="{BE9E741F-C0D8-0606-86CF-F78DA6386B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6403" y="4497463"/>
            <a:ext cx="914400" cy="914400"/>
          </a:xfrm>
          <a:prstGeom prst="rect">
            <a:avLst/>
          </a:prstGeom>
        </p:spPr>
      </p:pic>
      <p:pic>
        <p:nvPicPr>
          <p:cNvPr id="10" name="Graphic 9" descr="Badge 5 with solid fill">
            <a:extLst>
              <a:ext uri="{FF2B5EF4-FFF2-40B4-BE49-F238E27FC236}">
                <a16:creationId xmlns:a16="http://schemas.microsoft.com/office/drawing/2014/main" id="{7381BE23-35EA-7C8B-9F79-5C5ED9530C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6403" y="5624409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3DD92E-E0DD-2064-8566-D4268E5A6975}"/>
              </a:ext>
            </a:extLst>
          </p:cNvPr>
          <p:cNvSpPr txBox="1"/>
          <p:nvPr/>
        </p:nvSpPr>
        <p:spPr>
          <a:xfrm>
            <a:off x="1229136" y="1232440"/>
            <a:ext cx="7482124" cy="83099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melarang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umat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-Nya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terlibat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okultisme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bentuk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apa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pun.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667D9A-EF74-D916-EC0F-B938DFB34790}"/>
              </a:ext>
            </a:extLst>
          </p:cNvPr>
          <p:cNvSpPr txBox="1"/>
          <p:nvPr/>
        </p:nvSpPr>
        <p:spPr>
          <a:xfrm>
            <a:off x="1247205" y="2436186"/>
            <a:ext cx="7482123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Kitab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Perjanjian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Lama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mengajarkan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kebakaan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jiwa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EFA204-6633-6338-642B-7F38768C72F2}"/>
              </a:ext>
            </a:extLst>
          </p:cNvPr>
          <p:cNvSpPr txBox="1"/>
          <p:nvPr/>
        </p:nvSpPr>
        <p:spPr>
          <a:xfrm>
            <a:off x="1247205" y="3429000"/>
            <a:ext cx="7482122" cy="830997"/>
          </a:xfrm>
          <a:prstGeom prst="rect">
            <a:avLst/>
          </a:prstGeom>
          <a:solidFill>
            <a:srgbClr val="0E4056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ada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eksistensi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sadar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jiwa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abadi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meninggalkan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tubuh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segera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setelah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kematian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52F806-D6C7-CFB4-154E-E45CDA42B06B}"/>
              </a:ext>
            </a:extLst>
          </p:cNvPr>
          <p:cNvSpPr txBox="1"/>
          <p:nvPr/>
        </p:nvSpPr>
        <p:spPr>
          <a:xfrm>
            <a:off x="1229136" y="4459213"/>
            <a:ext cx="7482122" cy="1015663"/>
          </a:xfrm>
          <a:prstGeom prst="rect">
            <a:avLst/>
          </a:prstGeom>
          <a:solidFill>
            <a:srgbClr val="541C29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Kecuali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telah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dipelihara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oleh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kuasa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Allah,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melalui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iman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Firman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-Nya,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seluruh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dunia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ini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jatuh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penipuan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Iblis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melalui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tanda-tanda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ajaib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mukjizat-mukjizat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palsu-nya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54D57F-BCEC-23EA-D75B-7EF0BDDFCBC6}"/>
              </a:ext>
            </a:extLst>
          </p:cNvPr>
          <p:cNvSpPr txBox="1"/>
          <p:nvPr/>
        </p:nvSpPr>
        <p:spPr>
          <a:xfrm>
            <a:off x="1229136" y="5674093"/>
            <a:ext cx="7500192" cy="83099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Dua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karakteristik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umat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sisa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yaitu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menuruti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hukum-hukum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Allah dan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iman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868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E1EBA-54F1-B76F-7A36-AE61399234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76" b="-2"/>
          <a:stretch/>
        </p:blipFill>
        <p:spPr>
          <a:xfrm>
            <a:off x="1" y="10"/>
            <a:ext cx="9143999" cy="2743190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10B58-9DED-BBD7-7005-F42D6D525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37" y="2604979"/>
            <a:ext cx="8601739" cy="410416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700" dirty="0" err="1">
                <a:latin typeface="Trade Gothic Next Heavy" panose="020B0903040303020004" pitchFamily="34" charset="0"/>
              </a:rPr>
              <a:t>Spiritualisme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adalah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bagian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dari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rencana</a:t>
            </a:r>
            <a:r>
              <a:rPr lang="en-ID" sz="2700" dirty="0">
                <a:latin typeface="Trade Gothic Next Heavy" panose="020B0903040303020004" pitchFamily="34" charset="0"/>
              </a:rPr>
              <a:t> Iblis </a:t>
            </a:r>
            <a:r>
              <a:rPr lang="en-ID" sz="2700" dirty="0" err="1">
                <a:latin typeface="Trade Gothic Next Heavy" panose="020B0903040303020004" pitchFamily="34" charset="0"/>
              </a:rPr>
              <a:t>untuk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mempromosikan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teori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jahat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bahwa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kita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adalah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tuhan</a:t>
            </a:r>
            <a:r>
              <a:rPr lang="en-ID" sz="2700" dirty="0">
                <a:latin typeface="Trade Gothic Next Heavy" panose="020B0903040303020004" pitchFamily="34" charset="0"/>
              </a:rPr>
              <a:t> dan </a:t>
            </a:r>
            <a:r>
              <a:rPr lang="en-ID" sz="2700" dirty="0" err="1">
                <a:latin typeface="Trade Gothic Next Heavy" panose="020B0903040303020004" pitchFamily="34" charset="0"/>
              </a:rPr>
              <a:t>dapat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hidup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tanpa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Tuhan</a:t>
            </a:r>
            <a:r>
              <a:rPr lang="en-ID" sz="2700" dirty="0">
                <a:latin typeface="Trade Gothic Next Heavy" panose="020B09030403030200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700" dirty="0" err="1">
                <a:latin typeface="Trade Gothic Next Heavy" panose="020B0903040303020004" pitchFamily="34" charset="0"/>
              </a:rPr>
              <a:t>Doktrin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palsu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ini</a:t>
            </a:r>
            <a:r>
              <a:rPr lang="en-ID" sz="2700" dirty="0">
                <a:latin typeface="Trade Gothic Next Heavy" panose="020B0903040303020004" pitchFamily="34" charset="0"/>
              </a:rPr>
              <a:t> menjadi </a:t>
            </a:r>
            <a:r>
              <a:rPr lang="en-ID" sz="2700" dirty="0" err="1">
                <a:latin typeface="Trade Gothic Next Heavy" panose="020B0903040303020004" pitchFamily="34" charset="0"/>
              </a:rPr>
              <a:t>dasar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dari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ajaran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palsu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bahwa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kita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kekal</a:t>
            </a:r>
            <a:r>
              <a:rPr lang="en-ID" sz="2700" dirty="0">
                <a:latin typeface="Trade Gothic Next Heavy" panose="020B0903040303020004" pitchFamily="34" charset="0"/>
              </a:rPr>
              <a:t> dan </a:t>
            </a:r>
            <a:r>
              <a:rPr lang="en-ID" sz="2700" dirty="0" err="1">
                <a:latin typeface="Trade Gothic Next Heavy" panose="020B0903040303020004" pitchFamily="34" charset="0"/>
              </a:rPr>
              <a:t>tidak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dapat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dihancurkan</a:t>
            </a:r>
            <a:r>
              <a:rPr lang="en-ID" sz="2700" dirty="0">
                <a:latin typeface="Trade Gothic Next Heavy" panose="020B0903040303020004" pitchFamily="34" charset="0"/>
              </a:rPr>
              <a:t> dan </a:t>
            </a:r>
            <a:r>
              <a:rPr lang="en-ID" sz="2700" dirty="0" err="1">
                <a:latin typeface="Trade Gothic Next Heavy" panose="020B0903040303020004" pitchFamily="34" charset="0"/>
              </a:rPr>
              <a:t>bahwa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kita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terus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ada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bahkan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setelah</a:t>
            </a:r>
            <a:r>
              <a:rPr lang="en-ID" sz="2700" dirty="0">
                <a:latin typeface="Trade Gothic Next Heavy" panose="020B09030403030200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kematian</a:t>
            </a:r>
            <a:r>
              <a:rPr lang="en-ID" sz="2700" dirty="0">
                <a:latin typeface="Trade Gothic Next Heavy" panose="020B0903040303020004" pitchFamily="34" charset="0"/>
              </a:rPr>
              <a:t>.</a:t>
            </a:r>
          </a:p>
          <a:p>
            <a:pPr marL="0" indent="0">
              <a:buNone/>
            </a:pPr>
            <a:r>
              <a:rPr lang="en-ID" sz="2700" dirty="0" err="1">
                <a:latin typeface="Gill Sans Nova Cond Ultra Bold" panose="020B0B04020104020203" pitchFamily="34" charset="0"/>
              </a:rPr>
              <a:t>Pengharapan</a:t>
            </a:r>
            <a:r>
              <a:rPr lang="en-ID" sz="2700" dirty="0">
                <a:latin typeface="Gill Sans Nova Cond Ultra Bold" panose="020B0B04020104020203" pitchFamily="34" charset="0"/>
              </a:rPr>
              <a:t> </a:t>
            </a:r>
            <a:r>
              <a:rPr lang="en-ID" sz="27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700" dirty="0">
                <a:latin typeface="Gill Sans Nova Cond Ultra Bold" panose="020B0B04020104020203" pitchFamily="34" charset="0"/>
              </a:rPr>
              <a:t> </a:t>
            </a:r>
            <a:r>
              <a:rPr lang="en-ID" sz="27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2700" dirty="0">
                <a:latin typeface="Gill Sans Nova Cond Ultra Bold" panose="020B0B04020104020203" pitchFamily="34" charset="0"/>
              </a:rPr>
              <a:t> </a:t>
            </a:r>
            <a:r>
              <a:rPr lang="en-ID" sz="2700" dirty="0" err="1">
                <a:latin typeface="Gill Sans Nova Cond Ultra Bold" panose="020B0B04020104020203" pitchFamily="34" charset="0"/>
              </a:rPr>
              <a:t>didasarkan</a:t>
            </a:r>
            <a:r>
              <a:rPr lang="en-ID" sz="2700" dirty="0">
                <a:latin typeface="Gill Sans Nova Cond Ultra Bold" panose="020B0B04020104020203" pitchFamily="34" charset="0"/>
              </a:rPr>
              <a:t> pada </a:t>
            </a:r>
            <a:r>
              <a:rPr lang="en-ID" sz="2700" dirty="0" err="1">
                <a:latin typeface="Gill Sans Nova Cond Ultra Bold" panose="020B0B04020104020203" pitchFamily="34" charset="0"/>
              </a:rPr>
              <a:t>gagasan</a:t>
            </a:r>
            <a:r>
              <a:rPr lang="en-ID" sz="2700" dirty="0">
                <a:latin typeface="Gill Sans Nova Cond Ultra Bold" panose="020B0B04020104020203" pitchFamily="34" charset="0"/>
              </a:rPr>
              <a:t> yang </a:t>
            </a:r>
            <a:r>
              <a:rPr lang="en-ID" sz="2700" dirty="0" err="1">
                <a:latin typeface="Gill Sans Nova Cond Ultra Bold" panose="020B0B04020104020203" pitchFamily="34" charset="0"/>
              </a:rPr>
              <a:t>keliru</a:t>
            </a:r>
            <a:r>
              <a:rPr lang="en-ID" sz="2700" dirty="0">
                <a:latin typeface="Gill Sans Nova Cond Ultra Bold" panose="020B0B04020104020203" pitchFamily="34" charset="0"/>
              </a:rPr>
              <a:t> </a:t>
            </a:r>
            <a:r>
              <a:rPr lang="en-ID" sz="2700" dirty="0" err="1">
                <a:latin typeface="Gill Sans Nova Cond Ultra Bold" panose="020B0B04020104020203" pitchFamily="34" charset="0"/>
              </a:rPr>
              <a:t>tentang</a:t>
            </a:r>
            <a:r>
              <a:rPr lang="en-ID" sz="2700" dirty="0">
                <a:latin typeface="Gill Sans Nova Cond Ultra Bold" panose="020B0B04020104020203" pitchFamily="34" charset="0"/>
              </a:rPr>
              <a:t> </a:t>
            </a:r>
            <a:r>
              <a:rPr lang="en-ID" sz="2700" dirty="0" err="1">
                <a:latin typeface="Gill Sans Nova Cond Ultra Bold" panose="020B0B04020104020203" pitchFamily="34" charset="0"/>
              </a:rPr>
              <a:t>jiwa</a:t>
            </a:r>
            <a:r>
              <a:rPr lang="en-ID" sz="2700" dirty="0">
                <a:latin typeface="Gill Sans Nova Cond Ultra Bold" panose="020B0B04020104020203" pitchFamily="34" charset="0"/>
              </a:rPr>
              <a:t> yang </a:t>
            </a:r>
            <a:r>
              <a:rPr lang="en-ID" sz="27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2700" dirty="0">
                <a:latin typeface="Gill Sans Nova Cond Ultra Bold" panose="020B0B04020104020203" pitchFamily="34" charset="0"/>
              </a:rPr>
              <a:t> </a:t>
            </a:r>
            <a:r>
              <a:rPr lang="en-ID" sz="2700" dirty="0" err="1">
                <a:latin typeface="Gill Sans Nova Cond Ultra Bold" panose="020B0B04020104020203" pitchFamily="34" charset="0"/>
              </a:rPr>
              <a:t>dapat</a:t>
            </a:r>
            <a:r>
              <a:rPr lang="en-ID" sz="2700" dirty="0">
                <a:latin typeface="Gill Sans Nova Cond Ultra Bold" panose="020B0B04020104020203" pitchFamily="34" charset="0"/>
              </a:rPr>
              <a:t> </a:t>
            </a:r>
            <a:r>
              <a:rPr lang="en-ID" sz="2700" dirty="0" err="1">
                <a:latin typeface="Gill Sans Nova Cond Ultra Bold" panose="020B0B04020104020203" pitchFamily="34" charset="0"/>
              </a:rPr>
              <a:t>mati</a:t>
            </a:r>
            <a:r>
              <a:rPr lang="en-ID" sz="2700" dirty="0">
                <a:latin typeface="Gill Sans Nova Cond Ultra Bold" panose="020B0B04020104020203" pitchFamily="34" charset="0"/>
              </a:rPr>
              <a:t>, </a:t>
            </a:r>
            <a:r>
              <a:rPr lang="en-ID" sz="2700" dirty="0" err="1">
                <a:latin typeface="Gill Sans Nova Cond Ultra Bold" panose="020B0B04020104020203" pitchFamily="34" charset="0"/>
              </a:rPr>
              <a:t>tetapi</a:t>
            </a:r>
            <a:r>
              <a:rPr lang="en-ID" sz="2700" dirty="0">
                <a:latin typeface="Gill Sans Nova Cond Ultra Bold" panose="020B0B04020104020203" pitchFamily="34" charset="0"/>
              </a:rPr>
              <a:t> pada </a:t>
            </a:r>
            <a:r>
              <a:rPr lang="en-ID" sz="2700" dirty="0" err="1">
                <a:latin typeface="Gill Sans Nova Cond Ultra Bold" panose="020B0B04020104020203" pitchFamily="34" charset="0"/>
              </a:rPr>
              <a:t>jaminan</a:t>
            </a:r>
            <a:r>
              <a:rPr lang="en-ID" sz="2700" dirty="0">
                <a:latin typeface="Gill Sans Nova Cond Ultra Bold" panose="020B0B04020104020203" pitchFamily="34" charset="0"/>
              </a:rPr>
              <a:t> </a:t>
            </a:r>
            <a:r>
              <a:rPr lang="en-ID" sz="2700" dirty="0" err="1">
                <a:latin typeface="Gill Sans Nova Cond Ultra Bold" panose="020B0B04020104020203" pitchFamily="34" charset="0"/>
              </a:rPr>
              <a:t>kebangkitan</a:t>
            </a:r>
            <a:r>
              <a:rPr lang="en-ID" sz="2700" dirty="0">
                <a:latin typeface="Gill Sans Nova Cond Ultra Bold" panose="020B0B04020104020203" pitchFamily="34" charset="0"/>
              </a:rPr>
              <a:t> </a:t>
            </a:r>
            <a:r>
              <a:rPr lang="en-ID" sz="27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2700" dirty="0">
                <a:latin typeface="Gill Sans Nova Cond Ultra Bold" panose="020B0B04020104020203" pitchFamily="34" charset="0"/>
              </a:rPr>
              <a:t> </a:t>
            </a:r>
            <a:r>
              <a:rPr lang="en-ID" sz="2700" dirty="0" err="1">
                <a:latin typeface="Gill Sans Nova Cond Ultra Bold" panose="020B0B04020104020203" pitchFamily="34" charset="0"/>
              </a:rPr>
              <a:t>Kristus</a:t>
            </a:r>
            <a:r>
              <a:rPr lang="en-ID" sz="2700" dirty="0">
                <a:latin typeface="Gill Sans Nova Cond Ultra Bold" panose="020B0B04020104020203" pitchFamily="34" charset="0"/>
              </a:rPr>
              <a:t> dan </a:t>
            </a:r>
            <a:r>
              <a:rPr lang="en-ID" sz="2700" dirty="0" err="1">
                <a:latin typeface="Gill Sans Nova Cond Ultra Bold" panose="020B0B04020104020203" pitchFamily="34" charset="0"/>
              </a:rPr>
              <a:t>hubungan</a:t>
            </a:r>
            <a:r>
              <a:rPr lang="en-ID" sz="2700" dirty="0">
                <a:latin typeface="Gill Sans Nova Cond Ultra Bold" panose="020B0B04020104020203" pitchFamily="34" charset="0"/>
              </a:rPr>
              <a:t> yang </a:t>
            </a:r>
            <a:r>
              <a:rPr lang="en-ID" sz="2700" dirty="0" err="1">
                <a:latin typeface="Gill Sans Nova Cond Ultra Bold" panose="020B0B04020104020203" pitchFamily="34" charset="0"/>
              </a:rPr>
              <a:t>kekal</a:t>
            </a:r>
            <a:r>
              <a:rPr lang="en-ID" sz="2700" dirty="0">
                <a:latin typeface="Gill Sans Nova Cond Ultra Bold" panose="020B0B04020104020203" pitchFamily="34" charset="0"/>
              </a:rPr>
              <a:t> </a:t>
            </a:r>
            <a:r>
              <a:rPr lang="en-ID" sz="27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2700" dirty="0">
                <a:latin typeface="Gill Sans Nova Cond Ultra Bold" panose="020B0B04020104020203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2322393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31B56E-95F4-5313-FADB-589E5EE5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8865"/>
            <a:ext cx="9143999" cy="1227090"/>
          </a:xfrm>
        </p:spPr>
        <p:txBody>
          <a:bodyPr anchor="ctr"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KONSEKUENSI MEMATIKAN SPIRITUALISME</a:t>
            </a:r>
            <a:br>
              <a:rPr lang="en-ID" sz="27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</a:rPr>
              <a:t>Minggu</a:t>
            </a:r>
            <a:r>
              <a:rPr lang="en-ID" sz="2800" dirty="0">
                <a:solidFill>
                  <a:srgbClr val="FFFFFF"/>
                </a:solidFill>
              </a:rPr>
              <a:t>, 2 </a:t>
            </a:r>
            <a:r>
              <a:rPr lang="en-ID" sz="2800" dirty="0" err="1">
                <a:solidFill>
                  <a:srgbClr val="FFFFFF"/>
                </a:solidFill>
              </a:rPr>
              <a:t>Juni</a:t>
            </a:r>
            <a:r>
              <a:rPr lang="en-ID" sz="2800" dirty="0">
                <a:solidFill>
                  <a:srgbClr val="FFFFFF"/>
                </a:solidFill>
              </a:rPr>
              <a:t>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C35B0-0617-A77B-0BF8-1E2AF9DC8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5955"/>
            <a:ext cx="9144000" cy="53600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7BB4C-1EC3-F414-8A18-49D942749D41}"/>
              </a:ext>
            </a:extLst>
          </p:cNvPr>
          <p:cNvSpPr>
            <a:spLocks/>
          </p:cNvSpPr>
          <p:nvPr/>
        </p:nvSpPr>
        <p:spPr>
          <a:xfrm>
            <a:off x="1742560" y="1924820"/>
            <a:ext cx="6918398" cy="4598550"/>
          </a:xfrm>
          <a:prstGeom prst="rect">
            <a:avLst/>
          </a:prstGeom>
          <a:solidFill>
            <a:srgbClr val="0E4056"/>
          </a:solidFill>
        </p:spPr>
        <p:txBody>
          <a:bodyPr>
            <a:noAutofit/>
          </a:bodyPr>
          <a:lstStyle/>
          <a:p>
            <a:pPr defTabSz="438912"/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Konsep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keabadian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jiwa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menyusup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masuk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ke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dalam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gereja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sejak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awal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,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ketika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gereja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menjauh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dari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dasar-dasar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alkitabiahnya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dalam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upaya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untuk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membuat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imannya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dapat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dimengerti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oleh dunia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Romawi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yang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lebih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luas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: </a:t>
            </a:r>
            <a:r>
              <a:rPr lang="en-ID" sz="2800" kern="1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"</a:t>
            </a:r>
            <a:r>
              <a:rPr lang="en-ID" sz="2800" kern="1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Teori</a:t>
            </a:r>
            <a:r>
              <a:rPr lang="en-ID" sz="2800" kern="1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kebakaan</a:t>
            </a:r>
            <a:r>
              <a:rPr lang="en-ID" sz="2800" kern="1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atau</a:t>
            </a:r>
            <a:r>
              <a:rPr lang="en-ID" sz="2800" kern="1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kekekalan</a:t>
            </a:r>
            <a:r>
              <a:rPr lang="en-ID" sz="2800" kern="1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jiwa</a:t>
            </a:r>
            <a:r>
              <a:rPr lang="en-ID" sz="2800" kern="1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sz="2800" kern="1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salah </a:t>
            </a:r>
            <a:r>
              <a:rPr lang="en-ID" sz="2800" kern="1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satu</a:t>
            </a:r>
            <a:r>
              <a:rPr lang="en-ID" sz="2800" kern="1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doktrin</a:t>
            </a:r>
            <a:r>
              <a:rPr lang="en-ID" sz="2800" kern="1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palsu</a:t>
            </a:r>
            <a:r>
              <a:rPr lang="en-ID" sz="2800" kern="1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, yang </a:t>
            </a:r>
            <a:r>
              <a:rPr lang="en-ID" sz="2800" kern="1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diambil</a:t>
            </a:r>
            <a:r>
              <a:rPr lang="en-ID" sz="2800" kern="1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Roma </a:t>
            </a:r>
            <a:r>
              <a:rPr lang="en-ID" sz="2800" kern="1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dari</a:t>
            </a:r>
            <a:r>
              <a:rPr lang="en-ID" sz="2800" kern="1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kekafiran</a:t>
            </a:r>
            <a:r>
              <a:rPr lang="en-ID" sz="2800" kern="1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2800" kern="1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kemudian</a:t>
            </a:r>
            <a:r>
              <a:rPr lang="en-ID" sz="2800" kern="1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dimasukkan</a:t>
            </a:r>
            <a:r>
              <a:rPr lang="en-ID" sz="2800" kern="1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ke</a:t>
            </a:r>
            <a:r>
              <a:rPr lang="en-ID" sz="2800" kern="1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kern="1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sz="2800" kern="1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agama </a:t>
            </a:r>
            <a:r>
              <a:rPr lang="en-ID" sz="2800" kern="1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kekristenan</a:t>
            </a:r>
            <a:r>
              <a:rPr lang="en-ID" sz="2800" kern="1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" 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[Ellen G. White,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Kemenangan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Akhir, </a:t>
            </a:r>
            <a:r>
              <a:rPr lang="en-ID" sz="2800" kern="12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hlm</a:t>
            </a:r>
            <a:r>
              <a:rPr lang="en-ID" sz="28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. 466].   </a:t>
            </a:r>
            <a:endParaRPr lang="en-ID" sz="28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54199A-356C-4D38-25C3-5BE066211458}"/>
              </a:ext>
            </a:extLst>
          </p:cNvPr>
          <p:cNvSpPr/>
          <p:nvPr/>
        </p:nvSpPr>
        <p:spPr>
          <a:xfrm>
            <a:off x="483042" y="3116996"/>
            <a:ext cx="776476" cy="18802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38912"/>
            <a:r>
              <a:rPr lang="en-US" sz="11520" b="1" kern="120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1</a:t>
            </a:r>
            <a:endParaRPr lang="en-US" sz="120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6408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4F616E-779B-C028-005D-AB23C13CF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92085-1F96-554B-2A22-CA7303B8B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401" y="191813"/>
            <a:ext cx="7338181" cy="6474372"/>
          </a:xfrm>
          <a:solidFill>
            <a:srgbClr val="0E4056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Tuhan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melarang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umat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-Nya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terlibat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okultisme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bentuk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apa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pun.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Ulangan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18:10-11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"Di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antaramu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janganlah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didapati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pun yang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mempersembahkan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anaknya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laki-laki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atau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anaknya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perempuan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sebagai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korban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api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ataupun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menjadi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petenung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peramal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penelaah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penyihir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pemantera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ataupun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bertanya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arwah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atau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roh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peramal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atau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meminta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petunjuk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orang-orang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mati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". 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Imamat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20:27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"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Apabila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laki-laki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atau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perempuan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dirasuk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arwah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atau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roh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peramal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pastilah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dihukum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mati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yakni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harus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dilontari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batu dan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darah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tertimpa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sendiri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."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B6B25-F941-F380-A0CC-24EB9C645B12}"/>
              </a:ext>
            </a:extLst>
          </p:cNvPr>
          <p:cNvSpPr/>
          <p:nvPr/>
        </p:nvSpPr>
        <p:spPr>
          <a:xfrm>
            <a:off x="246418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83900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D51EC2-7A8F-7501-6FAC-8D32EDD68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86858-FACD-A43C-82E4-20A14A28B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4933" y="834588"/>
            <a:ext cx="6893027" cy="5188821"/>
          </a:xfrm>
          <a:solidFill>
            <a:srgbClr val="0E4056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Kepercayaan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orang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mati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langsung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pergi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surga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pada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saat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kematian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meskipun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alkitabiah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seperti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halnya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pemeliharaan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hari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Minggu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tertanam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begitu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kuat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sehingga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sangat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sulit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bagi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orang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melepaskannya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Ajaran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palsu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ini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membuat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tidak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memiliki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perlindungan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terhadap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tipu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daya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dapat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dilakukan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Iblis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terhadap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terutama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di masa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krisis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terakhir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E2C494-4DB7-36AA-0B2E-F0AF2F84B9CB}"/>
              </a:ext>
            </a:extLst>
          </p:cNvPr>
          <p:cNvSpPr/>
          <p:nvPr/>
        </p:nvSpPr>
        <p:spPr>
          <a:xfrm>
            <a:off x="418176" y="2459502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22182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442596-EFA5-09B2-D4F7-B5A8CBB27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8865"/>
            <a:ext cx="9144000" cy="1227090"/>
          </a:xfrm>
        </p:spPr>
        <p:txBody>
          <a:bodyPr anchor="ctr"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KEMATIAN DALAM PERJANJIAN LAMA</a:t>
            </a:r>
            <a:br>
              <a:rPr lang="fi-FI" sz="2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Senin, 3 Juni 2024</a:t>
            </a:r>
            <a:endParaRPr lang="en-ID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E51A10-5E45-1C7C-AE64-9472D057F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5955"/>
            <a:ext cx="9144000" cy="528204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518E1-E722-BD87-219D-6BAE6FD626F9}"/>
              </a:ext>
            </a:extLst>
          </p:cNvPr>
          <p:cNvSpPr>
            <a:spLocks/>
          </p:cNvSpPr>
          <p:nvPr/>
        </p:nvSpPr>
        <p:spPr>
          <a:xfrm>
            <a:off x="1884157" y="2374490"/>
            <a:ext cx="6794756" cy="3864078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61772"/>
            <a:r>
              <a:rPr lang="en-ID" sz="3600" kern="1200" dirty="0" err="1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Gagasan</a:t>
            </a:r>
            <a:r>
              <a:rPr lang="en-ID" sz="3600" kern="1200" dirty="0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 </a:t>
            </a:r>
            <a:r>
              <a:rPr lang="en-ID" sz="3600" kern="1200" dirty="0" err="1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bahwa</a:t>
            </a:r>
            <a:r>
              <a:rPr lang="en-ID" sz="3600" kern="1200" dirty="0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 orang </a:t>
            </a:r>
            <a:r>
              <a:rPr lang="en-ID" sz="3600" kern="1200" dirty="0" err="1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mati</a:t>
            </a:r>
            <a:r>
              <a:rPr lang="en-ID" sz="3600" kern="1200" dirty="0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 </a:t>
            </a:r>
            <a:r>
              <a:rPr lang="en-ID" sz="3600" kern="1200" dirty="0" err="1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adalah</a:t>
            </a:r>
            <a:r>
              <a:rPr lang="en-ID" sz="3600" kern="1200" dirty="0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 </a:t>
            </a:r>
            <a:r>
              <a:rPr lang="en-ID" sz="3600" kern="1200" dirty="0" err="1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roh-roh</a:t>
            </a:r>
            <a:r>
              <a:rPr lang="en-ID" sz="3600" kern="1200" dirty="0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 </a:t>
            </a:r>
            <a:r>
              <a:rPr lang="en-ID" sz="3600" kern="1200" dirty="0" err="1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tak</a:t>
            </a:r>
            <a:r>
              <a:rPr lang="en-ID" sz="3600" kern="1200" dirty="0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 </a:t>
            </a:r>
            <a:r>
              <a:rPr lang="en-ID" sz="3600" kern="1200" dirty="0" err="1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berwujud</a:t>
            </a:r>
            <a:r>
              <a:rPr lang="en-ID" sz="3600" kern="1200" dirty="0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 yang </a:t>
            </a:r>
            <a:r>
              <a:rPr lang="en-ID" sz="3600" kern="1200" dirty="0" err="1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melayang-layang</a:t>
            </a:r>
            <a:r>
              <a:rPr lang="en-ID" sz="3600" kern="1200" dirty="0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 </a:t>
            </a:r>
            <a:r>
              <a:rPr lang="en-ID" sz="3600" kern="1200" dirty="0" err="1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untuk</a:t>
            </a:r>
            <a:r>
              <a:rPr lang="en-ID" sz="3600" kern="1200" dirty="0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 </a:t>
            </a:r>
            <a:r>
              <a:rPr lang="en-ID" sz="3600" kern="1200" dirty="0" err="1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berkomunikasi</a:t>
            </a:r>
            <a:r>
              <a:rPr lang="en-ID" sz="3600" kern="1200" dirty="0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 </a:t>
            </a:r>
            <a:r>
              <a:rPr lang="en-ID" sz="3600" kern="1200" dirty="0" err="1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dengan</a:t>
            </a:r>
            <a:r>
              <a:rPr lang="en-ID" sz="3600" kern="1200" dirty="0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 orang yang </a:t>
            </a:r>
            <a:r>
              <a:rPr lang="en-ID" sz="3600" kern="1200" dirty="0" err="1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masih</a:t>
            </a:r>
            <a:r>
              <a:rPr lang="en-ID" sz="3600" kern="1200" dirty="0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 </a:t>
            </a:r>
            <a:r>
              <a:rPr lang="en-ID" sz="3600" kern="1200" dirty="0" err="1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hidup</a:t>
            </a:r>
            <a:r>
              <a:rPr lang="en-ID" sz="3600" kern="1200" dirty="0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 </a:t>
            </a:r>
            <a:r>
              <a:rPr lang="en-ID" sz="3600" kern="1200" dirty="0" err="1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sama</a:t>
            </a:r>
            <a:r>
              <a:rPr lang="en-ID" sz="3600" kern="1200" dirty="0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 </a:t>
            </a:r>
            <a:r>
              <a:rPr lang="en-ID" sz="3600" kern="1200" dirty="0" err="1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sekali</a:t>
            </a:r>
            <a:r>
              <a:rPr lang="en-ID" sz="3600" kern="1200" dirty="0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 </a:t>
            </a:r>
            <a:r>
              <a:rPr lang="en-ID" sz="3600" kern="1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bukan</a:t>
            </a:r>
            <a:r>
              <a:rPr lang="en-ID" sz="3600" kern="1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kern="1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konsep</a:t>
            </a:r>
            <a:r>
              <a:rPr lang="en-ID" sz="3600" kern="1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kern="1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alkitabiah</a:t>
            </a:r>
            <a:r>
              <a:rPr lang="en-ID" sz="3600" kern="1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3600" kern="1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melainkan</a:t>
            </a:r>
            <a:r>
              <a:rPr lang="en-ID" sz="3600" kern="1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kern="1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paganisme</a:t>
            </a:r>
            <a:r>
              <a:rPr lang="en-ID" sz="3600" kern="1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kern="1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murni</a:t>
            </a:r>
            <a:r>
              <a:rPr lang="en-ID" sz="3600" kern="1200" dirty="0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+mn-cs"/>
              </a:rPr>
              <a:t>.   </a:t>
            </a:r>
            <a:endParaRPr lang="en-ID" sz="3600" dirty="0">
              <a:latin typeface="Tw Cen MT Condensed Extra Bold" panose="020B0803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F6FA29-4E51-0524-6FD2-3FE1BDB7E19F}"/>
              </a:ext>
            </a:extLst>
          </p:cNvPr>
          <p:cNvSpPr/>
          <p:nvPr/>
        </p:nvSpPr>
        <p:spPr>
          <a:xfrm>
            <a:off x="465087" y="2993314"/>
            <a:ext cx="810101" cy="19617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61772"/>
            <a:r>
              <a:rPr lang="en-US" sz="1212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B5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1</a:t>
            </a:r>
            <a:endParaRPr lang="en-US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4749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2E56D0-F8B3-2122-F858-09705477C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2058C-BA33-94D7-E239-1A81A3E77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561" y="1061883"/>
            <a:ext cx="7034981" cy="54716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Kitab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Perjanjian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Lama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tidak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mengajarkan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kebakaan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jiwa</a:t>
            </a:r>
            <a:r>
              <a:rPr lang="en-ID" sz="36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dirty="0">
                <a:latin typeface="Trade Gothic Next Heavy" panose="020B0903040303020004" pitchFamily="34" charset="0"/>
              </a:rPr>
              <a:t>Orang </a:t>
            </a:r>
            <a:r>
              <a:rPr lang="en-ID" sz="3600" dirty="0" err="1">
                <a:latin typeface="Trade Gothic Next Heavy" panose="020B0903040303020004" pitchFamily="34" charset="0"/>
              </a:rPr>
              <a:t>benar</a:t>
            </a:r>
            <a:r>
              <a:rPr lang="en-ID" sz="3600" dirty="0">
                <a:latin typeface="Trade Gothic Next Heavy" panose="020B0903040303020004" pitchFamily="34" charset="0"/>
              </a:rPr>
              <a:t> dan orang </a:t>
            </a:r>
            <a:r>
              <a:rPr lang="en-ID" sz="3600" dirty="0" err="1">
                <a:latin typeface="Trade Gothic Next Heavy" panose="020B0903040303020004" pitchFamily="34" charset="0"/>
              </a:rPr>
              <a:t>jahat</a:t>
            </a:r>
            <a:r>
              <a:rPr lang="en-ID" sz="3600" dirty="0">
                <a:latin typeface="Trade Gothic Next Heavy" panose="020B0903040303020004" pitchFamily="34" charset="0"/>
              </a:rPr>
              <a:t> </a:t>
            </a:r>
            <a:r>
              <a:rPr lang="en-ID" sz="3600" dirty="0" err="1">
                <a:latin typeface="Trade Gothic Next Heavy" panose="020B0903040303020004" pitchFamily="34" charset="0"/>
              </a:rPr>
              <a:t>ketika</a:t>
            </a:r>
            <a:r>
              <a:rPr lang="en-ID" sz="3600" dirty="0">
                <a:latin typeface="Trade Gothic Next Heavy" panose="020B0903040303020004" pitchFamily="34" charset="0"/>
              </a:rPr>
              <a:t> </a:t>
            </a:r>
            <a:r>
              <a:rPr lang="en-ID" sz="3600" dirty="0" err="1">
                <a:latin typeface="Trade Gothic Next Heavy" panose="020B0903040303020004" pitchFamily="34" charset="0"/>
              </a:rPr>
              <a:t>mengalami</a:t>
            </a:r>
            <a:r>
              <a:rPr lang="en-ID" sz="3600" dirty="0">
                <a:latin typeface="Trade Gothic Next Heavy" panose="020B0903040303020004" pitchFamily="34" charset="0"/>
              </a:rPr>
              <a:t> </a:t>
            </a:r>
            <a:r>
              <a:rPr lang="en-ID" sz="3600" dirty="0" err="1">
                <a:latin typeface="Trade Gothic Next Heavy" panose="020B0903040303020004" pitchFamily="34" charset="0"/>
              </a:rPr>
              <a:t>kematian</a:t>
            </a:r>
            <a:r>
              <a:rPr lang="en-ID" sz="3600" dirty="0">
                <a:latin typeface="Trade Gothic Next Heavy" panose="020B0903040303020004" pitchFamily="34" charset="0"/>
              </a:rPr>
              <a:t> </a:t>
            </a:r>
            <a:r>
              <a:rPr lang="en-ID" sz="3600" dirty="0" err="1">
                <a:latin typeface="Trade Gothic Next Heavy" panose="020B0903040303020004" pitchFamily="34" charset="0"/>
              </a:rPr>
              <a:t>tetap</a:t>
            </a:r>
            <a:r>
              <a:rPr lang="en-ID" sz="3600" dirty="0">
                <a:latin typeface="Trade Gothic Next Heavy" panose="020B0903040303020004" pitchFamily="34" charset="0"/>
              </a:rPr>
              <a:t> </a:t>
            </a:r>
            <a:r>
              <a:rPr lang="en-ID" sz="3600" dirty="0" err="1">
                <a:latin typeface="Trade Gothic Next Heavy" panose="020B0903040303020004" pitchFamily="34" charset="0"/>
              </a:rPr>
              <a:t>berada</a:t>
            </a:r>
            <a:r>
              <a:rPr lang="en-ID" sz="3600" dirty="0">
                <a:latin typeface="Trade Gothic Next Heavy" panose="020B0903040303020004" pitchFamily="34" charset="0"/>
              </a:rPr>
              <a:t> </a:t>
            </a:r>
            <a:r>
              <a:rPr lang="en-ID" sz="3600" dirty="0" err="1">
                <a:latin typeface="Trade Gothic Next Heavy" panose="020B0903040303020004" pitchFamily="34" charset="0"/>
              </a:rPr>
              <a:t>dalam</a:t>
            </a:r>
            <a:r>
              <a:rPr lang="en-ID" sz="3600" dirty="0">
                <a:latin typeface="Trade Gothic Next Heavy" panose="020B0903040303020004" pitchFamily="34" charset="0"/>
              </a:rPr>
              <a:t> </a:t>
            </a:r>
            <a:r>
              <a:rPr lang="en-ID" sz="3600" dirty="0" err="1">
                <a:latin typeface="Trade Gothic Next Heavy" panose="020B0903040303020004" pitchFamily="34" charset="0"/>
              </a:rPr>
              <a:t>kubur</a:t>
            </a:r>
            <a:r>
              <a:rPr lang="en-ID" sz="3600" dirty="0">
                <a:latin typeface="Trade Gothic Next Heavy" panose="020B0903040303020004" pitchFamily="34" charset="0"/>
              </a:rPr>
              <a:t>, </a:t>
            </a:r>
            <a:r>
              <a:rPr lang="en-ID" sz="3600" dirty="0" err="1">
                <a:latin typeface="Trade Gothic Next Heavy" panose="020B0903040303020004" pitchFamily="34" charset="0"/>
              </a:rPr>
              <a:t>mereka</a:t>
            </a:r>
            <a:r>
              <a:rPr lang="en-ID" sz="3600" dirty="0">
                <a:latin typeface="Trade Gothic Next Heavy" panose="020B0903040303020004" pitchFamily="34" charset="0"/>
              </a:rPr>
              <a:t> </a:t>
            </a:r>
            <a:r>
              <a:rPr lang="en-ID" sz="3600" dirty="0" err="1">
                <a:latin typeface="Trade Gothic Next Heavy" panose="020B0903040303020004" pitchFamily="34" charset="0"/>
              </a:rPr>
              <a:t>tidak</a:t>
            </a:r>
            <a:r>
              <a:rPr lang="en-ID" sz="3600" dirty="0">
                <a:latin typeface="Trade Gothic Next Heavy" panose="020B0903040303020004" pitchFamily="34" charset="0"/>
              </a:rPr>
              <a:t> </a:t>
            </a:r>
            <a:r>
              <a:rPr lang="en-ID" sz="3600" dirty="0" err="1">
                <a:latin typeface="Trade Gothic Next Heavy" panose="020B0903040303020004" pitchFamily="34" charset="0"/>
              </a:rPr>
              <a:t>ke</a:t>
            </a:r>
            <a:r>
              <a:rPr lang="en-ID" sz="3600" dirty="0">
                <a:latin typeface="Trade Gothic Next Heavy" panose="020B0903040303020004" pitchFamily="34" charset="0"/>
              </a:rPr>
              <a:t> </a:t>
            </a:r>
            <a:r>
              <a:rPr lang="en-ID" sz="3600" dirty="0" err="1">
                <a:latin typeface="Trade Gothic Next Heavy" panose="020B0903040303020004" pitchFamily="34" charset="0"/>
              </a:rPr>
              <a:t>surga</a:t>
            </a:r>
            <a:r>
              <a:rPr lang="en-ID" sz="3600" dirty="0">
                <a:latin typeface="Trade Gothic Next Heavy" panose="020B0903040303020004" pitchFamily="34" charset="0"/>
              </a:rPr>
              <a:t> </a:t>
            </a:r>
            <a:r>
              <a:rPr lang="en-ID" sz="3600" dirty="0" err="1">
                <a:latin typeface="Trade Gothic Next Heavy" panose="020B0903040303020004" pitchFamily="34" charset="0"/>
              </a:rPr>
              <a:t>atau</a:t>
            </a:r>
            <a:r>
              <a:rPr lang="en-ID" sz="3600" dirty="0">
                <a:latin typeface="Trade Gothic Next Heavy" panose="020B0903040303020004" pitchFamily="34" charset="0"/>
              </a:rPr>
              <a:t> </a:t>
            </a:r>
            <a:r>
              <a:rPr lang="en-ID" sz="3600" dirty="0" err="1">
                <a:latin typeface="Trade Gothic Next Heavy" panose="020B0903040303020004" pitchFamily="34" charset="0"/>
              </a:rPr>
              <a:t>ke</a:t>
            </a:r>
            <a:r>
              <a:rPr lang="en-ID" sz="3600" dirty="0">
                <a:latin typeface="Trade Gothic Next Heavy" panose="020B0903040303020004" pitchFamily="34" charset="0"/>
              </a:rPr>
              <a:t> </a:t>
            </a:r>
            <a:r>
              <a:rPr lang="en-ID" sz="3600" dirty="0" err="1">
                <a:latin typeface="Trade Gothic Next Heavy" panose="020B0903040303020004" pitchFamily="34" charset="0"/>
              </a:rPr>
              <a:t>neraka</a:t>
            </a:r>
            <a:r>
              <a:rPr lang="en-ID" sz="3600" dirty="0">
                <a:latin typeface="Trade Gothic Next Heavy" panose="020B09030403030200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tidur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kematian</a:t>
            </a:r>
            <a:r>
              <a:rPr lang="en-ID" sz="3600" dirty="0">
                <a:latin typeface="Tw Cen MT Condensed Extra Bold" panose="020B0803020202020204" pitchFamily="34" charset="0"/>
              </a:rPr>
              <a:t> [</a:t>
            </a:r>
            <a:r>
              <a:rPr lang="en-ID" sz="3600" dirty="0" err="1">
                <a:latin typeface="Tw Cen MT Condensed Extra Bold" panose="020B0803020202020204" pitchFamily="34" charset="0"/>
              </a:rPr>
              <a:t>Mazmur</a:t>
            </a:r>
            <a:r>
              <a:rPr lang="en-ID" sz="3600" dirty="0">
                <a:latin typeface="Tw Cen MT Condensed Extra Bold" panose="020B0803020202020204" pitchFamily="34" charset="0"/>
              </a:rPr>
              <a:t> 13:4], </a:t>
            </a:r>
            <a:r>
              <a:rPr lang="en-ID" sz="36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terbagun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tidur</a:t>
            </a:r>
            <a:r>
              <a:rPr lang="en-ID" sz="3600" dirty="0">
                <a:latin typeface="Tw Cen MT Condensed Extra Bold" panose="020B0803020202020204" pitchFamily="34" charset="0"/>
              </a:rPr>
              <a:t> [Ayub 14:12], </a:t>
            </a:r>
            <a:r>
              <a:rPr lang="en-ID" sz="36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memiliki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kesadaran</a:t>
            </a:r>
            <a:r>
              <a:rPr lang="en-ID" sz="3600" dirty="0">
                <a:latin typeface="Tw Cen MT Condensed Extra Bold" panose="020B0803020202020204" pitchFamily="34" charset="0"/>
              </a:rPr>
              <a:t> [</a:t>
            </a:r>
            <a:r>
              <a:rPr lang="en-ID" sz="3600" dirty="0" err="1">
                <a:latin typeface="Tw Cen MT Condensed Extra Bold" panose="020B0803020202020204" pitchFamily="34" charset="0"/>
              </a:rPr>
              <a:t>Pengkhotbah</a:t>
            </a:r>
            <a:r>
              <a:rPr lang="en-ID" sz="3600" dirty="0">
                <a:latin typeface="Tw Cen MT Condensed Extra Bold" panose="020B0803020202020204" pitchFamily="34" charset="0"/>
              </a:rPr>
              <a:t> 9:5-6].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DA083-66E6-7406-26A0-15B3AF430DA7}"/>
              </a:ext>
            </a:extLst>
          </p:cNvPr>
          <p:cNvSpPr/>
          <p:nvPr/>
        </p:nvSpPr>
        <p:spPr>
          <a:xfrm>
            <a:off x="383458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87422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EFAA32-09CB-F36C-6FE2-613EFFC2C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2A602-C3ED-0E4E-F4D3-911413C4F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218" y="336124"/>
            <a:ext cx="6921795" cy="61857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Kegagalan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memahami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kebenaran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tentang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kematian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membuat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terbuka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terhadap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tipu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daya</a:t>
            </a:r>
            <a:r>
              <a:rPr lang="en-ID" dirty="0">
                <a:latin typeface="Impact" panose="020B0806030902050204" pitchFamily="34" charset="0"/>
              </a:rPr>
              <a:t> Iblis.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"Banyak orang yang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didatangi</a:t>
            </a:r>
            <a:r>
              <a:rPr lang="en-ID" dirty="0">
                <a:latin typeface="Tw Cen MT Condensed Extra Bold" panose="020B0803020202020204" pitchFamily="34" charset="0"/>
              </a:rPr>
              <a:t> oleh </a:t>
            </a:r>
            <a:r>
              <a:rPr lang="en-ID" dirty="0" err="1">
                <a:latin typeface="Tw Cen MT Condensed Extra Bold" panose="020B0803020202020204" pitchFamily="34" charset="0"/>
              </a:rPr>
              <a:t>roh-roh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jahat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menyaru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sebagai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keluarga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atau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teman-teman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tercinta</a:t>
            </a:r>
            <a:r>
              <a:rPr lang="en-ID" dirty="0"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latin typeface="Tw Cen MT Condensed Extra Bold" panose="020B0803020202020204" pitchFamily="34" charset="0"/>
              </a:rPr>
              <a:t>mengatakan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kesesatan</a:t>
            </a:r>
            <a:r>
              <a:rPr lang="en-ID" dirty="0">
                <a:latin typeface="Tw Cen MT Condensed Extra Bold" panose="020B0803020202020204" pitchFamily="34" charset="0"/>
              </a:rPr>
              <a:t> yang paling </a:t>
            </a:r>
            <a:r>
              <a:rPr lang="en-ID" dirty="0" err="1">
                <a:latin typeface="Tw Cen MT Condensed Extra Bold" panose="020B0803020202020204" pitchFamily="34" charset="0"/>
              </a:rPr>
              <a:t>berbahaya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Tamu-tamu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datang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berkunjung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menarik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simpati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terdalam</a:t>
            </a:r>
            <a:r>
              <a:rPr lang="en-ID" dirty="0"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membuat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mukjizat-mukjizat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mempertahankan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kepalsuan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Kita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harus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bersedia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melawan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kebenaran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Kitab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Suci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bahwa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orang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mati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tahu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apa-apa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dan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bahwa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tampak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seperti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roh-roh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jahat</a:t>
            </a:r>
            <a:r>
              <a:rPr lang="en-ID" dirty="0">
                <a:latin typeface="Tw Cen MT Condensed Extra Bold" panose="020B0803020202020204" pitchFamily="34" charset="0"/>
              </a:rPr>
              <a:t>" [Ellen G. White, </a:t>
            </a:r>
            <a:r>
              <a:rPr lang="en-ID" dirty="0" err="1">
                <a:latin typeface="Tw Cen MT Condensed Extra Bold" panose="020B0803020202020204" pitchFamily="34" charset="0"/>
              </a:rPr>
              <a:t>Kemenangan</a:t>
            </a:r>
            <a:r>
              <a:rPr lang="en-ID" dirty="0">
                <a:latin typeface="Tw Cen MT Condensed Extra Bold" panose="020B0803020202020204" pitchFamily="34" charset="0"/>
              </a:rPr>
              <a:t> Akhir, </a:t>
            </a:r>
            <a:r>
              <a:rPr lang="en-ID" dirty="0" err="1">
                <a:latin typeface="Tw Cen MT Condensed Extra Bold" panose="020B0803020202020204" pitchFamily="34" charset="0"/>
              </a:rPr>
              <a:t>hlm</a:t>
            </a:r>
            <a:r>
              <a:rPr lang="en-ID" dirty="0">
                <a:latin typeface="Tw Cen MT Condensed Extra Bold" panose="020B0803020202020204" pitchFamily="34" charset="0"/>
              </a:rPr>
              <a:t>. 560].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0B451A-35A5-0E08-0F60-FD1723B51595}"/>
              </a:ext>
            </a:extLst>
          </p:cNvPr>
          <p:cNvSpPr/>
          <p:nvPr/>
        </p:nvSpPr>
        <p:spPr>
          <a:xfrm>
            <a:off x="309716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56797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</TotalTime>
  <Words>1539</Words>
  <Application>Microsoft Office PowerPoint</Application>
  <PresentationFormat>On-screen Show (4:3)</PresentationFormat>
  <Paragraphs>75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Amasis MT Pro Black</vt:lpstr>
      <vt:lpstr>Aptos</vt:lpstr>
      <vt:lpstr>Aptos Display</vt:lpstr>
      <vt:lpstr>Arial</vt:lpstr>
      <vt:lpstr>Eras Bold ITC</vt:lpstr>
      <vt:lpstr>Franklin Gothic Demi Cond</vt:lpstr>
      <vt:lpstr>Gill Sans Nova Cond Ultra Bold</vt:lpstr>
      <vt:lpstr>Gill Sans Ultra Bold Condensed</vt:lpstr>
      <vt:lpstr>Impact</vt:lpstr>
      <vt:lpstr>Trade Gothic Next Heavy</vt:lpstr>
      <vt:lpstr>Tw Cen MT Condensed Extra Bold</vt:lpstr>
      <vt:lpstr>Office Theme</vt:lpstr>
      <vt:lpstr>SPIRITUALISME TERUNGKAP</vt:lpstr>
      <vt:lpstr>1 TESALONIKA 4 : 16, 17</vt:lpstr>
      <vt:lpstr>PowerPoint Presentation</vt:lpstr>
      <vt:lpstr>KONSEKUENSI MEMATIKAN SPIRITUALISME Minggu, 2 Juni 2024</vt:lpstr>
      <vt:lpstr>PowerPoint Presentation</vt:lpstr>
      <vt:lpstr>PowerPoint Presentation</vt:lpstr>
      <vt:lpstr>KEMATIAN DALAM PERJANJIAN LAMA Senin, 3 Juni 2024</vt:lpstr>
      <vt:lpstr>PowerPoint Presentation</vt:lpstr>
      <vt:lpstr>PowerPoint Presentation</vt:lpstr>
      <vt:lpstr>PowerPoint Presentation</vt:lpstr>
      <vt:lpstr> KEMATIAN DALAM PERJANJIAN BARU Selasa, 4 Juni 2024</vt:lpstr>
      <vt:lpstr>PowerPoint Presentation</vt:lpstr>
      <vt:lpstr>PowerPoint Presentation</vt:lpstr>
      <vt:lpstr>SPIRITUALISME DI AKHIR ZAMAN: Bagian 1 Rabu, 5 Juni 2024</vt:lpstr>
      <vt:lpstr>PowerPoint Presentation</vt:lpstr>
      <vt:lpstr>PowerPoint Presentation</vt:lpstr>
      <vt:lpstr>PowerPoint Presentation</vt:lpstr>
      <vt:lpstr>PowerPoint Presentation</vt:lpstr>
      <vt:lpstr>SPIRITUALISME DI AKHIR ZAMAN: Bagian 2 Kamis, 6 Juni 2024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13</cp:revision>
  <dcterms:created xsi:type="dcterms:W3CDTF">2024-06-02T23:57:55Z</dcterms:created>
  <dcterms:modified xsi:type="dcterms:W3CDTF">2024-06-06T13:04:09Z</dcterms:modified>
</cp:coreProperties>
</file>