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9" r:id="rId4"/>
    <p:sldId id="258" r:id="rId5"/>
    <p:sldId id="268" r:id="rId6"/>
    <p:sldId id="259" r:id="rId7"/>
    <p:sldId id="267" r:id="rId8"/>
    <p:sldId id="260" r:id="rId9"/>
    <p:sldId id="261" r:id="rId10"/>
    <p:sldId id="269" r:id="rId11"/>
    <p:sldId id="262" r:id="rId12"/>
    <p:sldId id="263" r:id="rId13"/>
    <p:sldId id="270" r:id="rId14"/>
    <p:sldId id="271" r:id="rId15"/>
    <p:sldId id="272" r:id="rId16"/>
    <p:sldId id="264" r:id="rId17"/>
    <p:sldId id="273" r:id="rId18"/>
    <p:sldId id="274" r:id="rId19"/>
    <p:sldId id="275" r:id="rId20"/>
    <p:sldId id="265" r:id="rId21"/>
    <p:sldId id="276" r:id="rId22"/>
    <p:sldId id="277" r:id="rId23"/>
    <p:sldId id="278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1525"/>
    <a:srgbClr val="800000"/>
    <a:srgbClr val="22373A"/>
    <a:srgbClr val="596333"/>
    <a:srgbClr val="F0F0F0"/>
    <a:srgbClr val="0B3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4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C503-F6A7-49FC-9E0D-B15E88E5C77E}" type="datetimeFigureOut">
              <a:rPr lang="en-ID" smtClean="0"/>
              <a:t>31/05/2024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2BD0-67E7-418A-8788-D20A60F7FF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2876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C503-F6A7-49FC-9E0D-B15E88E5C77E}" type="datetimeFigureOut">
              <a:rPr lang="en-ID" smtClean="0"/>
              <a:t>31/05/2024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2BD0-67E7-418A-8788-D20A60F7FF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9251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C503-F6A7-49FC-9E0D-B15E88E5C77E}" type="datetimeFigureOut">
              <a:rPr lang="en-ID" smtClean="0"/>
              <a:t>31/05/2024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2BD0-67E7-418A-8788-D20A60F7FF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5101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C503-F6A7-49FC-9E0D-B15E88E5C77E}" type="datetimeFigureOut">
              <a:rPr lang="en-ID" smtClean="0"/>
              <a:t>31/05/2024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2BD0-67E7-418A-8788-D20A60F7FF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0938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C503-F6A7-49FC-9E0D-B15E88E5C77E}" type="datetimeFigureOut">
              <a:rPr lang="en-ID" smtClean="0"/>
              <a:t>31/05/2024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2BD0-67E7-418A-8788-D20A60F7FF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7920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C503-F6A7-49FC-9E0D-B15E88E5C77E}" type="datetimeFigureOut">
              <a:rPr lang="en-ID" smtClean="0"/>
              <a:t>31/05/2024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2BD0-67E7-418A-8788-D20A60F7FF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6586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C503-F6A7-49FC-9E0D-B15E88E5C77E}" type="datetimeFigureOut">
              <a:rPr lang="en-ID" smtClean="0"/>
              <a:t>31/05/2024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2BD0-67E7-418A-8788-D20A60F7FF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85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C503-F6A7-49FC-9E0D-B15E88E5C77E}" type="datetimeFigureOut">
              <a:rPr lang="en-ID" smtClean="0"/>
              <a:t>31/05/2024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2BD0-67E7-418A-8788-D20A60F7FF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0902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C503-F6A7-49FC-9E0D-B15E88E5C77E}" type="datetimeFigureOut">
              <a:rPr lang="en-ID" smtClean="0"/>
              <a:t>31/05/2024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2BD0-67E7-418A-8788-D20A60F7FF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93632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C503-F6A7-49FC-9E0D-B15E88E5C77E}" type="datetimeFigureOut">
              <a:rPr lang="en-ID" smtClean="0"/>
              <a:t>31/05/2024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2BD0-67E7-418A-8788-D20A60F7FF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87811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C503-F6A7-49FC-9E0D-B15E88E5C77E}" type="datetimeFigureOut">
              <a:rPr lang="en-ID" smtClean="0"/>
              <a:t>31/05/2024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2BD0-67E7-418A-8788-D20A60F7FF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19372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23C503-F6A7-49FC-9E0D-B15E88E5C77E}" type="datetimeFigureOut">
              <a:rPr lang="en-ID" smtClean="0"/>
              <a:t>31/05/2024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F32BD0-67E7-418A-8788-D20A60F7FF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792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4469908-40F0-48EB-8B29-996548C1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69FA6-3C5F-A5C4-E545-DF4379657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4072041"/>
            <a:ext cx="7886700" cy="1286087"/>
          </a:xfrm>
          <a:noFill/>
        </p:spPr>
        <p:txBody>
          <a:bodyPr anchor="ctr">
            <a:noAutofit/>
          </a:bodyPr>
          <a:lstStyle/>
          <a:p>
            <a:r>
              <a:rPr lang="en-US" sz="5000" dirty="0">
                <a:latin typeface="Impact" panose="020B0806030902050204" pitchFamily="34" charset="0"/>
              </a:rPr>
              <a:t>DASAR PEMERINTAHAN ALLAH</a:t>
            </a:r>
            <a:endParaRPr lang="en-ID" sz="500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2829A5-D6C1-4F6C-8348-907D27588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5571898"/>
            <a:ext cx="7886700" cy="722575"/>
          </a:xfrm>
          <a:noFill/>
        </p:spPr>
        <p:txBody>
          <a:bodyPr>
            <a:noAutofit/>
          </a:bodyPr>
          <a:lstStyle/>
          <a:p>
            <a:r>
              <a:rPr lang="en-US" sz="2000" b="1"/>
              <a:t>Pelajaran ke-9, </a:t>
            </a:r>
            <a:r>
              <a:rPr lang="en-US" sz="2000" b="1" err="1"/>
              <a:t>Triwulan</a:t>
            </a:r>
            <a:r>
              <a:rPr lang="en-US" sz="2000" b="1"/>
              <a:t> II</a:t>
            </a:r>
          </a:p>
          <a:p>
            <a:r>
              <a:rPr lang="en-US" sz="2000" b="1" err="1"/>
              <a:t>Tahun</a:t>
            </a:r>
            <a:r>
              <a:rPr lang="en-US" sz="2000" b="1"/>
              <a:t> 2024</a:t>
            </a:r>
            <a:endParaRPr lang="en-ID" sz="2000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2EBDCB-93A8-8842-B1C8-22FCAB92D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1" r="13014" b="2"/>
          <a:stretch/>
        </p:blipFill>
        <p:spPr>
          <a:xfrm>
            <a:off x="20" y="1"/>
            <a:ext cx="9143979" cy="390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96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E4D043-A8BF-1CFD-D39B-1340996F9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15B3F-1B0B-DE69-102E-C48DB08A7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50" y="457201"/>
            <a:ext cx="8240232" cy="60279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Bukanlah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maksud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kedatangan</a:t>
            </a:r>
            <a:r>
              <a:rPr lang="en-ID" sz="3200" dirty="0">
                <a:latin typeface="Franklin Gothic Demi Cond" panose="020B0706030402020204" pitchFamily="34" charset="0"/>
              </a:rPr>
              <a:t>-Nya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meniadakan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bagian</a:t>
            </a:r>
            <a:r>
              <a:rPr lang="en-ID" sz="3200" dirty="0">
                <a:latin typeface="Franklin Gothic Demi Cond" panose="020B0706030402020204" pitchFamily="34" charset="0"/>
              </a:rPr>
              <a:t> pun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hukum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hukum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pernah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bisa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dirusakkan</a:t>
            </a:r>
            <a:r>
              <a:rPr lang="en-ID" sz="3200" dirty="0">
                <a:latin typeface="Franklin Gothic Demi Cond" panose="020B0706030402020204" pitchFamily="34" charset="0"/>
              </a:rPr>
              <a:t>, yang ‘</a:t>
            </a:r>
            <a:r>
              <a:rPr lang="en-ID" sz="3200" dirty="0" err="1">
                <a:latin typeface="Franklin Gothic Demi Cond" panose="020B0706030402020204" pitchFamily="34" charset="0"/>
              </a:rPr>
              <a:t>berdiri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teguh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sebagai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saksi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setia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surga</a:t>
            </a:r>
            <a:r>
              <a:rPr lang="en-ID" sz="3200" dirty="0">
                <a:latin typeface="Franklin Gothic Demi Cond" panose="020B0706030402020204" pitchFamily="34" charset="0"/>
              </a:rPr>
              <a:t>' ... </a:t>
            </a:r>
            <a:r>
              <a:rPr lang="en-ID" sz="3200" dirty="0" err="1">
                <a:latin typeface="Impact" panose="020B0806030902050204" pitchFamily="34" charset="0"/>
              </a:rPr>
              <a:t>Setiap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bagian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hukum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ini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harus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tetap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berlaku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bagi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seluruh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umat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manusia</a:t>
            </a:r>
            <a:r>
              <a:rPr lang="en-ID" sz="3200" dirty="0">
                <a:latin typeface="Impact" panose="020B0806030902050204" pitchFamily="34" charset="0"/>
              </a:rPr>
              <a:t>, dan di </a:t>
            </a:r>
            <a:r>
              <a:rPr lang="en-ID" sz="3200" dirty="0" err="1">
                <a:latin typeface="Impact" panose="020B0806030902050204" pitchFamily="34" charset="0"/>
              </a:rPr>
              <a:t>segala</a:t>
            </a:r>
            <a:r>
              <a:rPr lang="en-ID" sz="3200" dirty="0">
                <a:latin typeface="Impact" panose="020B0806030902050204" pitchFamily="34" charset="0"/>
              </a:rPr>
              <a:t> zaman;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bergantung</a:t>
            </a:r>
            <a:r>
              <a:rPr lang="en-ID" sz="3200" dirty="0"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latin typeface="Franklin Gothic Demi Cond" panose="020B0706030402020204" pitchFamily="34" charset="0"/>
              </a:rPr>
              <a:t>waktu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tempat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keadaan</a:t>
            </a:r>
            <a:r>
              <a:rPr lang="en-ID" sz="3200" dirty="0">
                <a:latin typeface="Franklin Gothic Demi Cond" panose="020B0706030402020204" pitchFamily="34" charset="0"/>
              </a:rPr>
              <a:t> lain yang </a:t>
            </a:r>
            <a:r>
              <a:rPr lang="en-ID" sz="3200" dirty="0" err="1">
                <a:latin typeface="Franklin Gothic Demi Cond" panose="020B0706030402020204" pitchFamily="34" charset="0"/>
              </a:rPr>
              <a:t>dapat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berubah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latin typeface="Franklin Gothic Demi Cond" panose="020B0706030402020204" pitchFamily="34" charset="0"/>
              </a:rPr>
              <a:t>sifat</a:t>
            </a:r>
            <a:r>
              <a:rPr lang="en-ID" sz="3200" dirty="0">
                <a:latin typeface="Franklin Gothic Demi Cond" panose="020B0706030402020204" pitchFamily="34" charset="0"/>
              </a:rPr>
              <a:t> Allah dan </a:t>
            </a:r>
            <a:r>
              <a:rPr lang="en-ID" sz="3200" dirty="0" err="1">
                <a:latin typeface="Franklin Gothic Demi Cond" panose="020B0706030402020204" pitchFamily="34" charset="0"/>
              </a:rPr>
              <a:t>sifat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latin typeface="Franklin Gothic Demi Cond" panose="020B0706030402020204" pitchFamily="34" charset="0"/>
              </a:rPr>
              <a:t>hubungan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keduanya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dapat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diubah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sama</a:t>
            </a:r>
            <a:r>
              <a:rPr lang="en-ID" sz="3200" dirty="0">
                <a:latin typeface="Franklin Gothic Demi Cond" panose="020B0706030402020204" pitchFamily="34" charset="0"/>
              </a:rPr>
              <a:t> lain" </a:t>
            </a:r>
          </a:p>
          <a:p>
            <a:pPr marL="0" indent="0" algn="ctr">
              <a:buNone/>
            </a:pPr>
            <a:r>
              <a:rPr lang="en-ID" sz="2400" dirty="0">
                <a:latin typeface="Franklin Gothic Demi Cond" panose="020B0706030402020204" pitchFamily="34" charset="0"/>
              </a:rPr>
              <a:t>[Upon Our Lord's Sermon on the Mount, Discourse V, </a:t>
            </a:r>
            <a:r>
              <a:rPr lang="en-ID" sz="2400" b="1" dirty="0">
                <a:latin typeface="Franklin Gothic Demi Cond" panose="020B0706030402020204" pitchFamily="34" charset="0"/>
              </a:rPr>
              <a:t>John Wesley's Sermons</a:t>
            </a:r>
            <a:r>
              <a:rPr lang="en-ID" sz="2400" dirty="0">
                <a:latin typeface="Franklin Gothic Demi Cond" panose="020B0706030402020204" pitchFamily="34" charset="0"/>
              </a:rPr>
              <a:t>: An Anthology (Nashville, TN: Abington Press, 1991), </a:t>
            </a:r>
            <a:r>
              <a:rPr lang="en-ID" sz="2400" dirty="0" err="1">
                <a:latin typeface="Franklin Gothic Demi Cond" panose="020B0706030402020204" pitchFamily="34" charset="0"/>
              </a:rPr>
              <a:t>hlm</a:t>
            </a:r>
            <a:r>
              <a:rPr lang="en-ID" sz="2400" dirty="0">
                <a:latin typeface="Franklin Gothic Demi Cond" panose="020B0706030402020204" pitchFamily="34" charset="0"/>
              </a:rPr>
              <a:t>. 208, 209].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772275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1460FC-07B1-E22A-FD6B-94B79EFB6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20C47-283F-8BBD-6AF8-B319A95AA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17" y="265815"/>
            <a:ext cx="7238372" cy="625743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Karena </a:t>
            </a:r>
            <a:r>
              <a:rPr lang="en-ID" dirty="0" err="1">
                <a:latin typeface="Gill Sans Nova Cond XBd" panose="020B0A06020104020203" pitchFamily="34" charset="0"/>
              </a:rPr>
              <a:t>hukum</a:t>
            </a:r>
            <a:r>
              <a:rPr lang="en-ID" dirty="0"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transkrip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karakter</a:t>
            </a:r>
            <a:r>
              <a:rPr lang="en-ID" dirty="0">
                <a:latin typeface="Gill Sans Nova Cond XBd" panose="020B0A06020104020203" pitchFamily="34" charset="0"/>
              </a:rPr>
              <a:t>-Nya [</a:t>
            </a:r>
            <a:r>
              <a:rPr lang="en-ID" dirty="0" err="1">
                <a:latin typeface="Gill Sans Nova Cond XBd" panose="020B0A06020104020203" pitchFamily="34" charset="0"/>
              </a:rPr>
              <a:t>Keluaran</a:t>
            </a:r>
            <a:r>
              <a:rPr lang="en-ID" dirty="0">
                <a:latin typeface="Gill Sans Nova Cond XBd" panose="020B0A06020104020203" pitchFamily="34" charset="0"/>
              </a:rPr>
              <a:t> 34:5-7], </a:t>
            </a:r>
            <a:r>
              <a:rPr lang="en-ID" dirty="0" err="1">
                <a:latin typeface="Gill Sans Nova Cond XBd" panose="020B0A06020104020203" pitchFamily="34" charset="0"/>
              </a:rPr>
              <a:t>fondasi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takhta</a:t>
            </a:r>
            <a:r>
              <a:rPr lang="en-ID" dirty="0">
                <a:latin typeface="Gill Sans Nova Cond XBd" panose="020B0A06020104020203" pitchFamily="34" charset="0"/>
              </a:rPr>
              <a:t>-Nya, dan </a:t>
            </a:r>
            <a:r>
              <a:rPr lang="en-ID" dirty="0" err="1">
                <a:latin typeface="Gill Sans Nova Cond XBd" panose="020B0A06020104020203" pitchFamily="34" charset="0"/>
              </a:rPr>
              <a:t>dasar</a:t>
            </a:r>
            <a:r>
              <a:rPr lang="en-ID" dirty="0">
                <a:latin typeface="Gill Sans Nova Cond XBd" panose="020B0A06020104020203" pitchFamily="34" charset="0"/>
              </a:rPr>
              <a:t> moral </a:t>
            </a:r>
            <a:r>
              <a:rPr lang="en-ID" dirty="0" err="1">
                <a:latin typeface="Gill Sans Nova Cond XBd" panose="020B0A06020104020203" pitchFamily="34" charset="0"/>
              </a:rPr>
              <a:t>bagi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umat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latin typeface="Gill Sans Nova Cond XBd" panose="020B0A06020104020203" pitchFamily="34" charset="0"/>
              </a:rPr>
              <a:t>, Iblis </a:t>
            </a:r>
            <a:r>
              <a:rPr lang="en-ID" dirty="0" err="1">
                <a:latin typeface="Gill Sans Nova Cond XBd" panose="020B0A06020104020203" pitchFamily="34" charset="0"/>
              </a:rPr>
              <a:t>membencinya</a:t>
            </a:r>
            <a:r>
              <a:rPr lang="en-ID" dirty="0">
                <a:latin typeface="Gill Sans Nova Cond XBd" panose="020B0A06020104020203" pitchFamily="34" charset="0"/>
              </a:rPr>
              <a:t> [Wahyu 12:17].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Mempertahankan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hukum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berarti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mempertahankan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karakter</a:t>
            </a:r>
            <a:r>
              <a:rPr lang="en-ID" dirty="0">
                <a:latin typeface="Impact" panose="020B0806030902050204" pitchFamily="34" charset="0"/>
              </a:rPr>
              <a:t> Allah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>
                <a:latin typeface="Impact" panose="020B0806030902050204" pitchFamily="34" charset="0"/>
              </a:rPr>
              <a:t>status-Nya </a:t>
            </a: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Pencipta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>
                <a:latin typeface="Franklin Gothic Demi Cond" panose="020B0706030402020204" pitchFamily="34" charset="0"/>
              </a:rPr>
              <a:t>dan </a:t>
            </a:r>
            <a:r>
              <a:rPr lang="en-ID" dirty="0">
                <a:latin typeface="Impact" panose="020B0806030902050204" pitchFamily="34" charset="0"/>
              </a:rPr>
              <a:t>Raja yang </a:t>
            </a:r>
            <a:r>
              <a:rPr lang="en-ID" dirty="0" err="1">
                <a:latin typeface="Impact" panose="020B0806030902050204" pitchFamily="34" charset="0"/>
              </a:rPr>
              <a:t>sah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atas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semesta</a:t>
            </a:r>
            <a:r>
              <a:rPr lang="en-ID" dirty="0">
                <a:latin typeface="Impact" panose="020B0806030902050204" pitchFamily="34" charset="0"/>
              </a:rPr>
              <a:t>, yang </a:t>
            </a:r>
            <a:r>
              <a:rPr lang="en-ID" dirty="0" err="1">
                <a:latin typeface="Impact" panose="020B0806030902050204" pitchFamily="34" charset="0"/>
              </a:rPr>
              <a:t>bertahta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tempat</a:t>
            </a:r>
            <a:r>
              <a:rPr lang="en-ID" dirty="0">
                <a:latin typeface="Impact" panose="020B0806030902050204" pitchFamily="34" charset="0"/>
              </a:rPr>
              <a:t> kudus </a:t>
            </a:r>
            <a:r>
              <a:rPr lang="en-ID" dirty="0" err="1">
                <a:latin typeface="Impact" panose="020B0806030902050204" pitchFamily="34" charset="0"/>
              </a:rPr>
              <a:t>surgawi</a:t>
            </a:r>
            <a:r>
              <a:rPr lang="en-ID" dirty="0">
                <a:latin typeface="Impact" panose="020B080603090205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Menegakkan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hukum</a:t>
            </a:r>
            <a:r>
              <a:rPr lang="en-ID" dirty="0"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latin typeface="Franklin Gothic Demi Cond" panose="020B0706030402020204" pitchFamily="34" charset="0"/>
              </a:rPr>
              <a:t>berarti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memahami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satu-satunya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sumber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standar</a:t>
            </a:r>
            <a:r>
              <a:rPr lang="en-ID" dirty="0">
                <a:latin typeface="Franklin Gothic Demi Cond" panose="020B0706030402020204" pitchFamily="34" charset="0"/>
              </a:rPr>
              <a:t> moral dan </a:t>
            </a:r>
            <a:r>
              <a:rPr lang="en-ID" dirty="0" err="1">
                <a:latin typeface="Franklin Gothic Demi Cond" panose="020B0706030402020204" pitchFamily="34" charset="0"/>
              </a:rPr>
              <a:t>makna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kehidupan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Eras Bold ITC" panose="020B0907030504020204" pitchFamily="34" charset="0"/>
              </a:rPr>
              <a:t>Meninggalkan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Eras Bold ITC" panose="020B0907030504020204" pitchFamily="34" charset="0"/>
              </a:rPr>
              <a:t> Allah dan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Eras Bold ITC" panose="020B0907030504020204" pitchFamily="34" charset="0"/>
              </a:rPr>
              <a:t>prinsip-prisip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Eras Bold ITC" panose="020B0907030504020204" pitchFamily="34" charset="0"/>
              </a:rPr>
              <a:t>kehidupan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Eras Bold ITC" panose="020B0907030504020204" pitchFamily="34" charset="0"/>
              </a:rPr>
              <a:t>-Nya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Eras Bold ITC" panose="020B0907030504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Eras Bold ITC" panose="020B0907030504020204" pitchFamily="34" charset="0"/>
              </a:rPr>
              <a:t>membawa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Eras Bold ITC" panose="020B0907030504020204" pitchFamily="34" charset="0"/>
              </a:rPr>
              <a:t>kekacauan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Eras Bold ITC" panose="020B0907030504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Eras Bold ITC" panose="020B0907030504020204" pitchFamily="34" charset="0"/>
              </a:rPr>
              <a:t>kematian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Eras Bold ITC" panose="020B0907030504020204" pitchFamily="34" charset="0"/>
              </a:rPr>
              <a:t>kekal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Eras Bold ITC" panose="020B090703050402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0CE861-06C0-4CD1-B3B4-34C3F7F94F1F}"/>
              </a:ext>
            </a:extLst>
          </p:cNvPr>
          <p:cNvSpPr/>
          <p:nvPr/>
        </p:nvSpPr>
        <p:spPr>
          <a:xfrm>
            <a:off x="305411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68112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A94DA-96FC-1A49-6499-41CAB2A5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SABAT DAN HUKUM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</a:rPr>
              <a:t>Selasa</a:t>
            </a:r>
            <a:r>
              <a:rPr lang="en-ID" sz="2800" dirty="0">
                <a:solidFill>
                  <a:srgbClr val="FFFFFF"/>
                </a:solidFill>
              </a:rPr>
              <a:t>, 28 Mei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436C20-9C5E-0FD7-7DFD-E1A54DB24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741"/>
            <a:ext cx="9144000" cy="52672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F643-CAE3-D156-8A16-0F3436E4A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329" y="1690263"/>
            <a:ext cx="7503564" cy="507490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Kita </a:t>
            </a:r>
            <a:r>
              <a:rPr lang="en-ID" dirty="0" err="1">
                <a:latin typeface="Gill Sans Nova Cond XBd" panose="020B0A06020104020203" pitchFamily="34" charset="0"/>
              </a:rPr>
              <a:t>ada</a:t>
            </a:r>
            <a:r>
              <a:rPr lang="en-ID" dirty="0">
                <a:latin typeface="Gill Sans Nova Cond XBd" panose="020B0A06020104020203" pitchFamily="34" charset="0"/>
              </a:rPr>
              <a:t> di dunia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menciptakan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 Dia </a:t>
            </a:r>
            <a:r>
              <a:rPr lang="en-ID" dirty="0" err="1">
                <a:latin typeface="Gill Sans Nova Cond XBd" panose="020B0A06020104020203" pitchFamily="34" charset="0"/>
              </a:rPr>
              <a:t>layak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sembah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bukan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Dia </a:t>
            </a:r>
            <a:r>
              <a:rPr lang="en-ID" dirty="0" err="1">
                <a:latin typeface="Gill Sans Nova Cond XBd" panose="020B0A06020104020203" pitchFamily="34" charset="0"/>
              </a:rPr>
              <a:t>menciptakan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[Wahyu 4:11], </a:t>
            </a: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 juga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Dia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menebus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Penciptaan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Penebusan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adalah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inti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dari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semua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penyembahan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benar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. </a:t>
            </a:r>
            <a:r>
              <a:rPr lang="en-ID" sz="3000" dirty="0">
                <a:latin typeface="Gill Sans Nova Cond XBd" panose="020B0A06020104020203" pitchFamily="34" charset="0"/>
              </a:rPr>
              <a:t>Oleh </a:t>
            </a:r>
            <a:r>
              <a:rPr lang="en-ID" sz="3000" dirty="0" err="1">
                <a:latin typeface="Gill Sans Nova Cond XBd" panose="020B0A06020104020203" pitchFamily="34" charset="0"/>
              </a:rPr>
              <a:t>karena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itu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hari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Sabat</a:t>
            </a:r>
            <a:r>
              <a:rPr lang="en-ID" sz="3000" dirty="0">
                <a:latin typeface="Gill Sans Nova Cond XBd" panose="020B0A06020104020203" pitchFamily="34" charset="0"/>
              </a:rPr>
              <a:t> sangat </a:t>
            </a:r>
            <a:r>
              <a:rPr lang="en-ID" sz="3000" dirty="0" err="1">
                <a:latin typeface="Gill Sans Nova Cond XBd" panose="020B0A06020104020203" pitchFamily="34" charset="0"/>
              </a:rPr>
              <a:t>penting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untuk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memahami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rencana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keselamatan</a:t>
            </a:r>
            <a:r>
              <a:rPr lang="en-ID" sz="30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Sabat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berbicara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tentang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pemeliharaan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Sang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Pencipta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dan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kasih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Sang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Penebus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F9C00D-C5E7-D2CB-C912-3A33A79CD60E}"/>
              </a:ext>
            </a:extLst>
          </p:cNvPr>
          <p:cNvSpPr/>
          <p:nvPr/>
        </p:nvSpPr>
        <p:spPr>
          <a:xfrm>
            <a:off x="193189" y="3096938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3224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4C96EC-16B4-F395-89EF-9A89FCAAE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5DC62-909B-D042-C645-7F0DAC283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517" y="1255328"/>
            <a:ext cx="6784339" cy="5014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Pada </a:t>
            </a:r>
            <a:r>
              <a:rPr lang="en-ID" sz="3200" dirty="0" err="1">
                <a:latin typeface="Gill Sans Nova Cond XBd" panose="020B0A06020104020203" pitchFamily="34" charset="0"/>
              </a:rPr>
              <a:t>akhir</a:t>
            </a:r>
            <a:r>
              <a:rPr lang="en-ID" sz="3200" dirty="0">
                <a:latin typeface="Gill Sans Nova Cond XBd" panose="020B0A06020104020203" pitchFamily="34" charset="0"/>
              </a:rPr>
              <a:t> pekan </a:t>
            </a:r>
            <a:r>
              <a:rPr lang="en-ID" sz="3200" dirty="0" err="1">
                <a:latin typeface="Gill Sans Nova Cond XBd" panose="020B0A06020104020203" pitchFamily="34" charset="0"/>
              </a:rPr>
              <a:t>Penciptaan</a:t>
            </a:r>
            <a:r>
              <a:rPr lang="en-ID" sz="3200" dirty="0">
                <a:latin typeface="Gill Sans Nova Cond XBd" panose="020B0A06020104020203" pitchFamily="34" charset="0"/>
              </a:rPr>
              <a:t>, Allah </a:t>
            </a:r>
            <a:r>
              <a:rPr lang="en-ID" sz="3200" dirty="0" err="1">
                <a:latin typeface="Gill Sans Nova Cond XBd" panose="020B0A06020104020203" pitchFamily="34" charset="0"/>
              </a:rPr>
              <a:t>beristirahat</a:t>
            </a:r>
            <a:r>
              <a:rPr lang="en-ID" sz="3200" dirty="0"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keindahan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keagungan</a:t>
            </a:r>
            <a:r>
              <a:rPr lang="en-ID" sz="3200" dirty="0">
                <a:latin typeface="Gill Sans Nova Cond XBd" panose="020B0A06020104020203" pitchFamily="34" charset="0"/>
              </a:rPr>
              <a:t> dunia yang </a:t>
            </a:r>
            <a:r>
              <a:rPr lang="en-ID" sz="3200" dirty="0" err="1">
                <a:latin typeface="Gill Sans Nova Cond XBd" panose="020B0A06020104020203" pitchFamily="34" charset="0"/>
              </a:rPr>
              <a:t>telah</a:t>
            </a:r>
            <a:r>
              <a:rPr lang="en-ID" sz="3200" dirty="0">
                <a:latin typeface="Gill Sans Nova Cond XBd" panose="020B0A06020104020203" pitchFamily="34" charset="0"/>
              </a:rPr>
              <a:t> la </a:t>
            </a:r>
            <a:r>
              <a:rPr lang="en-ID" sz="3200" dirty="0" err="1">
                <a:latin typeface="Gill Sans Nova Cond XBd" panose="020B0A06020104020203" pitchFamily="34" charset="0"/>
              </a:rPr>
              <a:t>ciptakan</a:t>
            </a:r>
            <a:r>
              <a:rPr lang="en-ID" sz="3200" dirty="0">
                <a:latin typeface="Gill Sans Nova Cond XBd" panose="020B0A06020104020203" pitchFamily="34" charset="0"/>
              </a:rPr>
              <a:t> [</a:t>
            </a:r>
            <a:r>
              <a:rPr lang="en-ID" sz="3200" dirty="0" err="1">
                <a:latin typeface="Gill Sans Nova Cond XBd" panose="020B0A06020104020203" pitchFamily="34" charset="0"/>
              </a:rPr>
              <a:t>Kejadian</a:t>
            </a:r>
            <a:r>
              <a:rPr lang="en-ID" sz="3200" dirty="0">
                <a:latin typeface="Gill Sans Nova Cond XBd" panose="020B0A06020104020203" pitchFamily="34" charset="0"/>
              </a:rPr>
              <a:t> 2:1-3]. </a:t>
            </a:r>
          </a:p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Dia juga </a:t>
            </a:r>
            <a:r>
              <a:rPr lang="en-ID" sz="3200" dirty="0" err="1">
                <a:latin typeface="Impact" panose="020B0806030902050204" pitchFamily="34" charset="0"/>
              </a:rPr>
              <a:t>beristirahat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sebagai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teladan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bagi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Hari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Sabat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jeda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mingguan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memuji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Dia yang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telah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menciptakan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>
                <a:latin typeface="Gill Sans Nova Cond XBd" panose="020B0A06020104020203" pitchFamily="34" charset="0"/>
              </a:rPr>
              <a:t>[</a:t>
            </a:r>
            <a:r>
              <a:rPr lang="en-ID" sz="3200" dirty="0" err="1">
                <a:latin typeface="Gill Sans Nova Cond XBd" panose="020B0A06020104020203" pitchFamily="34" charset="0"/>
              </a:rPr>
              <a:t>Keluaran</a:t>
            </a:r>
            <a:r>
              <a:rPr lang="en-ID" sz="3200" dirty="0">
                <a:latin typeface="Gill Sans Nova Cond XBd" panose="020B0A06020104020203" pitchFamily="34" charset="0"/>
              </a:rPr>
              <a:t> 20:8-11].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3480DA-D2C7-A303-FCF0-D1AF7C01671E}"/>
              </a:ext>
            </a:extLst>
          </p:cNvPr>
          <p:cNvSpPr/>
          <p:nvPr/>
        </p:nvSpPr>
        <p:spPr>
          <a:xfrm>
            <a:off x="442144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46291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677FF1-73BC-4352-35F1-8EA4E102A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C640B-1749-ECAF-8EB5-10CC882DF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415" y="738963"/>
            <a:ext cx="7011015" cy="54438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Sabat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simbol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kekal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perhentian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di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Dia.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Sabat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tanda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kesetiaan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khusus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Sang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Pencipta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>
                <a:latin typeface="Gill Sans Nova Cond XBd" panose="020B0A06020104020203" pitchFamily="34" charset="0"/>
              </a:rPr>
              <a:t>[</a:t>
            </a:r>
            <a:r>
              <a:rPr lang="en-ID" sz="3200" dirty="0" err="1">
                <a:latin typeface="Gill Sans Nova Cond XBd" panose="020B0A06020104020203" pitchFamily="34" charset="0"/>
              </a:rPr>
              <a:t>Yehezkiel</a:t>
            </a:r>
            <a:r>
              <a:rPr lang="en-ID" sz="3200" dirty="0">
                <a:latin typeface="Gill Sans Nova Cond XBd" panose="020B0A06020104020203" pitchFamily="34" charset="0"/>
              </a:rPr>
              <a:t> 20:12, 20]. </a:t>
            </a:r>
          </a:p>
          <a:p>
            <a:r>
              <a:rPr lang="en-ID" sz="3200" dirty="0" err="1">
                <a:latin typeface="Gill Sans Nova Cond XBd" panose="020B0A06020104020203" pitchFamily="34" charset="0"/>
              </a:rPr>
              <a:t>Sabat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adalah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simbol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istirahat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bukan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pekerjaan</a:t>
            </a:r>
            <a:r>
              <a:rPr lang="en-ID" sz="3200" dirty="0">
                <a:latin typeface="Gill Sans Nova Cond XBd" panose="020B0A06020104020203" pitchFamily="34" charset="0"/>
              </a:rPr>
              <a:t>; </a:t>
            </a:r>
          </a:p>
          <a:p>
            <a:r>
              <a:rPr lang="en-ID" sz="3200" dirty="0" err="1">
                <a:latin typeface="Gill Sans Nova Cond XBd" panose="020B0A06020104020203" pitchFamily="34" charset="0"/>
              </a:rPr>
              <a:t>Simbol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kasih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karunia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bukan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legisme</a:t>
            </a:r>
            <a:r>
              <a:rPr lang="en-ID" sz="3200" dirty="0">
                <a:latin typeface="Gill Sans Nova Cond XBd" panose="020B0A06020104020203" pitchFamily="34" charset="0"/>
              </a:rPr>
              <a:t>; </a:t>
            </a:r>
          </a:p>
          <a:p>
            <a:r>
              <a:rPr lang="en-ID" sz="3200" dirty="0" err="1">
                <a:latin typeface="Gill Sans Nova Cond XBd" panose="020B0A06020104020203" pitchFamily="34" charset="0"/>
              </a:rPr>
              <a:t>Simbol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jaminan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bukan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penghukuman</a:t>
            </a:r>
            <a:r>
              <a:rPr lang="en-ID" sz="3200" dirty="0">
                <a:latin typeface="Gill Sans Nova Cond XBd" panose="020B0A06020104020203" pitchFamily="34" charset="0"/>
              </a:rPr>
              <a:t>; </a:t>
            </a:r>
          </a:p>
          <a:p>
            <a:r>
              <a:rPr lang="en-ID" sz="3200" dirty="0" err="1">
                <a:latin typeface="Gill Sans Nova Cond XBd" panose="020B0A06020104020203" pitchFamily="34" charset="0"/>
              </a:rPr>
              <a:t>Simbol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kebergantungan</a:t>
            </a:r>
            <a:r>
              <a:rPr lang="en-ID" sz="3200" dirty="0">
                <a:latin typeface="Gill Sans Nova Cond XBd" panose="020B0A06020104020203" pitchFamily="34" charset="0"/>
              </a:rPr>
              <a:t> pada Allah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keselamatan</a:t>
            </a:r>
            <a:r>
              <a:rPr lang="en-ID" sz="3200" dirty="0">
                <a:latin typeface="Gill Sans Nova Cond XBd" panose="020B0A06020104020203" pitchFamily="34" charset="0"/>
              </a:rPr>
              <a:t>, dan </a:t>
            </a:r>
            <a:r>
              <a:rPr lang="en-ID" sz="3200" dirty="0" err="1">
                <a:latin typeface="Gill Sans Nova Cond XBd" panose="020B0A06020104020203" pitchFamily="34" charset="0"/>
              </a:rPr>
              <a:t>bukan</a:t>
            </a:r>
            <a:r>
              <a:rPr lang="en-ID" sz="3200" dirty="0">
                <a:latin typeface="Gill Sans Nova Cond XBd" panose="020B0A06020104020203" pitchFamily="34" charset="0"/>
              </a:rPr>
              <a:t> pada </a:t>
            </a:r>
            <a:r>
              <a:rPr lang="en-ID" sz="3200" dirty="0" err="1">
                <a:latin typeface="Gill Sans Nova Cond XBd" panose="020B0A06020104020203" pitchFamily="34" charset="0"/>
              </a:rPr>
              <a:t>diri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sendiri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CF13EF-8DE3-8082-6509-015A80625A1F}"/>
              </a:ext>
            </a:extLst>
          </p:cNvPr>
          <p:cNvSpPr/>
          <p:nvPr/>
        </p:nvSpPr>
        <p:spPr>
          <a:xfrm>
            <a:off x="475324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48677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BBDBBB-DE5C-08C3-2008-BC11AF630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F6E98-45B7-9328-1F50-8C662F295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187" y="985055"/>
            <a:ext cx="6968760" cy="5530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Wahyu 14 </a:t>
            </a:r>
            <a:r>
              <a:rPr lang="en-ID" sz="3000" dirty="0" err="1">
                <a:latin typeface="Impact" panose="020B0806030902050204" pitchFamily="34" charset="0"/>
              </a:rPr>
              <a:t>adalah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pekabaran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akhir</a:t>
            </a:r>
            <a:r>
              <a:rPr lang="en-ID" sz="3000" dirty="0">
                <a:latin typeface="Impact" panose="020B0806030902050204" pitchFamily="34" charset="0"/>
              </a:rPr>
              <a:t> zaman Allah </a:t>
            </a:r>
            <a:r>
              <a:rPr lang="en-ID" sz="3000" dirty="0" err="1">
                <a:latin typeface="Impact" panose="020B0806030902050204" pitchFamily="34" charset="0"/>
              </a:rPr>
              <a:t>bagi</a:t>
            </a:r>
            <a:r>
              <a:rPr lang="en-ID" sz="3000" dirty="0">
                <a:latin typeface="Impact" panose="020B0806030902050204" pitchFamily="34" charset="0"/>
              </a:rPr>
              <a:t> dunia, </a:t>
            </a:r>
            <a:r>
              <a:rPr lang="en-ID" sz="3000" dirty="0" err="1">
                <a:latin typeface="Impact" panose="020B0806030902050204" pitchFamily="34" charset="0"/>
              </a:rPr>
              <a:t>memanggil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manusia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untuk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beristirahat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dalam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kasih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pemeliharaan</a:t>
            </a:r>
            <a:r>
              <a:rPr lang="en-ID" sz="3000" dirty="0">
                <a:latin typeface="Impact" panose="020B0806030902050204" pitchFamily="34" charset="0"/>
              </a:rPr>
              <a:t>-Nya </a:t>
            </a:r>
            <a:r>
              <a:rPr lang="en-ID" sz="3000" dirty="0" err="1">
                <a:latin typeface="Impact" panose="020B0806030902050204" pitchFamily="34" charset="0"/>
              </a:rPr>
              <a:t>setiap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hari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Sabat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Gill Sans Nova Cond XBd" panose="020B0A06020104020203" pitchFamily="34" charset="0"/>
              </a:rPr>
              <a:t>Pekabaran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ini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memanggil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untuk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mengingat</a:t>
            </a:r>
            <a:r>
              <a:rPr lang="en-ID" sz="3000" dirty="0">
                <a:latin typeface="Gill Sans Nova Cond XBd" panose="020B0A06020104020203" pitchFamily="34" charset="0"/>
              </a:rPr>
              <a:t> Dia yang </a:t>
            </a:r>
            <a:r>
              <a:rPr lang="en-ID" sz="3000" dirty="0" err="1">
                <a:latin typeface="Gill Sans Nova Cond XBd" panose="020B0A06020104020203" pitchFamily="34" charset="0"/>
              </a:rPr>
              <a:t>telah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menciptakan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latin typeface="Gill Sans Nova Cond XBd" panose="020B0A06020104020203" pitchFamily="34" charset="0"/>
              </a:rPr>
              <a:t> dan </a:t>
            </a:r>
            <a:r>
              <a:rPr lang="en-ID" sz="3000" dirty="0" err="1">
                <a:latin typeface="Gill Sans Nova Cond XBd" panose="020B0A06020104020203" pitchFamily="34" charset="0"/>
              </a:rPr>
              <a:t>memuliakan</a:t>
            </a:r>
            <a:r>
              <a:rPr lang="en-ID" sz="3000" dirty="0">
                <a:latin typeface="Gill Sans Nova Cond XBd" panose="020B0A06020104020203" pitchFamily="34" charset="0"/>
              </a:rPr>
              <a:t> Dia.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Memelihara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hari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Sabat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juga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merupakan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penghubung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antara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kesempurnaan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Eden dan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kemuliaan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langit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baru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bumi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baru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akan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datang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51B7CC-2530-1BC8-1239-D1C830F4E73B}"/>
              </a:ext>
            </a:extLst>
          </p:cNvPr>
          <p:cNvSpPr/>
          <p:nvPr/>
        </p:nvSpPr>
        <p:spPr>
          <a:xfrm>
            <a:off x="414417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61370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32421-D16D-D72F-51D2-38BF1456D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TANDA BINATANG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>
                <a:solidFill>
                  <a:srgbClr val="FFFFFF"/>
                </a:solidFill>
              </a:rPr>
              <a:t>Rabu, 29 Mei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A2B74-77E2-2B48-1B94-C9BE481AB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" y="1597431"/>
            <a:ext cx="9144000" cy="52641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473F0-468D-333C-E7CC-C552B0F44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149" y="1891970"/>
            <a:ext cx="6956930" cy="4646357"/>
          </a:xfrm>
          <a:solidFill>
            <a:srgbClr val="800000"/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Wahyu 12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menguraikan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konflik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kosmis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antara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Kristus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dan Iblis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selama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berabad-abad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.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Konflik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mencapai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puncaknya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serangan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terakhir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Iblis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terhadap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umat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Wahyu 13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memperkenalkan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dua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sekutu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naga,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binatang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laut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binatang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darat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.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Kedua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kekuatan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bergabung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dengannya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berperang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melawan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umat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Allah.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989D57-9362-87FE-0CC9-C0907DC763EA}"/>
              </a:ext>
            </a:extLst>
          </p:cNvPr>
          <p:cNvSpPr/>
          <p:nvPr/>
        </p:nvSpPr>
        <p:spPr>
          <a:xfrm>
            <a:off x="344512" y="3084591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70914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676647-8667-14F4-193C-508441116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E70AD-AD51-C7EF-2EFB-1164A7420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019" y="674104"/>
            <a:ext cx="7129002" cy="5509790"/>
          </a:xfrm>
          <a:solidFill>
            <a:srgbClr val="8000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FFC000"/>
                </a:solidFill>
                <a:latin typeface="Trade Gothic Next Heavy" panose="020B0903040303020004" pitchFamily="34" charset="0"/>
              </a:rPr>
              <a:t>Pertentangan</a:t>
            </a:r>
            <a:r>
              <a:rPr lang="en-ID" sz="3200" dirty="0">
                <a:solidFill>
                  <a:srgbClr val="FFC00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Trade Gothic Next Heavy" panose="020B0903040303020004" pitchFamily="34" charset="0"/>
              </a:rPr>
              <a:t>antara</a:t>
            </a:r>
            <a:r>
              <a:rPr lang="en-ID" sz="3200" dirty="0">
                <a:solidFill>
                  <a:srgbClr val="FFC00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Trade Gothic Next Heavy" panose="020B0903040303020004" pitchFamily="34" charset="0"/>
              </a:rPr>
              <a:t>Kristus</a:t>
            </a:r>
            <a:r>
              <a:rPr lang="en-ID" sz="3200" dirty="0">
                <a:solidFill>
                  <a:srgbClr val="FFC000"/>
                </a:solidFill>
                <a:latin typeface="Trade Gothic Next Heavy" panose="020B0903040303020004" pitchFamily="34" charset="0"/>
              </a:rPr>
              <a:t> dan Iblis </a:t>
            </a:r>
            <a:r>
              <a:rPr lang="en-ID" sz="3200" dirty="0" err="1">
                <a:solidFill>
                  <a:srgbClr val="FFC000"/>
                </a:solidFill>
                <a:latin typeface="Trade Gothic Next Heavy" panose="020B0903040303020004" pitchFamily="34" charset="0"/>
              </a:rPr>
              <a:t>dimulai</a:t>
            </a:r>
            <a:r>
              <a:rPr lang="en-ID" sz="3200" dirty="0">
                <a:solidFill>
                  <a:srgbClr val="FFC000"/>
                </a:solidFill>
                <a:latin typeface="Trade Gothic Next Heavy" panose="020B0903040303020004" pitchFamily="34" charset="0"/>
              </a:rPr>
              <a:t> di </a:t>
            </a:r>
            <a:r>
              <a:rPr lang="en-ID" sz="3200" dirty="0" err="1">
                <a:solidFill>
                  <a:srgbClr val="FFC000"/>
                </a:solidFill>
                <a:latin typeface="Trade Gothic Next Heavy" panose="020B0903040303020004" pitchFamily="34" charset="0"/>
              </a:rPr>
              <a:t>surga</a:t>
            </a:r>
            <a:r>
              <a:rPr lang="en-ID" sz="3200" dirty="0">
                <a:solidFill>
                  <a:srgbClr val="FFC00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Trade Gothic Next Heavy" panose="020B0903040303020004" pitchFamily="34" charset="0"/>
              </a:rPr>
              <a:t>mengenai</a:t>
            </a:r>
            <a:r>
              <a:rPr lang="en-ID" sz="3200" dirty="0">
                <a:solidFill>
                  <a:srgbClr val="FFC00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Trade Gothic Next Heavy" panose="020B0903040303020004" pitchFamily="34" charset="0"/>
              </a:rPr>
              <a:t>penyembahan</a:t>
            </a:r>
            <a:r>
              <a:rPr lang="en-ID" sz="3200" dirty="0">
                <a:solidFill>
                  <a:srgbClr val="FFC000"/>
                </a:solidFill>
                <a:latin typeface="Trade Gothic Next Heavy" panose="020B0903040303020004" pitchFamily="34" charset="0"/>
              </a:rPr>
              <a:t>:</a:t>
            </a:r>
            <a:r>
              <a:rPr lang="en-ID" sz="3200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"Aku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hendak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naik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mengatasi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ketinggian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awan-awan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hendak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menyamai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Mahatinggi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!" [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Yesaya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14:14]. </a:t>
            </a:r>
          </a:p>
          <a:p>
            <a:pPr marL="0" indent="0">
              <a:buNone/>
            </a:pP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Iblis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menginginkan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penyembahan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hanya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milik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Sang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Pencipta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Menurut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Wahyu 13,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berhasil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melakukannya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melalui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aktivitas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binatang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[Wahyu 13:4].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0F46CC-9DA4-A2E7-36F8-55E45615093C}"/>
              </a:ext>
            </a:extLst>
          </p:cNvPr>
          <p:cNvSpPr/>
          <p:nvPr/>
        </p:nvSpPr>
        <p:spPr>
          <a:xfrm>
            <a:off x="380142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48547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80DC5E-C172-7058-0E9D-23B1599A8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84545-99F5-6695-ABA7-BFCFB012E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903" y="335610"/>
            <a:ext cx="7272177" cy="6186777"/>
          </a:xfrm>
          <a:solidFill>
            <a:srgbClr val="8000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Daniel 7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menunjukkan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binatang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darat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sama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tanduk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kecil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yang “</a:t>
            </a:r>
            <a:r>
              <a:rPr lang="en-ID" sz="36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rade Gothic Next Heavy" panose="020B0903040303020004" pitchFamily="34" charset="0"/>
              </a:rPr>
              <a:t>berusaha</a:t>
            </a:r>
            <a:r>
              <a:rPr lang="en-ID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rade Gothic Next Heavy" panose="020B0903040303020004" pitchFamily="34" charset="0"/>
              </a:rPr>
              <a:t>untuk</a:t>
            </a:r>
            <a:r>
              <a:rPr lang="en-ID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rade Gothic Next Heavy" panose="020B0903040303020004" pitchFamily="34" charset="0"/>
              </a:rPr>
              <a:t>mengubah</a:t>
            </a:r>
            <a:r>
              <a:rPr lang="en-ID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rade Gothic Next Heavy" panose="020B0903040303020004" pitchFamily="34" charset="0"/>
              </a:rPr>
              <a:t>waktu</a:t>
            </a:r>
            <a:r>
              <a:rPr lang="en-ID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Trade Gothic Next Heavy" panose="020B0903040303020004" pitchFamily="34" charset="0"/>
              </a:rPr>
              <a:t> dan </a:t>
            </a:r>
            <a:r>
              <a:rPr lang="en-ID" sz="36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rade Gothic Next Heavy" panose="020B0903040303020004" pitchFamily="34" charset="0"/>
              </a:rPr>
              <a:t>hukum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” dan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menjalankan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otoritas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selama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1.260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tahun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[Daniel 7:25; Wahyu 13:5]. </a:t>
            </a:r>
          </a:p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Satu-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satunya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bagian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Sepuluh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Perintah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Hukum Allah yang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berhubungan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waktu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perintah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keempat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yaitu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hari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Sabat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hari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ketujuh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Hukum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menjadi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fokus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konflik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terakhir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mengenai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penyembahan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benar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yang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palsu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AAD5D-AF78-CDF9-E20E-220C3759E1BC}"/>
              </a:ext>
            </a:extLst>
          </p:cNvPr>
          <p:cNvSpPr/>
          <p:nvPr/>
        </p:nvSpPr>
        <p:spPr>
          <a:xfrm>
            <a:off x="312451" y="2459502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98362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2F021F-E44F-0CDF-EE0A-9933BCE2F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3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FA673-5F86-6D93-53F2-02A4DA3DD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002" y="804591"/>
            <a:ext cx="7128710" cy="5629664"/>
          </a:xfrm>
          <a:solidFill>
            <a:srgbClr val="8000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Kitab Wahyu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mengidentifikasi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orang-orang yang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setia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kepada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Allah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sebagai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orang-orang yang 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“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menuruti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hukum-hukum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Allah" [Wahyu 12:17, Wahyu 14:12]. </a:t>
            </a:r>
          </a:p>
          <a:p>
            <a:pPr marL="0" indent="0">
              <a:buNone/>
            </a:pP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termasuk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hari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Sabat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hari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ketujuh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menolak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panggilan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terakhir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tiga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malaikat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menyembah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Allah pada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hari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kudus-Nya [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Yesaya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58:13] dan yang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menyembah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binatang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pada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hari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Sabat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palsunya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menerima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tanda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binatang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D4C255-9ACD-9108-63AD-FE971937879B}"/>
              </a:ext>
            </a:extLst>
          </p:cNvPr>
          <p:cNvSpPr/>
          <p:nvPr/>
        </p:nvSpPr>
        <p:spPr>
          <a:xfrm>
            <a:off x="487039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17861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4AADE-D88F-2F7F-E02D-02F9D6B42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49"/>
            <a:ext cx="8421287" cy="745409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Amasis MT Pro Black" panose="02040A04050005020304" pitchFamily="18" charset="0"/>
              </a:rPr>
              <a:t>WAHYU 12 : 17</a:t>
            </a:r>
            <a:endParaRPr lang="en-ID" sz="40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D5A09-52A9-615D-AC05-FFCD2B868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76" b="678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B252A-B8E2-530C-DC8A-A152F9722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58" y="4689987"/>
            <a:ext cx="8178558" cy="181405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latin typeface="Tw Cen MT Condensed Extra Bold" panose="020B0803020202020204" pitchFamily="34" charset="0"/>
              </a:rPr>
              <a:t>“Maka </a:t>
            </a:r>
            <a:r>
              <a:rPr lang="en-US" sz="3600" dirty="0" err="1">
                <a:latin typeface="Tw Cen MT Condensed Extra Bold" panose="020B0803020202020204" pitchFamily="34" charset="0"/>
              </a:rPr>
              <a:t>marahlah</a:t>
            </a:r>
            <a:r>
              <a:rPr lang="en-US" sz="3600" dirty="0">
                <a:latin typeface="Tw Cen MT Condensed Extra Bold" panose="020B0803020202020204" pitchFamily="34" charset="0"/>
              </a:rPr>
              <a:t> naga itu kepada </a:t>
            </a:r>
            <a:r>
              <a:rPr lang="en-US" sz="3600" dirty="0" err="1">
                <a:latin typeface="Tw Cen MT Condensed Extra Bold" panose="020B0803020202020204" pitchFamily="34" charset="0"/>
              </a:rPr>
              <a:t>perempuan</a:t>
            </a:r>
            <a:r>
              <a:rPr lang="en-US" sz="3600" dirty="0">
                <a:latin typeface="Tw Cen MT Condensed Extra Bold" panose="020B0803020202020204" pitchFamily="34" charset="0"/>
              </a:rPr>
              <a:t> itu, </a:t>
            </a:r>
            <a:r>
              <a:rPr lang="en-US" sz="3600" dirty="0" err="1">
                <a:latin typeface="Tw Cen MT Condensed Extra Bold" panose="020B0803020202020204" pitchFamily="34" charset="0"/>
              </a:rPr>
              <a:t>lalu</a:t>
            </a:r>
            <a:r>
              <a:rPr lang="en-US" sz="3600" dirty="0"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latin typeface="Tw Cen MT Condensed Extra Bold" panose="020B0803020202020204" pitchFamily="34" charset="0"/>
              </a:rPr>
              <a:t>pergi</a:t>
            </a:r>
            <a:r>
              <a:rPr lang="en-US" sz="3600" dirty="0"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latin typeface="Tw Cen MT Condensed Extra Bold" panose="020B0803020202020204" pitchFamily="34" charset="0"/>
              </a:rPr>
              <a:t>memerangi</a:t>
            </a:r>
            <a:r>
              <a:rPr lang="en-US" sz="3600" dirty="0"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latin typeface="Tw Cen MT Condensed Extra Bold" panose="020B0803020202020204" pitchFamily="34" charset="0"/>
              </a:rPr>
              <a:t>keturunannya</a:t>
            </a:r>
            <a:r>
              <a:rPr lang="en-US" sz="3600" dirty="0">
                <a:latin typeface="Tw Cen MT Condensed Extra Bold" panose="020B0803020202020204" pitchFamily="34" charset="0"/>
              </a:rPr>
              <a:t> yang lain, yang </a:t>
            </a:r>
            <a:r>
              <a:rPr lang="en-US" sz="3600" dirty="0" err="1">
                <a:latin typeface="Impact" panose="020B0806030902050204" pitchFamily="34" charset="0"/>
              </a:rPr>
              <a:t>menuruti</a:t>
            </a:r>
            <a:r>
              <a:rPr lang="en-US" sz="3600" dirty="0">
                <a:latin typeface="Impact" panose="020B0806030902050204" pitchFamily="34" charset="0"/>
              </a:rPr>
              <a:t> hukum-hukum Allah </a:t>
            </a:r>
            <a:r>
              <a:rPr lang="en-US" sz="3600" dirty="0">
                <a:latin typeface="Tw Cen MT Condensed Extra Bold" panose="020B0803020202020204" pitchFamily="34" charset="0"/>
              </a:rPr>
              <a:t>dan </a:t>
            </a:r>
            <a:r>
              <a:rPr lang="en-US" sz="3600" dirty="0" err="1">
                <a:latin typeface="Eras Bold ITC" panose="020B0907030504020204" pitchFamily="34" charset="0"/>
              </a:rPr>
              <a:t>memiliki</a:t>
            </a:r>
            <a:r>
              <a:rPr lang="en-US" sz="3600" dirty="0">
                <a:latin typeface="Eras Bold ITC" panose="020B0907030504020204" pitchFamily="34" charset="0"/>
              </a:rPr>
              <a:t> </a:t>
            </a:r>
            <a:r>
              <a:rPr lang="en-US" sz="3600" dirty="0" err="1">
                <a:latin typeface="Eras Bold ITC" panose="020B0907030504020204" pitchFamily="34" charset="0"/>
              </a:rPr>
              <a:t>kesaksian</a:t>
            </a:r>
            <a:r>
              <a:rPr lang="en-US" sz="3600" dirty="0">
                <a:latin typeface="Eras Bold ITC" panose="020B0907030504020204" pitchFamily="34" charset="0"/>
              </a:rPr>
              <a:t> </a:t>
            </a:r>
            <a:r>
              <a:rPr lang="en-US" sz="3600" dirty="0" err="1">
                <a:latin typeface="Eras Bold ITC" panose="020B0907030504020204" pitchFamily="34" charset="0"/>
              </a:rPr>
              <a:t>Yesus</a:t>
            </a:r>
            <a:r>
              <a:rPr lang="en-US" sz="3600" dirty="0">
                <a:latin typeface="Tw Cen MT Condensed Extra Bold" panose="020B0803020202020204" pitchFamily="34" charset="0"/>
              </a:rPr>
              <a:t>. “</a:t>
            </a:r>
            <a:endParaRPr lang="en-ID" sz="36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88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290569-7062-C2C5-8E14-901456474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PEKABARAN TIGA MALAIKAT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</a:rPr>
              <a:t>Kamis, 30 Mei 2024</a:t>
            </a:r>
            <a:endParaRPr lang="en-ID" sz="28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746DB-591D-3EA2-C0BE-CD591FCD0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93"/>
          <a:stretch/>
        </p:blipFill>
        <p:spPr>
          <a:xfrm>
            <a:off x="0" y="1597432"/>
            <a:ext cx="9144000" cy="52605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726E2-4EEE-2CCD-64F8-45D853532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6598" y="1885279"/>
            <a:ext cx="7516033" cy="467149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Wahyu 14:6-12 </a:t>
            </a:r>
            <a:r>
              <a:rPr lang="en-ID" sz="2600" dirty="0" err="1">
                <a:latin typeface="Impact" panose="020B0806030902050204" pitchFamily="34" charset="0"/>
              </a:rPr>
              <a:t>adalah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seruan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terakhir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bagi</a:t>
            </a:r>
            <a:r>
              <a:rPr lang="en-ID" sz="2600" dirty="0">
                <a:latin typeface="Impact" panose="020B0806030902050204" pitchFamily="34" charset="0"/>
              </a:rPr>
              <a:t> dunia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kembali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kepada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Tuhan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Malaikat</a:t>
            </a:r>
            <a:r>
              <a:rPr lang="en-ID" sz="26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pertama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menyerukan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: "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Takutlah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Allah dan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muliakanlah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Dia,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karena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telah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tiba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saat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penghakiman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-Nya, dan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sembahlah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Dia yang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telah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menjadikan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langit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bumi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laut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semua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mata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air“</a:t>
            </a:r>
          </a:p>
          <a:p>
            <a:pPr marL="0" indent="0">
              <a:buNone/>
            </a:pPr>
            <a:r>
              <a:rPr lang="en-ID" sz="2600" dirty="0" err="1">
                <a:highlight>
                  <a:srgbClr val="00FF00"/>
                </a:highlight>
                <a:latin typeface="Gill Sans Nova Cond Ultra Bold" panose="020B0B04020104020203" pitchFamily="34" charset="0"/>
              </a:rPr>
              <a:t>Malaikat</a:t>
            </a:r>
            <a:r>
              <a:rPr lang="en-ID" sz="2600" dirty="0">
                <a:highlight>
                  <a:srgbClr val="00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Gill Sans Nova Cond Ultra Bold" panose="020B0B04020104020203" pitchFamily="34" charset="0"/>
              </a:rPr>
              <a:t>kedua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menyerukan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: "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Sudah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rubuh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sudah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rubuh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Babel,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kota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besar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, yang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telah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memabukkan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segala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bangsa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anggur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hawa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nafsu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cabulnya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“</a:t>
            </a:r>
          </a:p>
          <a:p>
            <a:pPr marL="0" indent="0">
              <a:buNone/>
            </a:pPr>
            <a:r>
              <a:rPr lang="en-ID" sz="26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Malaikat</a:t>
            </a:r>
            <a:r>
              <a:rPr lang="en-ID" sz="26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ketiga</a:t>
            </a:r>
            <a:r>
              <a:rPr lang="en-ID" sz="2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menyampaikan</a:t>
            </a:r>
            <a:r>
              <a:rPr lang="en-ID" sz="2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sebuah</a:t>
            </a:r>
            <a:r>
              <a:rPr lang="en-ID" sz="2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peringatan</a:t>
            </a:r>
            <a:r>
              <a:rPr lang="en-ID" sz="2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agar </a:t>
            </a:r>
            <a:r>
              <a:rPr lang="en-ID" sz="2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menyembah</a:t>
            </a:r>
            <a:r>
              <a:rPr lang="en-ID" sz="2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binatang</a:t>
            </a:r>
            <a:r>
              <a:rPr lang="en-ID" sz="2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patungnya</a:t>
            </a:r>
            <a:r>
              <a:rPr lang="en-ID" sz="26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[Wahyu 13].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308EB-DA05-463A-F323-C82BB8411508}"/>
              </a:ext>
            </a:extLst>
          </p:cNvPr>
          <p:cNvSpPr/>
          <p:nvPr/>
        </p:nvSpPr>
        <p:spPr>
          <a:xfrm>
            <a:off x="281308" y="29251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22845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B99939-547C-2297-113B-F80AD943C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B285A-0A00-7BE9-14E0-20087BB0C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9519" y="1254298"/>
            <a:ext cx="6391582" cy="47611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Gill Sans Ultra Bold Condensed" panose="020B0A06020104020203" pitchFamily="34" charset="0"/>
              </a:rPr>
              <a:t>Dua </a:t>
            </a:r>
            <a:r>
              <a:rPr lang="en-ID" sz="3200" dirty="0" err="1">
                <a:latin typeface="Gill Sans Ultra Bold Condensed" panose="020B0A06020104020203" pitchFamily="34" charset="0"/>
              </a:rPr>
              <a:t>pilihan</a:t>
            </a:r>
            <a:r>
              <a:rPr lang="en-ID" sz="3200" dirty="0"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bertentangan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disajikan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dalam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pekabaran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tiga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malaikat</a:t>
            </a:r>
            <a:r>
              <a:rPr lang="en-ID" sz="3200" dirty="0">
                <a:latin typeface="Gill Sans Ultra Bold Condensed" panose="020B0A06020104020203" pitchFamily="34" charset="0"/>
              </a:rPr>
              <a:t>, </a:t>
            </a:r>
            <a:r>
              <a:rPr lang="en-ID" sz="3200" dirty="0" err="1">
                <a:latin typeface="Gill Sans Ultra Bold Condensed" panose="020B0A06020104020203" pitchFamily="34" charset="0"/>
              </a:rPr>
              <a:t>yaitu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menyembah</a:t>
            </a:r>
            <a:r>
              <a:rPr lang="en-ID" sz="3200" dirty="0">
                <a:latin typeface="Gill Sans Ultra Bold Condensed" panose="020B0A06020104020203" pitchFamily="34" charset="0"/>
              </a:rPr>
              <a:t> Sang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Pencipta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atau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menyembah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binatang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itu</a:t>
            </a:r>
            <a:r>
              <a:rPr lang="en-ID" sz="3200" dirty="0"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Setiap</a:t>
            </a:r>
            <a:r>
              <a:rPr lang="en-ID" sz="3200" dirty="0">
                <a:latin typeface="Franklin Gothic Demi Cond" panose="020B0706030402020204" pitchFamily="34" charset="0"/>
              </a:rPr>
              <a:t> orang di Planet </a:t>
            </a:r>
            <a:r>
              <a:rPr lang="en-ID" sz="3200" dirty="0" err="1">
                <a:latin typeface="Franklin Gothic Demi Cond" panose="020B0706030402020204" pitchFamily="34" charset="0"/>
              </a:rPr>
              <a:t>Bumi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membuat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keputusan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akhir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dapat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ditarik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kembali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tentang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siapa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memiliki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kesetiaan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mutlak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—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latin typeface="Franklin Gothic Demi Cond" panose="020B0706030402020204" pitchFamily="34" charset="0"/>
              </a:rPr>
              <a:t> Iblis.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5B5C80-079E-3315-E059-2A5F83C41E41}"/>
              </a:ext>
            </a:extLst>
          </p:cNvPr>
          <p:cNvSpPr/>
          <p:nvPr/>
        </p:nvSpPr>
        <p:spPr>
          <a:xfrm>
            <a:off x="474796" y="245950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2669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E2948E-B7FA-09DE-FCE3-8219CFE92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68E35-A26F-CD4C-BA66-DF21F0D05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006" y="1825625"/>
            <a:ext cx="628834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Franklin Gothic Demi Cond" panose="020B0706030402020204" pitchFamily="34" charset="0"/>
              </a:rPr>
              <a:t>Konflik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terakhir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mengenai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kesetiaan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kepada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Kristus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atau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kesetiaan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kepada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kuasa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binatang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berpusat</a:t>
            </a:r>
            <a:r>
              <a:rPr lang="en-ID" sz="3600" dirty="0">
                <a:latin typeface="Franklin Gothic Demi Cond" panose="020B0706030402020204" pitchFamily="34" charset="0"/>
              </a:rPr>
              <a:t> pada </a:t>
            </a:r>
            <a:r>
              <a:rPr lang="en-ID" sz="3600" dirty="0" err="1">
                <a:latin typeface="Franklin Gothic Demi Cond" panose="020B0706030402020204" pitchFamily="34" charset="0"/>
              </a:rPr>
              <a:t>penyembahan</a:t>
            </a:r>
            <a:r>
              <a:rPr lang="en-ID" sz="3600" dirty="0">
                <a:latin typeface="Franklin Gothic Demi Cond" panose="020B0706030402020204" pitchFamily="34" charset="0"/>
              </a:rPr>
              <a:t>, dan </a:t>
            </a:r>
            <a:r>
              <a:rPr lang="en-ID" sz="3600" dirty="0">
                <a:latin typeface="Gill Sans Ultra Bold Condensed" panose="020B0A06020104020203" pitchFamily="34" charset="0"/>
              </a:rPr>
              <a:t>inti </a:t>
            </a:r>
            <a:r>
              <a:rPr lang="en-ID" sz="3600" dirty="0" err="1">
                <a:latin typeface="Gill Sans Ultra Bold Condensed" panose="020B0A06020104020203" pitchFamily="34" charset="0"/>
              </a:rPr>
              <a:t>dari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pertentangan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besar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antara</a:t>
            </a:r>
            <a:r>
              <a:rPr lang="en-ID" sz="3600" dirty="0">
                <a:latin typeface="Gill Sans Ultra Bold Condensed" panose="020B0A06020104020203" pitchFamily="34" charset="0"/>
              </a:rPr>
              <a:t> yang </a:t>
            </a:r>
            <a:r>
              <a:rPr lang="en-ID" sz="3600" dirty="0" err="1">
                <a:latin typeface="Gill Sans Ultra Bold Condensed" panose="020B0A06020104020203" pitchFamily="34" charset="0"/>
              </a:rPr>
              <a:t>baik</a:t>
            </a:r>
            <a:r>
              <a:rPr lang="en-ID" sz="3600" dirty="0">
                <a:latin typeface="Gill Sans Ultra Bold Condensed" panose="020B0A06020104020203" pitchFamily="34" charset="0"/>
              </a:rPr>
              <a:t> dan yang </a:t>
            </a:r>
            <a:r>
              <a:rPr lang="en-ID" sz="3600" dirty="0" err="1">
                <a:latin typeface="Gill Sans Ultra Bold Condensed" panose="020B0A06020104020203" pitchFamily="34" charset="0"/>
              </a:rPr>
              <a:t>jahat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ini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adalah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hari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Sabat</a:t>
            </a:r>
            <a:r>
              <a:rPr lang="en-ID" sz="3600" dirty="0">
                <a:latin typeface="Gill Sans Ultra Bold Condensed" panose="020B0A06020104020203" pitchFamily="34" charset="0"/>
              </a:rPr>
              <a:t>, </a:t>
            </a:r>
            <a:r>
              <a:rPr lang="en-ID" sz="3600" dirty="0" err="1">
                <a:latin typeface="Gill Sans Ultra Bold Condensed" panose="020B0A06020104020203" pitchFamily="34" charset="0"/>
              </a:rPr>
              <a:t>hukum</a:t>
            </a:r>
            <a:r>
              <a:rPr lang="en-ID" sz="3600" dirty="0">
                <a:latin typeface="Gill Sans Ultra Bold Condensed" panose="020B0A06020104020203" pitchFamily="34" charset="0"/>
              </a:rPr>
              <a:t> ke-4.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63AE85-9DA7-D535-8E1F-410750F6B054}"/>
              </a:ext>
            </a:extLst>
          </p:cNvPr>
          <p:cNvSpPr/>
          <p:nvPr/>
        </p:nvSpPr>
        <p:spPr>
          <a:xfrm>
            <a:off x="713145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60229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3C003D-A6B5-F448-FD90-BDE1CA7D5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107FB-2944-F8D3-8440-28CBC315A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951" y="902395"/>
            <a:ext cx="7291234" cy="5560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Wahyu 14:12 "Yang </a:t>
            </a:r>
            <a:r>
              <a:rPr lang="en-ID" dirty="0" err="1">
                <a:latin typeface="Franklin Gothic Demi Cond" panose="020B0706030402020204" pitchFamily="34" charset="0"/>
              </a:rPr>
              <a:t>penting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sini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ketekunan</a:t>
            </a:r>
            <a:r>
              <a:rPr lang="en-ID" dirty="0">
                <a:latin typeface="Franklin Gothic Demi Cond" panose="020B0706030402020204" pitchFamily="34" charset="0"/>
              </a:rPr>
              <a:t> orang-orang kudus, </a:t>
            </a:r>
            <a:r>
              <a:rPr lang="en-ID" dirty="0">
                <a:latin typeface="Impact" panose="020B0806030902050204" pitchFamily="34" charset="0"/>
              </a:rPr>
              <a:t>yang </a:t>
            </a:r>
            <a:r>
              <a:rPr lang="en-ID" dirty="0" err="1">
                <a:latin typeface="Impact" panose="020B0806030902050204" pitchFamily="34" charset="0"/>
              </a:rPr>
              <a:t>menuruti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perintah</a:t>
            </a:r>
            <a:r>
              <a:rPr lang="en-ID" dirty="0">
                <a:latin typeface="Impact" panose="020B0806030902050204" pitchFamily="34" charset="0"/>
              </a:rPr>
              <a:t> Allah dan </a:t>
            </a:r>
            <a:r>
              <a:rPr lang="en-ID" dirty="0" err="1">
                <a:latin typeface="Impact" panose="020B0806030902050204" pitchFamily="34" charset="0"/>
              </a:rPr>
              <a:t>iman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dirty="0" err="1">
                <a:latin typeface="Gill Sans Ultra Bold Condensed" panose="020B0A06020104020203" pitchFamily="34" charset="0"/>
              </a:rPr>
              <a:t>Umat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percaya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bukan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hanya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memiliki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iman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Yesus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tetapi</a:t>
            </a:r>
            <a:r>
              <a:rPr lang="en-ID" dirty="0">
                <a:latin typeface="Gill Sans Ultra Bold Condensed" panose="020B0A06020104020203" pitchFamily="34" charset="0"/>
              </a:rPr>
              <a:t> juga </a:t>
            </a:r>
            <a:r>
              <a:rPr lang="en-ID" dirty="0" err="1">
                <a:latin typeface="Gill Sans Ultra Bold Condensed" panose="020B0A06020104020203" pitchFamily="34" charset="0"/>
              </a:rPr>
              <a:t>iman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dari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Yesus</a:t>
            </a:r>
            <a:r>
              <a:rPr lang="en-ID" dirty="0"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Iman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"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sendiri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sebuah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karunia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terima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iman</a:t>
            </a:r>
            <a:r>
              <a:rPr lang="en-ID" dirty="0">
                <a:latin typeface="Franklin Gothic Demi Cond" panose="020B0706030402020204" pitchFamily="34" charset="0"/>
              </a:rPr>
              <a:t>. Hal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membawa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melewati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krisis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datang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Ketika </a:t>
            </a:r>
            <a:r>
              <a:rPr lang="en-ID" dirty="0" err="1">
                <a:latin typeface="Tw Cen MT Condensed Extra Bold" panose="020B0803020202020204" pitchFamily="34" charset="0"/>
              </a:rPr>
              <a:t>krisis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terakhir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terjadi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menghadapi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boikot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ekonomi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penganiayaan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pemenjaraan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kematian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sendiri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iman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membawa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melewati</a:t>
            </a:r>
            <a:r>
              <a:rPr lang="en-ID" dirty="0">
                <a:latin typeface="Tw Cen MT Condensed Extra Bold" panose="020B0803020202020204" pitchFamily="34" charset="0"/>
              </a:rPr>
              <a:t> masa-masa </a:t>
            </a:r>
            <a:r>
              <a:rPr lang="en-ID" dirty="0" err="1">
                <a:latin typeface="Tw Cen MT Condensed Extra Bold" panose="020B0803020202020204" pitchFamily="34" charset="0"/>
              </a:rPr>
              <a:t>terakhir</a:t>
            </a:r>
            <a:r>
              <a:rPr lang="en-ID" dirty="0">
                <a:latin typeface="Tw Cen MT Condensed Extra Bold" panose="020B0803020202020204" pitchFamily="34" charset="0"/>
              </a:rPr>
              <a:t> di dunia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sampai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datang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kembali</a:t>
            </a:r>
            <a:r>
              <a:rPr lang="en-ID" dirty="0"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7CDCDB-0075-650D-386C-C2FB8A23EC86}"/>
              </a:ext>
            </a:extLst>
          </p:cNvPr>
          <p:cNvSpPr/>
          <p:nvPr/>
        </p:nvSpPr>
        <p:spPr>
          <a:xfrm>
            <a:off x="432617" y="2712970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54436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EB6CD-D9E0-1958-1703-9DC94A313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B9248-F062-D597-F374-569B0A93C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F9449E-FE83-41A9-8833-A53384914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9344"/>
            <a:ext cx="9170684" cy="68773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C54E3E-01A7-AB00-EBF6-D1655FBD1865}"/>
              </a:ext>
            </a:extLst>
          </p:cNvPr>
          <p:cNvSpPr txBox="1">
            <a:spLocks/>
          </p:cNvSpPr>
          <p:nvPr/>
        </p:nvSpPr>
        <p:spPr>
          <a:xfrm>
            <a:off x="2161605" y="169920"/>
            <a:ext cx="4847476" cy="5994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masis MT Pro Black" panose="02040A04050005020304" pitchFamily="18" charset="0"/>
              </a:rPr>
              <a:t>KESIMPULAN</a:t>
            </a:r>
            <a:endParaRPr lang="en-ID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06372010-1E1C-0D14-4860-E0110757A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403" y="1017143"/>
            <a:ext cx="914400" cy="914400"/>
          </a:xfrm>
          <a:prstGeom prst="rect">
            <a:avLst/>
          </a:prstGeom>
        </p:spPr>
      </p:pic>
      <p:pic>
        <p:nvPicPr>
          <p:cNvPr id="7" name="Graphic 6" descr="Badge with solid fill">
            <a:extLst>
              <a:ext uri="{FF2B5EF4-FFF2-40B4-BE49-F238E27FC236}">
                <a16:creationId xmlns:a16="http://schemas.microsoft.com/office/drawing/2014/main" id="{FFC96DE7-7DEA-4083-1DE4-FEDFBE26A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403" y="2243372"/>
            <a:ext cx="914400" cy="914400"/>
          </a:xfrm>
          <a:prstGeom prst="rect">
            <a:avLst/>
          </a:prstGeom>
        </p:spPr>
      </p:pic>
      <p:pic>
        <p:nvPicPr>
          <p:cNvPr id="8" name="Graphic 7" descr="Badge 3 with solid fill">
            <a:extLst>
              <a:ext uri="{FF2B5EF4-FFF2-40B4-BE49-F238E27FC236}">
                <a16:creationId xmlns:a16="http://schemas.microsoft.com/office/drawing/2014/main" id="{6C6AFBC7-31F8-F0C7-8D42-63EC18D2F6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6403" y="3368688"/>
            <a:ext cx="914400" cy="914400"/>
          </a:xfrm>
          <a:prstGeom prst="rect">
            <a:avLst/>
          </a:prstGeom>
        </p:spPr>
      </p:pic>
      <p:pic>
        <p:nvPicPr>
          <p:cNvPr id="9" name="Graphic 8" descr="Badge 4 with solid fill">
            <a:extLst>
              <a:ext uri="{FF2B5EF4-FFF2-40B4-BE49-F238E27FC236}">
                <a16:creationId xmlns:a16="http://schemas.microsoft.com/office/drawing/2014/main" id="{AB581CD9-9A55-667D-0AD9-A99A9607DD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6403" y="4497463"/>
            <a:ext cx="914400" cy="914400"/>
          </a:xfrm>
          <a:prstGeom prst="rect">
            <a:avLst/>
          </a:prstGeom>
        </p:spPr>
      </p:pic>
      <p:pic>
        <p:nvPicPr>
          <p:cNvPr id="10" name="Graphic 9" descr="Badge 5 with solid fill">
            <a:extLst>
              <a:ext uri="{FF2B5EF4-FFF2-40B4-BE49-F238E27FC236}">
                <a16:creationId xmlns:a16="http://schemas.microsoft.com/office/drawing/2014/main" id="{E9B82091-5ADA-C0BF-4603-7A48B60073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6403" y="5624409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9F173D-E34F-BC28-558A-FF531CDC65D4}"/>
              </a:ext>
            </a:extLst>
          </p:cNvPr>
          <p:cNvSpPr txBox="1"/>
          <p:nvPr/>
        </p:nvSpPr>
        <p:spPr>
          <a:xfrm>
            <a:off x="1247204" y="1132524"/>
            <a:ext cx="7482125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Di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hadirat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Allah,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belas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kasihan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keadilan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berpadu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indahnya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C1606E-AED0-20A1-E92E-E116A39FA3FD}"/>
              </a:ext>
            </a:extLst>
          </p:cNvPr>
          <p:cNvSpPr txBox="1"/>
          <p:nvPr/>
        </p:nvSpPr>
        <p:spPr>
          <a:xfrm>
            <a:off x="1247205" y="2254716"/>
            <a:ext cx="7482124" cy="830997"/>
          </a:xfrm>
          <a:prstGeom prst="rect">
            <a:avLst/>
          </a:prstGeom>
          <a:solidFill>
            <a:srgbClr val="596333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Setiap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bagian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hukum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tetap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berlaku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seluruh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umat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manusia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dan di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segala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zaman.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E9A042-6EBD-956C-CA19-6524274F523D}"/>
              </a:ext>
            </a:extLst>
          </p:cNvPr>
          <p:cNvSpPr txBox="1"/>
          <p:nvPr/>
        </p:nvSpPr>
        <p:spPr>
          <a:xfrm>
            <a:off x="1247205" y="3403378"/>
            <a:ext cx="7482124" cy="830997"/>
          </a:xfrm>
          <a:prstGeom prst="rect">
            <a:avLst/>
          </a:prstGeom>
          <a:solidFill>
            <a:srgbClr val="22373A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Sabat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berbicara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tentang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pemeliharaan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Sang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Pencipta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Sang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Penebus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3C31B3-B78F-0C48-2ACE-A892DA8E04E5}"/>
              </a:ext>
            </a:extLst>
          </p:cNvPr>
          <p:cNvSpPr txBox="1"/>
          <p:nvPr/>
        </p:nvSpPr>
        <p:spPr>
          <a:xfrm>
            <a:off x="1279103" y="4518729"/>
            <a:ext cx="7450225" cy="830997"/>
          </a:xfrm>
          <a:prstGeom prst="rect">
            <a:avLst/>
          </a:prstGeom>
          <a:solidFill>
            <a:srgbClr val="311525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Hukum ke-4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menjadi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fokus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konflik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terakhir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mengenai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penyembahan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benar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dan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palsu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0E8C66-04DE-5C49-4F7D-5F2DDCB0A0E4}"/>
              </a:ext>
            </a:extLst>
          </p:cNvPr>
          <p:cNvSpPr txBox="1"/>
          <p:nvPr/>
        </p:nvSpPr>
        <p:spPr>
          <a:xfrm>
            <a:off x="1247204" y="5540986"/>
            <a:ext cx="7482123" cy="120032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Dua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pilihan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bertentangan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disajikan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pekabaran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tiga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malaikat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yaitu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menyembah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Sang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Pencipta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atau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menyembah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binatang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74618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560FD-855F-D75F-921F-23182A05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056"/>
            <a:ext cx="5559498" cy="3249944"/>
          </a:xfrm>
        </p:spPr>
        <p:txBody>
          <a:bodyPr>
            <a:noAutofit/>
          </a:bodyPr>
          <a:lstStyle/>
          <a:p>
            <a:pPr algn="ctr"/>
            <a:r>
              <a:rPr lang="en-ID" sz="3200" dirty="0">
                <a:latin typeface="Gill Sans Nova Cond XBd" panose="020B0A06020104020203" pitchFamily="34" charset="0"/>
              </a:rPr>
              <a:t>Tema-</a:t>
            </a:r>
            <a:r>
              <a:rPr lang="en-ID" sz="3200" dirty="0" err="1">
                <a:latin typeface="Gill Sans Nova Cond XBd" panose="020B0A06020104020203" pitchFamily="34" charset="0"/>
              </a:rPr>
              <a:t>tema</a:t>
            </a:r>
            <a:r>
              <a:rPr lang="en-ID" sz="3200" dirty="0">
                <a:latin typeface="Gill Sans Nova Cond XBd" panose="020B0A06020104020203" pitchFamily="34" charset="0"/>
              </a:rPr>
              <a:t> Kitab </a:t>
            </a:r>
            <a:r>
              <a:rPr lang="en-ID" sz="3200" dirty="0" err="1">
                <a:latin typeface="Gill Sans Nova Cond XBd" panose="020B0A06020104020203" pitchFamily="34" charset="0"/>
              </a:rPr>
              <a:t>Suci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tentang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pertentangan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besar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tempat</a:t>
            </a:r>
            <a:r>
              <a:rPr lang="en-ID" sz="3200" dirty="0">
                <a:latin typeface="Gill Sans Nova Cond XBd" panose="020B0A06020104020203" pitchFamily="34" charset="0"/>
              </a:rPr>
              <a:t> kudus </a:t>
            </a:r>
            <a:r>
              <a:rPr lang="en-ID" sz="3200" dirty="0" err="1">
                <a:latin typeface="Gill Sans Nova Cond XBd" panose="020B0A06020104020203" pitchFamily="34" charset="0"/>
              </a:rPr>
              <a:t>surgawi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dapat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dipisahkan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tema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hukum</a:t>
            </a:r>
            <a:r>
              <a:rPr lang="en-ID" sz="3200" dirty="0">
                <a:latin typeface="Gill Sans Nova Cond XBd" panose="020B0A06020104020203" pitchFamily="34" charset="0"/>
              </a:rPr>
              <a:t> Allah dan </a:t>
            </a:r>
            <a:r>
              <a:rPr lang="en-ID" sz="3200" dirty="0" err="1">
                <a:latin typeface="Gill Sans Nova Cond XBd" panose="020B0A06020104020203" pitchFamily="34" charset="0"/>
              </a:rPr>
              <a:t>hari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Sabat</a:t>
            </a:r>
            <a:r>
              <a:rPr lang="en-ID" sz="3200" dirty="0">
                <a:latin typeface="Gill Sans Nova Cond XBd" panose="020B0A06020104020203" pitchFamily="34" charset="0"/>
              </a:rPr>
              <a:t>, yang </a:t>
            </a:r>
            <a:r>
              <a:rPr lang="en-ID" sz="3200" dirty="0" err="1">
                <a:latin typeface="Gill Sans Nova Cond XBd" panose="020B0A06020104020203" pitchFamily="34" charset="0"/>
              </a:rPr>
              <a:t>termasuk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hukum</a:t>
            </a:r>
            <a:r>
              <a:rPr lang="en-ID" sz="3200" dirty="0">
                <a:latin typeface="Gill Sans Nova Cond XBd" panose="020B0A06020104020203" pitchFamily="34" charset="0"/>
              </a:rPr>
              <a:t>-Nya.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BF985-AE65-9B1A-7874-23BEC918D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7874" y="4040371"/>
            <a:ext cx="4794619" cy="26651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dirty="0" err="1">
                <a:latin typeface="Impact" panose="020B0806030902050204" pitchFamily="34" charset="0"/>
              </a:rPr>
              <a:t>Mempertahankan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hukum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berarti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mempertahankan</a:t>
            </a:r>
            <a:r>
              <a:rPr lang="en-ID" dirty="0">
                <a:latin typeface="Impact" panose="020B0806030902050204" pitchFamily="34" charset="0"/>
              </a:rPr>
              <a:t>  status-Nya </a:t>
            </a: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Pencipta</a:t>
            </a:r>
            <a:r>
              <a:rPr lang="en-ID" dirty="0">
                <a:latin typeface="Impact" panose="020B0806030902050204" pitchFamily="34" charset="0"/>
              </a:rPr>
              <a:t> dan Raja yang </a:t>
            </a:r>
            <a:r>
              <a:rPr lang="en-ID" dirty="0" err="1">
                <a:latin typeface="Impact" panose="020B0806030902050204" pitchFamily="34" charset="0"/>
              </a:rPr>
              <a:t>sah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atas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semesta</a:t>
            </a:r>
            <a:r>
              <a:rPr lang="en-ID" dirty="0">
                <a:latin typeface="Impact" panose="020B0806030902050204" pitchFamily="34" charset="0"/>
              </a:rPr>
              <a:t>, yang </a:t>
            </a:r>
            <a:r>
              <a:rPr lang="en-ID" dirty="0" err="1">
                <a:latin typeface="Impact" panose="020B0806030902050204" pitchFamily="34" charset="0"/>
              </a:rPr>
              <a:t>bertakhta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tempat</a:t>
            </a:r>
            <a:r>
              <a:rPr lang="en-ID" dirty="0">
                <a:latin typeface="Impact" panose="020B0806030902050204" pitchFamily="34" charset="0"/>
              </a:rPr>
              <a:t> kudus </a:t>
            </a:r>
            <a:r>
              <a:rPr lang="en-ID" dirty="0" err="1">
                <a:latin typeface="Impact" panose="020B0806030902050204" pitchFamily="34" charset="0"/>
              </a:rPr>
              <a:t>surgawi</a:t>
            </a:r>
            <a:r>
              <a:rPr lang="en-ID" dirty="0">
                <a:latin typeface="Impact" panose="020B0806030902050204" pitchFamily="34" charset="0"/>
              </a:rPr>
              <a:t>-Nya.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3E1E8-64A2-A438-29A0-D59BA70AB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3" r="56802"/>
          <a:stretch/>
        </p:blipFill>
        <p:spPr>
          <a:xfrm>
            <a:off x="5869171" y="216434"/>
            <a:ext cx="2296632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D96245-03BE-DB2B-1A2F-10B322B09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64"/>
          <a:stretch/>
        </p:blipFill>
        <p:spPr>
          <a:xfrm>
            <a:off x="309673" y="4040371"/>
            <a:ext cx="3511007" cy="245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58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F88DAF-560E-97C2-1D2A-1066F791A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177786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BAIT SUCI DAN HUKUM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</a:rPr>
              <a:t>Minggu</a:t>
            </a:r>
            <a:r>
              <a:rPr lang="en-ID" sz="2800" dirty="0">
                <a:solidFill>
                  <a:srgbClr val="FFFFFF"/>
                </a:solidFill>
              </a:rPr>
              <a:t>, 26 Mei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D69810-440B-5492-1F9B-8D581DA77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" y="1597432"/>
            <a:ext cx="9144000" cy="52605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ED926-A0EF-6F1E-B215-4500EABE1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29" y="1997621"/>
            <a:ext cx="7372615" cy="4559766"/>
          </a:xfrm>
          <a:solidFill>
            <a:srgbClr val="0B3041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Hari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Pendamaian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adalah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hari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penghakiman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. 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Pada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hari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imam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masuk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Tempat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Mahakudus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melakukan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pendamaian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atas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dosa.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Di sana, di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tempat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paling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terdalam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Bait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Suci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terdapat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Tabut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Perjanjian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  <a:r>
              <a:rPr lang="en-ID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Di </a:t>
            </a:r>
            <a:r>
              <a:rPr lang="en-ID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tabut </a:t>
            </a:r>
            <a:r>
              <a:rPr lang="en-ID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tersebut</a:t>
            </a:r>
            <a:r>
              <a:rPr lang="en-ID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terdapat</a:t>
            </a:r>
            <a:r>
              <a:rPr lang="en-ID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Sepuluh</a:t>
            </a:r>
            <a:r>
              <a:rPr lang="en-ID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Perintah</a:t>
            </a:r>
            <a:r>
              <a:rPr lang="en-ID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Allah, yang </a:t>
            </a:r>
            <a:r>
              <a:rPr lang="en-ID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ditulis</a:t>
            </a:r>
            <a:r>
              <a:rPr lang="en-ID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atas</a:t>
            </a:r>
            <a:r>
              <a:rPr lang="en-ID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loh-loh</a:t>
            </a:r>
            <a:r>
              <a:rPr lang="en-ID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batu [</a:t>
            </a:r>
            <a:r>
              <a:rPr lang="en-ID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Keluaran</a:t>
            </a:r>
            <a:r>
              <a:rPr lang="en-ID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25:16].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Tutup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emas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tabut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disebut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tutup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pendamaian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di mana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darah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dipercikkan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menyucikan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Bait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Suci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dosa.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DD6A4C-B06A-0994-8B84-1F2B44A248B8}"/>
              </a:ext>
            </a:extLst>
          </p:cNvPr>
          <p:cNvSpPr/>
          <p:nvPr/>
        </p:nvSpPr>
        <p:spPr>
          <a:xfrm>
            <a:off x="323556" y="3069756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85465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FA2157-30E8-A922-9865-4320BDDD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27" b="14742"/>
          <a:stretch/>
        </p:blipFill>
        <p:spPr>
          <a:xfrm>
            <a:off x="20" y="11"/>
            <a:ext cx="9143980" cy="328545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50F31-CEC8-411C-8A8F-527ACB790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584" y="2396190"/>
            <a:ext cx="8649363" cy="4461799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Kehadiran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dinyatakan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kemuliaan</a:t>
            </a:r>
            <a:r>
              <a:rPr lang="en-ID" dirty="0">
                <a:latin typeface="Impact" panose="020B0806030902050204" pitchFamily="34" charset="0"/>
              </a:rPr>
              <a:t> Shekinah di </a:t>
            </a:r>
            <a:r>
              <a:rPr lang="en-ID" dirty="0" err="1">
                <a:latin typeface="Impact" panose="020B0806030902050204" pitchFamily="34" charset="0"/>
              </a:rPr>
              <a:t>atas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tutup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pendamaian</a:t>
            </a:r>
            <a:r>
              <a:rPr lang="en-ID" dirty="0">
                <a:latin typeface="Impact" panose="020B0806030902050204" pitchFamily="34" charset="0"/>
              </a:rPr>
              <a:t>.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latin typeface="Gill Sans Nova Cond Ultra Bold" panose="020B0B04020104020203" pitchFamily="34" charset="0"/>
              </a:rPr>
              <a:t>Setiap</a:t>
            </a:r>
            <a:r>
              <a:rPr lang="en-ID" dirty="0">
                <a:latin typeface="Gill Sans Nova Cond Ultra Bold" panose="020B0B04020104020203" pitchFamily="34" charset="0"/>
              </a:rPr>
              <a:t> korban yang </a:t>
            </a:r>
            <a:r>
              <a:rPr lang="en-ID" dirty="0" err="1">
                <a:latin typeface="Gill Sans Nova Cond Ultra Bold" panose="020B0B04020104020203" pitchFamily="34" charset="0"/>
              </a:rPr>
              <a:t>dipersembahkan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mengungkapkan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belas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kasihan</a:t>
            </a:r>
            <a:r>
              <a:rPr lang="en-ID" dirty="0">
                <a:latin typeface="Gill Sans Nova Cond Ultra Bold" panose="020B0B04020104020203" pitchFamily="34" charset="0"/>
              </a:rPr>
              <a:t> Allah </a:t>
            </a:r>
            <a:r>
              <a:rPr lang="en-ID" dirty="0" err="1">
                <a:latin typeface="Gill Sans Nova Cond Ultra Bold" panose="020B0B04020104020203" pitchFamily="34" charset="0"/>
              </a:rPr>
              <a:t>kepada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manusia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berdosa</a:t>
            </a:r>
            <a:r>
              <a:rPr lang="en-ID" dirty="0">
                <a:latin typeface="Gill Sans Nova Cond Ultra Bold" panose="020B0B04020104020203" pitchFamily="34" charset="0"/>
              </a:rPr>
              <a:t>,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Hari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Pendamaian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menunjukkan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dosa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diingat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sampai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hari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penghakiman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[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Ibrani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10:3]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dosa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benar-benar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dapat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dihapuskan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hanya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melalui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iman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darah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menyucikan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dosa [1 Petrus1:18, 19]. </a:t>
            </a:r>
          </a:p>
          <a:p>
            <a:pPr marL="0" indent="0">
              <a:buNone/>
            </a:pPr>
            <a:r>
              <a:rPr lang="en-ID" dirty="0">
                <a:latin typeface="Eras Bold ITC" panose="020B0907030504020204" pitchFamily="34" charset="0"/>
              </a:rPr>
              <a:t>Di sana, di </a:t>
            </a:r>
            <a:r>
              <a:rPr lang="en-ID" dirty="0" err="1">
                <a:latin typeface="Eras Bold ITC" panose="020B0907030504020204" pitchFamily="34" charset="0"/>
              </a:rPr>
              <a:t>hadirat</a:t>
            </a:r>
            <a:r>
              <a:rPr lang="en-ID" dirty="0">
                <a:latin typeface="Eras Bold ITC" panose="020B0907030504020204" pitchFamily="34" charset="0"/>
              </a:rPr>
              <a:t> Allah, </a:t>
            </a:r>
            <a:r>
              <a:rPr lang="en-ID" dirty="0" err="1">
                <a:latin typeface="Eras Bold ITC" panose="020B0907030504020204" pitchFamily="34" charset="0"/>
              </a:rPr>
              <a:t>belas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kasihan</a:t>
            </a:r>
            <a:r>
              <a:rPr lang="en-ID" dirty="0">
                <a:latin typeface="Eras Bold ITC" panose="020B0907030504020204" pitchFamily="34" charset="0"/>
              </a:rPr>
              <a:t> dan </a:t>
            </a:r>
            <a:r>
              <a:rPr lang="en-ID" dirty="0" err="1">
                <a:latin typeface="Eras Bold ITC" panose="020B0907030504020204" pitchFamily="34" charset="0"/>
              </a:rPr>
              <a:t>keadilan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berpadu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dengan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indahnya</a:t>
            </a:r>
            <a:r>
              <a:rPr lang="en-ID" dirty="0"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142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6AF9E1-B2D0-886C-0D0E-FE11D6639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ADCF-A326-8302-76A5-9F9113127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15" y="722293"/>
            <a:ext cx="7284125" cy="5413412"/>
          </a:xfrm>
          <a:solidFill>
            <a:srgbClr val="0B304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"Hukum Allah di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tempat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kudus di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surga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asli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agung, di mana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petunjuk-petunjuk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dituliskan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atas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loh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batu dan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dicatat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oleh Musa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Pentateukh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[lima Kitab Musa]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transkrip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atau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salinan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pernah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salah, yang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sempurna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mengerti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pokok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penting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ini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dituntun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melihat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kesucian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sifat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berubah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karakter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hukum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Ilahi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 </a:t>
            </a:r>
          </a:p>
          <a:p>
            <a:pPr marL="0" indent="0">
              <a:buNone/>
            </a:pPr>
            <a:endParaRPr lang="en-ID" sz="1000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[Ellen G. White,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Kemenangan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Akhir,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hlm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367].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208EE4-28CF-B4EB-B84F-3481BB89DD2E}"/>
              </a:ext>
            </a:extLst>
          </p:cNvPr>
          <p:cNvSpPr/>
          <p:nvPr/>
        </p:nvSpPr>
        <p:spPr>
          <a:xfrm>
            <a:off x="400899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07686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AE4C67-8452-59C7-A5D9-72D43D837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4F438-CC41-5A97-3579-729CCEFE4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8587" y="1576123"/>
            <a:ext cx="6642305" cy="3399914"/>
          </a:xfrm>
          <a:solidFill>
            <a:srgbClr val="0B304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Jika </a:t>
            </a:r>
            <a:r>
              <a:rPr lang="en-ID" sz="4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hukum</a:t>
            </a:r>
            <a:r>
              <a:rPr lang="en-ID" sz="4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Allah </a:t>
            </a:r>
            <a:r>
              <a:rPr lang="en-ID" sz="4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digambarkan</a:t>
            </a:r>
            <a:r>
              <a:rPr lang="en-ID" sz="4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4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Tabut </a:t>
            </a:r>
            <a:r>
              <a:rPr lang="en-ID" sz="4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Perjanjian</a:t>
            </a:r>
            <a:r>
              <a:rPr lang="en-ID" sz="4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 Bait </a:t>
            </a:r>
            <a:r>
              <a:rPr lang="en-ID" sz="4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Suci</a:t>
            </a:r>
            <a:r>
              <a:rPr lang="en-ID" sz="4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surgawi</a:t>
            </a:r>
            <a:r>
              <a:rPr lang="en-ID" sz="4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maka</a:t>
            </a:r>
            <a:r>
              <a:rPr lang="en-ID" sz="4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hukum</a:t>
            </a:r>
            <a:r>
              <a:rPr lang="en-ID" sz="48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4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mungkin</a:t>
            </a:r>
            <a:r>
              <a:rPr lang="en-ID" sz="4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ditiadakan</a:t>
            </a:r>
            <a:r>
              <a:rPr lang="en-ID" sz="48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kayu</a:t>
            </a:r>
            <a:r>
              <a:rPr lang="en-ID" sz="4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salib</a:t>
            </a:r>
            <a:r>
              <a:rPr lang="en-ID" sz="48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F18B4D-6743-9262-5E94-506C6DD4DB88}"/>
              </a:ext>
            </a:extLst>
          </p:cNvPr>
          <p:cNvSpPr/>
          <p:nvPr/>
        </p:nvSpPr>
        <p:spPr>
          <a:xfrm>
            <a:off x="628651" y="2347172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07557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60F08-43D0-7A81-F815-BA21B5F16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302894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KEKEKALAN HUKUM ALLAH</a:t>
            </a:r>
            <a:br>
              <a:rPr lang="fi-FI" sz="32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</a:rPr>
              <a:t>Senin, 27 Mei 2024</a:t>
            </a:r>
            <a:endParaRPr lang="en-ID" sz="28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C2E86-7B35-A309-4265-62B84E10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1" y="1597432"/>
            <a:ext cx="9144000" cy="53066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332EF-13AA-1615-39A7-8679E1DA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0435" y="2002798"/>
            <a:ext cx="7100033" cy="4449835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Matius</a:t>
            </a:r>
            <a:r>
              <a:rPr lang="en-ID" sz="3000" dirty="0">
                <a:latin typeface="Impact" panose="020B0806030902050204" pitchFamily="34" charset="0"/>
              </a:rPr>
              <a:t> 5:17-18</a:t>
            </a:r>
            <a:r>
              <a:rPr lang="en-ID" sz="3000" dirty="0">
                <a:latin typeface="Franklin Gothic Demi Cond" panose="020B0706030402020204" pitchFamily="34" charset="0"/>
              </a:rPr>
              <a:t> "</a:t>
            </a:r>
            <a:r>
              <a:rPr lang="en-ID" sz="3000" dirty="0" err="1">
                <a:latin typeface="Franklin Gothic Demi Cond" panose="020B0706030402020204" pitchFamily="34" charset="0"/>
              </a:rPr>
              <a:t>Janganlah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kamu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menyangka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Aku </a:t>
            </a:r>
            <a:r>
              <a:rPr lang="en-ID" sz="3000" dirty="0" err="1">
                <a:latin typeface="Franklin Gothic Demi Cond" panose="020B0706030402020204" pitchFamily="34" charset="0"/>
              </a:rPr>
              <a:t>datang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meniadakan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hukum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Taurat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atau</a:t>
            </a:r>
            <a:r>
              <a:rPr lang="en-ID" sz="3000" dirty="0">
                <a:latin typeface="Franklin Gothic Demi Cond" panose="020B0706030402020204" pitchFamily="34" charset="0"/>
              </a:rPr>
              <a:t> kitab para </a:t>
            </a:r>
            <a:r>
              <a:rPr lang="en-ID" sz="3000" dirty="0" err="1">
                <a:latin typeface="Franklin Gothic Demi Cond" panose="020B0706030402020204" pitchFamily="34" charset="0"/>
              </a:rPr>
              <a:t>nabi</a:t>
            </a:r>
            <a:r>
              <a:rPr lang="en-ID" sz="3000" dirty="0">
                <a:latin typeface="Franklin Gothic Demi Cond" panose="020B0706030402020204" pitchFamily="34" charset="0"/>
              </a:rPr>
              <a:t>. Aku </a:t>
            </a:r>
            <a:r>
              <a:rPr lang="en-ID" sz="3000" dirty="0" err="1">
                <a:latin typeface="Franklin Gothic Demi Cond" panose="020B0706030402020204" pitchFamily="34" charset="0"/>
              </a:rPr>
              <a:t>datang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bukan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meniadakannya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melainkan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menggenapinya</a:t>
            </a:r>
            <a:r>
              <a:rPr lang="en-ID" sz="3000" dirty="0">
                <a:latin typeface="Franklin Gothic Demi Cond" panose="020B0706030402020204" pitchFamily="34" charset="0"/>
              </a:rPr>
              <a:t>. Karena Aku </a:t>
            </a:r>
            <a:r>
              <a:rPr lang="en-ID" sz="3000" dirty="0" err="1">
                <a:latin typeface="Franklin Gothic Demi Cond" panose="020B0706030402020204" pitchFamily="34" charset="0"/>
              </a:rPr>
              <a:t>berkata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kepadamu</a:t>
            </a:r>
            <a:r>
              <a:rPr lang="en-ID" sz="3000" dirty="0">
                <a:latin typeface="Franklin Gothic Demi Cond" panose="020B0706030402020204" pitchFamily="34" charset="0"/>
              </a:rPr>
              <a:t>: </a:t>
            </a:r>
            <a:r>
              <a:rPr lang="en-ID" sz="3000" dirty="0" err="1">
                <a:latin typeface="Eras Bold ITC" panose="020B0907030504020204" pitchFamily="34" charset="0"/>
              </a:rPr>
              <a:t>Sesungguhnya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selama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belum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lenyap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langit</a:t>
            </a:r>
            <a:r>
              <a:rPr lang="en-ID" sz="3000" dirty="0">
                <a:latin typeface="Eras Bold ITC" panose="020B0907030504020204" pitchFamily="34" charset="0"/>
              </a:rPr>
              <a:t> dan </a:t>
            </a:r>
            <a:r>
              <a:rPr lang="en-ID" sz="3000" dirty="0" err="1">
                <a:latin typeface="Eras Bold ITC" panose="020B0907030504020204" pitchFamily="34" charset="0"/>
              </a:rPr>
              <a:t>bumi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ini</a:t>
            </a:r>
            <a:r>
              <a:rPr lang="en-ID" sz="3000" dirty="0">
                <a:latin typeface="Eras Bold ITC" panose="020B0907030504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satu</a:t>
            </a:r>
            <a:r>
              <a:rPr lang="en-ID" sz="3000" dirty="0">
                <a:latin typeface="Eras Bold ITC" panose="020B0907030504020204" pitchFamily="34" charset="0"/>
              </a:rPr>
              <a:t> iota </a:t>
            </a:r>
            <a:r>
              <a:rPr lang="en-ID" sz="3000" dirty="0" err="1">
                <a:latin typeface="Eras Bold ITC" panose="020B0907030504020204" pitchFamily="34" charset="0"/>
              </a:rPr>
              <a:t>atau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satu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titik</a:t>
            </a:r>
            <a:r>
              <a:rPr lang="en-ID" sz="3000" dirty="0">
                <a:latin typeface="Eras Bold ITC" panose="020B0907030504020204" pitchFamily="34" charset="0"/>
              </a:rPr>
              <a:t> pun </a:t>
            </a:r>
            <a:r>
              <a:rPr lang="en-ID" sz="3000" dirty="0" err="1">
                <a:latin typeface="Eras Bold ITC" panose="020B0907030504020204" pitchFamily="34" charset="0"/>
              </a:rPr>
              <a:t>tidak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akan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ditiadakan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dari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hukum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Taurat</a:t>
            </a:r>
            <a:r>
              <a:rPr lang="en-ID" sz="3000" dirty="0">
                <a:latin typeface="Eras Bold ITC" panose="020B0907030504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sebelum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semuanya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terjadi</a:t>
            </a:r>
            <a:r>
              <a:rPr lang="en-ID" sz="3000" dirty="0">
                <a:latin typeface="Franklin Gothic Demi Cond" panose="020B0706030402020204" pitchFamily="34" charset="0"/>
              </a:rPr>
              <a:t>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F581FE-2EA9-526F-CABE-1BC164E6C3CF}"/>
              </a:ext>
            </a:extLst>
          </p:cNvPr>
          <p:cNvSpPr/>
          <p:nvPr/>
        </p:nvSpPr>
        <p:spPr>
          <a:xfrm>
            <a:off x="414417" y="3099339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44944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60E217-4957-BCA4-D150-53ABB704F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6FF1B-EE8D-F141-4A95-B8F9F5847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474" y="576354"/>
            <a:ext cx="7417907" cy="580318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900" dirty="0" err="1">
                <a:latin typeface="Gill Sans Nova Cond Ultra Bold" panose="020B0B04020104020203" pitchFamily="34" charset="0"/>
              </a:rPr>
              <a:t>Gereja</a:t>
            </a:r>
            <a:r>
              <a:rPr lang="en-ID" sz="2900" dirty="0">
                <a:latin typeface="Gill Sans Nova Cond Ultra Bold" panose="020B0B04020104020203" pitchFamily="34" charset="0"/>
              </a:rPr>
              <a:t> </a:t>
            </a:r>
            <a:r>
              <a:rPr lang="en-ID" sz="2900" dirty="0" err="1">
                <a:latin typeface="Gill Sans Nova Cond Ultra Bold" panose="020B0B04020104020203" pitchFamily="34" charset="0"/>
              </a:rPr>
              <a:t>Masehi</a:t>
            </a:r>
            <a:r>
              <a:rPr lang="en-ID" sz="2900" dirty="0">
                <a:latin typeface="Gill Sans Nova Cond Ultra Bold" panose="020B0B04020104020203" pitchFamily="34" charset="0"/>
              </a:rPr>
              <a:t> Advent Hari </a:t>
            </a:r>
            <a:r>
              <a:rPr lang="en-ID" sz="2900" dirty="0" err="1">
                <a:latin typeface="Gill Sans Nova Cond Ultra Bold" panose="020B0B04020104020203" pitchFamily="34" charset="0"/>
              </a:rPr>
              <a:t>Ketujuh</a:t>
            </a:r>
            <a:r>
              <a:rPr lang="en-ID" sz="2900" dirty="0">
                <a:latin typeface="Gill Sans Nova Cond Ultra Bold" panose="020B0B04020104020203" pitchFamily="34" charset="0"/>
              </a:rPr>
              <a:t> </a:t>
            </a:r>
            <a:r>
              <a:rPr lang="en-ID" sz="2900" dirty="0" err="1">
                <a:latin typeface="Gill Sans Nova Cond Ultra Bold" panose="020B0B04020104020203" pitchFamily="34" charset="0"/>
              </a:rPr>
              <a:t>mengikuti</a:t>
            </a:r>
            <a:r>
              <a:rPr lang="en-ID" sz="2900" dirty="0">
                <a:latin typeface="Gill Sans Nova Cond Ultra Bold" panose="020B0B04020104020203" pitchFamily="34" charset="0"/>
              </a:rPr>
              <a:t> </a:t>
            </a:r>
            <a:r>
              <a:rPr lang="en-ID" sz="2900" dirty="0" err="1">
                <a:latin typeface="Gill Sans Nova Cond Ultra Bold" panose="020B0B04020104020203" pitchFamily="34" charset="0"/>
              </a:rPr>
              <a:t>jejak</a:t>
            </a:r>
            <a:r>
              <a:rPr lang="en-ID" sz="2900" dirty="0">
                <a:latin typeface="Gill Sans Nova Cond Ultra Bold" panose="020B0B04020104020203" pitchFamily="34" charset="0"/>
              </a:rPr>
              <a:t> para </a:t>
            </a:r>
            <a:r>
              <a:rPr lang="en-ID" sz="2900" dirty="0" err="1">
                <a:latin typeface="Gill Sans Nova Cond Ultra Bold" panose="020B0B04020104020203" pitchFamily="34" charset="0"/>
              </a:rPr>
              <a:t>Pembaru</a:t>
            </a:r>
            <a:r>
              <a:rPr lang="en-ID" sz="2900" dirty="0">
                <a:latin typeface="Gill Sans Nova Cond Ultra Bold" panose="020B0B04020104020203" pitchFamily="34" charset="0"/>
              </a:rPr>
              <a:t> </a:t>
            </a:r>
            <a:r>
              <a:rPr lang="en-ID" sz="2900" dirty="0" err="1">
                <a:latin typeface="Gill Sans Nova Cond Ultra Bold" panose="020B0B04020104020203" pitchFamily="34" charset="0"/>
              </a:rPr>
              <a:t>Protestan</a:t>
            </a:r>
            <a:r>
              <a:rPr lang="en-ID" sz="2900" dirty="0">
                <a:latin typeface="Gill Sans Nova Cond Ultra Bold" panose="020B0B04020104020203" pitchFamily="34" charset="0"/>
              </a:rPr>
              <a:t> yang </a:t>
            </a:r>
            <a:r>
              <a:rPr lang="en-ID" sz="2900" dirty="0" err="1">
                <a:latin typeface="Gill Sans Nova Cond Ultra Bold" panose="020B0B04020104020203" pitchFamily="34" charset="0"/>
              </a:rPr>
              <a:t>menjunjung</a:t>
            </a:r>
            <a:r>
              <a:rPr lang="en-ID" sz="2900" dirty="0">
                <a:latin typeface="Gill Sans Nova Cond Ultra Bold" panose="020B0B04020104020203" pitchFamily="34" charset="0"/>
              </a:rPr>
              <a:t> </a:t>
            </a:r>
            <a:r>
              <a:rPr lang="en-ID" sz="2900" dirty="0" err="1">
                <a:latin typeface="Gill Sans Nova Cond Ultra Bold" panose="020B0B04020104020203" pitchFamily="34" charset="0"/>
              </a:rPr>
              <a:t>tinggi</a:t>
            </a:r>
            <a:r>
              <a:rPr lang="en-ID" sz="2900" dirty="0">
                <a:latin typeface="Gill Sans Nova Cond Ultra Bold" panose="020B0B04020104020203" pitchFamily="34" charset="0"/>
              </a:rPr>
              <a:t> </a:t>
            </a:r>
            <a:r>
              <a:rPr lang="en-ID" sz="2900" dirty="0" err="1">
                <a:latin typeface="Gill Sans Nova Cond Ultra Bold" panose="020B0B04020104020203" pitchFamily="34" charset="0"/>
              </a:rPr>
              <a:t>kesucian</a:t>
            </a:r>
            <a:r>
              <a:rPr lang="en-ID" sz="2900" dirty="0">
                <a:latin typeface="Gill Sans Nova Cond Ultra Bold" panose="020B0B04020104020203" pitchFamily="34" charset="0"/>
              </a:rPr>
              <a:t> </a:t>
            </a:r>
            <a:r>
              <a:rPr lang="en-ID" sz="2900" dirty="0" err="1">
                <a:latin typeface="Gill Sans Nova Cond Ultra Bold" panose="020B0B04020104020203" pitchFamily="34" charset="0"/>
              </a:rPr>
              <a:t>hukum</a:t>
            </a:r>
            <a:r>
              <a:rPr lang="en-ID" sz="2900" dirty="0">
                <a:latin typeface="Gill Sans Nova Cond Ultra Bold" panose="020B0B04020104020203" pitchFamily="34" charset="0"/>
              </a:rPr>
              <a:t> Allah.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Seperti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penegasan</a:t>
            </a:r>
            <a:r>
              <a:rPr lang="en-ID" sz="2900" dirty="0">
                <a:latin typeface="Franklin Gothic Demi Cond" panose="020B0706030402020204" pitchFamily="34" charset="0"/>
              </a:rPr>
              <a:t> yang </a:t>
            </a:r>
            <a:r>
              <a:rPr lang="en-ID" sz="2900" dirty="0" err="1">
                <a:latin typeface="Franklin Gothic Demi Cond" panose="020B0706030402020204" pitchFamily="34" charset="0"/>
              </a:rPr>
              <a:t>kuat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dari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>
                <a:latin typeface="Impact" panose="020B0806030902050204" pitchFamily="34" charset="0"/>
              </a:rPr>
              <a:t>John Wesley </a:t>
            </a:r>
            <a:r>
              <a:rPr lang="en-ID" sz="2900" dirty="0" err="1">
                <a:latin typeface="Franklin Gothic Demi Cond" panose="020B0706030402020204" pitchFamily="34" charset="0"/>
              </a:rPr>
              <a:t>berikut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ini</a:t>
            </a:r>
            <a:r>
              <a:rPr lang="en-ID" sz="2900" dirty="0">
                <a:latin typeface="Franklin Gothic Demi Cond" panose="020B0706030402020204" pitchFamily="34" charset="0"/>
              </a:rPr>
              <a:t>: "Hukum ritual </a:t>
            </a:r>
            <a:r>
              <a:rPr lang="en-ID" sz="2900" dirty="0" err="1">
                <a:latin typeface="Franklin Gothic Demi Cond" panose="020B0706030402020204" pitchFamily="34" charset="0"/>
              </a:rPr>
              <a:t>atau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upacara</a:t>
            </a:r>
            <a:r>
              <a:rPr lang="en-ID" sz="2900" dirty="0">
                <a:latin typeface="Franklin Gothic Demi Cond" panose="020B0706030402020204" pitchFamily="34" charset="0"/>
              </a:rPr>
              <a:t> yang </a:t>
            </a:r>
            <a:r>
              <a:rPr lang="en-ID" sz="2900" dirty="0" err="1">
                <a:latin typeface="Franklin Gothic Demi Cond" panose="020B0706030402020204" pitchFamily="34" charset="0"/>
              </a:rPr>
              <a:t>disampaikan</a:t>
            </a:r>
            <a:r>
              <a:rPr lang="en-ID" sz="2900" dirty="0">
                <a:latin typeface="Franklin Gothic Demi Cond" panose="020B0706030402020204" pitchFamily="34" charset="0"/>
              </a:rPr>
              <a:t> oleh Musa </a:t>
            </a:r>
            <a:r>
              <a:rPr lang="en-ID" sz="2900" dirty="0" err="1">
                <a:latin typeface="Franklin Gothic Demi Cond" panose="020B0706030402020204" pitchFamily="34" charset="0"/>
              </a:rPr>
              <a:t>kepada</a:t>
            </a:r>
            <a:r>
              <a:rPr lang="en-ID" sz="2900" dirty="0">
                <a:latin typeface="Franklin Gothic Demi Cond" panose="020B0706030402020204" pitchFamily="34" charset="0"/>
              </a:rPr>
              <a:t> bani Israel, yang </a:t>
            </a:r>
            <a:r>
              <a:rPr lang="en-ID" sz="2900" dirty="0" err="1">
                <a:latin typeface="Franklin Gothic Demi Cond" panose="020B0706030402020204" pitchFamily="34" charset="0"/>
              </a:rPr>
              <a:t>berisi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semua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perintah</a:t>
            </a:r>
            <a:r>
              <a:rPr lang="en-ID" sz="2900" dirty="0">
                <a:latin typeface="Franklin Gothic Demi Cond" panose="020B0706030402020204" pitchFamily="34" charset="0"/>
              </a:rPr>
              <a:t> dan </a:t>
            </a:r>
            <a:r>
              <a:rPr lang="en-ID" sz="2900" dirty="0" err="1">
                <a:latin typeface="Franklin Gothic Demi Cond" panose="020B0706030402020204" pitchFamily="34" charset="0"/>
              </a:rPr>
              <a:t>ketetapan</a:t>
            </a:r>
            <a:r>
              <a:rPr lang="en-ID" sz="2900" dirty="0">
                <a:latin typeface="Franklin Gothic Demi Cond" panose="020B0706030402020204" pitchFamily="34" charset="0"/>
              </a:rPr>
              <a:t> yang </a:t>
            </a:r>
            <a:r>
              <a:rPr lang="en-ID" sz="2900" dirty="0" err="1">
                <a:latin typeface="Franklin Gothic Demi Cond" panose="020B0706030402020204" pitchFamily="34" charset="0"/>
              </a:rPr>
              <a:t>berhubungan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dengan</a:t>
            </a:r>
            <a:r>
              <a:rPr lang="en-ID" sz="2900" dirty="0">
                <a:latin typeface="Franklin Gothic Demi Cond" panose="020B0706030402020204" pitchFamily="34" charset="0"/>
              </a:rPr>
              <a:t> korban-korban dan </a:t>
            </a:r>
            <a:r>
              <a:rPr lang="en-ID" sz="2900" dirty="0" err="1">
                <a:latin typeface="Franklin Gothic Demi Cond" panose="020B0706030402020204" pitchFamily="34" charset="0"/>
              </a:rPr>
              <a:t>pelayanan</a:t>
            </a:r>
            <a:r>
              <a:rPr lang="en-ID" sz="2900" dirty="0">
                <a:latin typeface="Franklin Gothic Demi Cond" panose="020B0706030402020204" pitchFamily="34" charset="0"/>
              </a:rPr>
              <a:t> Bait </a:t>
            </a:r>
            <a:r>
              <a:rPr lang="en-ID" sz="2900" dirty="0" err="1">
                <a:latin typeface="Franklin Gothic Demi Cond" panose="020B0706030402020204" pitchFamily="34" charset="0"/>
              </a:rPr>
              <a:t>Suci</a:t>
            </a:r>
            <a:r>
              <a:rPr lang="en-ID" sz="2900" dirty="0">
                <a:latin typeface="Franklin Gothic Demi Cond" panose="020B0706030402020204" pitchFamily="34" charset="0"/>
              </a:rPr>
              <a:t> yang lama, </a:t>
            </a:r>
            <a:r>
              <a:rPr lang="en-ID" sz="2900" dirty="0" err="1">
                <a:latin typeface="Franklin Gothic Demi Cond" panose="020B0706030402020204" pitchFamily="34" charset="0"/>
              </a:rPr>
              <a:t>Tuhan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kita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memang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datang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untuk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meniadakan</a:t>
            </a:r>
            <a:r>
              <a:rPr lang="en-ID" sz="2900" dirty="0">
                <a:latin typeface="Franklin Gothic Demi Cond" panose="020B0706030402020204" pitchFamily="34" charset="0"/>
              </a:rPr>
              <a:t>, </a:t>
            </a:r>
            <a:r>
              <a:rPr lang="en-ID" sz="2900" dirty="0" err="1">
                <a:latin typeface="Franklin Gothic Demi Cond" panose="020B0706030402020204" pitchFamily="34" charset="0"/>
              </a:rPr>
              <a:t>membubarkan</a:t>
            </a:r>
            <a:r>
              <a:rPr lang="en-ID" sz="2900" dirty="0">
                <a:latin typeface="Franklin Gothic Demi Cond" panose="020B0706030402020204" pitchFamily="34" charset="0"/>
              </a:rPr>
              <a:t>, dan </a:t>
            </a:r>
            <a:r>
              <a:rPr lang="en-ID" sz="2900" dirty="0" err="1">
                <a:latin typeface="Franklin Gothic Demi Cond" panose="020B0706030402020204" pitchFamily="34" charset="0"/>
              </a:rPr>
              <a:t>menghapuskannya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sama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sekali</a:t>
            </a:r>
            <a:r>
              <a:rPr lang="en-ID" sz="2900" dirty="0">
                <a:latin typeface="Franklin Gothic Demi Cond" panose="020B0706030402020204" pitchFamily="34" charset="0"/>
              </a:rPr>
              <a:t>… </a:t>
            </a:r>
            <a:r>
              <a:rPr lang="en-ID" sz="2900" dirty="0" err="1">
                <a:latin typeface="Impact" panose="020B0806030902050204" pitchFamily="34" charset="0"/>
              </a:rPr>
              <a:t>Tetapi</a:t>
            </a:r>
            <a:r>
              <a:rPr lang="en-ID" sz="2900" dirty="0">
                <a:latin typeface="Impact" panose="020B0806030902050204" pitchFamily="34" charset="0"/>
              </a:rPr>
              <a:t> </a:t>
            </a:r>
            <a:r>
              <a:rPr lang="en-ID" sz="2900" dirty="0" err="1">
                <a:latin typeface="Impact" panose="020B0806030902050204" pitchFamily="34" charset="0"/>
              </a:rPr>
              <a:t>hukum</a:t>
            </a:r>
            <a:r>
              <a:rPr lang="en-ID" sz="2900" dirty="0">
                <a:latin typeface="Impact" panose="020B0806030902050204" pitchFamily="34" charset="0"/>
              </a:rPr>
              <a:t> moral, yang </a:t>
            </a:r>
            <a:r>
              <a:rPr lang="en-ID" sz="2900" dirty="0" err="1">
                <a:latin typeface="Impact" panose="020B0806030902050204" pitchFamily="34" charset="0"/>
              </a:rPr>
              <a:t>terkandung</a:t>
            </a:r>
            <a:r>
              <a:rPr lang="en-ID" sz="2900" dirty="0">
                <a:latin typeface="Impact" panose="020B0806030902050204" pitchFamily="34" charset="0"/>
              </a:rPr>
              <a:t> </a:t>
            </a:r>
            <a:r>
              <a:rPr lang="en-ID" sz="2900" dirty="0" err="1">
                <a:latin typeface="Impact" panose="020B0806030902050204" pitchFamily="34" charset="0"/>
              </a:rPr>
              <a:t>dalam</a:t>
            </a:r>
            <a:r>
              <a:rPr lang="en-ID" sz="2900" dirty="0">
                <a:latin typeface="Impact" panose="020B0806030902050204" pitchFamily="34" charset="0"/>
              </a:rPr>
              <a:t> </a:t>
            </a:r>
            <a:r>
              <a:rPr lang="en-ID" sz="2900" dirty="0" err="1">
                <a:latin typeface="Impact" panose="020B0806030902050204" pitchFamily="34" charset="0"/>
              </a:rPr>
              <a:t>Sepuluh</a:t>
            </a:r>
            <a:r>
              <a:rPr lang="en-ID" sz="2900" dirty="0">
                <a:latin typeface="Impact" panose="020B0806030902050204" pitchFamily="34" charset="0"/>
              </a:rPr>
              <a:t> </a:t>
            </a:r>
            <a:r>
              <a:rPr lang="en-ID" sz="2900" dirty="0" err="1">
                <a:latin typeface="Impact" panose="020B0806030902050204" pitchFamily="34" charset="0"/>
              </a:rPr>
              <a:t>Perintah</a:t>
            </a:r>
            <a:r>
              <a:rPr lang="en-ID" sz="2900" dirty="0">
                <a:latin typeface="Impact" panose="020B0806030902050204" pitchFamily="34" charset="0"/>
              </a:rPr>
              <a:t> Allah, dan yang </a:t>
            </a:r>
            <a:r>
              <a:rPr lang="en-ID" sz="2900" dirty="0" err="1">
                <a:latin typeface="Impact" panose="020B0806030902050204" pitchFamily="34" charset="0"/>
              </a:rPr>
              <a:t>ditegakkan</a:t>
            </a:r>
            <a:r>
              <a:rPr lang="en-ID" sz="2900" dirty="0">
                <a:latin typeface="Impact" panose="020B0806030902050204" pitchFamily="34" charset="0"/>
              </a:rPr>
              <a:t> oleh para </a:t>
            </a:r>
            <a:r>
              <a:rPr lang="en-ID" sz="2900" dirty="0" err="1">
                <a:latin typeface="Impact" panose="020B0806030902050204" pitchFamily="34" charset="0"/>
              </a:rPr>
              <a:t>nabi</a:t>
            </a:r>
            <a:r>
              <a:rPr lang="en-ID" sz="2900" dirty="0">
                <a:latin typeface="Impact" panose="020B0806030902050204" pitchFamily="34" charset="0"/>
              </a:rPr>
              <a:t>, </a:t>
            </a:r>
            <a:r>
              <a:rPr lang="en-ID" sz="2900" dirty="0" err="1">
                <a:latin typeface="Impact" panose="020B0806030902050204" pitchFamily="34" charset="0"/>
              </a:rPr>
              <a:t>tidak</a:t>
            </a:r>
            <a:r>
              <a:rPr lang="en-ID" sz="2900" dirty="0">
                <a:latin typeface="Impact" panose="020B0806030902050204" pitchFamily="34" charset="0"/>
              </a:rPr>
              <a:t> </a:t>
            </a:r>
            <a:r>
              <a:rPr lang="en-ID" sz="2900" dirty="0" err="1">
                <a:latin typeface="Impact" panose="020B0806030902050204" pitchFamily="34" charset="0"/>
              </a:rPr>
              <a:t>dihapuskan</a:t>
            </a:r>
            <a:r>
              <a:rPr lang="en-ID" sz="2900" dirty="0">
                <a:latin typeface="Impact" panose="020B0806030902050204" pitchFamily="34" charset="0"/>
              </a:rPr>
              <a:t>-Nya.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B3F2F7-AE69-3DAC-A705-F54A05930F48}"/>
              </a:ext>
            </a:extLst>
          </p:cNvPr>
          <p:cNvSpPr/>
          <p:nvPr/>
        </p:nvSpPr>
        <p:spPr>
          <a:xfrm>
            <a:off x="329879" y="245950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02662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</TotalTime>
  <Words>1573</Words>
  <Application>Microsoft Office PowerPoint</Application>
  <PresentationFormat>On-screen Show (4:3)</PresentationFormat>
  <Paragraphs>88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Amasis MT Pro Black</vt:lpstr>
      <vt:lpstr>Aptos</vt:lpstr>
      <vt:lpstr>Aptos Display</vt:lpstr>
      <vt:lpstr>Arial</vt:lpstr>
      <vt:lpstr>Eras Bold ITC</vt:lpstr>
      <vt:lpstr>Franklin Gothic Demi Cond</vt:lpstr>
      <vt:lpstr>Gill Sans Nova Cond Ultra Bold</vt:lpstr>
      <vt:lpstr>Gill Sans Nova Cond XBd</vt:lpstr>
      <vt:lpstr>Gill Sans Ultra Bold Condensed</vt:lpstr>
      <vt:lpstr>Impact</vt:lpstr>
      <vt:lpstr>Trade Gothic Next Heavy</vt:lpstr>
      <vt:lpstr>Tw Cen MT Condensed Extra Bold</vt:lpstr>
      <vt:lpstr>Office Theme</vt:lpstr>
      <vt:lpstr>DASAR PEMERINTAHAN ALLAH</vt:lpstr>
      <vt:lpstr>WAHYU 12 : 17</vt:lpstr>
      <vt:lpstr>Tema-tema Kitab Suci tentang pertentangan besar dan tempat kudus surgawi tidak dapat dipisahkan dari tema hukum Allah dan hari Sabat, yang termasuk dalam hukum-Nya. </vt:lpstr>
      <vt:lpstr>BAIT SUCI DAN HUKUM Minggu, 26 Mei 2024</vt:lpstr>
      <vt:lpstr>PowerPoint Presentation</vt:lpstr>
      <vt:lpstr>PowerPoint Presentation</vt:lpstr>
      <vt:lpstr>PowerPoint Presentation</vt:lpstr>
      <vt:lpstr>KEKEKALAN HUKUM ALLAH Senin, 27 Mei 2024</vt:lpstr>
      <vt:lpstr>PowerPoint Presentation</vt:lpstr>
      <vt:lpstr>PowerPoint Presentation</vt:lpstr>
      <vt:lpstr>PowerPoint Presentation</vt:lpstr>
      <vt:lpstr>SABAT DAN HUKUM Selasa, 28 Mei 2024</vt:lpstr>
      <vt:lpstr>PowerPoint Presentation</vt:lpstr>
      <vt:lpstr>PowerPoint Presentation</vt:lpstr>
      <vt:lpstr>PowerPoint Presentation</vt:lpstr>
      <vt:lpstr>TANDA BINATANG Rabu, 29 Mei 2024</vt:lpstr>
      <vt:lpstr>PowerPoint Presentation</vt:lpstr>
      <vt:lpstr>PowerPoint Presentation</vt:lpstr>
      <vt:lpstr>PowerPoint Presentation</vt:lpstr>
      <vt:lpstr>PEKABARAN TIGA MALAIKAT Kamis, 30 Mei 2024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DASAR PEMERINTAHAN ALLAH</dc:title>
  <dc:creator>Office365</dc:creator>
  <cp:lastModifiedBy>Office365</cp:lastModifiedBy>
  <cp:revision>17</cp:revision>
  <dcterms:created xsi:type="dcterms:W3CDTF">2024-05-27T02:43:16Z</dcterms:created>
  <dcterms:modified xsi:type="dcterms:W3CDTF">2024-05-30T22:51:01Z</dcterms:modified>
</cp:coreProperties>
</file>