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70" r:id="rId12"/>
    <p:sldId id="279" r:id="rId13"/>
    <p:sldId id="269" r:id="rId14"/>
    <p:sldId id="263" r:id="rId15"/>
    <p:sldId id="271" r:id="rId16"/>
    <p:sldId id="272" r:id="rId17"/>
    <p:sldId id="264" r:id="rId18"/>
    <p:sldId id="273" r:id="rId19"/>
    <p:sldId id="274" r:id="rId20"/>
    <p:sldId id="275" r:id="rId21"/>
    <p:sldId id="26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633"/>
    <a:srgbClr val="265A64"/>
    <a:srgbClr val="4F5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828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366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16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053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623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4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574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462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858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27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033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D53F3-FA61-4F28-B681-08E8C2F5197C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C5F10-C23D-487D-B9A8-166109B6FB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30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01A43-CD26-D169-FB5D-2D6AAAF06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9" r="29524" b="-1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E55D0B-274A-C9FD-2A92-DCA2C186E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09" r="38197"/>
          <a:stretch/>
        </p:blipFill>
        <p:spPr>
          <a:xfrm>
            <a:off x="4570857" y="10"/>
            <a:ext cx="457085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8902" y="342899"/>
            <a:ext cx="3886200" cy="9144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D7687-A000-2FA5-8604-449812B54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14" y="2945246"/>
            <a:ext cx="7979349" cy="2387600"/>
          </a:xfrm>
        </p:spPr>
        <p:txBody>
          <a:bodyPr>
            <a:normAutofit/>
          </a:bodyPr>
          <a:lstStyle/>
          <a:p>
            <a:pPr algn="l"/>
            <a:r>
              <a:rPr lang="en-US" sz="6300" dirty="0">
                <a:solidFill>
                  <a:schemeClr val="bg1"/>
                </a:solidFill>
                <a:latin typeface="Impact" panose="020B0806030902050204" pitchFamily="34" charset="0"/>
              </a:rPr>
              <a:t>TERMOTIVASI OLEH PENGHARAPAN</a:t>
            </a:r>
            <a:endParaRPr lang="en-ID" sz="6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8059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4F2EF-B4A7-85F8-6445-0BA830196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9994" cy="592975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masis MT Pro Black" panose="02040A04050005020304" pitchFamily="18" charset="0"/>
              </a:rPr>
              <a:t>Pelajaran ke-7, Triwulan II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masis MT Pro Black" panose="02040A04050005020304" pitchFamily="18" charset="0"/>
              </a:rPr>
              <a:t>Tahun 2024</a:t>
            </a:r>
            <a:endParaRPr lang="en-ID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9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AAE9-5949-FA83-135E-8E29BD2B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409" y="1188017"/>
            <a:ext cx="6361331" cy="4481966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>
                <a:latin typeface="Impact" panose="020B0806030902050204" pitchFamily="34" charset="0"/>
              </a:rPr>
              <a:t>[Ellen G. White, </a:t>
            </a:r>
            <a:r>
              <a:rPr lang="en-ID" sz="3200" dirty="0" err="1">
                <a:latin typeface="Impact" panose="020B0806030902050204" pitchFamily="34" charset="0"/>
              </a:rPr>
              <a:t>Kemenangan</a:t>
            </a:r>
            <a:r>
              <a:rPr lang="en-ID" sz="3200" dirty="0">
                <a:latin typeface="Impact" panose="020B0806030902050204" pitchFamily="34" charset="0"/>
              </a:rPr>
              <a:t> Akhir, </a:t>
            </a:r>
            <a:r>
              <a:rPr lang="en-ID" sz="3200" dirty="0" err="1">
                <a:latin typeface="Impact" panose="020B0806030902050204" pitchFamily="34" charset="0"/>
              </a:rPr>
              <a:t>hlm</a:t>
            </a:r>
            <a:r>
              <a:rPr lang="en-ID" sz="3200" dirty="0">
                <a:latin typeface="Impact" panose="020B0806030902050204" pitchFamily="34" charset="0"/>
              </a:rPr>
              <a:t>. 255].</a:t>
            </a:r>
          </a:p>
          <a:p>
            <a:pPr marL="0" indent="0">
              <a:buNone/>
            </a:pPr>
            <a:endParaRPr lang="en-ID" sz="3200" dirty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r>
              <a:rPr lang="en-ID" sz="3200" dirty="0">
                <a:latin typeface="Tw Cen MT Condensed Extra Bold" panose="020B0803020202020204" pitchFamily="34" charset="0"/>
              </a:rPr>
              <a:t>"Salah </a:t>
            </a:r>
            <a:r>
              <a:rPr lang="en-ID" sz="3200" dirty="0" err="1">
                <a:latin typeface="Tw Cen MT Condensed Extra Bold" panose="020B0803020202020204" pitchFamily="34" charset="0"/>
              </a:rPr>
              <a:t>satu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kebenaran</a:t>
            </a:r>
            <a:r>
              <a:rPr lang="en-ID" sz="3200" dirty="0">
                <a:latin typeface="Tw Cen MT Condensed Extra Bold" panose="020B0803020202020204" pitchFamily="34" charset="0"/>
              </a:rPr>
              <a:t> yang paling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menggembirakan</a:t>
            </a:r>
            <a:r>
              <a:rPr lang="en-ID" sz="3200" dirty="0">
                <a:latin typeface="Tw Cen MT Condensed Extra Bold" panose="020B0803020202020204" pitchFamily="34" charset="0"/>
              </a:rPr>
              <a:t> dan paling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mulia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dinyatakan</a:t>
            </a:r>
            <a:r>
              <a:rPr lang="en-ID" sz="3200" dirty="0">
                <a:latin typeface="Tw Cen MT Condensed Extra Bold" panose="020B0803020202020204" pitchFamily="34" charset="0"/>
              </a:rPr>
              <a:t> di </a:t>
            </a:r>
            <a:r>
              <a:rPr lang="en-ID" sz="32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3200" dirty="0">
                <a:latin typeface="Tw Cen MT Condensed Extra Bold" panose="020B0803020202020204" pitchFamily="34" charset="0"/>
              </a:rPr>
              <a:t> Kitab </a:t>
            </a:r>
            <a:r>
              <a:rPr lang="en-ID" sz="3200" dirty="0" err="1">
                <a:latin typeface="Tw Cen MT Condensed Extra Bold" panose="020B0803020202020204" pitchFamily="34" charset="0"/>
              </a:rPr>
              <a:t>Suci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ialah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kedatangan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kedua</a:t>
            </a:r>
            <a:r>
              <a:rPr lang="en-ID" sz="3200" dirty="0">
                <a:latin typeface="Tw Cen MT Condensed Extra Bold" panose="020B0803020202020204" pitchFamily="34" charset="0"/>
              </a:rPr>
              <a:t> kali, </a:t>
            </a:r>
            <a:r>
              <a:rPr lang="en-ID" sz="32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menyempurnakan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pekerjaan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besar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penyelamatan</a:t>
            </a:r>
            <a:r>
              <a:rPr lang="en-ID" sz="3200" dirty="0">
                <a:latin typeface="Tw Cen MT Condensed Extra Bold" panose="020B0803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A18AA-B654-08E5-CE89-2BEBF3E12AA9}"/>
              </a:ext>
            </a:extLst>
          </p:cNvPr>
          <p:cNvSpPr/>
          <p:nvPr/>
        </p:nvSpPr>
        <p:spPr>
          <a:xfrm>
            <a:off x="435935" y="2459504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7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37B5D-BAD8-A316-69E6-A97EAE54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4" y="935663"/>
            <a:ext cx="5428436" cy="506109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 err="1">
                <a:latin typeface="Tw Cen MT Condensed Extra Bold" panose="020B0803020202020204" pitchFamily="34" charset="0"/>
              </a:rPr>
              <a:t>Bagi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umat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musafir</a:t>
            </a:r>
            <a:r>
              <a:rPr lang="en-ID" sz="3200" dirty="0">
                <a:latin typeface="Tw Cen MT Condensed Extra Bold" panose="020B0803020202020204" pitchFamily="34" charset="0"/>
              </a:rPr>
              <a:t> Allah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sudah</a:t>
            </a:r>
            <a:r>
              <a:rPr lang="en-ID" sz="3200" dirty="0">
                <a:latin typeface="Tw Cen MT Condensed Extra Bold" panose="020B0803020202020204" pitchFamily="34" charset="0"/>
              </a:rPr>
              <a:t> lama </a:t>
            </a:r>
            <a:r>
              <a:rPr lang="en-ID" sz="3200" dirty="0" err="1">
                <a:latin typeface="Tw Cen MT Condensed Extra Bold" panose="020B0803020202020204" pitchFamily="34" charset="0"/>
              </a:rPr>
              <a:t>tinggal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sementara</a:t>
            </a:r>
            <a:r>
              <a:rPr lang="en-ID" sz="3200" dirty="0">
                <a:latin typeface="Tw Cen MT Condensed Extra Bold" panose="020B0803020202020204" pitchFamily="34" charset="0"/>
              </a:rPr>
              <a:t> di "</a:t>
            </a:r>
            <a:r>
              <a:rPr lang="en-ID" sz="3200" dirty="0" err="1">
                <a:latin typeface="Tw Cen MT Condensed Extra Bold" panose="020B0803020202020204" pitchFamily="34" charset="0"/>
              </a:rPr>
              <a:t>daerah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bayang-bayang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maut</a:t>
            </a:r>
            <a:r>
              <a:rPr lang="en-ID" sz="3200" dirty="0">
                <a:latin typeface="Tw Cen MT Condensed Extra Bold" panose="020B0803020202020204" pitchFamily="34" charset="0"/>
              </a:rPr>
              <a:t>,"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telah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diberikan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suatu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pengharapan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berharga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mendatangkan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sukacita</a:t>
            </a:r>
            <a:r>
              <a:rPr lang="en-ID" sz="3200" dirty="0">
                <a:latin typeface="Tw Cen MT Condensed Extra Bold" panose="020B0803020202020204" pitchFamily="34" charset="0"/>
              </a:rPr>
              <a:t>, </a:t>
            </a:r>
            <a:r>
              <a:rPr lang="en-ID" sz="3200" dirty="0" err="1">
                <a:latin typeface="Tw Cen MT Condensed Extra Bold" panose="020B0803020202020204" pitchFamily="34" charset="0"/>
              </a:rPr>
              <a:t>yaitu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janji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kedatangan</a:t>
            </a:r>
            <a:r>
              <a:rPr lang="en-ID" sz="3200" dirty="0">
                <a:latin typeface="Tw Cen MT Condensed Extra Bold" panose="020B0803020202020204" pitchFamily="34" charset="0"/>
              </a:rPr>
              <a:t>-Nya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kembali</a:t>
            </a:r>
            <a:r>
              <a:rPr lang="en-ID" sz="3200" dirty="0">
                <a:latin typeface="Tw Cen MT Condensed Extra Bold" panose="020B0803020202020204" pitchFamily="34" charset="0"/>
              </a:rPr>
              <a:t>, yang menjadi "</a:t>
            </a:r>
            <a:r>
              <a:rPr lang="en-ID" sz="3200" dirty="0" err="1">
                <a:latin typeface="Tw Cen MT Condensed Extra Bold" panose="020B0803020202020204" pitchFamily="34" charset="0"/>
              </a:rPr>
              <a:t>kebangkitan</a:t>
            </a:r>
            <a:r>
              <a:rPr lang="en-ID" sz="3200" dirty="0">
                <a:latin typeface="Tw Cen MT Condensed Extra Bold" panose="020B0803020202020204" pitchFamily="34" charset="0"/>
              </a:rPr>
              <a:t> dan </a:t>
            </a:r>
            <a:r>
              <a:rPr lang="en-ID" sz="3200" dirty="0" err="1">
                <a:latin typeface="Tw Cen MT Condensed Extra Bold" panose="020B0803020202020204" pitchFamily="34" charset="0"/>
              </a:rPr>
              <a:t>hidup</a:t>
            </a:r>
            <a:r>
              <a:rPr lang="en-ID" sz="3200" dirty="0">
                <a:latin typeface="Tw Cen MT Condensed Extra Bold" panose="020B0803020202020204" pitchFamily="34" charset="0"/>
              </a:rPr>
              <a:t>," </a:t>
            </a:r>
            <a:r>
              <a:rPr lang="en-ID" sz="32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3200" dirty="0">
                <a:latin typeface="Tw Cen MT Condensed Extra Bold" panose="020B0803020202020204" pitchFamily="34" charset="0"/>
              </a:rPr>
              <a:t> "</a:t>
            </a:r>
            <a:r>
              <a:rPr lang="en-ID" sz="3200" dirty="0" err="1">
                <a:latin typeface="Tw Cen MT Condensed Extra Bold" panose="020B0803020202020204" pitchFamily="34" charset="0"/>
              </a:rPr>
              <a:t>membawa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pulang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umat</a:t>
            </a:r>
            <a:r>
              <a:rPr lang="en-ID" sz="3200" dirty="0">
                <a:latin typeface="Tw Cen MT Condensed Extra Bold" panose="020B0803020202020204" pitchFamily="34" charset="0"/>
              </a:rPr>
              <a:t>-</a:t>
            </a:r>
            <a:r>
              <a:rPr lang="en-ID" sz="3200" dirty="0" err="1">
                <a:latin typeface="Tw Cen MT Condensed Extra Bold" panose="020B0803020202020204" pitchFamily="34" charset="0"/>
              </a:rPr>
              <a:t>umat</a:t>
            </a:r>
            <a:r>
              <a:rPr lang="en-ID" sz="3200" dirty="0">
                <a:latin typeface="Tw Cen MT Condensed Extra Bold" panose="020B0803020202020204" pitchFamily="34" charset="0"/>
              </a:rPr>
              <a:t>-Nya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terbuang</a:t>
            </a:r>
            <a:r>
              <a:rPr lang="en-ID" sz="3200" dirty="0">
                <a:latin typeface="Tw Cen MT Condensed Extra Bold" panose="020B0803020202020204" pitchFamily="34" charset="0"/>
              </a:rPr>
              <a:t>."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A1ED4-552A-E1D9-4808-B2A5E811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4" y="1823483"/>
            <a:ext cx="2406639" cy="321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546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C372-B40B-5D83-7181-9FB6E9BA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A081-01D1-BB7C-2BC0-9A40BE46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719" y="536944"/>
            <a:ext cx="5284381" cy="584790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 err="1">
                <a:latin typeface="Impact" panose="020B0806030902050204" pitchFamily="34" charset="0"/>
              </a:rPr>
              <a:t>Doktrin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mengenai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kedatangan</a:t>
            </a:r>
            <a:r>
              <a:rPr lang="en-ID" sz="3200" dirty="0">
                <a:latin typeface="Impact" panose="020B0806030902050204" pitchFamily="34" charset="0"/>
              </a:rPr>
              <a:t>-Nya yang </a:t>
            </a:r>
            <a:r>
              <a:rPr lang="en-ID" sz="3200" dirty="0" err="1">
                <a:latin typeface="Impact" panose="020B0806030902050204" pitchFamily="34" charset="0"/>
              </a:rPr>
              <a:t>kedua</a:t>
            </a:r>
            <a:r>
              <a:rPr lang="en-ID" sz="3200" dirty="0">
                <a:latin typeface="Impact" panose="020B0806030902050204" pitchFamily="34" charset="0"/>
              </a:rPr>
              <a:t> kali </a:t>
            </a:r>
            <a:r>
              <a:rPr lang="en-ID" sz="3200" dirty="0" err="1">
                <a:latin typeface="Impact" panose="020B0806030902050204" pitchFamily="34" charset="0"/>
              </a:rPr>
              <a:t>adalah</a:t>
            </a:r>
            <a:r>
              <a:rPr lang="en-ID" sz="3200" dirty="0">
                <a:latin typeface="Impact" panose="020B0806030902050204" pitchFamily="34" charset="0"/>
              </a:rPr>
              <a:t> inti </a:t>
            </a:r>
            <a:r>
              <a:rPr lang="en-ID" sz="3200" dirty="0" err="1">
                <a:latin typeface="Impact" panose="020B0806030902050204" pitchFamily="34" charset="0"/>
              </a:rPr>
              <a:t>dari</a:t>
            </a:r>
            <a:r>
              <a:rPr lang="en-ID" sz="3200" dirty="0">
                <a:latin typeface="Impact" panose="020B0806030902050204" pitchFamily="34" charset="0"/>
              </a:rPr>
              <a:t> Kitab </a:t>
            </a:r>
            <a:r>
              <a:rPr lang="en-ID" sz="3200" dirty="0" err="1">
                <a:latin typeface="Impact" panose="020B0806030902050204" pitchFamily="34" charset="0"/>
              </a:rPr>
              <a:t>Suci</a:t>
            </a:r>
            <a:r>
              <a:rPr lang="en-ID" sz="3200" dirty="0"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latin typeface="Impact" panose="020B0806030902050204" pitchFamily="34" charset="0"/>
              </a:rPr>
              <a:t>suci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itu</a:t>
            </a:r>
            <a:r>
              <a:rPr lang="en-ID" sz="3200" dirty="0">
                <a:latin typeface="Impact" panose="020B0806030902050204" pitchFamily="34" charset="0"/>
              </a:rPr>
              <a:t>.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Sejak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pasangan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pertama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melangkah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meninggalkan</a:t>
            </a:r>
            <a:r>
              <a:rPr lang="en-ID" sz="3200" dirty="0">
                <a:latin typeface="Tw Cen MT Condensed Extra Bold" panose="020B0803020202020204" pitchFamily="34" charset="0"/>
              </a:rPr>
              <a:t> Taman Eden, </a:t>
            </a:r>
            <a:r>
              <a:rPr lang="en-ID" sz="3200" dirty="0" err="1">
                <a:latin typeface="Tw Cen MT Condensed Extra Bold" panose="020B0803020202020204" pitchFamily="34" charset="0"/>
              </a:rPr>
              <a:t>anak-anak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beriman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telah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menunggu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kedatangan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Dijanjikan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menghancurkan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kuasa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merusak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itu</a:t>
            </a:r>
            <a:r>
              <a:rPr lang="en-ID" sz="3200" dirty="0">
                <a:latin typeface="Tw Cen MT Condensed Extra Bold" panose="020B0803020202020204" pitchFamily="34" charset="0"/>
              </a:rPr>
              <a:t> dan </a:t>
            </a:r>
            <a:r>
              <a:rPr lang="en-ID" sz="32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membawa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mereka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kembali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</a:t>
            </a:r>
            <a:r>
              <a:rPr lang="en-ID" sz="3200" dirty="0">
                <a:latin typeface="Tw Cen MT Condensed Extra Bold" panose="020B0803020202020204" pitchFamily="34" charset="0"/>
              </a:rPr>
              <a:t> Taman Eden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telah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hilang</a:t>
            </a:r>
            <a:r>
              <a:rPr lang="en-ID" sz="3200" dirty="0">
                <a:latin typeface="Tw Cen MT Condensed Extra Bold" panose="020B0803020202020204" pitchFamily="34" charset="0"/>
              </a:rPr>
              <a:t>”</a:t>
            </a:r>
            <a:endParaRPr lang="en-ID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183A0-6C8A-F3A8-8AA6-82FB7FBA8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4" y="1823483"/>
            <a:ext cx="2406639" cy="321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761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2622-4FD5-F7A9-094F-E61C8B59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4" y="451369"/>
            <a:ext cx="6560288" cy="595526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 err="1">
                <a:latin typeface="Tw Cen MT Condensed Extra Bold" panose="020B0803020202020204" pitchFamily="34" charset="0"/>
              </a:rPr>
              <a:t>Seorang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pemimpin</a:t>
            </a:r>
            <a:r>
              <a:rPr lang="en-ID" sz="3200" dirty="0">
                <a:latin typeface="Tw Cen MT Condensed Extra Bold" panose="020B0803020202020204" pitchFamily="34" charset="0"/>
              </a:rPr>
              <a:t> Advent </a:t>
            </a:r>
            <a:r>
              <a:rPr lang="en-ID" sz="3200" dirty="0" err="1">
                <a:latin typeface="Tw Cen MT Condensed Extra Bold" panose="020B0803020202020204" pitchFamily="34" charset="0"/>
              </a:rPr>
              <a:t>mula-mula</a:t>
            </a:r>
            <a:r>
              <a:rPr lang="en-ID" sz="3200" dirty="0">
                <a:latin typeface="Tw Cen MT Condensed Extra Bold" panose="020B0803020202020204" pitchFamily="34" charset="0"/>
              </a:rPr>
              <a:t>, </a:t>
            </a:r>
            <a:r>
              <a:rPr lang="en-ID" sz="3200" dirty="0">
                <a:latin typeface="Impact" panose="020B0806030902050204" pitchFamily="34" charset="0"/>
              </a:rPr>
              <a:t>Luther Warren</a:t>
            </a:r>
            <a:r>
              <a:rPr lang="en-ID" sz="3200" dirty="0">
                <a:latin typeface="Tw Cen MT Condensed Extra Bold" panose="020B0803020202020204" pitchFamily="34" charset="0"/>
              </a:rPr>
              <a:t>, </a:t>
            </a:r>
            <a:r>
              <a:rPr lang="en-ID" sz="3200" dirty="0" err="1">
                <a:latin typeface="Tw Cen MT Condensed Extra Bold" panose="020B0803020202020204" pitchFamily="34" charset="0"/>
              </a:rPr>
              <a:t>biasa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memberi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tahu</a:t>
            </a:r>
            <a:r>
              <a:rPr lang="en-ID" sz="3200" dirty="0">
                <a:latin typeface="Tw Cen MT Condensed Extra Bold" panose="020B0803020202020204" pitchFamily="34" charset="0"/>
              </a:rPr>
              <a:t> orang-orang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muda</a:t>
            </a:r>
            <a:r>
              <a:rPr lang="en-ID" sz="3200" dirty="0">
                <a:latin typeface="Tw Cen MT Condensed Extra Bold" panose="020B0803020202020204" pitchFamily="34" charset="0"/>
              </a:rPr>
              <a:t>, "</a:t>
            </a:r>
            <a:r>
              <a:rPr lang="en-ID" sz="3200" dirty="0">
                <a:latin typeface="Eras Bold ITC" panose="020B0907030504020204" pitchFamily="34" charset="0"/>
              </a:rPr>
              <a:t>Satu-</a:t>
            </a:r>
            <a:r>
              <a:rPr lang="en-ID" sz="3200" dirty="0" err="1">
                <a:latin typeface="Eras Bold ITC" panose="020B0907030504020204" pitchFamily="34" charset="0"/>
              </a:rPr>
              <a:t>satunya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cara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untuk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siap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menyambut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kedatangan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Kristus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adalah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dengan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bersiap-siap</a:t>
            </a:r>
            <a:r>
              <a:rPr lang="en-ID" sz="3200" dirty="0">
                <a:latin typeface="Eras Bold ITC" panose="020B0907030504020204" pitchFamily="34" charset="0"/>
              </a:rPr>
              <a:t> dan </a:t>
            </a:r>
            <a:r>
              <a:rPr lang="en-ID" sz="3200" dirty="0" err="1">
                <a:latin typeface="Eras Bold ITC" panose="020B0907030504020204" pitchFamily="34" charset="0"/>
              </a:rPr>
              <a:t>tetap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siap</a:t>
            </a:r>
            <a:r>
              <a:rPr lang="en-ID" sz="3200" dirty="0">
                <a:latin typeface="Tw Cen MT Condensed Extra Bold" panose="020B0803020202020204" pitchFamily="34" charset="0"/>
              </a:rPr>
              <a:t>." </a:t>
            </a:r>
          </a:p>
          <a:p>
            <a:pPr marL="0" indent="0">
              <a:buNone/>
            </a:pPr>
            <a:r>
              <a:rPr lang="en-ID" sz="3200" dirty="0" err="1">
                <a:latin typeface="Gill Sans Nova Cond Ultra Bold" panose="020B0B04020104020203" pitchFamily="34" charset="0"/>
              </a:rPr>
              <a:t>Ini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adalah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sebuah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panggilan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untuk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hidup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saleh</a:t>
            </a:r>
            <a:r>
              <a:rPr lang="en-ID" sz="3200" dirty="0">
                <a:latin typeface="Gill Sans Nova Cond Ultra Bold" panose="020B0B04020104020203" pitchFamily="34" charset="0"/>
              </a:rPr>
              <a:t>, masing-masing </a:t>
            </a:r>
            <a:r>
              <a:rPr lang="en-ID" sz="3200" dirty="0" err="1">
                <a:latin typeface="Gill Sans Nova Cond Ultra Bold" panose="020B0B04020104020203" pitchFamily="34" charset="0"/>
              </a:rPr>
              <a:t>kita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harus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memeriksa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hati</a:t>
            </a:r>
            <a:r>
              <a:rPr lang="en-ID" sz="3200" dirty="0">
                <a:latin typeface="Gill Sans Nova Cond Ultra Bold" panose="020B0B04020104020203" pitchFamily="34" charset="0"/>
              </a:rPr>
              <a:t> dan </a:t>
            </a:r>
            <a:r>
              <a:rPr lang="en-ID" sz="3200" dirty="0" err="1">
                <a:latin typeface="Gill Sans Nova Cond Ultra Bold" panose="020B0B04020104020203" pitchFamily="34" charset="0"/>
              </a:rPr>
              <a:t>mengevaluasi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kehidupan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rohaninya</a:t>
            </a:r>
            <a:r>
              <a:rPr lang="en-ID" sz="3200" dirty="0">
                <a:latin typeface="Tw Cen MT Condensed Extra Bold" panose="020B0803020202020204" pitchFamily="34" charset="0"/>
              </a:rPr>
              <a:t>. </a:t>
            </a:r>
            <a:r>
              <a:rPr lang="en-ID" sz="3200" dirty="0" err="1">
                <a:latin typeface="Tw Cen MT Condensed Extra Bold" panose="020B0803020202020204" pitchFamily="34" charset="0"/>
              </a:rPr>
              <a:t>Tidak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ada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sikap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netral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terang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kemuliaan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kedatangan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3200" dirty="0">
                <a:latin typeface="Tw Cen MT Condensed Extra Bold" panose="020B0803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1C1BE-3C4E-4166-79EE-390D507C44B8}"/>
              </a:ext>
            </a:extLst>
          </p:cNvPr>
          <p:cNvSpPr/>
          <p:nvPr/>
        </p:nvSpPr>
        <p:spPr>
          <a:xfrm>
            <a:off x="616688" y="2459504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969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C39E7-BBFB-ED7C-045C-46B9A632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4538"/>
            <a:ext cx="9143996" cy="1033669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00"/>
                </a:solidFill>
                <a:latin typeface="Impact" panose="020B0806030902050204" pitchFamily="34" charset="0"/>
              </a:rPr>
              <a:t>WILLIAM MILLER DAN KITAB SUCI</a:t>
            </a:r>
            <a:br>
              <a:rPr lang="de-DE" sz="4000" dirty="0">
                <a:solidFill>
                  <a:srgbClr val="FFFF00"/>
                </a:solidFill>
              </a:rPr>
            </a:br>
            <a:r>
              <a:rPr lang="de-DE" sz="2800" dirty="0">
                <a:solidFill>
                  <a:srgbClr val="FFFFFF"/>
                </a:solidFill>
              </a:rPr>
              <a:t>Selasa, 14 Mei 2024</a:t>
            </a:r>
            <a:endParaRPr lang="en-ID" sz="28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78E38-B6EF-E29C-8FB1-DC1A80CD6F06}"/>
              </a:ext>
            </a:extLst>
          </p:cNvPr>
          <p:cNvSpPr txBox="1"/>
          <p:nvPr/>
        </p:nvSpPr>
        <p:spPr>
          <a:xfrm>
            <a:off x="1312606" y="1885279"/>
            <a:ext cx="7433187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600" dirty="0">
                <a:latin typeface="Tw Cen MT Condensed Extra Bold" panose="020B0803020202020204" pitchFamily="34" charset="0"/>
              </a:rPr>
              <a:t>Ketika Miller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mempelajari</a:t>
            </a:r>
            <a:r>
              <a:rPr lang="en-ID" sz="2600" dirty="0">
                <a:latin typeface="Tw Cen MT Condensed Extra Bold" panose="020B0803020202020204" pitchFamily="34" charset="0"/>
              </a:rPr>
              <a:t> Kitab </a:t>
            </a:r>
            <a:r>
              <a:rPr lang="en-ID" sz="2600" dirty="0" err="1">
                <a:latin typeface="Tw Cen MT Condensed Extra Bold" panose="020B0803020202020204" pitchFamily="34" charset="0"/>
              </a:rPr>
              <a:t>Suci</a:t>
            </a:r>
            <a:r>
              <a:rPr lang="en-ID" sz="2600" dirty="0">
                <a:latin typeface="Tw Cen MT Condensed Extra Bold" panose="020B0803020202020204" pitchFamily="34" charset="0"/>
              </a:rPr>
              <a:t>, </a:t>
            </a:r>
            <a:r>
              <a:rPr lang="en-ID" sz="2600" dirty="0" err="1">
                <a:latin typeface="Tw Cen MT Condensed Extra Bold" panose="020B0803020202020204" pitchFamily="34" charset="0"/>
              </a:rPr>
              <a:t>ia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menemukan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2600" dirty="0">
                <a:latin typeface="Tw Cen MT Condensed Extra Bold" panose="020B0803020202020204" pitchFamily="34" charset="0"/>
              </a:rPr>
              <a:t> yang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mengasihinya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lebih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dari</a:t>
            </a:r>
            <a:r>
              <a:rPr lang="en-ID" sz="2600" dirty="0">
                <a:latin typeface="Tw Cen MT Condensed Extra Bold" panose="020B0803020202020204" pitchFamily="34" charset="0"/>
              </a:rPr>
              <a:t> yang </a:t>
            </a:r>
            <a:r>
              <a:rPr lang="en-ID" sz="2600" dirty="0" err="1">
                <a:latin typeface="Tw Cen MT Condensed Extra Bold" panose="020B0803020202020204" pitchFamily="34" charset="0"/>
              </a:rPr>
              <a:t>dapat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ia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bayangkan</a:t>
            </a:r>
            <a:r>
              <a:rPr lang="en-ID" sz="2600" dirty="0">
                <a:latin typeface="Tw Cen MT Condensed Extra Bold" panose="020B0803020202020204" pitchFamily="34" charset="0"/>
              </a:rPr>
              <a:t>. </a:t>
            </a:r>
            <a:r>
              <a:rPr lang="en-ID" sz="2600" dirty="0" err="1">
                <a:latin typeface="Gill Sans Nova Cond Ultra Bold" panose="020B0B04020104020203" pitchFamily="34" charset="0"/>
              </a:rPr>
              <a:t>Dengan</a:t>
            </a:r>
            <a:r>
              <a:rPr lang="en-ID" sz="2600" dirty="0">
                <a:latin typeface="Gill Sans Nova Cond Ultra Bold" panose="020B0B04020104020203" pitchFamily="34" charset="0"/>
              </a:rPr>
              <a:t> Kitab </a:t>
            </a:r>
            <a:r>
              <a:rPr lang="en-ID" sz="2600" dirty="0" err="1">
                <a:latin typeface="Gill Sans Nova Cond Ultra Bold" panose="020B0B04020104020203" pitchFamily="34" charset="0"/>
              </a:rPr>
              <a:t>Suci</a:t>
            </a:r>
            <a:r>
              <a:rPr lang="en-ID" sz="2600" dirty="0">
                <a:latin typeface="Gill Sans Nova Cond Ultra Bold" panose="020B0B04020104020203" pitchFamily="34" charset="0"/>
              </a:rPr>
              <a:t>, </a:t>
            </a:r>
            <a:r>
              <a:rPr lang="en-ID" sz="2600" dirty="0" err="1">
                <a:latin typeface="Gill Sans Nova Cond Ultra Bold" panose="020B0B04020104020203" pitchFamily="34" charset="0"/>
              </a:rPr>
              <a:t>pena</a:t>
            </a:r>
            <a:r>
              <a:rPr lang="en-ID" sz="2600" dirty="0">
                <a:latin typeface="Gill Sans Nova Cond Ultra Bold" panose="020B0B04020104020203" pitchFamily="34" charset="0"/>
              </a:rPr>
              <a:t>, dan </a:t>
            </a:r>
            <a:r>
              <a:rPr lang="en-ID" sz="2600" dirty="0" err="1">
                <a:latin typeface="Gill Sans Nova Cond Ultra Bold" panose="020B0B04020104020203" pitchFamily="34" charset="0"/>
              </a:rPr>
              <a:t>buku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catatannya</a:t>
            </a:r>
            <a:r>
              <a:rPr lang="en-ID" sz="2600" dirty="0">
                <a:latin typeface="Gill Sans Nova Cond Ultra Bold" panose="020B0B04020104020203" pitchFamily="34" charset="0"/>
              </a:rPr>
              <a:t>, </a:t>
            </a:r>
            <a:r>
              <a:rPr lang="en-ID" sz="2600" dirty="0" err="1">
                <a:latin typeface="Gill Sans Nova Cond Ultra Bold" panose="020B0B04020104020203" pitchFamily="34" charset="0"/>
              </a:rPr>
              <a:t>ia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mulai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membaca</a:t>
            </a:r>
            <a:r>
              <a:rPr lang="en-ID" sz="2600" dirty="0">
                <a:latin typeface="Gill Sans Nova Cond Ultra Bold" panose="020B0B04020104020203" pitchFamily="34" charset="0"/>
              </a:rPr>
              <a:t> kitab </a:t>
            </a:r>
            <a:r>
              <a:rPr lang="en-ID" sz="2600" dirty="0" err="1">
                <a:latin typeface="Gill Sans Nova Cond Ultra Bold" panose="020B0B04020104020203" pitchFamily="34" charset="0"/>
              </a:rPr>
              <a:t>Kejadian</a:t>
            </a:r>
            <a:r>
              <a:rPr lang="en-ID" sz="2600" dirty="0">
                <a:latin typeface="Gill Sans Nova Cond Ultra Bold" panose="020B0B04020104020203" pitchFamily="34" charset="0"/>
              </a:rPr>
              <a:t> dan </a:t>
            </a:r>
            <a:r>
              <a:rPr lang="en-ID" sz="2600" dirty="0" err="1">
                <a:latin typeface="Gill Sans Nova Cond Ultra Bold" panose="020B0B04020104020203" pitchFamily="34" charset="0"/>
              </a:rPr>
              <a:t>membaca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tidak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lebih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cepat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dari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kemampuannya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untuk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memahami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ayat-ayat</a:t>
            </a:r>
            <a:r>
              <a:rPr lang="en-ID" sz="2600" dirty="0">
                <a:latin typeface="Gill Sans Nova Cond Ultra Bold" panose="020B0B04020104020203" pitchFamily="34" charset="0"/>
              </a:rPr>
              <a:t> yang </a:t>
            </a:r>
            <a:r>
              <a:rPr lang="en-ID" sz="2600" dirty="0" err="1">
                <a:latin typeface="Gill Sans Nova Cond Ultra Bold" panose="020B0B04020104020203" pitchFamily="34" charset="0"/>
              </a:rPr>
              <a:t>sedang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dibacanya</a:t>
            </a:r>
            <a:r>
              <a:rPr lang="en-ID" sz="2600" dirty="0">
                <a:latin typeface="Gill Sans Nova Cond Ultra Bold" panose="020B0B04020104020203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AA0D1-2FAC-E303-B8DB-234EAE44BD22}"/>
              </a:ext>
            </a:extLst>
          </p:cNvPr>
          <p:cNvSpPr txBox="1"/>
          <p:nvPr/>
        </p:nvSpPr>
        <p:spPr>
          <a:xfrm>
            <a:off x="1312605" y="4547823"/>
            <a:ext cx="7433187" cy="2092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6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membandingkan</a:t>
            </a:r>
            <a:r>
              <a:rPr lang="en-ID" sz="2600" dirty="0">
                <a:latin typeface="Tw Cen MT Condensed Extra Bold" panose="020B0803020202020204" pitchFamily="34" charset="0"/>
              </a:rPr>
              <a:t> Kitab </a:t>
            </a:r>
            <a:r>
              <a:rPr lang="en-ID" sz="2600" dirty="0" err="1">
                <a:latin typeface="Tw Cen MT Condensed Extra Bold" panose="020B0803020202020204" pitchFamily="34" charset="0"/>
              </a:rPr>
              <a:t>Suci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600" dirty="0">
                <a:latin typeface="Tw Cen MT Condensed Extra Bold" panose="020B0803020202020204" pitchFamily="34" charset="0"/>
              </a:rPr>
              <a:t> Kitab </a:t>
            </a:r>
            <a:r>
              <a:rPr lang="en-ID" sz="2600" dirty="0" err="1">
                <a:latin typeface="Tw Cen MT Condensed Extra Bold" panose="020B0803020202020204" pitchFamily="34" charset="0"/>
              </a:rPr>
              <a:t>Suci</a:t>
            </a:r>
            <a:r>
              <a:rPr lang="en-ID" sz="2600" dirty="0">
                <a:latin typeface="Tw Cen MT Condensed Extra Bold" panose="020B0803020202020204" pitchFamily="34" charset="0"/>
              </a:rPr>
              <a:t>, </a:t>
            </a:r>
            <a:r>
              <a:rPr lang="en-ID" sz="2600" dirty="0" err="1">
                <a:latin typeface="Impact" panose="020B0806030902050204" pitchFamily="34" charset="0"/>
              </a:rPr>
              <a:t>ia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membiarkan</a:t>
            </a:r>
            <a:r>
              <a:rPr lang="en-ID" sz="2600" dirty="0">
                <a:latin typeface="Impact" panose="020B0806030902050204" pitchFamily="34" charset="0"/>
              </a:rPr>
              <a:t> Kitab </a:t>
            </a:r>
            <a:r>
              <a:rPr lang="en-ID" sz="2600" dirty="0" err="1">
                <a:latin typeface="Impact" panose="020B0806030902050204" pitchFamily="34" charset="0"/>
              </a:rPr>
              <a:t>Suci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menjelaskan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dirinya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sendiri</a:t>
            </a:r>
            <a:r>
              <a:rPr lang="en-ID" sz="2600" dirty="0">
                <a:latin typeface="Tw Cen MT Condensed Extra Bold" panose="020B0803020202020204" pitchFamily="34" charset="0"/>
              </a:rPr>
              <a:t>, </a:t>
            </a:r>
            <a:r>
              <a:rPr lang="en-ID" sz="2600" dirty="0" err="1">
                <a:latin typeface="Tw Cen MT Condensed Extra Bold" panose="020B0803020202020204" pitchFamily="34" charset="0"/>
              </a:rPr>
              <a:t>Roh</a:t>
            </a:r>
            <a:r>
              <a:rPr lang="en-ID" sz="2600" dirty="0">
                <a:latin typeface="Tw Cen MT Condensed Extra Bold" panose="020B0803020202020204" pitchFamily="34" charset="0"/>
              </a:rPr>
              <a:t> Kudus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membuka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Firman</a:t>
            </a:r>
            <a:r>
              <a:rPr lang="en-ID" sz="2600" dirty="0">
                <a:latin typeface="Tw Cen MT Condensed Extra Bold" panose="020B0803020202020204" pitchFamily="34" charset="0"/>
              </a:rPr>
              <a:t> Allah </a:t>
            </a:r>
            <a:r>
              <a:rPr lang="en-ID" sz="2600" dirty="0" err="1">
                <a:latin typeface="Tw Cen MT Condensed Extra Bold" panose="020B0803020202020204" pitchFamily="34" charset="0"/>
              </a:rPr>
              <a:t>bagi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pemahamannya</a:t>
            </a:r>
            <a:r>
              <a:rPr lang="en-ID" sz="2600" dirty="0">
                <a:latin typeface="Tw Cen MT Condensed Extra Bold" panose="020B0803020202020204" pitchFamily="34" charset="0"/>
              </a:rPr>
              <a:t> [</a:t>
            </a:r>
            <a:r>
              <a:rPr lang="en-ID" sz="2600" dirty="0" err="1">
                <a:latin typeface="Tw Cen MT Condensed Extra Bold" panose="020B0803020202020204" pitchFamily="34" charset="0"/>
              </a:rPr>
              <a:t>Yesaya</a:t>
            </a:r>
            <a:r>
              <a:rPr lang="en-ID" sz="2600" dirty="0">
                <a:latin typeface="Tw Cen MT Condensed Extra Bold" panose="020B0803020202020204" pitchFamily="34" charset="0"/>
              </a:rPr>
              <a:t> 28:9-10; </a:t>
            </a:r>
            <a:r>
              <a:rPr lang="en-ID" sz="2600" dirty="0" err="1">
                <a:latin typeface="Tw Cen MT Condensed Extra Bold" panose="020B0803020202020204" pitchFamily="34" charset="0"/>
              </a:rPr>
              <a:t>Amsal</a:t>
            </a:r>
            <a:r>
              <a:rPr lang="en-ID" sz="2600" dirty="0">
                <a:latin typeface="Tw Cen MT Condensed Extra Bold" panose="020B0803020202020204" pitchFamily="34" charset="0"/>
              </a:rPr>
              <a:t> 8:8, 9; </a:t>
            </a:r>
            <a:r>
              <a:rPr lang="en-ID" sz="2600" dirty="0" err="1">
                <a:latin typeface="Tw Cen MT Condensed Extra Bold" panose="020B0803020202020204" pitchFamily="34" charset="0"/>
              </a:rPr>
              <a:t>Yohanes</a:t>
            </a:r>
            <a:r>
              <a:rPr lang="en-ID" sz="2600" dirty="0">
                <a:latin typeface="Tw Cen MT Condensed Extra Bold" panose="020B0803020202020204" pitchFamily="34" charset="0"/>
              </a:rPr>
              <a:t> 16:13; dan 2 Petrus 1:19-21].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4C00D8-73C9-C205-65D5-8089ECA484A1}"/>
              </a:ext>
            </a:extLst>
          </p:cNvPr>
          <p:cNvSpPr/>
          <p:nvPr/>
        </p:nvSpPr>
        <p:spPr>
          <a:xfrm>
            <a:off x="255945" y="2463363"/>
            <a:ext cx="8007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3099ED-0FB4-3A7B-EC15-ADDF48DDDAFD}"/>
              </a:ext>
            </a:extLst>
          </p:cNvPr>
          <p:cNvSpPr/>
          <p:nvPr/>
        </p:nvSpPr>
        <p:spPr>
          <a:xfrm>
            <a:off x="344512" y="4813273"/>
            <a:ext cx="8007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7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AC7F58-DC9E-FC20-B6EE-5C8ADDE0D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215" y="184836"/>
            <a:ext cx="7551022" cy="63222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 err="1">
                <a:latin typeface="Impact" panose="020B0806030902050204" pitchFamily="34" charset="0"/>
              </a:rPr>
              <a:t>Ia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mempelajari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nubuatan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dengan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ketekunan</a:t>
            </a:r>
            <a:r>
              <a:rPr lang="en-ID" sz="2400" dirty="0"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latin typeface="Impact" panose="020B0806030902050204" pitchFamily="34" charset="0"/>
              </a:rPr>
              <a:t>sama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dalam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mempelajari</a:t>
            </a:r>
            <a:r>
              <a:rPr lang="en-ID" sz="2400" dirty="0">
                <a:latin typeface="Impact" panose="020B0806030902050204" pitchFamily="34" charset="0"/>
              </a:rPr>
              <a:t> Kitab </a:t>
            </a:r>
            <a:r>
              <a:rPr lang="en-ID" sz="2400" dirty="0" err="1">
                <a:latin typeface="Impact" panose="020B0806030902050204" pitchFamily="34" charset="0"/>
              </a:rPr>
              <a:t>Suci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seperti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halnya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dengan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bagian-bagian</a:t>
            </a:r>
            <a:r>
              <a:rPr lang="en-ID" sz="2400" dirty="0">
                <a:latin typeface="Impact" panose="020B0806030902050204" pitchFamily="34" charset="0"/>
              </a:rPr>
              <a:t> Kitab </a:t>
            </a:r>
            <a:r>
              <a:rPr lang="en-ID" sz="2400" dirty="0" err="1">
                <a:latin typeface="Impact" panose="020B0806030902050204" pitchFamily="34" charset="0"/>
              </a:rPr>
              <a:t>Suci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lainnya</a:t>
            </a:r>
            <a:r>
              <a:rPr lang="en-ID" sz="2400" dirty="0"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latin typeface="Impact" panose="020B0806030902050204" pitchFamily="34" charset="0"/>
              </a:rPr>
              <a:t>ia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pelajari</a:t>
            </a:r>
            <a:r>
              <a:rPr lang="en-ID" sz="2400" dirty="0">
                <a:latin typeface="Impact" panose="020B080603090205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2400" dirty="0">
                <a:latin typeface="Tw Cen MT Condensed Extra Bold" panose="020B0803020202020204" pitchFamily="34" charset="0"/>
              </a:rPr>
              <a:t>William Miller </a:t>
            </a:r>
            <a:r>
              <a:rPr lang="en-ID" sz="24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jelas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memahami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bahwa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nubuatan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adalah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penafsir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terbaiknya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sendiri</a:t>
            </a:r>
            <a:r>
              <a:rPr lang="en-ID" sz="2400" dirty="0">
                <a:latin typeface="Tw Cen MT Condensed Extra Bold" panose="020B0803020202020204" pitchFamily="34" charset="0"/>
              </a:rPr>
              <a:t>. </a:t>
            </a:r>
            <a:r>
              <a:rPr lang="en-ID" sz="2400" dirty="0" err="1">
                <a:latin typeface="Gill Sans Nova Cond Ultra Bold" panose="020B0B04020104020203" pitchFamily="34" charset="0"/>
              </a:rPr>
              <a:t>Simbol-simbol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nubuatan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dibuat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jelas</a:t>
            </a:r>
            <a:r>
              <a:rPr lang="en-ID" sz="2400" dirty="0">
                <a:latin typeface="Gill Sans Nova Cond Ultra Bold" panose="020B0B04020104020203" pitchFamily="34" charset="0"/>
              </a:rPr>
              <a:t> oleh Kitab </a:t>
            </a:r>
            <a:r>
              <a:rPr lang="en-ID" sz="2400" dirty="0" err="1">
                <a:latin typeface="Gill Sans Nova Cond Ultra Bold" panose="020B0B04020104020203" pitchFamily="34" charset="0"/>
              </a:rPr>
              <a:t>Suci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itu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sendiri</a:t>
            </a:r>
            <a:r>
              <a:rPr lang="en-ID" sz="2400" dirty="0">
                <a:latin typeface="Gill Sans Nova Cond Ultra Bold" panose="020B0B04020104020203" pitchFamily="34" charset="0"/>
              </a:rPr>
              <a:t>.      </a:t>
            </a:r>
          </a:p>
          <a:p>
            <a:pPr marL="514350" indent="-514350">
              <a:buAutoNum type="alphaLcPeriod"/>
            </a:pPr>
            <a:r>
              <a:rPr lang="en-ID" sz="2400" dirty="0">
                <a:latin typeface="Tw Cen MT Condensed Extra Bold" panose="020B0803020202020204" pitchFamily="34" charset="0"/>
              </a:rPr>
              <a:t>Binatang </a:t>
            </a:r>
            <a:r>
              <a:rPr lang="en-ID" sz="2400" dirty="0" err="1">
                <a:latin typeface="Tw Cen MT Condensed Extra Bold" panose="020B0803020202020204" pitchFamily="34" charset="0"/>
              </a:rPr>
              <a:t>melambangkan</a:t>
            </a:r>
            <a:r>
              <a:rPr lang="en-ID" sz="2400" dirty="0">
                <a:latin typeface="Tw Cen MT Condensed Extra Bold" panose="020B0803020202020204" pitchFamily="34" charset="0"/>
              </a:rPr>
              <a:t> raja-raja </a:t>
            </a:r>
            <a:r>
              <a:rPr lang="en-ID" sz="2400" dirty="0" err="1">
                <a:latin typeface="Tw Cen MT Condensed Extra Bold" panose="020B0803020202020204" pitchFamily="34" charset="0"/>
              </a:rPr>
              <a:t>atau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kerajaan</a:t>
            </a:r>
            <a:r>
              <a:rPr lang="en-ID" sz="2400" dirty="0">
                <a:latin typeface="Tw Cen MT Condensed Extra Bold" panose="020B0803020202020204" pitchFamily="34" charset="0"/>
              </a:rPr>
              <a:t> [Daniel 7:17, 23].     </a:t>
            </a:r>
          </a:p>
          <a:p>
            <a:pPr marL="514350" indent="-514350">
              <a:buAutoNum type="alphaLcPeriod"/>
            </a:pPr>
            <a:r>
              <a:rPr lang="en-ID" sz="2400" dirty="0" err="1">
                <a:latin typeface="Tw Cen MT Condensed Extra Bold" panose="020B0803020202020204" pitchFamily="34" charset="0"/>
              </a:rPr>
              <a:t>Angin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melambangkan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kehancuran</a:t>
            </a:r>
            <a:r>
              <a:rPr lang="en-ID" sz="2400" dirty="0">
                <a:latin typeface="Tw Cen MT Condensed Extra Bold" panose="020B0803020202020204" pitchFamily="34" charset="0"/>
              </a:rPr>
              <a:t> (</a:t>
            </a:r>
            <a:r>
              <a:rPr lang="en-ID" sz="2400" dirty="0" err="1">
                <a:latin typeface="Tw Cen MT Condensed Extra Bold" panose="020B0803020202020204" pitchFamily="34" charset="0"/>
              </a:rPr>
              <a:t>Yeremia</a:t>
            </a:r>
            <a:r>
              <a:rPr lang="en-ID" sz="2400" dirty="0">
                <a:latin typeface="Tw Cen MT Condensed Extra Bold" panose="020B0803020202020204" pitchFamily="34" charset="0"/>
              </a:rPr>
              <a:t> 49: 36). Air </a:t>
            </a:r>
            <a:r>
              <a:rPr lang="en-ID" sz="2400" dirty="0" err="1">
                <a:latin typeface="Tw Cen MT Condensed Extra Bold" panose="020B0803020202020204" pitchFamily="34" charset="0"/>
              </a:rPr>
              <a:t>melambangkan</a:t>
            </a:r>
            <a:r>
              <a:rPr lang="en-ID" sz="2400" dirty="0">
                <a:latin typeface="Tw Cen MT Condensed Extra Bold" panose="020B0803020202020204" pitchFamily="34" charset="0"/>
              </a:rPr>
              <a:t> orang-orang </a:t>
            </a:r>
            <a:r>
              <a:rPr lang="en-ID" sz="2400" dirty="0" err="1">
                <a:latin typeface="Tw Cen MT Condensed Extra Bold" panose="020B0803020202020204" pitchFamily="34" charset="0"/>
              </a:rPr>
              <a:t>atau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bangsa-bangsa</a:t>
            </a:r>
            <a:r>
              <a:rPr lang="en-ID" sz="2400" dirty="0">
                <a:latin typeface="Tw Cen MT Condensed Extra Bold" panose="020B0803020202020204" pitchFamily="34" charset="0"/>
              </a:rPr>
              <a:t> [Wahyu 17:15].      </a:t>
            </a:r>
          </a:p>
          <a:p>
            <a:pPr marL="514350" indent="-514350">
              <a:buAutoNum type="alphaLcPeriod"/>
            </a:pPr>
            <a:r>
              <a:rPr lang="en-ID" sz="2400" dirty="0" err="1">
                <a:latin typeface="Tw Cen MT Condensed Extra Bold" panose="020B0803020202020204" pitchFamily="34" charset="0"/>
              </a:rPr>
              <a:t>Seorang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perempuan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melambangkan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gereja</a:t>
            </a:r>
            <a:r>
              <a:rPr lang="en-ID" sz="2400" dirty="0">
                <a:latin typeface="Tw Cen MT Condensed Extra Bold" panose="020B0803020202020204" pitchFamily="34" charset="0"/>
              </a:rPr>
              <a:t> [</a:t>
            </a:r>
            <a:r>
              <a:rPr lang="en-ID" sz="2400" dirty="0" err="1">
                <a:latin typeface="Tw Cen MT Condensed Extra Bold" panose="020B0803020202020204" pitchFamily="34" charset="0"/>
              </a:rPr>
              <a:t>Yeremia</a:t>
            </a:r>
            <a:r>
              <a:rPr lang="en-ID" sz="2400" dirty="0">
                <a:latin typeface="Tw Cen MT Condensed Extra Bold" panose="020B0803020202020204" pitchFamily="34" charset="0"/>
              </a:rPr>
              <a:t> 6:2, </a:t>
            </a:r>
            <a:r>
              <a:rPr lang="en-ID" sz="24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400" dirty="0">
                <a:latin typeface="Tw Cen MT Condensed Extra Bold" panose="020B0803020202020204" pitchFamily="34" charset="0"/>
              </a:rPr>
              <a:t> 5:22-32].      </a:t>
            </a:r>
          </a:p>
          <a:p>
            <a:pPr marL="514350" indent="-514350">
              <a:buAutoNum type="alphaLcPeriod"/>
            </a:pPr>
            <a:r>
              <a:rPr lang="en-ID" sz="2400" dirty="0" err="1">
                <a:latin typeface="Tw Cen MT Condensed Extra Bold" panose="020B0803020202020204" pitchFamily="34" charset="0"/>
              </a:rPr>
              <a:t>Nubuatan-nubuatan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waktu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2400" dirty="0">
                <a:latin typeface="Tw Cen MT Condensed Extra Bold" panose="020B0803020202020204" pitchFamily="34" charset="0"/>
              </a:rPr>
              <a:t> Daniel dan Wahyu juga </a:t>
            </a:r>
            <a:r>
              <a:rPr lang="en-ID" sz="2400" dirty="0" err="1">
                <a:latin typeface="Tw Cen MT Condensed Extra Bold" panose="020B0803020202020204" pitchFamily="34" charset="0"/>
              </a:rPr>
              <a:t>diberikan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bahasa</a:t>
            </a:r>
            <a:r>
              <a:rPr lang="en-ID" sz="2400" dirty="0">
                <a:latin typeface="Tw Cen MT Condensed Extra Bold" panose="020B0803020202020204" pitchFamily="34" charset="0"/>
              </a:rPr>
              <a:t> </a:t>
            </a:r>
            <a:r>
              <a:rPr lang="en-ID" sz="2400" dirty="0" err="1">
                <a:latin typeface="Tw Cen MT Condensed Extra Bold" panose="020B0803020202020204" pitchFamily="34" charset="0"/>
              </a:rPr>
              <a:t>simbolis</a:t>
            </a:r>
            <a:r>
              <a:rPr lang="en-ID" sz="2400" dirty="0">
                <a:latin typeface="Tw Cen MT Condensed Extra Bold" panose="020B0803020202020204" pitchFamily="34" charset="0"/>
              </a:rPr>
              <a:t>, </a:t>
            </a:r>
            <a:r>
              <a:rPr lang="en-ID" sz="2400" dirty="0" err="1">
                <a:latin typeface="Eras Bold ITC" panose="020B0907030504020204" pitchFamily="34" charset="0"/>
              </a:rPr>
              <a:t>dengan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satu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hari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nubuatan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mewakili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satu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tahun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secara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harfiah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>
                <a:latin typeface="Tw Cen MT Condensed Extra Bold" panose="020B0803020202020204" pitchFamily="34" charset="0"/>
              </a:rPr>
              <a:t>[</a:t>
            </a:r>
            <a:r>
              <a:rPr lang="en-ID" sz="2400" dirty="0" err="1">
                <a:latin typeface="Tw Cen MT Condensed Extra Bold" panose="020B0803020202020204" pitchFamily="34" charset="0"/>
              </a:rPr>
              <a:t>Bilangan</a:t>
            </a:r>
            <a:r>
              <a:rPr lang="en-ID" sz="2400" dirty="0">
                <a:latin typeface="Tw Cen MT Condensed Extra Bold" panose="020B0803020202020204" pitchFamily="34" charset="0"/>
              </a:rPr>
              <a:t> 14:34, </a:t>
            </a:r>
            <a:r>
              <a:rPr lang="en-ID" sz="2400" dirty="0" err="1">
                <a:latin typeface="Tw Cen MT Condensed Extra Bold" panose="020B0803020202020204" pitchFamily="34" charset="0"/>
              </a:rPr>
              <a:t>Yehezkiel</a:t>
            </a:r>
            <a:r>
              <a:rPr lang="en-ID" sz="2400" dirty="0">
                <a:latin typeface="Tw Cen MT Condensed Extra Bold" panose="020B0803020202020204" pitchFamily="34" charset="0"/>
              </a:rPr>
              <a:t> 4:6].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2668D-25D0-F3DD-8267-E22D1813D397}"/>
              </a:ext>
            </a:extLst>
          </p:cNvPr>
          <p:cNvSpPr/>
          <p:nvPr/>
        </p:nvSpPr>
        <p:spPr>
          <a:xfrm>
            <a:off x="159643" y="2684260"/>
            <a:ext cx="8007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652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ADED6-7BF5-A220-D217-60CCA353A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9" r="17053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EA0B-26F7-035F-5459-D2C23D18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512" y="1116419"/>
            <a:ext cx="4550735" cy="5060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sz="3600" dirty="0">
                <a:latin typeface="Gill Sans Nova Cond Ultra Bold" panose="020B0B04020104020203" pitchFamily="34" charset="0"/>
              </a:rPr>
              <a:t>Ketika William Miller </a:t>
            </a:r>
            <a:r>
              <a:rPr lang="en-ID" sz="3600" dirty="0" err="1">
                <a:latin typeface="Gill Sans Nova Cond Ultra Bold" panose="020B0B04020104020203" pitchFamily="34" charset="0"/>
              </a:rPr>
              <a:t>menerapkan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prinsip-prinsip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penafsiran</a:t>
            </a:r>
            <a:r>
              <a:rPr lang="en-ID" sz="3600" dirty="0">
                <a:latin typeface="Gill Sans Nova Cond Ultra Bold" panose="020B0B04020104020203" pitchFamily="34" charset="0"/>
              </a:rPr>
              <a:t> Kitab </a:t>
            </a:r>
            <a:r>
              <a:rPr lang="en-ID" sz="3600" dirty="0" err="1">
                <a:latin typeface="Gill Sans Nova Cond Ultra Bold" panose="020B0B04020104020203" pitchFamily="34" charset="0"/>
              </a:rPr>
              <a:t>Suci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ini</a:t>
            </a:r>
            <a:r>
              <a:rPr lang="en-ID" sz="3600" dirty="0">
                <a:latin typeface="Gill Sans Nova Cond Ultra Bold" panose="020B0B04020104020203" pitchFamily="34" charset="0"/>
              </a:rPr>
              <a:t>, </a:t>
            </a:r>
            <a:r>
              <a:rPr lang="en-ID" sz="3600" dirty="0" err="1">
                <a:latin typeface="Gill Sans Nova Cond Ultra Bold" panose="020B0B04020104020203" pitchFamily="34" charset="0"/>
              </a:rPr>
              <a:t>ia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terkejut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dengan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apa</a:t>
            </a:r>
            <a:r>
              <a:rPr lang="en-ID" sz="3600" dirty="0">
                <a:latin typeface="Gill Sans Nova Cond Ultra Bold" panose="020B0B04020104020203" pitchFamily="34" charset="0"/>
              </a:rPr>
              <a:t> yang </a:t>
            </a:r>
            <a:r>
              <a:rPr lang="en-ID" sz="3600" dirty="0" err="1">
                <a:latin typeface="Gill Sans Nova Cond Ultra Bold" panose="020B0B04020104020203" pitchFamily="34" charset="0"/>
              </a:rPr>
              <a:t>ia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temukan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mengenai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apa</a:t>
            </a:r>
            <a:r>
              <a:rPr lang="en-ID" sz="3600" dirty="0">
                <a:latin typeface="Gill Sans Nova Cond Ultra Bold" panose="020B0B04020104020203" pitchFamily="34" charset="0"/>
              </a:rPr>
              <a:t> yang </a:t>
            </a:r>
            <a:r>
              <a:rPr lang="en-ID" sz="3600" dirty="0" err="1">
                <a:latin typeface="Gill Sans Nova Cond Ultra Bold" panose="020B0B04020104020203" pitchFamily="34" charset="0"/>
              </a:rPr>
              <a:t>ia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yakini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sebagai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waktu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dari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kedatangan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Kristus</a:t>
            </a:r>
            <a:r>
              <a:rPr lang="en-ID" sz="3600" dirty="0"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latin typeface="Gill Sans Nova Cond Ultra Bold" panose="020B0B04020104020203" pitchFamily="34" charset="0"/>
              </a:rPr>
              <a:t>kembali</a:t>
            </a:r>
            <a:r>
              <a:rPr lang="en-ID" sz="3600" dirty="0">
                <a:latin typeface="Gill Sans Nova Cond Ultra Bold" panose="020B0B04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58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C7AA3-F196-418D-413E-91AC626A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260"/>
            <a:ext cx="9144000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>
                <a:solidFill>
                  <a:srgbClr val="FFFF00"/>
                </a:solidFill>
                <a:latin typeface="Impact" panose="020B0806030902050204" pitchFamily="34" charset="0"/>
              </a:rPr>
              <a:t>NUBUATAN 2.300 HARI DANIEL 8:14</a:t>
            </a:r>
            <a:br>
              <a:rPr lang="en-ID" dirty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en-ID" sz="3100" dirty="0">
                <a:solidFill>
                  <a:srgbClr val="FFFFFF"/>
                </a:solidFill>
              </a:rPr>
              <a:t>Rabu, 15 Mei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A2DF1-3316-02AA-ADD2-32D4CDFC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273" y="1963692"/>
            <a:ext cx="7037726" cy="4644284"/>
          </a:xfrm>
          <a:solidFill>
            <a:schemeClr val="accent2">
              <a:lumMod val="75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William Miller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mengamati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bahwa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peristiwa-peristiwa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dinubuatkan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oleh para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nabi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digenapi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dengan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tepat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[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Kejadian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15:13,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Bilangan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14:34,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Yeremia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25:11, dan Daniel 9:24]. </a:t>
            </a:r>
          </a:p>
          <a:p>
            <a:pPr marL="0" indent="0">
              <a:buNone/>
            </a:pP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Kemudian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dia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menyimpulkan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bahwa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jika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Allah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memiliki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jadwal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Ilahi di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seluruh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Kitab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Suci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, 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Allah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pasti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memiliki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jadwal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Ilahi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dalam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hal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kedatangan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Tuhan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kita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kedua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kali.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8D712-7235-EC22-990B-29535A001108}"/>
              </a:ext>
            </a:extLst>
          </p:cNvPr>
          <p:cNvSpPr/>
          <p:nvPr/>
        </p:nvSpPr>
        <p:spPr>
          <a:xfrm>
            <a:off x="323556" y="3143584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874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5C08-1D11-16D4-466A-6FD0B11D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037" y="1212112"/>
            <a:ext cx="6848783" cy="469938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William Miller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dengan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rajin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mempelajari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Kitab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Suci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memahami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peristiwa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begitu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penting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Dia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menemukan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hubungan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antara</a:t>
            </a:r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Daniel 8 dan Daniel 9.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Dan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mendapati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bahwa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satu-satunya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bagian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keseluruhan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penglihatan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Daniel 8 yang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tidak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dijelaskan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adalah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bagian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tentang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2.300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hari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B2B29-00FA-E4FD-451A-101671F8FF0E}"/>
              </a:ext>
            </a:extLst>
          </p:cNvPr>
          <p:cNvSpPr/>
          <p:nvPr/>
        </p:nvSpPr>
        <p:spPr>
          <a:xfrm>
            <a:off x="485788" y="2766327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765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00BE-D9FD-82BE-D646-FB014A1C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191" y="173887"/>
            <a:ext cx="7347097" cy="643956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Kita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mengetahui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hal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ini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karena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,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setelah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malaikat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Gabriel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meminta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Daniel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untuk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"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camkanlah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Firman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itu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dan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perhatikanlah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penglihatan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itu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” [Daniel 9:23], kata-kata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selanjutnya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dari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malaikat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itu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adalah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: "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Tujuh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puluh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kali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tujuh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masa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telah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ditetapkan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atas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bangsamu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dan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atas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kotamu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yang kudus" [Daniel 9:24]. </a:t>
            </a:r>
          </a:p>
          <a:p>
            <a:pPr marL="0" indent="0">
              <a:buNone/>
            </a:pP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Kata yang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diterjemahkan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"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ditetapkan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"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secara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harfiah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berarti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“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dipotong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".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Dengan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demikian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,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Tujuh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puluh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minggu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atau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490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tahun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,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akan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dipotong</a:t>
            </a:r>
            <a:r>
              <a:rPr lang="en-ID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.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Tetapi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dari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apa</a:t>
            </a:r>
            <a:r>
              <a:rPr lang="en-ID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Tak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diragukan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lagi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satu-satunya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adalah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dari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penglihatan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tentang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2.300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hari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, yang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merupakan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bagian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dari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Daniel 8 yang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tidak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dimengerti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oleh Daniel, dan yang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sekarang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dijelaskan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oleh </a:t>
            </a:r>
            <a:r>
              <a:rPr lang="en-ID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malaikat</a:t>
            </a:r>
            <a:r>
              <a:rPr lang="en-ID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Gabriel.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A7733-9775-6705-CE12-C3557B3589AD}"/>
              </a:ext>
            </a:extLst>
          </p:cNvPr>
          <p:cNvSpPr/>
          <p:nvPr/>
        </p:nvSpPr>
        <p:spPr>
          <a:xfrm>
            <a:off x="415356" y="2424171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17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AF5F-744F-E2C6-008A-10614833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3710613"/>
            <a:ext cx="8421287" cy="70116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Amasis MT Pro Black" panose="02040A04050005020304" pitchFamily="18" charset="0"/>
              </a:rPr>
              <a:t>YESAYA 25 : 9</a:t>
            </a:r>
            <a:endParaRPr lang="en-ID" sz="4000" dirty="0">
              <a:latin typeface="Amasis MT Pro Black" panose="02040A040500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44077-08D8-4EA4-50BF-0A62F85B7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6" b="678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DAA3-8828-C4BD-3226-8CEA497E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08" y="4411777"/>
            <a:ext cx="8421287" cy="212577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latin typeface="Tw Cen MT Condensed Extra Bold" panose="020B0803020202020204" pitchFamily="34" charset="0"/>
              </a:rPr>
              <a:t>“Pada waktu itu orang </a:t>
            </a:r>
            <a:r>
              <a:rPr lang="en-US" sz="3000" dirty="0" err="1">
                <a:latin typeface="Tw Cen MT Condensed Extra Bold" panose="020B0803020202020204" pitchFamily="34" charset="0"/>
              </a:rPr>
              <a:t>akan</a:t>
            </a:r>
            <a:r>
              <a:rPr lang="en-US" sz="3000" dirty="0">
                <a:latin typeface="Tw Cen MT Condensed Extra Bold" panose="020B0803020202020204" pitchFamily="34" charset="0"/>
              </a:rPr>
              <a:t> </a:t>
            </a:r>
            <a:r>
              <a:rPr lang="en-US" sz="3000" dirty="0" err="1">
                <a:latin typeface="Tw Cen MT Condensed Extra Bold" panose="020B0803020202020204" pitchFamily="34" charset="0"/>
              </a:rPr>
              <a:t>berkata</a:t>
            </a:r>
            <a:r>
              <a:rPr lang="en-US" sz="3000" dirty="0">
                <a:latin typeface="Tw Cen MT Condensed Extra Bold" panose="020B0803020202020204" pitchFamily="34" charset="0"/>
              </a:rPr>
              <a:t>: ‘</a:t>
            </a:r>
            <a:r>
              <a:rPr lang="en-US" sz="3000" dirty="0" err="1">
                <a:latin typeface="Tw Cen MT Condensed Extra Bold" panose="020B0803020202020204" pitchFamily="34" charset="0"/>
              </a:rPr>
              <a:t>Sesungguhnya</a:t>
            </a:r>
            <a:r>
              <a:rPr lang="en-US" sz="3000" dirty="0">
                <a:latin typeface="Tw Cen MT Condensed Extra Bold" panose="020B0803020202020204" pitchFamily="34" charset="0"/>
              </a:rPr>
              <a:t>, </a:t>
            </a:r>
            <a:r>
              <a:rPr lang="en-US" sz="3000" dirty="0" err="1">
                <a:latin typeface="Tw Cen MT Condensed Extra Bold" panose="020B0803020202020204" pitchFamily="34" charset="0"/>
              </a:rPr>
              <a:t>inilah</a:t>
            </a:r>
            <a:r>
              <a:rPr lang="en-US" sz="3000" dirty="0">
                <a:latin typeface="Tw Cen MT Condensed Extra Bold" panose="020B0803020202020204" pitchFamily="34" charset="0"/>
              </a:rPr>
              <a:t> Allah </a:t>
            </a:r>
            <a:r>
              <a:rPr lang="en-US" sz="3000" dirty="0" err="1">
                <a:latin typeface="Tw Cen MT Condensed Extra Bold" panose="020B0803020202020204" pitchFamily="34" charset="0"/>
              </a:rPr>
              <a:t>kita</a:t>
            </a:r>
            <a:r>
              <a:rPr lang="en-US" sz="3000" dirty="0">
                <a:latin typeface="Tw Cen MT Condensed Extra Bold" panose="020B0803020202020204" pitchFamily="34" charset="0"/>
              </a:rPr>
              <a:t>, yang </a:t>
            </a:r>
            <a:r>
              <a:rPr lang="en-US" sz="3000" dirty="0" err="1">
                <a:latin typeface="Tw Cen MT Condensed Extra Bold" panose="020B0803020202020204" pitchFamily="34" charset="0"/>
              </a:rPr>
              <a:t>kita</a:t>
            </a:r>
            <a:r>
              <a:rPr lang="en-US" sz="3000" dirty="0">
                <a:latin typeface="Tw Cen MT Condensed Extra Bold" panose="020B0803020202020204" pitchFamily="34" charset="0"/>
              </a:rPr>
              <a:t> nanti-</a:t>
            </a:r>
            <a:r>
              <a:rPr lang="en-US" sz="3000" dirty="0" err="1">
                <a:latin typeface="Tw Cen MT Condensed Extra Bold" panose="020B0803020202020204" pitchFamily="34" charset="0"/>
              </a:rPr>
              <a:t>nantikan</a:t>
            </a:r>
            <a:r>
              <a:rPr lang="en-US" sz="3000" dirty="0">
                <a:latin typeface="Tw Cen MT Condensed Extra Bold" panose="020B0803020202020204" pitchFamily="34" charset="0"/>
              </a:rPr>
              <a:t>, supaya </a:t>
            </a:r>
            <a:r>
              <a:rPr lang="en-US" sz="3000" dirty="0" err="1">
                <a:latin typeface="Tw Cen MT Condensed Extra Bold" panose="020B0803020202020204" pitchFamily="34" charset="0"/>
              </a:rPr>
              <a:t>kita</a:t>
            </a:r>
            <a:r>
              <a:rPr lang="en-US" sz="3000" dirty="0">
                <a:latin typeface="Tw Cen MT Condensed Extra Bold" panose="020B0803020202020204" pitchFamily="34" charset="0"/>
              </a:rPr>
              <a:t> </a:t>
            </a:r>
            <a:r>
              <a:rPr lang="en-US" sz="3000" dirty="0" err="1">
                <a:latin typeface="Tw Cen MT Condensed Extra Bold" panose="020B0803020202020204" pitchFamily="34" charset="0"/>
              </a:rPr>
              <a:t>diselamatkan</a:t>
            </a:r>
            <a:r>
              <a:rPr lang="en-US" sz="3000" dirty="0">
                <a:latin typeface="Tw Cen MT Condensed Extra Bold" panose="020B0803020202020204" pitchFamily="34" charset="0"/>
              </a:rPr>
              <a:t>. </a:t>
            </a:r>
            <a:r>
              <a:rPr lang="en-US" sz="3000" dirty="0" err="1">
                <a:latin typeface="Tw Cen MT Condensed Extra Bold" panose="020B0803020202020204" pitchFamily="34" charset="0"/>
              </a:rPr>
              <a:t>Inilah</a:t>
            </a:r>
            <a:r>
              <a:rPr lang="en-US" sz="3000" dirty="0">
                <a:latin typeface="Tw Cen MT Condensed Extra Bold" panose="020B0803020202020204" pitchFamily="34" charset="0"/>
              </a:rPr>
              <a:t> TUHAN yang </a:t>
            </a:r>
            <a:r>
              <a:rPr lang="en-US" sz="3000" dirty="0" err="1">
                <a:latin typeface="Tw Cen MT Condensed Extra Bold" panose="020B0803020202020204" pitchFamily="34" charset="0"/>
              </a:rPr>
              <a:t>kita</a:t>
            </a:r>
            <a:r>
              <a:rPr lang="en-US" sz="3000" dirty="0">
                <a:latin typeface="Tw Cen MT Condensed Extra Bold" panose="020B0803020202020204" pitchFamily="34" charset="0"/>
              </a:rPr>
              <a:t> nanti-</a:t>
            </a:r>
            <a:r>
              <a:rPr lang="en-US" sz="3000" dirty="0" err="1">
                <a:latin typeface="Tw Cen MT Condensed Extra Bold" panose="020B0803020202020204" pitchFamily="34" charset="0"/>
              </a:rPr>
              <a:t>nantikan</a:t>
            </a:r>
            <a:r>
              <a:rPr lang="en-US" sz="3000" dirty="0">
                <a:latin typeface="Tw Cen MT Condensed Extra Bold" panose="020B0803020202020204" pitchFamily="34" charset="0"/>
              </a:rPr>
              <a:t>; </a:t>
            </a:r>
            <a:r>
              <a:rPr lang="en-US" sz="3000" dirty="0" err="1">
                <a:latin typeface="Tw Cen MT Condensed Extra Bold" panose="020B0803020202020204" pitchFamily="34" charset="0"/>
              </a:rPr>
              <a:t>marilah</a:t>
            </a:r>
            <a:r>
              <a:rPr lang="en-US" sz="3000" dirty="0">
                <a:latin typeface="Tw Cen MT Condensed Extra Bold" panose="020B0803020202020204" pitchFamily="34" charset="0"/>
              </a:rPr>
              <a:t> </a:t>
            </a:r>
            <a:r>
              <a:rPr lang="en-US" sz="3000" dirty="0" err="1">
                <a:latin typeface="Tw Cen MT Condensed Extra Bold" panose="020B0803020202020204" pitchFamily="34" charset="0"/>
              </a:rPr>
              <a:t>kita</a:t>
            </a:r>
            <a:r>
              <a:rPr lang="en-US" sz="3000" dirty="0">
                <a:latin typeface="Tw Cen MT Condensed Extra Bold" panose="020B0803020202020204" pitchFamily="34" charset="0"/>
              </a:rPr>
              <a:t> </a:t>
            </a:r>
            <a:r>
              <a:rPr lang="en-US" sz="3000" dirty="0" err="1">
                <a:latin typeface="Tw Cen MT Condensed Extra Bold" panose="020B0803020202020204" pitchFamily="34" charset="0"/>
              </a:rPr>
              <a:t>bersorak-sorak</a:t>
            </a:r>
            <a:r>
              <a:rPr lang="en-US" sz="3000" dirty="0">
                <a:latin typeface="Tw Cen MT Condensed Extra Bold" panose="020B0803020202020204" pitchFamily="34" charset="0"/>
              </a:rPr>
              <a:t> dan bersukacita oleh </a:t>
            </a:r>
            <a:r>
              <a:rPr lang="en-US" sz="3000" dirty="0" err="1">
                <a:latin typeface="Tw Cen MT Condensed Extra Bold" panose="020B0803020202020204" pitchFamily="34" charset="0"/>
              </a:rPr>
              <a:t>karena</a:t>
            </a:r>
            <a:r>
              <a:rPr lang="en-US" sz="3000" dirty="0">
                <a:latin typeface="Tw Cen MT Condensed Extra Bold" panose="020B0803020202020204" pitchFamily="34" charset="0"/>
              </a:rPr>
              <a:t> keselamatan yang </a:t>
            </a:r>
            <a:r>
              <a:rPr lang="en-US" sz="3000" dirty="0" err="1">
                <a:latin typeface="Tw Cen MT Condensed Extra Bold" panose="020B0803020202020204" pitchFamily="34" charset="0"/>
              </a:rPr>
              <a:t>diadakan</a:t>
            </a:r>
            <a:r>
              <a:rPr lang="en-US" sz="3000" dirty="0">
                <a:latin typeface="Tw Cen MT Condensed Extra Bold" panose="020B0803020202020204" pitchFamily="34" charset="0"/>
              </a:rPr>
              <a:t>-Nya!’“</a:t>
            </a:r>
            <a:endParaRPr lang="en-ID" sz="30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7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90A5-D0F6-84C2-8B99-D094BF52A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799" y="882502"/>
            <a:ext cx="6164827" cy="509299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Miller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mengerti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bahwa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jika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dia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memilih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tanggal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tersebut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yakni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"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dari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saat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Firman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itu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keluar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,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yakni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bahwa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Yerusalem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akan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dipulihkan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dan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dibangun</a:t>
            </a:r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kembali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" [Daniel 9:25], 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maka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dia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akan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mengetahui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permulaan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dari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70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minggu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nubuatan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2.300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hari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akan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diuraikan</a:t>
            </a:r>
            <a:r>
              <a:rPr lang="en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Ultra Bold" panose="020B0B04020104020203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5E0151-C32B-A0A9-3981-9E40C34EFD96}"/>
              </a:ext>
            </a:extLst>
          </p:cNvPr>
          <p:cNvSpPr/>
          <p:nvPr/>
        </p:nvSpPr>
        <p:spPr>
          <a:xfrm>
            <a:off x="632029" y="2612642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2831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F50DC-888B-846C-DF8F-95E904F7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538"/>
            <a:ext cx="9143999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>
                <a:solidFill>
                  <a:srgbClr val="FFFF00"/>
                </a:solidFill>
                <a:latin typeface="Impact" panose="020B0806030902050204" pitchFamily="34" charset="0"/>
              </a:rPr>
              <a:t>GARIS WAKTU NUBUATAN TERPANJANG</a:t>
            </a:r>
            <a:br>
              <a:rPr lang="en-ID" sz="3500" dirty="0">
                <a:solidFill>
                  <a:srgbClr val="FFFFFF"/>
                </a:solidFill>
              </a:rPr>
            </a:br>
            <a:r>
              <a:rPr lang="en-ID" sz="3100" dirty="0">
                <a:solidFill>
                  <a:srgbClr val="FFFFFF"/>
                </a:solidFill>
              </a:rPr>
              <a:t>Kamis, 16 Mei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C9B2-473A-7FE6-DB42-3AA789EAD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176" y="1692708"/>
            <a:ext cx="7023920" cy="500664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3100" dirty="0" err="1">
                <a:latin typeface="Impact" panose="020B0806030902050204" pitchFamily="34" charset="0"/>
              </a:rPr>
              <a:t>Dekrit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dikeluarkan</a:t>
            </a:r>
            <a:r>
              <a:rPr lang="en-ID" sz="3100" dirty="0">
                <a:latin typeface="Impact" panose="020B0806030902050204" pitchFamily="34" charset="0"/>
              </a:rPr>
              <a:t> oleh </a:t>
            </a:r>
            <a:r>
              <a:rPr lang="en-ID" sz="3100" dirty="0" err="1">
                <a:latin typeface="Impact" panose="020B0806030902050204" pitchFamily="34" charset="0"/>
              </a:rPr>
              <a:t>Artahsasta</a:t>
            </a:r>
            <a:r>
              <a:rPr lang="en-ID" sz="3100" dirty="0">
                <a:latin typeface="Impact" panose="020B0806030902050204" pitchFamily="34" charset="0"/>
              </a:rPr>
              <a:t>, Raja Persia, pada </a:t>
            </a:r>
            <a:r>
              <a:rPr lang="en-ID" sz="3100" dirty="0" err="1">
                <a:latin typeface="Impact" panose="020B0806030902050204" pitchFamily="34" charset="0"/>
              </a:rPr>
              <a:t>tahun</a:t>
            </a:r>
            <a:r>
              <a:rPr lang="en-ID" sz="3100" dirty="0">
                <a:latin typeface="Impact" panose="020B0806030902050204" pitchFamily="34" charset="0"/>
              </a:rPr>
              <a:t> 457 SM [Ezra 7:11-13].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3100" dirty="0" err="1">
                <a:latin typeface="Franklin Gothic Demi Cond" panose="020B0706030402020204" pitchFamily="34" charset="0"/>
              </a:rPr>
              <a:t>Dekrit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ini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merupakan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dekrit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terakhir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dari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tiga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dekrit</a:t>
            </a:r>
            <a:r>
              <a:rPr lang="en-ID" sz="3100" dirty="0">
                <a:latin typeface="Franklin Gothic Demi Cond" panose="020B0706030402020204" pitchFamily="34" charset="0"/>
              </a:rPr>
              <a:t> yang </a:t>
            </a:r>
            <a:r>
              <a:rPr lang="en-ID" sz="3100" dirty="0" err="1">
                <a:latin typeface="Franklin Gothic Demi Cond" panose="020B0706030402020204" pitchFamily="34" charset="0"/>
              </a:rPr>
              <a:t>mengizinkan</a:t>
            </a:r>
            <a:r>
              <a:rPr lang="en-ID" sz="3100" dirty="0">
                <a:latin typeface="Franklin Gothic Demi Cond" panose="020B0706030402020204" pitchFamily="34" charset="0"/>
              </a:rPr>
              <a:t> orang </a:t>
            </a:r>
            <a:r>
              <a:rPr lang="en-ID" sz="3100" dirty="0" err="1">
                <a:latin typeface="Franklin Gothic Demi Cond" panose="020B0706030402020204" pitchFamily="34" charset="0"/>
              </a:rPr>
              <a:t>Yahudi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kembali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untuk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membangun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kembali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Yerusalem</a:t>
            </a:r>
            <a:r>
              <a:rPr lang="en-ID" sz="3100" dirty="0">
                <a:latin typeface="Franklin Gothic Demi Cond" panose="020B0706030402020204" pitchFamily="34" charset="0"/>
              </a:rPr>
              <a:t> dan </a:t>
            </a:r>
            <a:r>
              <a:rPr lang="en-ID" sz="3100" dirty="0" err="1">
                <a:latin typeface="Franklin Gothic Demi Cond" panose="020B0706030402020204" pitchFamily="34" charset="0"/>
              </a:rPr>
              <a:t>memulihkan</a:t>
            </a:r>
            <a:r>
              <a:rPr lang="en-ID" sz="3100" dirty="0">
                <a:latin typeface="Franklin Gothic Demi Cond" panose="020B0706030402020204" pitchFamily="34" charset="0"/>
              </a:rPr>
              <a:t> ibadah di Bait Allah. </a:t>
            </a:r>
          </a:p>
          <a:p>
            <a:pPr marL="0" indent="0">
              <a:buNone/>
            </a:pPr>
            <a:r>
              <a:rPr lang="en-ID" sz="3100" dirty="0" err="1">
                <a:latin typeface="Eras Bold ITC" panose="020B0907030504020204" pitchFamily="34" charset="0"/>
              </a:rPr>
              <a:t>Dekrit</a:t>
            </a:r>
            <a:r>
              <a:rPr lang="en-ID" sz="3100" dirty="0">
                <a:latin typeface="Eras Bold ITC" panose="020B0907030504020204" pitchFamily="34" charset="0"/>
              </a:rPr>
              <a:t> </a:t>
            </a:r>
            <a:r>
              <a:rPr lang="en-ID" sz="3100" dirty="0" err="1">
                <a:latin typeface="Eras Bold ITC" panose="020B0907030504020204" pitchFamily="34" charset="0"/>
              </a:rPr>
              <a:t>ketiga</a:t>
            </a:r>
            <a:r>
              <a:rPr lang="en-ID" sz="3100" dirty="0">
                <a:latin typeface="Eras Bold ITC" panose="020B0907030504020204" pitchFamily="34" charset="0"/>
              </a:rPr>
              <a:t> </a:t>
            </a:r>
            <a:r>
              <a:rPr lang="en-ID" sz="3100" dirty="0" err="1">
                <a:latin typeface="Eras Bold ITC" panose="020B0907030504020204" pitchFamily="34" charset="0"/>
              </a:rPr>
              <a:t>ini</a:t>
            </a:r>
            <a:r>
              <a:rPr lang="en-ID" sz="3100" dirty="0">
                <a:latin typeface="Eras Bold ITC" panose="020B0907030504020204" pitchFamily="34" charset="0"/>
              </a:rPr>
              <a:t> </a:t>
            </a:r>
            <a:r>
              <a:rPr lang="en-ID" sz="3100" dirty="0" err="1">
                <a:latin typeface="Eras Bold ITC" panose="020B0907030504020204" pitchFamily="34" charset="0"/>
              </a:rPr>
              <a:t>adalah</a:t>
            </a:r>
            <a:r>
              <a:rPr lang="en-ID" sz="3100" dirty="0">
                <a:latin typeface="Eras Bold ITC" panose="020B0907030504020204" pitchFamily="34" charset="0"/>
              </a:rPr>
              <a:t> yang paling </a:t>
            </a:r>
            <a:r>
              <a:rPr lang="en-ID" sz="3100" dirty="0" err="1">
                <a:latin typeface="Eras Bold ITC" panose="020B0907030504020204" pitchFamily="34" charset="0"/>
              </a:rPr>
              <a:t>lengkap</a:t>
            </a:r>
            <a:r>
              <a:rPr lang="en-ID" sz="3100" dirty="0">
                <a:latin typeface="Eras Bold ITC" panose="020B0907030504020204" pitchFamily="34" charset="0"/>
              </a:rPr>
              <a:t> dan </a:t>
            </a:r>
            <a:r>
              <a:rPr lang="en-ID" sz="3100" dirty="0" err="1">
                <a:latin typeface="Eras Bold ITC" panose="020B0907030504020204" pitchFamily="34" charset="0"/>
              </a:rPr>
              <a:t>menandai</a:t>
            </a:r>
            <a:r>
              <a:rPr lang="en-ID" sz="3100" dirty="0">
                <a:latin typeface="Eras Bold ITC" panose="020B0907030504020204" pitchFamily="34" charset="0"/>
              </a:rPr>
              <a:t> </a:t>
            </a:r>
            <a:r>
              <a:rPr lang="en-ID" sz="3100" dirty="0" err="1">
                <a:latin typeface="Eras Bold ITC" panose="020B0907030504020204" pitchFamily="34" charset="0"/>
              </a:rPr>
              <a:t>dimulainya</a:t>
            </a:r>
            <a:r>
              <a:rPr lang="en-ID" sz="3100" dirty="0">
                <a:latin typeface="Eras Bold ITC" panose="020B0907030504020204" pitchFamily="34" charset="0"/>
              </a:rPr>
              <a:t> </a:t>
            </a:r>
            <a:r>
              <a:rPr lang="en-ID" sz="3100" dirty="0" err="1">
                <a:latin typeface="Eras Bold ITC" panose="020B0907030504020204" pitchFamily="34" charset="0"/>
              </a:rPr>
              <a:t>nubuatan</a:t>
            </a:r>
            <a:r>
              <a:rPr lang="en-ID" sz="3100" dirty="0">
                <a:latin typeface="Eras Bold ITC" panose="020B0907030504020204" pitchFamily="34" charset="0"/>
              </a:rPr>
              <a:t> 2.300 </a:t>
            </a:r>
            <a:r>
              <a:rPr lang="en-ID" sz="3100" dirty="0" err="1">
                <a:latin typeface="Eras Bold ITC" panose="020B0907030504020204" pitchFamily="34" charset="0"/>
              </a:rPr>
              <a:t>hari</a:t>
            </a:r>
            <a:r>
              <a:rPr lang="en-ID" sz="3100" dirty="0">
                <a:latin typeface="Eras Bold ITC" panose="020B0907030504020204" pitchFamily="34" charset="0"/>
              </a:rPr>
              <a:t>/</a:t>
            </a:r>
            <a:r>
              <a:rPr lang="en-ID" sz="3100" dirty="0" err="1">
                <a:latin typeface="Eras Bold ITC" panose="020B0907030504020204" pitchFamily="34" charset="0"/>
              </a:rPr>
              <a:t>tahun</a:t>
            </a:r>
            <a:r>
              <a:rPr lang="en-ID" sz="3100" dirty="0"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DD31FA-D2B5-44A4-E481-7162E7D970DC}"/>
              </a:ext>
            </a:extLst>
          </p:cNvPr>
          <p:cNvSpPr/>
          <p:nvPr/>
        </p:nvSpPr>
        <p:spPr>
          <a:xfrm>
            <a:off x="323556" y="3143584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462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5191-7E52-0BC1-12B7-FD2AB353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893" y="395119"/>
            <a:ext cx="7055260" cy="606776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100" dirty="0">
                <a:latin typeface="Franklin Gothic Demi Cond" panose="020B0706030402020204" pitchFamily="34" charset="0"/>
              </a:rPr>
              <a:t>Daniel 9:25 </a:t>
            </a:r>
            <a:r>
              <a:rPr lang="en-ID" sz="3100" dirty="0" err="1">
                <a:latin typeface="Franklin Gothic Demi Cond" panose="020B0706030402020204" pitchFamily="34" charset="0"/>
              </a:rPr>
              <a:t>menubuatkan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bahwa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sejak</a:t>
            </a:r>
            <a:r>
              <a:rPr lang="en-ID" sz="3100" dirty="0">
                <a:latin typeface="Franklin Gothic Demi Cond" panose="020B0706030402020204" pitchFamily="34" charset="0"/>
              </a:rPr>
              <a:t> "</a:t>
            </a:r>
            <a:r>
              <a:rPr lang="en-ID" sz="3100" dirty="0" err="1">
                <a:latin typeface="Franklin Gothic Demi Cond" panose="020B0706030402020204" pitchFamily="34" charset="0"/>
              </a:rPr>
              <a:t>Firman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itu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keluar</a:t>
            </a:r>
            <a:r>
              <a:rPr lang="en-ID" sz="3100" dirty="0">
                <a:latin typeface="Franklin Gothic Demi Cond" panose="020B0706030402020204" pitchFamily="34" charset="0"/>
              </a:rPr>
              <a:t>, </a:t>
            </a:r>
            <a:r>
              <a:rPr lang="en-ID" sz="3100" dirty="0" err="1">
                <a:latin typeface="Franklin Gothic Demi Cond" panose="020B0706030402020204" pitchFamily="34" charset="0"/>
              </a:rPr>
              <a:t>yakni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bahwa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Yerusalem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akan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dipulihkan</a:t>
            </a:r>
            <a:r>
              <a:rPr lang="en-ID" sz="3100" dirty="0">
                <a:latin typeface="Franklin Gothic Demi Cond" panose="020B0706030402020204" pitchFamily="34" charset="0"/>
              </a:rPr>
              <a:t> dan </a:t>
            </a:r>
            <a:r>
              <a:rPr lang="en-ID" sz="3100" dirty="0" err="1">
                <a:latin typeface="Franklin Gothic Demi Cond" panose="020B0706030402020204" pitchFamily="34" charset="0"/>
              </a:rPr>
              <a:t>dibangun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kembali</a:t>
            </a:r>
            <a:r>
              <a:rPr lang="en-ID" sz="3100" dirty="0">
                <a:latin typeface="Franklin Gothic Demi Cond" panose="020B0706030402020204" pitchFamily="34" charset="0"/>
              </a:rPr>
              <a:t>" </a:t>
            </a:r>
            <a:r>
              <a:rPr lang="en-ID" sz="3100" dirty="0" err="1">
                <a:latin typeface="Franklin Gothic Demi Cond" panose="020B0706030402020204" pitchFamily="34" charset="0"/>
              </a:rPr>
              <a:t>sampai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kepada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Mesias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akan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ada</a:t>
            </a:r>
            <a:r>
              <a:rPr lang="en-ID" sz="3100" dirty="0">
                <a:latin typeface="Franklin Gothic Demi Cond" panose="020B0706030402020204" pitchFamily="34" charset="0"/>
              </a:rPr>
              <a:t> 69 </a:t>
            </a:r>
            <a:r>
              <a:rPr lang="en-ID" sz="3100" dirty="0" err="1">
                <a:latin typeface="Franklin Gothic Demi Cond" panose="020B0706030402020204" pitchFamily="34" charset="0"/>
              </a:rPr>
              <a:t>minggu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nubuatan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>
                <a:latin typeface="Impact" panose="020B0806030902050204" pitchFamily="34" charset="0"/>
              </a:rPr>
              <a:t>[483 </a:t>
            </a:r>
            <a:r>
              <a:rPr lang="en-ID" sz="3100" dirty="0" err="1">
                <a:latin typeface="Impact" panose="020B0806030902050204" pitchFamily="34" charset="0"/>
              </a:rPr>
              <a:t>tahun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secara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harfiah</a:t>
            </a:r>
            <a:r>
              <a:rPr lang="en-ID" sz="3100" dirty="0">
                <a:latin typeface="Impact" panose="020B0806030902050204" pitchFamily="34" charset="0"/>
              </a:rPr>
              <a:t>].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3100" dirty="0">
                <a:latin typeface="Franklin Gothic Demi Cond" panose="020B0706030402020204" pitchFamily="34" charset="0"/>
              </a:rPr>
              <a:t>Karena </a:t>
            </a:r>
            <a:r>
              <a:rPr lang="en-ID" sz="3100" dirty="0" err="1">
                <a:latin typeface="Franklin Gothic Demi Cond" panose="020B0706030402020204" pitchFamily="34" charset="0"/>
              </a:rPr>
              <a:t>perintah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tersebut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dikeluarkan</a:t>
            </a:r>
            <a:r>
              <a:rPr lang="en-ID" sz="3100" dirty="0">
                <a:latin typeface="Franklin Gothic Demi Cond" panose="020B0706030402020204" pitchFamily="34" charset="0"/>
              </a:rPr>
              <a:t> pada </a:t>
            </a:r>
            <a:r>
              <a:rPr lang="en-ID" sz="3100" dirty="0" err="1">
                <a:latin typeface="Franklin Gothic Demi Cond" panose="020B0706030402020204" pitchFamily="34" charset="0"/>
              </a:rPr>
              <a:t>musim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gugur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tahun</a:t>
            </a:r>
            <a:r>
              <a:rPr lang="en-ID" sz="3100" dirty="0">
                <a:latin typeface="Franklin Gothic Demi Cond" panose="020B0706030402020204" pitchFamily="34" charset="0"/>
              </a:rPr>
              <a:t> 457 SM, </a:t>
            </a:r>
            <a:r>
              <a:rPr lang="en-ID" sz="3100" dirty="0" err="1">
                <a:latin typeface="Franklin Gothic Demi Cond" panose="020B0706030402020204" pitchFamily="34" charset="0"/>
              </a:rPr>
              <a:t>maka</a:t>
            </a:r>
            <a:r>
              <a:rPr lang="en-ID" sz="3100" dirty="0">
                <a:latin typeface="Franklin Gothic Demi Cond" panose="020B0706030402020204" pitchFamily="34" charset="0"/>
              </a:rPr>
              <a:t> 483 </a:t>
            </a:r>
            <a:r>
              <a:rPr lang="en-ID" sz="3100" dirty="0" err="1">
                <a:latin typeface="Franklin Gothic Demi Cond" panose="020B0706030402020204" pitchFamily="34" charset="0"/>
              </a:rPr>
              <a:t>tahun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itu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mencakup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hingga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musim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gugur</a:t>
            </a:r>
            <a:r>
              <a:rPr lang="en-ID" sz="3100" dirty="0">
                <a:latin typeface="Franklin Gothic Demi Cond" panose="020B0706030402020204" pitchFamily="34" charset="0"/>
              </a:rPr>
              <a:t> </a:t>
            </a:r>
            <a:r>
              <a:rPr lang="en-ID" sz="3100" dirty="0" err="1">
                <a:latin typeface="Franklin Gothic Demi Cond" panose="020B0706030402020204" pitchFamily="34" charset="0"/>
              </a:rPr>
              <a:t>tahun</a:t>
            </a:r>
            <a:r>
              <a:rPr lang="en-ID" sz="3100" dirty="0">
                <a:latin typeface="Franklin Gothic Demi Cond" panose="020B0706030402020204" pitchFamily="34" charset="0"/>
              </a:rPr>
              <a:t> 27 M. </a:t>
            </a:r>
          </a:p>
          <a:p>
            <a:pPr marL="0" indent="0">
              <a:buNone/>
            </a:pPr>
            <a:r>
              <a:rPr lang="en-ID" sz="3100" dirty="0">
                <a:latin typeface="Franklin Gothic Demi Cond" panose="020B0706030402020204" pitchFamily="34" charset="0"/>
              </a:rPr>
              <a:t>Kata “</a:t>
            </a:r>
            <a:r>
              <a:rPr lang="en-ID" sz="3100" dirty="0" err="1">
                <a:latin typeface="Franklin Gothic Demi Cond" panose="020B0706030402020204" pitchFamily="34" charset="0"/>
              </a:rPr>
              <a:t>Mesias</a:t>
            </a:r>
            <a:r>
              <a:rPr lang="en-ID" sz="3100" dirty="0">
                <a:latin typeface="Franklin Gothic Demi Cond" panose="020B0706030402020204" pitchFamily="34" charset="0"/>
              </a:rPr>
              <a:t>" </a:t>
            </a:r>
            <a:r>
              <a:rPr lang="en-ID" sz="3100" dirty="0" err="1">
                <a:latin typeface="Franklin Gothic Demi Cond" panose="020B0706030402020204" pitchFamily="34" charset="0"/>
              </a:rPr>
              <a:t>menandakan</a:t>
            </a:r>
            <a:r>
              <a:rPr lang="en-ID" sz="3100" dirty="0">
                <a:latin typeface="Franklin Gothic Demi Cond" panose="020B0706030402020204" pitchFamily="34" charset="0"/>
              </a:rPr>
              <a:t> "Yang </a:t>
            </a:r>
            <a:r>
              <a:rPr lang="en-ID" sz="3100" dirty="0" err="1">
                <a:latin typeface="Franklin Gothic Demi Cond" panose="020B0706030402020204" pitchFamily="34" charset="0"/>
              </a:rPr>
              <a:t>Diurapi</a:t>
            </a:r>
            <a:r>
              <a:rPr lang="en-ID" sz="3100" dirty="0">
                <a:latin typeface="Franklin Gothic Demi Cond" panose="020B0706030402020204" pitchFamily="34" charset="0"/>
              </a:rPr>
              <a:t>". </a:t>
            </a:r>
            <a:r>
              <a:rPr lang="en-ID" sz="3100" dirty="0">
                <a:latin typeface="Impact" panose="020B0806030902050204" pitchFamily="34" charset="0"/>
              </a:rPr>
              <a:t>Pada </a:t>
            </a:r>
            <a:r>
              <a:rPr lang="en-ID" sz="3100" dirty="0" err="1">
                <a:latin typeface="Impact" panose="020B0806030902050204" pitchFamily="34" charset="0"/>
              </a:rPr>
              <a:t>musim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gugur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tahun</a:t>
            </a:r>
            <a:r>
              <a:rPr lang="en-ID" sz="3100" dirty="0">
                <a:latin typeface="Impact" panose="020B0806030902050204" pitchFamily="34" charset="0"/>
              </a:rPr>
              <a:t> 27 M, </a:t>
            </a:r>
            <a:r>
              <a:rPr lang="en-ID" sz="3100" dirty="0" err="1">
                <a:latin typeface="Impact" panose="020B0806030902050204" pitchFamily="34" charset="0"/>
              </a:rPr>
              <a:t>Kristus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dibaptis</a:t>
            </a:r>
            <a:r>
              <a:rPr lang="en-ID" sz="3100" dirty="0">
                <a:latin typeface="Impact" panose="020B0806030902050204" pitchFamily="34" charset="0"/>
              </a:rPr>
              <a:t> dan </a:t>
            </a:r>
            <a:r>
              <a:rPr lang="en-ID" sz="3100" dirty="0" err="1">
                <a:latin typeface="Impact" panose="020B0806030902050204" pitchFamily="34" charset="0"/>
              </a:rPr>
              <a:t>menerima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pengurapan</a:t>
            </a:r>
            <a:r>
              <a:rPr lang="en-ID" sz="3100" dirty="0">
                <a:latin typeface="Impact" panose="020B0806030902050204" pitchFamily="34" charset="0"/>
              </a:rPr>
              <a:t> </a:t>
            </a:r>
            <a:r>
              <a:rPr lang="en-ID" sz="3100" dirty="0" err="1">
                <a:latin typeface="Impact" panose="020B0806030902050204" pitchFamily="34" charset="0"/>
              </a:rPr>
              <a:t>Roh</a:t>
            </a:r>
            <a:r>
              <a:rPr lang="en-ID" sz="3100" dirty="0">
                <a:latin typeface="Impact" panose="020B0806030902050204" pitchFamily="34" charset="0"/>
              </a:rPr>
              <a:t> Kudus [</a:t>
            </a:r>
            <a:r>
              <a:rPr lang="en-ID" sz="3100" dirty="0" err="1">
                <a:latin typeface="Impact" panose="020B0806030902050204" pitchFamily="34" charset="0"/>
              </a:rPr>
              <a:t>Kisah</a:t>
            </a:r>
            <a:r>
              <a:rPr lang="en-ID" sz="3100" dirty="0">
                <a:latin typeface="Impact" panose="020B0806030902050204" pitchFamily="34" charset="0"/>
              </a:rPr>
              <a:t> Para rasul 10:38].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C0BCB-D07B-BD6D-EAA4-0BB1A32A97CA}"/>
              </a:ext>
            </a:extLst>
          </p:cNvPr>
          <p:cNvSpPr/>
          <p:nvPr/>
        </p:nvSpPr>
        <p:spPr>
          <a:xfrm>
            <a:off x="370202" y="2459503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6668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E928-F50A-47D3-00B6-9AD4E211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66" y="524252"/>
            <a:ext cx="7217492" cy="57702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3000" dirty="0">
                <a:latin typeface="Franklin Gothic Demi Cond" panose="020B0706030402020204" pitchFamily="34" charset="0"/>
              </a:rPr>
              <a:t>Pada </a:t>
            </a:r>
            <a:r>
              <a:rPr lang="en-ID" sz="3000" dirty="0" err="1">
                <a:latin typeface="Franklin Gothic Demi Cond" panose="020B0706030402020204" pitchFamily="34" charset="0"/>
              </a:rPr>
              <a:t>musim</a:t>
            </a:r>
            <a:r>
              <a:rPr lang="en-ID" sz="3000" dirty="0">
                <a:latin typeface="Franklin Gothic Demi Cond" panose="020B0706030402020204" pitchFamily="34" charset="0"/>
              </a:rPr>
              <a:t> semi </a:t>
            </a:r>
            <a:r>
              <a:rPr lang="en-ID" sz="3000" dirty="0" err="1">
                <a:latin typeface="Franklin Gothic Demi Cond" panose="020B0706030402020204" pitchFamily="34" charset="0"/>
              </a:rPr>
              <a:t>tahun</a:t>
            </a:r>
            <a:r>
              <a:rPr lang="en-ID" sz="3000" dirty="0">
                <a:latin typeface="Franklin Gothic Demi Cond" panose="020B0706030402020204" pitchFamily="34" charset="0"/>
              </a:rPr>
              <a:t> 31 M, di </a:t>
            </a:r>
            <a:r>
              <a:rPr lang="en-ID" sz="3000" dirty="0" err="1">
                <a:latin typeface="Franklin Gothic Demi Cond" panose="020B0706030402020204" pitchFamily="34" charset="0"/>
              </a:rPr>
              <a:t>tengah-tengah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minggu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nubuatan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terakhir</a:t>
            </a:r>
            <a:r>
              <a:rPr lang="en-ID" sz="3000" dirty="0">
                <a:latin typeface="Franklin Gothic Demi Cond" panose="020B0706030402020204" pitchFamily="34" charset="0"/>
              </a:rPr>
              <a:t>, </a:t>
            </a:r>
            <a:r>
              <a:rPr lang="en-ID" sz="3000" dirty="0" err="1">
                <a:latin typeface="Franklin Gothic Demi Cond" panose="020B0706030402020204" pitchFamily="34" charset="0"/>
              </a:rPr>
              <a:t>tiga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setengah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tahun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setelah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pembaptisan</a:t>
            </a:r>
            <a:r>
              <a:rPr lang="en-ID" sz="3000" dirty="0">
                <a:latin typeface="Franklin Gothic Demi Cond" panose="020B0706030402020204" pitchFamily="34" charset="0"/>
              </a:rPr>
              <a:t>-Nya, </a:t>
            </a:r>
            <a:r>
              <a:rPr lang="en-ID" sz="3000" dirty="0" err="1">
                <a:latin typeface="Franklin Gothic Demi Cond" panose="020B0706030402020204" pitchFamily="34" charset="0"/>
              </a:rPr>
              <a:t>Yesus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disalibkan</a:t>
            </a:r>
            <a:r>
              <a:rPr lang="en-ID" sz="3000" dirty="0">
                <a:latin typeface="Franklin Gothic Demi Cond" panose="020B0706030402020204" pitchFamily="34" charset="0"/>
              </a:rPr>
              <a:t> [Daniel 9:26]. </a:t>
            </a:r>
          </a:p>
          <a:p>
            <a:pPr marL="0" indent="0">
              <a:buNone/>
            </a:pPr>
            <a:r>
              <a:rPr lang="en-ID" sz="3000" dirty="0" err="1">
                <a:latin typeface="Eras Bold ITC" panose="020B0907030504020204" pitchFamily="34" charset="0"/>
              </a:rPr>
              <a:t>Sistem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persembahan</a:t>
            </a:r>
            <a:r>
              <a:rPr lang="en-ID" sz="3000" dirty="0">
                <a:latin typeface="Eras Bold ITC" panose="020B0907030504020204" pitchFamily="34" charset="0"/>
              </a:rPr>
              <a:t> yang </a:t>
            </a:r>
            <a:r>
              <a:rPr lang="en-ID" sz="3000" dirty="0" err="1">
                <a:latin typeface="Eras Bold ITC" panose="020B0907030504020204" pitchFamily="34" charset="0"/>
              </a:rPr>
              <a:t>mengarah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kepada</a:t>
            </a:r>
            <a:r>
              <a:rPr lang="en-ID" sz="3000" dirty="0">
                <a:latin typeface="Eras Bold ITC" panose="020B0907030504020204" pitchFamily="34" charset="0"/>
              </a:rPr>
              <a:t> Anak </a:t>
            </a:r>
            <a:r>
              <a:rPr lang="en-ID" sz="3000" dirty="0" err="1">
                <a:latin typeface="Eras Bold ITC" panose="020B0907030504020204" pitchFamily="34" charset="0"/>
              </a:rPr>
              <a:t>Domba</a:t>
            </a:r>
            <a:r>
              <a:rPr lang="en-ID" sz="3000" dirty="0">
                <a:latin typeface="Eras Bold ITC" panose="020B0907030504020204" pitchFamily="34" charset="0"/>
              </a:rPr>
              <a:t> Allah </a:t>
            </a:r>
            <a:r>
              <a:rPr lang="en-ID" sz="3000" dirty="0" err="1">
                <a:latin typeface="Eras Bold ITC" panose="020B0907030504020204" pitchFamily="34" charset="0"/>
              </a:rPr>
              <a:t>diakhiri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dengan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pengorbanan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Kristus</a:t>
            </a:r>
            <a:r>
              <a:rPr lang="en-ID" sz="3000" dirty="0">
                <a:latin typeface="Eras Bold ITC" panose="020B0907030504020204" pitchFamily="34" charset="0"/>
              </a:rPr>
              <a:t> di </a:t>
            </a:r>
            <a:r>
              <a:rPr lang="en-ID" sz="3000" dirty="0" err="1">
                <a:latin typeface="Eras Bold ITC" panose="020B0907030504020204" pitchFamily="34" charset="0"/>
              </a:rPr>
              <a:t>Golgota</a:t>
            </a:r>
            <a:r>
              <a:rPr lang="en-ID" sz="3000" dirty="0">
                <a:latin typeface="Eras Bold ITC" panose="020B0907030504020204" pitchFamily="34" charset="0"/>
              </a:rPr>
              <a:t>.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Tipe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telah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bertemu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dengan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antitipe</a:t>
            </a:r>
            <a:r>
              <a:rPr lang="en-ID" sz="3000" dirty="0">
                <a:latin typeface="Gill Sans Nova Cond Ultra Bold" panose="020B0B04020104020203" pitchFamily="34" charset="0"/>
              </a:rPr>
              <a:t>, dan </a:t>
            </a:r>
            <a:r>
              <a:rPr lang="en-ID" sz="3000" dirty="0" err="1">
                <a:latin typeface="Gill Sans Nova Cond Ultra Bold" panose="020B0B04020104020203" pitchFamily="34" charset="0"/>
              </a:rPr>
              <a:t>akhirnya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semua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pengorbanan</a:t>
            </a:r>
            <a:r>
              <a:rPr lang="en-ID" sz="3000" dirty="0">
                <a:latin typeface="Gill Sans Nova Cond Ultra Bold" panose="020B0B04020104020203" pitchFamily="34" charset="0"/>
              </a:rPr>
              <a:t> dan </a:t>
            </a:r>
            <a:r>
              <a:rPr lang="en-ID" sz="3000" dirty="0" err="1">
                <a:latin typeface="Gill Sans Nova Cond Ultra Bold" panose="020B0B04020104020203" pitchFamily="34" charset="0"/>
              </a:rPr>
              <a:t>persembahan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dari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sistem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upacara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dihentikan</a:t>
            </a:r>
            <a:r>
              <a:rPr lang="en-ID" sz="3000" dirty="0">
                <a:latin typeface="Gill Sans Nova Cond Ultra Bold" panose="020B0B04020104020203" pitchFamily="34" charset="0"/>
              </a:rPr>
              <a:t> [Daniel 9:27]. </a:t>
            </a:r>
          </a:p>
          <a:p>
            <a:pPr marL="0" indent="0">
              <a:buNone/>
            </a:pPr>
            <a:r>
              <a:rPr lang="en-ID" sz="3600" dirty="0">
                <a:latin typeface="Franklin Gothic Demi Cond" panose="020B0706030402020204" pitchFamily="34" charset="0"/>
              </a:rPr>
              <a:t>3½ </a:t>
            </a:r>
            <a:r>
              <a:rPr lang="en-ID" sz="3600" dirty="0" err="1">
                <a:latin typeface="Franklin Gothic Demi Cond" panose="020B0706030402020204" pitchFamily="34" charset="0"/>
              </a:rPr>
              <a:t>tahun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setelah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penyaliban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menunjuk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kepada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tahun</a:t>
            </a:r>
            <a:r>
              <a:rPr lang="en-ID" sz="3600" dirty="0">
                <a:latin typeface="Franklin Gothic Demi Cond" panose="020B0706030402020204" pitchFamily="34" charset="0"/>
              </a:rPr>
              <a:t> 34 M </a:t>
            </a:r>
            <a:r>
              <a:rPr lang="en-ID" sz="3600" dirty="0" err="1">
                <a:latin typeface="Franklin Gothic Demi Cond" panose="020B0706030402020204" pitchFamily="34" charset="0"/>
              </a:rPr>
              <a:t>itulah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akhir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dari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nubuatan</a:t>
            </a:r>
            <a:r>
              <a:rPr lang="en-ID" sz="3600" dirty="0">
                <a:latin typeface="Franklin Gothic Demi Cond" panose="020B0706030402020204" pitchFamily="34" charset="0"/>
              </a:rPr>
              <a:t> 70 </a:t>
            </a:r>
            <a:r>
              <a:rPr lang="en-ID" sz="3600" dirty="0" err="1">
                <a:latin typeface="Franklin Gothic Demi Cond" panose="020B0706030402020204" pitchFamily="34" charset="0"/>
              </a:rPr>
              <a:t>minggu</a:t>
            </a:r>
            <a:r>
              <a:rPr lang="en-ID" sz="3600" dirty="0">
                <a:latin typeface="Franklin Gothic Demi Cond" panose="020B0706030402020204" pitchFamily="34" charset="0"/>
              </a:rPr>
              <a:t> [490 </a:t>
            </a:r>
            <a:r>
              <a:rPr lang="en-ID" sz="3600" dirty="0" err="1">
                <a:latin typeface="Franklin Gothic Demi Cond" panose="020B0706030402020204" pitchFamily="34" charset="0"/>
              </a:rPr>
              <a:t>tahun</a:t>
            </a:r>
            <a:r>
              <a:rPr lang="en-ID" sz="3600" dirty="0">
                <a:latin typeface="Franklin Gothic Demi Cond" panose="020B0706030402020204" pitchFamily="34" charset="0"/>
              </a:rPr>
              <a:t>].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D402A-5DF9-49F7-7CAB-2F823A392678}"/>
              </a:ext>
            </a:extLst>
          </p:cNvPr>
          <p:cNvSpPr/>
          <p:nvPr/>
        </p:nvSpPr>
        <p:spPr>
          <a:xfrm>
            <a:off x="320949" y="2439867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992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902F8-4B01-3247-ABD4-882353594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833" y="308347"/>
            <a:ext cx="7092602" cy="61730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600" dirty="0" err="1">
                <a:latin typeface="Eras Bold ITC" panose="020B0907030504020204" pitchFamily="34" charset="0"/>
              </a:rPr>
              <a:t>Dengan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mengurangi</a:t>
            </a:r>
            <a:r>
              <a:rPr lang="en-ID" sz="2600" dirty="0">
                <a:latin typeface="Eras Bold ITC" panose="020B0907030504020204" pitchFamily="34" charset="0"/>
              </a:rPr>
              <a:t> 490 </a:t>
            </a:r>
            <a:r>
              <a:rPr lang="en-ID" sz="2600" dirty="0" err="1">
                <a:latin typeface="Eras Bold ITC" panose="020B0907030504020204" pitchFamily="34" charset="0"/>
              </a:rPr>
              <a:t>tahun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dari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nubuatan</a:t>
            </a:r>
            <a:r>
              <a:rPr lang="en-ID" sz="2600" dirty="0">
                <a:latin typeface="Eras Bold ITC" panose="020B0907030504020204" pitchFamily="34" charset="0"/>
              </a:rPr>
              <a:t> 2.300 </a:t>
            </a:r>
            <a:r>
              <a:rPr lang="en-ID" sz="2600" dirty="0" err="1">
                <a:latin typeface="Eras Bold ITC" panose="020B0907030504020204" pitchFamily="34" charset="0"/>
              </a:rPr>
              <a:t>tahun</a:t>
            </a:r>
            <a:r>
              <a:rPr lang="en-ID" sz="2600" dirty="0">
                <a:latin typeface="Eras Bold ITC" panose="020B0907030504020204" pitchFamily="34" charset="0"/>
              </a:rPr>
              <a:t>, </a:t>
            </a:r>
            <a:r>
              <a:rPr lang="en-ID" sz="2600" dirty="0" err="1">
                <a:latin typeface="Eras Bold ITC" panose="020B0907030504020204" pitchFamily="34" charset="0"/>
              </a:rPr>
              <a:t>maka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tersisa</a:t>
            </a:r>
            <a:r>
              <a:rPr lang="en-ID" sz="2600" dirty="0">
                <a:latin typeface="Eras Bold ITC" panose="020B0907030504020204" pitchFamily="34" charset="0"/>
              </a:rPr>
              <a:t> 1.810 </a:t>
            </a:r>
            <a:r>
              <a:rPr lang="en-ID" sz="2600" dirty="0" err="1">
                <a:latin typeface="Eras Bold ITC" panose="020B0907030504020204" pitchFamily="34" charset="0"/>
              </a:rPr>
              <a:t>tahun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untuk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penggenapan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nubuatan</a:t>
            </a:r>
            <a:r>
              <a:rPr lang="en-ID" sz="2600" dirty="0">
                <a:latin typeface="Eras Bold ITC" panose="020B0907030504020204" pitchFamily="34" charset="0"/>
              </a:rPr>
              <a:t> </a:t>
            </a:r>
            <a:r>
              <a:rPr lang="en-ID" sz="2600" dirty="0" err="1">
                <a:latin typeface="Eras Bold ITC" panose="020B0907030504020204" pitchFamily="34" charset="0"/>
              </a:rPr>
              <a:t>tersebut</a:t>
            </a:r>
            <a:r>
              <a:rPr lang="en-ID" sz="2600" dirty="0">
                <a:latin typeface="Eras Bold ITC" panose="020B0907030504020204" pitchFamily="34" charset="0"/>
              </a:rPr>
              <a:t>.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Ini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menggiring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kita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ke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tahun</a:t>
            </a:r>
            <a:r>
              <a:rPr lang="en-ID" sz="2600" dirty="0">
                <a:latin typeface="Impact" panose="020B0806030902050204" pitchFamily="34" charset="0"/>
              </a:rPr>
              <a:t> 1844 M. </a:t>
            </a:r>
          </a:p>
          <a:p>
            <a:pPr marL="0" indent="0">
              <a:buNone/>
            </a:pPr>
            <a:r>
              <a:rPr lang="en-ID" sz="2600" dirty="0">
                <a:latin typeface="Impact" panose="020B0806030902050204" pitchFamily="34" charset="0"/>
              </a:rPr>
              <a:t>Jadi </a:t>
            </a:r>
            <a:r>
              <a:rPr lang="en-ID" sz="2600" dirty="0" err="1">
                <a:latin typeface="Impact" panose="020B0806030902050204" pitchFamily="34" charset="0"/>
              </a:rPr>
              <a:t>nubuatan</a:t>
            </a:r>
            <a:r>
              <a:rPr lang="en-ID" sz="2600" dirty="0">
                <a:latin typeface="Impact" panose="020B0806030902050204" pitchFamily="34" charset="0"/>
              </a:rPr>
              <a:t> 2.300 </a:t>
            </a:r>
            <a:r>
              <a:rPr lang="en-ID" sz="2600" dirty="0" err="1">
                <a:latin typeface="Impact" panose="020B0806030902050204" pitchFamily="34" charset="0"/>
              </a:rPr>
              <a:t>tahun</a:t>
            </a:r>
            <a:r>
              <a:rPr lang="en-ID" sz="2600" dirty="0">
                <a:latin typeface="Impact" panose="020B0806030902050204" pitchFamily="34" charset="0"/>
              </a:rPr>
              <a:t> [Daniel 8:14] di </a:t>
            </a:r>
            <a:r>
              <a:rPr lang="en-ID" sz="2600" dirty="0" err="1">
                <a:latin typeface="Impact" panose="020B0806030902050204" pitchFamily="34" charset="0"/>
              </a:rPr>
              <a:t>mulai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dari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tahun</a:t>
            </a:r>
            <a:r>
              <a:rPr lang="en-ID" sz="2600" dirty="0">
                <a:latin typeface="Impact" panose="020B0806030902050204" pitchFamily="34" charset="0"/>
              </a:rPr>
              <a:t> 457 SM dan </a:t>
            </a:r>
            <a:r>
              <a:rPr lang="en-ID" sz="2600" dirty="0" err="1">
                <a:latin typeface="Impact" panose="020B0806030902050204" pitchFamily="34" charset="0"/>
              </a:rPr>
              <a:t>berakhir</a:t>
            </a:r>
            <a:r>
              <a:rPr lang="en-ID" sz="2600" dirty="0">
                <a:latin typeface="Impact" panose="020B0806030902050204" pitchFamily="34" charset="0"/>
              </a:rPr>
              <a:t> pada </a:t>
            </a:r>
            <a:r>
              <a:rPr lang="en-ID" sz="2600" dirty="0" err="1">
                <a:latin typeface="Impact" panose="020B0806030902050204" pitchFamily="34" charset="0"/>
              </a:rPr>
              <a:t>tahun</a:t>
            </a:r>
            <a:r>
              <a:rPr lang="en-ID" sz="2600" dirty="0">
                <a:latin typeface="Impact" panose="020B0806030902050204" pitchFamily="34" charset="0"/>
              </a:rPr>
              <a:t> 1844 M. </a:t>
            </a:r>
          </a:p>
          <a:p>
            <a:pPr marL="0" indent="0">
              <a:buNone/>
            </a:pPr>
            <a:r>
              <a:rPr lang="en-ID" sz="2600" dirty="0">
                <a:latin typeface="Franklin Gothic Demi Cond" panose="020B0706030402020204" pitchFamily="34" charset="0"/>
              </a:rPr>
              <a:t>Karena William Miller dan orang-orang Advent </a:t>
            </a:r>
            <a:r>
              <a:rPr lang="en-ID" sz="2600" dirty="0" err="1">
                <a:latin typeface="Franklin Gothic Demi Cond" panose="020B0706030402020204" pitchFamily="34" charset="0"/>
              </a:rPr>
              <a:t>mula-mula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percaya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bahwa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tempat</a:t>
            </a:r>
            <a:r>
              <a:rPr lang="en-ID" sz="2600" dirty="0">
                <a:latin typeface="Franklin Gothic Demi Cond" panose="020B0706030402020204" pitchFamily="34" charset="0"/>
              </a:rPr>
              <a:t> kudus </a:t>
            </a:r>
            <a:r>
              <a:rPr lang="en-ID" sz="2600" dirty="0" err="1">
                <a:latin typeface="Franklin Gothic Demi Cond" panose="020B0706030402020204" pitchFamily="34" charset="0"/>
              </a:rPr>
              <a:t>dalam</a:t>
            </a:r>
            <a:r>
              <a:rPr lang="en-ID" sz="2600" dirty="0">
                <a:latin typeface="Franklin Gothic Demi Cond" panose="020B0706030402020204" pitchFamily="34" charset="0"/>
              </a:rPr>
              <a:t> Daniel 8: 14 </a:t>
            </a:r>
            <a:r>
              <a:rPr lang="en-ID" sz="2600" dirty="0" err="1">
                <a:latin typeface="Franklin Gothic Demi Cond" panose="020B0706030402020204" pitchFamily="34" charset="0"/>
              </a:rPr>
              <a:t>adalah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bumi</a:t>
            </a:r>
            <a:r>
              <a:rPr lang="en-ID" sz="2600" dirty="0">
                <a:latin typeface="Franklin Gothic Demi Cond" panose="020B0706030402020204" pitchFamily="34" charset="0"/>
              </a:rPr>
              <a:t>, </a:t>
            </a:r>
            <a:r>
              <a:rPr lang="en-ID" sz="2600" dirty="0" err="1">
                <a:latin typeface="Franklin Gothic Demi Cond" panose="020B0706030402020204" pitchFamily="34" charset="0"/>
              </a:rPr>
              <a:t>maka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mereka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berasumsi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bahwa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Kristus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akan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datang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untuk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memurnikan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bumi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dengan</a:t>
            </a:r>
            <a:r>
              <a:rPr lang="en-ID" sz="2600" dirty="0">
                <a:latin typeface="Franklin Gothic Demi Cond" panose="020B0706030402020204" pitchFamily="34" charset="0"/>
              </a:rPr>
              <a:t> </a:t>
            </a:r>
            <a:r>
              <a:rPr lang="en-ID" sz="2600" dirty="0" err="1">
                <a:latin typeface="Franklin Gothic Demi Cond" panose="020B0706030402020204" pitchFamily="34" charset="0"/>
              </a:rPr>
              <a:t>api</a:t>
            </a:r>
            <a:r>
              <a:rPr lang="en-ID" sz="2600" dirty="0">
                <a:latin typeface="Franklin Gothic Demi Cond" panose="020B0706030402020204" pitchFamily="34" charset="0"/>
              </a:rPr>
              <a:t> pada </a:t>
            </a:r>
            <a:r>
              <a:rPr lang="en-ID" sz="2600" dirty="0" err="1">
                <a:latin typeface="Franklin Gothic Demi Cond" panose="020B0706030402020204" pitchFamily="34" charset="0"/>
              </a:rPr>
              <a:t>tahun</a:t>
            </a:r>
            <a:r>
              <a:rPr lang="en-ID" sz="2600" dirty="0">
                <a:latin typeface="Franklin Gothic Demi Cond" panose="020B0706030402020204" pitchFamily="34" charset="0"/>
              </a:rPr>
              <a:t> 1844. </a:t>
            </a:r>
          </a:p>
          <a:p>
            <a:pPr marL="0" indent="0">
              <a:buNone/>
            </a:pPr>
            <a:r>
              <a:rPr lang="en-ID" sz="2600" dirty="0">
                <a:latin typeface="Amasis MT Pro Black" panose="02040A04050005020304" pitchFamily="18" charset="0"/>
              </a:rPr>
              <a:t>Kesimpulan </a:t>
            </a:r>
            <a:r>
              <a:rPr lang="en-ID" sz="2600" dirty="0" err="1">
                <a:latin typeface="Amasis MT Pro Black" panose="02040A04050005020304" pitchFamily="18" charset="0"/>
              </a:rPr>
              <a:t>tersebut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dikemudian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hari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mendatangkan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apa</a:t>
            </a:r>
            <a:r>
              <a:rPr lang="en-ID" sz="2600" dirty="0">
                <a:latin typeface="Amasis MT Pro Black" panose="02040A04050005020304" pitchFamily="18" charset="0"/>
              </a:rPr>
              <a:t> yang </a:t>
            </a:r>
            <a:r>
              <a:rPr lang="en-ID" sz="2600" dirty="0" err="1">
                <a:latin typeface="Amasis MT Pro Black" panose="02040A04050005020304" pitchFamily="18" charset="0"/>
              </a:rPr>
              <a:t>dikenal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dengan</a:t>
            </a:r>
            <a:r>
              <a:rPr lang="en-ID" sz="2600" dirty="0">
                <a:latin typeface="Amasis MT Pro Black" panose="02040A04050005020304" pitchFamily="18" charset="0"/>
              </a:rPr>
              <a:t> masa </a:t>
            </a:r>
            <a:r>
              <a:rPr lang="en-ID" sz="2600" dirty="0" err="1">
                <a:latin typeface="Amasis MT Pro Black" panose="02040A04050005020304" pitchFamily="18" charset="0"/>
              </a:rPr>
              <a:t>kekecewaan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karena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Yesus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tidak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datang</a:t>
            </a:r>
            <a:r>
              <a:rPr lang="en-ID" sz="2600" dirty="0">
                <a:latin typeface="Amasis MT Pro Black" panose="02040A04050005020304" pitchFamily="18" charset="0"/>
              </a:rPr>
              <a:t> pada </a:t>
            </a:r>
            <a:r>
              <a:rPr lang="en-ID" sz="2600" dirty="0" err="1">
                <a:latin typeface="Amasis MT Pro Black" panose="02040A04050005020304" pitchFamily="18" charset="0"/>
              </a:rPr>
              <a:t>waktu</a:t>
            </a:r>
            <a:r>
              <a:rPr lang="en-ID" sz="2600" dirty="0">
                <a:latin typeface="Amasis MT Pro Black" panose="02040A04050005020304" pitchFamily="18" charset="0"/>
              </a:rPr>
              <a:t> </a:t>
            </a:r>
            <a:r>
              <a:rPr lang="en-ID" sz="2600" dirty="0" err="1">
                <a:latin typeface="Amasis MT Pro Black" panose="02040A04050005020304" pitchFamily="18" charset="0"/>
              </a:rPr>
              <a:t>itu</a:t>
            </a:r>
            <a:r>
              <a:rPr lang="en-ID" sz="2600" dirty="0">
                <a:latin typeface="Amasis MT Pro Black" panose="02040A040500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5A9FC-BACE-8EBD-4E79-1D7F42DAFC8D}"/>
              </a:ext>
            </a:extLst>
          </p:cNvPr>
          <p:cNvSpPr/>
          <p:nvPr/>
        </p:nvSpPr>
        <p:spPr>
          <a:xfrm>
            <a:off x="345249" y="2425379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0702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751F-380D-A6D9-2AD3-A81BCC4C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DC2EB-84DA-4C1C-703D-B267D236E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75A52-63DC-0E2F-31EE-5E6CF4FE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344"/>
            <a:ext cx="9170684" cy="68773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24547E-5CBC-CB98-FB95-6BCF26419112}"/>
              </a:ext>
            </a:extLst>
          </p:cNvPr>
          <p:cNvSpPr txBox="1">
            <a:spLocks/>
          </p:cNvSpPr>
          <p:nvPr/>
        </p:nvSpPr>
        <p:spPr>
          <a:xfrm>
            <a:off x="2161605" y="169920"/>
            <a:ext cx="4847476" cy="5994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masis MT Pro Black" panose="02040A04050005020304" pitchFamily="18" charset="0"/>
              </a:rPr>
              <a:t>KESIMPULAN</a:t>
            </a:r>
            <a:endParaRPr lang="en-ID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CC4B7E32-0DDF-C581-BF8B-E95AE4C39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403" y="1017143"/>
            <a:ext cx="914400" cy="914400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1129C2AA-1126-1D95-C8A6-05F06FA33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403" y="2243372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6B6DEDD1-407C-16D2-92AF-F20316749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403" y="3368688"/>
            <a:ext cx="914400" cy="914400"/>
          </a:xfrm>
          <a:prstGeom prst="rect">
            <a:avLst/>
          </a:prstGeom>
        </p:spPr>
      </p:pic>
      <p:pic>
        <p:nvPicPr>
          <p:cNvPr id="9" name="Graphic 8" descr="Badge 4 with solid fill">
            <a:extLst>
              <a:ext uri="{FF2B5EF4-FFF2-40B4-BE49-F238E27FC236}">
                <a16:creationId xmlns:a16="http://schemas.microsoft.com/office/drawing/2014/main" id="{EF38F6E1-4C48-3904-B558-4BB5A6B881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403" y="4497463"/>
            <a:ext cx="914400" cy="914400"/>
          </a:xfrm>
          <a:prstGeom prst="rect">
            <a:avLst/>
          </a:prstGeom>
        </p:spPr>
      </p:pic>
      <p:pic>
        <p:nvPicPr>
          <p:cNvPr id="10" name="Graphic 9" descr="Badge 5 with solid fill">
            <a:extLst>
              <a:ext uri="{FF2B5EF4-FFF2-40B4-BE49-F238E27FC236}">
                <a16:creationId xmlns:a16="http://schemas.microsoft.com/office/drawing/2014/main" id="{19A84719-F163-3F8F-A483-87864DD6D5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6403" y="562440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99E354-49A8-24F9-9146-98C4B9A6830B}"/>
              </a:ext>
            </a:extLst>
          </p:cNvPr>
          <p:cNvSpPr txBox="1"/>
          <p:nvPr/>
        </p:nvSpPr>
        <p:spPr>
          <a:xfrm>
            <a:off x="1422104" y="942712"/>
            <a:ext cx="7371022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tengah-tengah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penderitaan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dan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penganiayaan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‘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kembalinya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Allah dan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Juruselamat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kita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Yesus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Kristus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'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adalah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'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pengharapan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berbahagia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'.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17E478-A9E4-30ED-4E02-F0AED6D9552B}"/>
              </a:ext>
            </a:extLst>
          </p:cNvPr>
          <p:cNvSpPr txBox="1"/>
          <p:nvPr/>
        </p:nvSpPr>
        <p:spPr>
          <a:xfrm>
            <a:off x="1422103" y="2385238"/>
            <a:ext cx="7371021" cy="830997"/>
          </a:xfrm>
          <a:prstGeom prst="rect">
            <a:avLst/>
          </a:prstGeom>
          <a:solidFill>
            <a:srgbClr val="4F5C2E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Alkitab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menjelaskan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bahwa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kedatangan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Yesus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kedua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kali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akan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dapat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dilihat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oleh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semua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mata</a:t>
            </a:r>
            <a:r>
              <a:rPr lang="en-I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8B79C-2B26-914C-D46C-39EE52E53572}"/>
              </a:ext>
            </a:extLst>
          </p:cNvPr>
          <p:cNvSpPr txBox="1"/>
          <p:nvPr/>
        </p:nvSpPr>
        <p:spPr>
          <a:xfrm>
            <a:off x="1422103" y="3449826"/>
            <a:ext cx="7371020" cy="769441"/>
          </a:xfrm>
          <a:prstGeom prst="rect">
            <a:avLst/>
          </a:prstGeom>
          <a:solidFill>
            <a:srgbClr val="265A64"/>
          </a:solidFill>
        </p:spPr>
        <p:txBody>
          <a:bodyPr wrap="square">
            <a:spAutoFit/>
          </a:bodyPr>
          <a:lstStyle/>
          <a:p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Biarlah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Kitab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Suci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menjelaskan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dirinya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sendiri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dan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Roh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Kudus yang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akan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membuka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Firman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Allah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bagi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setiap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pelajar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Alkitab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DDCA62-AF11-E484-83CB-223157004038}"/>
              </a:ext>
            </a:extLst>
          </p:cNvPr>
          <p:cNvSpPr txBox="1"/>
          <p:nvPr/>
        </p:nvSpPr>
        <p:spPr>
          <a:xfrm>
            <a:off x="1422103" y="4472870"/>
            <a:ext cx="7371020" cy="1107996"/>
          </a:xfrm>
          <a:prstGeom prst="rect">
            <a:avLst/>
          </a:prstGeom>
          <a:solidFill>
            <a:srgbClr val="642633"/>
          </a:solidFill>
        </p:spPr>
        <p:txBody>
          <a:bodyPr wrap="square">
            <a:spAutoFit/>
          </a:bodyPr>
          <a:lstStyle/>
          <a:p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Jika Allah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memiliki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jadwal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Ilahi di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seluruh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Kitab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Suci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maka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Allah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pasti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memiliki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jadwal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Ilahi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dalam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hal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kedatangan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Tuhan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kita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yang </a:t>
            </a: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kedua</a:t>
            </a:r>
            <a:r>
              <a:rPr lang="en-ID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kali.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B397BA-6047-805F-3C5D-7D78E389BEA8}"/>
              </a:ext>
            </a:extLst>
          </p:cNvPr>
          <p:cNvSpPr txBox="1"/>
          <p:nvPr/>
        </p:nvSpPr>
        <p:spPr>
          <a:xfrm>
            <a:off x="1422102" y="5774390"/>
            <a:ext cx="7371019" cy="80021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Sistem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persembahan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yang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mengarah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kepada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Anak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Domba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Allah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diakhiri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dengan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pengorbanan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Kristus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di </a:t>
            </a:r>
            <a:r>
              <a:rPr lang="en-ID" sz="2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Golgota</a:t>
            </a:r>
            <a:r>
              <a:rPr lang="en-ID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45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92BA9-73AB-7375-D3E0-6F03FED5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en-ID" sz="4300" dirty="0">
                <a:solidFill>
                  <a:srgbClr val="FFFFFF"/>
                </a:solidFill>
                <a:latin typeface="Impact" panose="020B0806030902050204" pitchFamily="34" charset="0"/>
              </a:rPr>
              <a:t>Pelajaran </a:t>
            </a:r>
            <a:r>
              <a:rPr lang="en-ID" sz="4300" dirty="0" err="1">
                <a:solidFill>
                  <a:srgbClr val="FFFFFF"/>
                </a:solidFill>
                <a:latin typeface="Impact" panose="020B0806030902050204" pitchFamily="34" charset="0"/>
              </a:rPr>
              <a:t>ini</a:t>
            </a:r>
            <a:r>
              <a:rPr lang="en-ID" sz="4300" dirty="0">
                <a:solidFill>
                  <a:srgbClr val="FFFFFF"/>
                </a:solidFill>
                <a:latin typeface="Impact" panose="020B0806030902050204" pitchFamily="34" charset="0"/>
              </a:rPr>
              <a:t> </a:t>
            </a:r>
            <a:r>
              <a:rPr lang="en-ID" sz="4300" dirty="0" err="1">
                <a:solidFill>
                  <a:srgbClr val="FFFFFF"/>
                </a:solidFill>
                <a:latin typeface="Impact" panose="020B0806030902050204" pitchFamily="34" charset="0"/>
              </a:rPr>
              <a:t>berfokus</a:t>
            </a:r>
            <a:r>
              <a:rPr lang="en-ID" sz="4300" dirty="0">
                <a:solidFill>
                  <a:srgbClr val="FFFFFF"/>
                </a:solidFill>
                <a:latin typeface="Impact" panose="020B0806030902050204" pitchFamily="34" charset="0"/>
              </a:rPr>
              <a:t> pada dua </a:t>
            </a:r>
            <a:r>
              <a:rPr lang="en-ID" sz="4300" dirty="0" err="1">
                <a:solidFill>
                  <a:srgbClr val="FFFFFF"/>
                </a:solidFill>
                <a:latin typeface="Impact" panose="020B0806030902050204" pitchFamily="34" charset="0"/>
              </a:rPr>
              <a:t>tema</a:t>
            </a:r>
            <a:r>
              <a:rPr lang="en-ID" sz="4300" dirty="0">
                <a:solidFill>
                  <a:srgbClr val="FFFFFF"/>
                </a:solidFill>
                <a:latin typeface="Impact" panose="020B0806030902050204" pitchFamily="34" charset="0"/>
              </a:rPr>
              <a:t> </a:t>
            </a:r>
            <a:r>
              <a:rPr lang="en-ID" sz="4300" dirty="0" err="1">
                <a:solidFill>
                  <a:srgbClr val="FFFFFF"/>
                </a:solidFill>
                <a:latin typeface="Impact" panose="020B0806030902050204" pitchFamily="34" charset="0"/>
              </a:rPr>
              <a:t>utama</a:t>
            </a:r>
            <a:r>
              <a:rPr lang="en-ID" sz="4300" dirty="0">
                <a:solidFill>
                  <a:srgbClr val="FFFFFF"/>
                </a:solidFill>
                <a:latin typeface="Impact" panose="020B0806030902050204" pitchFamily="34" charset="0"/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9A18-6B40-59CD-CCD1-4BE455A5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586789"/>
            <a:ext cx="8238903" cy="395223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Gill Sans Nova Cond XBd" panose="020B0A06020104020203" pitchFamily="34" charset="0"/>
              </a:rPr>
              <a:t>Meskipun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tanggal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tahun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kedatangan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Kristus</a:t>
            </a:r>
            <a:r>
              <a:rPr lang="en-ID" dirty="0">
                <a:latin typeface="Gill Sans Nova Cond XBd" panose="020B0A06020104020203" pitchFamily="34" charset="0"/>
              </a:rPr>
              <a:t> yang </a:t>
            </a:r>
            <a:r>
              <a:rPr lang="en-ID" dirty="0" err="1">
                <a:latin typeface="Gill Sans Nova Cond XBd" panose="020B0A06020104020203" pitchFamily="34" charset="0"/>
              </a:rPr>
              <a:t>kedua</a:t>
            </a:r>
            <a:r>
              <a:rPr lang="en-ID" dirty="0">
                <a:latin typeface="Gill Sans Nova Cond XBd" panose="020B0A06020104020203" pitchFamily="34" charset="0"/>
              </a:rPr>
              <a:t> kali </a:t>
            </a:r>
            <a:r>
              <a:rPr lang="en-ID" dirty="0" err="1">
                <a:latin typeface="Gill Sans Nova Cond XBd" panose="020B0A06020104020203" pitchFamily="34" charset="0"/>
              </a:rPr>
              <a:t>tidak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disebutkan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secara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pasti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dalam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nubuatan</a:t>
            </a:r>
            <a:r>
              <a:rPr lang="en-ID" dirty="0">
                <a:latin typeface="Gill Sans Nova Cond XBd" panose="020B0A06020104020203" pitchFamily="34" charset="0"/>
              </a:rPr>
              <a:t> Kitab </a:t>
            </a:r>
            <a:r>
              <a:rPr lang="en-ID" dirty="0" err="1">
                <a:latin typeface="Gill Sans Nova Cond XBd" panose="020B0A06020104020203" pitchFamily="34" charset="0"/>
              </a:rPr>
              <a:t>Suci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nubuatan</a:t>
            </a:r>
            <a:r>
              <a:rPr lang="en-ID" dirty="0">
                <a:latin typeface="Gill Sans Nova Cond XBd" panose="020B0A06020104020203" pitchFamily="34" charset="0"/>
              </a:rPr>
              <a:t> 70 </a:t>
            </a:r>
            <a:r>
              <a:rPr lang="en-ID" dirty="0" err="1">
                <a:latin typeface="Gill Sans Nova Cond XBd" panose="020B0A06020104020203" pitchFamily="34" charset="0"/>
              </a:rPr>
              <a:t>minggu</a:t>
            </a:r>
            <a:r>
              <a:rPr lang="en-ID" dirty="0">
                <a:latin typeface="Gill Sans Nova Cond XBd" panose="020B0A06020104020203" pitchFamily="34" charset="0"/>
              </a:rPr>
              <a:t> dan 2.300 </a:t>
            </a:r>
            <a:r>
              <a:rPr lang="en-ID" dirty="0" err="1">
                <a:latin typeface="Gill Sans Nova Cond XBd" panose="020B0A06020104020203" pitchFamily="34" charset="0"/>
              </a:rPr>
              <a:t>hari</a:t>
            </a:r>
            <a:r>
              <a:rPr lang="en-ID" dirty="0">
                <a:latin typeface="Gill Sans Nova Cond XBd" panose="020B0A06020104020203" pitchFamily="34" charset="0"/>
              </a:rPr>
              <a:t>, yang </a:t>
            </a:r>
            <a:r>
              <a:rPr lang="en-ID" dirty="0" err="1">
                <a:latin typeface="Gill Sans Nova Cond XBd" panose="020B0A06020104020203" pitchFamily="34" charset="0"/>
              </a:rPr>
              <a:t>berkaitan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kedatangan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Yesus</a:t>
            </a:r>
            <a:r>
              <a:rPr lang="en-ID" dirty="0">
                <a:latin typeface="Gill Sans Nova Cond XBd" panose="020B0A06020104020203" pitchFamily="34" charset="0"/>
              </a:rPr>
              <a:t> yang </a:t>
            </a:r>
            <a:r>
              <a:rPr lang="en-ID" dirty="0" err="1">
                <a:latin typeface="Gill Sans Nova Cond XBd" panose="020B0A06020104020203" pitchFamily="34" charset="0"/>
              </a:rPr>
              <a:t>pertama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kedua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telah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digenapi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dengan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tepat</a:t>
            </a:r>
            <a:r>
              <a:rPr lang="en-ID" dirty="0">
                <a:latin typeface="Gill Sans Nova Cond XBd" panose="020B0A06020104020203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Gill Sans Nova Cond XBd" panose="020B0A06020104020203" pitchFamily="34" charset="0"/>
              </a:rPr>
              <a:t>Umat</a:t>
            </a:r>
            <a:r>
              <a:rPr lang="en-ID" dirty="0">
                <a:latin typeface="Gill Sans Nova Cond XBd" panose="020B0A06020104020203" pitchFamily="34" charset="0"/>
              </a:rPr>
              <a:t> Advent </a:t>
            </a:r>
            <a:r>
              <a:rPr lang="en-ID" dirty="0" err="1">
                <a:latin typeface="Gill Sans Nova Cond XBd" panose="020B0A06020104020203" pitchFamily="34" charset="0"/>
              </a:rPr>
              <a:t>dipanggil</a:t>
            </a:r>
            <a:r>
              <a:rPr lang="en-ID" dirty="0">
                <a:latin typeface="Gill Sans Nova Cond XBd" panose="020B0A06020104020203" pitchFamily="34" charset="0"/>
              </a:rPr>
              <a:t> oleh </a:t>
            </a:r>
            <a:r>
              <a:rPr lang="en-ID" dirty="0" err="1">
                <a:latin typeface="Gill Sans Nova Cond XBd" panose="020B0A06020104020203" pitchFamily="34" charset="0"/>
              </a:rPr>
              <a:t>Tuhan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untuk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memberitakan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kepada</a:t>
            </a:r>
            <a:r>
              <a:rPr lang="en-ID" dirty="0">
                <a:latin typeface="Gill Sans Nova Cond XBd" panose="020B0A06020104020203" pitchFamily="34" charset="0"/>
              </a:rPr>
              <a:t> dunia </a:t>
            </a:r>
            <a:r>
              <a:rPr lang="en-ID" dirty="0" err="1">
                <a:latin typeface="Gill Sans Nova Cond XBd" panose="020B0A06020104020203" pitchFamily="34" charset="0"/>
              </a:rPr>
              <a:t>tentang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penggenapan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nubuatan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terpanjang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dalam</a:t>
            </a:r>
            <a:r>
              <a:rPr lang="en-ID" dirty="0">
                <a:latin typeface="Gill Sans Nova Cond XBd" panose="020B0A06020104020203" pitchFamily="34" charset="0"/>
              </a:rPr>
              <a:t> Kitab </a:t>
            </a:r>
            <a:r>
              <a:rPr lang="en-ID" dirty="0" err="1">
                <a:latin typeface="Gill Sans Nova Cond XBd" panose="020B0A06020104020203" pitchFamily="34" charset="0"/>
              </a:rPr>
              <a:t>Suci</a:t>
            </a:r>
            <a:r>
              <a:rPr lang="en-ID" dirty="0">
                <a:latin typeface="Gill Sans Nova Cond XBd" panose="020B0A060201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99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57018-AE9D-AD57-BD71-6767DF19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538"/>
            <a:ext cx="9143999" cy="1296203"/>
          </a:xfrm>
        </p:spPr>
        <p:txBody>
          <a:bodyPr>
            <a:normAutofit/>
          </a:bodyPr>
          <a:lstStyle/>
          <a:p>
            <a:pPr algn="ctr"/>
            <a:r>
              <a:rPr lang="en-ID" sz="4000" dirty="0">
                <a:solidFill>
                  <a:srgbClr val="FFFF00"/>
                </a:solidFill>
                <a:latin typeface="Impact" panose="020B0806030902050204" pitchFamily="34" charset="0"/>
              </a:rPr>
              <a:t>JANJI KEDATANGAN-NYA KEMBALI</a:t>
            </a:r>
            <a:br>
              <a:rPr lang="en-ID" sz="3200" dirty="0">
                <a:solidFill>
                  <a:srgbClr val="FFFFFF"/>
                </a:solidFill>
              </a:rPr>
            </a:br>
            <a:r>
              <a:rPr lang="en-ID" sz="2800" dirty="0" err="1">
                <a:solidFill>
                  <a:srgbClr val="FFFFFF"/>
                </a:solidFill>
              </a:rPr>
              <a:t>Minggu</a:t>
            </a:r>
            <a:r>
              <a:rPr lang="en-ID" sz="2800" dirty="0">
                <a:solidFill>
                  <a:srgbClr val="FFFFFF"/>
                </a:solidFill>
              </a:rPr>
              <a:t>, 12 Mei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38D7-F2C8-C9F5-E8FD-D6323DAD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968" y="2038930"/>
            <a:ext cx="5585029" cy="437757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Kedatangan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Kristus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merupakan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peristiwa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menggembirakan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dan </a:t>
            </a: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dinanti-nantikan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oleh para </a:t>
            </a: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pembaru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Protestan</a:t>
            </a:r>
            <a:r>
              <a:rPr lang="en-ID" sz="32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>
                <a:latin typeface="Tw Cen MT Condensed Extra Bold" panose="020B0803020202020204" pitchFamily="34" charset="0"/>
              </a:rPr>
              <a:t>Calvin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berbicara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mewakili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semua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tokoh</a:t>
            </a:r>
            <a:r>
              <a:rPr lang="en-ID" sz="3200" dirty="0">
                <a:latin typeface="Tw Cen MT Condensed Extra Bold" panose="020B0803020202020204" pitchFamily="34" charset="0"/>
              </a:rPr>
              <a:t> Reformasi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ketika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ia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berbicara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tentang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kedatangan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mulia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sebagai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>
                <a:latin typeface="Gill Sans Ultra Bold Condensed" panose="020B0A06020104020203" pitchFamily="34" charset="0"/>
              </a:rPr>
              <a:t>"</a:t>
            </a:r>
            <a:r>
              <a:rPr lang="en-ID" sz="3200" dirty="0" err="1">
                <a:latin typeface="Gill Sans Ultra Bold Condensed" panose="020B0A06020104020203" pitchFamily="34" charset="0"/>
              </a:rPr>
              <a:t>Peristiwa</a:t>
            </a:r>
            <a:r>
              <a:rPr lang="en-ID" sz="3200" dirty="0">
                <a:latin typeface="Gill Sans Ultra Bold Condensed" panose="020B0A06020104020203" pitchFamily="34" charset="0"/>
              </a:rPr>
              <a:t> yang paling </a:t>
            </a:r>
            <a:r>
              <a:rPr lang="en-ID" sz="3200" dirty="0" err="1">
                <a:latin typeface="Gill Sans Ultra Bold Condensed" panose="020B0A06020104020203" pitchFamily="34" charset="0"/>
              </a:rPr>
              <a:t>menguntungkan</a:t>
            </a:r>
            <a:r>
              <a:rPr lang="en-ID" sz="3200" dirty="0">
                <a:latin typeface="Gill Sans Ultra Bold Condensed" panose="020B0A06020104020203" pitchFamily="34" charset="0"/>
              </a:rPr>
              <a:t>."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FBB0F-9212-AB44-59F5-7740AA4D7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4" r="22419"/>
          <a:stretch/>
        </p:blipFill>
        <p:spPr>
          <a:xfrm>
            <a:off x="344512" y="2346595"/>
            <a:ext cx="3134416" cy="31547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9001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844B0-804F-850C-AF22-8E2E5682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14FFC-3F3A-1AE6-8CB8-63863772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95836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Mengapa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kepercayaan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akan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kedatangan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Kristus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kedua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kali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telah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membawa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pengharapan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dan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sukacita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bagi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b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</a:b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orang-orang Kristen yang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percaya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kepada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Kitab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Suci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? </a:t>
            </a:r>
            <a:b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</a:b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Yohanes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14:1-3, 1 </a:t>
            </a:r>
            <a:r>
              <a:rPr lang="en-ID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Tesalonika</a:t>
            </a:r>
            <a:r>
              <a:rPr lang="en-I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4:13-18, dan Titus 2:11-14.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B4EE-0406-8F84-5DB2-5C24E876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6" y="2105844"/>
            <a:ext cx="8554063" cy="46046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>
                <a:latin typeface="Eras Bold ITC" panose="020B0907030504020204" pitchFamily="34" charset="0"/>
              </a:rPr>
              <a:t>Karena </a:t>
            </a:r>
            <a:r>
              <a:rPr lang="en-ID" dirty="0" err="1">
                <a:latin typeface="Eras Bold ITC" panose="020B0907030504020204" pitchFamily="34" charset="0"/>
              </a:rPr>
              <a:t>hal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ini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mengarah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ke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depan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kepada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akhir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dari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penyakit</a:t>
            </a:r>
            <a:r>
              <a:rPr lang="en-ID" dirty="0">
                <a:latin typeface="Franklin Gothic Demi Cond" panose="020B0706030402020204" pitchFamily="34" charset="0"/>
              </a:rPr>
              <a:t>, </a:t>
            </a:r>
            <a:r>
              <a:rPr lang="en-ID" dirty="0" err="1">
                <a:latin typeface="Franklin Gothic Demi Cond" panose="020B0706030402020204" pitchFamily="34" charset="0"/>
              </a:rPr>
              <a:t>penderitaan</a:t>
            </a:r>
            <a:r>
              <a:rPr lang="en-ID" dirty="0">
                <a:latin typeface="Franklin Gothic Demi Cond" panose="020B0706030402020204" pitchFamily="34" charset="0"/>
              </a:rPr>
              <a:t>, dan </a:t>
            </a:r>
            <a:r>
              <a:rPr lang="en-ID" dirty="0" err="1">
                <a:latin typeface="Franklin Gothic Demi Cond" panose="020B0706030402020204" pitchFamily="34" charset="0"/>
              </a:rPr>
              <a:t>kematian</a:t>
            </a:r>
            <a:r>
              <a:rPr lang="en-ID" dirty="0">
                <a:latin typeface="Franklin Gothic Demi Cond" panose="020B0706030402020204" pitchFamily="34" charset="0"/>
              </a:rPr>
              <a:t>.   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>
                <a:latin typeface="Franklin Gothic Demi Cond" panose="020B0706030402020204" pitchFamily="34" charset="0"/>
              </a:rPr>
              <a:t>Karena </a:t>
            </a:r>
            <a:r>
              <a:rPr lang="en-ID" dirty="0" err="1">
                <a:latin typeface="Franklin Gothic Demi Cond" panose="020B0706030402020204" pitchFamily="34" charset="0"/>
              </a:rPr>
              <a:t>hal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ini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mengantar</a:t>
            </a:r>
            <a:r>
              <a:rPr lang="en-ID" dirty="0">
                <a:latin typeface="Franklin Gothic Demi Cond" panose="020B0706030402020204" pitchFamily="34" charset="0"/>
              </a:rPr>
              <a:t> pada </a:t>
            </a:r>
            <a:r>
              <a:rPr lang="en-ID" dirty="0" err="1">
                <a:latin typeface="Franklin Gothic Demi Cond" panose="020B0706030402020204" pitchFamily="34" charset="0"/>
              </a:rPr>
              <a:t>akhir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dari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kemiskinan</a:t>
            </a:r>
            <a:r>
              <a:rPr lang="en-ID" dirty="0">
                <a:latin typeface="Franklin Gothic Demi Cond" panose="020B0706030402020204" pitchFamily="34" charset="0"/>
              </a:rPr>
              <a:t>, </a:t>
            </a:r>
            <a:r>
              <a:rPr lang="en-ID" dirty="0" err="1">
                <a:latin typeface="Franklin Gothic Demi Cond" panose="020B0706030402020204" pitchFamily="34" charset="0"/>
              </a:rPr>
              <a:t>ketidakadilan</a:t>
            </a:r>
            <a:r>
              <a:rPr lang="en-ID" dirty="0">
                <a:latin typeface="Franklin Gothic Demi Cond" panose="020B0706030402020204" pitchFamily="34" charset="0"/>
              </a:rPr>
              <a:t>, dan </a:t>
            </a:r>
            <a:r>
              <a:rPr lang="en-ID" dirty="0" err="1">
                <a:latin typeface="Franklin Gothic Demi Cond" panose="020B0706030402020204" pitchFamily="34" charset="0"/>
              </a:rPr>
              <a:t>penindasan</a:t>
            </a:r>
            <a:r>
              <a:rPr lang="en-ID" dirty="0">
                <a:latin typeface="Franklin Gothic Demi Cond" panose="020B0706030402020204" pitchFamily="34" charset="0"/>
              </a:rPr>
              <a:t>.   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>
                <a:latin typeface="Franklin Gothic Demi Cond" panose="020B0706030402020204" pitchFamily="34" charset="0"/>
              </a:rPr>
              <a:t>Karena </a:t>
            </a:r>
            <a:r>
              <a:rPr lang="en-ID" dirty="0" err="1">
                <a:latin typeface="Franklin Gothic Demi Cond" panose="020B0706030402020204" pitchFamily="34" charset="0"/>
              </a:rPr>
              <a:t>hal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ini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mengantisipasi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akhir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dari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perselisihan</a:t>
            </a:r>
            <a:r>
              <a:rPr lang="en-ID" dirty="0">
                <a:latin typeface="Franklin Gothic Demi Cond" panose="020B0706030402020204" pitchFamily="34" charset="0"/>
              </a:rPr>
              <a:t>, </a:t>
            </a:r>
            <a:r>
              <a:rPr lang="en-ID" dirty="0" err="1">
                <a:latin typeface="Franklin Gothic Demi Cond" panose="020B0706030402020204" pitchFamily="34" charset="0"/>
              </a:rPr>
              <a:t>konflik</a:t>
            </a:r>
            <a:r>
              <a:rPr lang="en-ID" dirty="0">
                <a:latin typeface="Franklin Gothic Demi Cond" panose="020B0706030402020204" pitchFamily="34" charset="0"/>
              </a:rPr>
              <a:t>, dan </a:t>
            </a:r>
            <a:r>
              <a:rPr lang="en-ID" dirty="0" err="1">
                <a:latin typeface="Franklin Gothic Demi Cond" panose="020B0706030402020204" pitchFamily="34" charset="0"/>
              </a:rPr>
              <a:t>perang</a:t>
            </a:r>
            <a:r>
              <a:rPr lang="en-ID" dirty="0">
                <a:latin typeface="Franklin Gothic Demi Cond" panose="020B0706030402020204" pitchFamily="34" charset="0"/>
              </a:rPr>
              <a:t>.   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>
                <a:latin typeface="Eras Bold ITC" panose="020B0907030504020204" pitchFamily="34" charset="0"/>
              </a:rPr>
              <a:t>Karena </a:t>
            </a:r>
            <a:r>
              <a:rPr lang="en-ID" dirty="0" err="1">
                <a:latin typeface="Eras Bold ITC" panose="020B0907030504020204" pitchFamily="34" charset="0"/>
              </a:rPr>
              <a:t>hal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ini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meramalkan</a:t>
            </a:r>
            <a:r>
              <a:rPr lang="en-ID" dirty="0">
                <a:latin typeface="Eras Bold ITC" panose="020B0907030504020204" pitchFamily="34" charset="0"/>
              </a:rPr>
              <a:t> dunia masa </a:t>
            </a:r>
            <a:r>
              <a:rPr lang="en-ID" dirty="0" err="1">
                <a:latin typeface="Eras Bold ITC" panose="020B0907030504020204" pitchFamily="34" charset="0"/>
              </a:rPr>
              <a:t>depan</a:t>
            </a:r>
            <a:r>
              <a:rPr lang="en-ID" dirty="0">
                <a:latin typeface="Eras Bold ITC" panose="020B0907030504020204" pitchFamily="34" charset="0"/>
              </a:rPr>
              <a:t> yang </a:t>
            </a:r>
            <a:r>
              <a:rPr lang="en-ID" dirty="0" err="1">
                <a:latin typeface="Eras Bold ITC" panose="020B0907030504020204" pitchFamily="34" charset="0"/>
              </a:rPr>
              <a:t>penuh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kedamaian</a:t>
            </a:r>
            <a:r>
              <a:rPr lang="en-ID" dirty="0">
                <a:latin typeface="Eras Bold ITC" panose="020B0907030504020204" pitchFamily="34" charset="0"/>
              </a:rPr>
              <a:t>, </a:t>
            </a:r>
            <a:r>
              <a:rPr lang="en-ID" dirty="0" err="1">
                <a:latin typeface="Eras Bold ITC" panose="020B0907030504020204" pitchFamily="34" charset="0"/>
              </a:rPr>
              <a:t>kebahagiaan</a:t>
            </a:r>
            <a:r>
              <a:rPr lang="en-ID" dirty="0">
                <a:latin typeface="Eras Bold ITC" panose="020B0907030504020204" pitchFamily="34" charset="0"/>
              </a:rPr>
              <a:t>, dan </a:t>
            </a:r>
            <a:r>
              <a:rPr lang="en-ID" dirty="0" err="1">
                <a:latin typeface="Eras Bold ITC" panose="020B0907030504020204" pitchFamily="34" charset="0"/>
              </a:rPr>
              <a:t>persekutuan</a:t>
            </a:r>
            <a:r>
              <a:rPr lang="en-ID" dirty="0">
                <a:latin typeface="Eras Bold ITC" panose="020B0907030504020204" pitchFamily="34" charset="0"/>
              </a:rPr>
              <a:t> yang </a:t>
            </a:r>
            <a:r>
              <a:rPr lang="en-ID" dirty="0" err="1">
                <a:latin typeface="Eras Bold ITC" panose="020B0907030504020204" pitchFamily="34" charset="0"/>
              </a:rPr>
              <a:t>kekal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dengan</a:t>
            </a:r>
            <a:r>
              <a:rPr lang="en-ID" dirty="0">
                <a:latin typeface="Eras Bold ITC" panose="020B0907030504020204" pitchFamily="34" charset="0"/>
              </a:rPr>
              <a:t> </a:t>
            </a:r>
            <a:r>
              <a:rPr lang="en-ID" dirty="0" err="1">
                <a:latin typeface="Eras Bold ITC" panose="020B0907030504020204" pitchFamily="34" charset="0"/>
              </a:rPr>
              <a:t>Kristus</a:t>
            </a:r>
            <a:r>
              <a:rPr lang="en-ID" dirty="0">
                <a:latin typeface="Franklin Gothic Demi Cond" panose="020B0706030402020204" pitchFamily="34" charset="0"/>
              </a:rPr>
              <a:t> dan orang-orang yang </a:t>
            </a:r>
            <a:r>
              <a:rPr lang="en-ID" dirty="0" err="1">
                <a:latin typeface="Franklin Gothic Demi Cond" panose="020B0706030402020204" pitchFamily="34" charset="0"/>
              </a:rPr>
              <a:t>telah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ditebus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dari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segala</a:t>
            </a:r>
            <a:r>
              <a:rPr lang="en-ID" dirty="0">
                <a:latin typeface="Franklin Gothic Demi Cond" panose="020B0706030402020204" pitchFamily="34" charset="0"/>
              </a:rPr>
              <a:t> zaman </a:t>
            </a:r>
            <a:r>
              <a:rPr lang="en-ID" dirty="0" err="1">
                <a:latin typeface="Franklin Gothic Demi Cond" panose="020B0706030402020204" pitchFamily="34" charset="0"/>
              </a:rPr>
              <a:t>untuk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selama-lamanya</a:t>
            </a:r>
            <a:r>
              <a:rPr lang="en-ID" dirty="0">
                <a:latin typeface="Franklin Gothic Demi Cond" panose="020B07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16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8A639-4EA8-5209-1526-74AE0E45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33" y="236505"/>
            <a:ext cx="5699280" cy="1102201"/>
          </a:xfrm>
        </p:spPr>
        <p:txBody>
          <a:bodyPr>
            <a:normAutofit/>
          </a:bodyPr>
          <a:lstStyle/>
          <a:p>
            <a:pPr algn="r"/>
            <a:r>
              <a:rPr lang="en-ID" sz="3200" dirty="0">
                <a:latin typeface="Impact" panose="020B0806030902050204" pitchFamily="34" charset="0"/>
              </a:rPr>
              <a:t>Ellen G. White, </a:t>
            </a:r>
            <a:br>
              <a:rPr lang="en-ID" sz="3200" dirty="0">
                <a:latin typeface="Impact" panose="020B0806030902050204" pitchFamily="34" charset="0"/>
              </a:rPr>
            </a:br>
            <a:r>
              <a:rPr lang="en-ID" sz="3200" dirty="0" err="1">
                <a:latin typeface="Impact" panose="020B0806030902050204" pitchFamily="34" charset="0"/>
              </a:rPr>
              <a:t>Kemenangan</a:t>
            </a:r>
            <a:r>
              <a:rPr lang="en-ID" sz="3200" dirty="0">
                <a:latin typeface="Impact" panose="020B0806030902050204" pitchFamily="34" charset="0"/>
              </a:rPr>
              <a:t> Akhir, </a:t>
            </a:r>
            <a:r>
              <a:rPr lang="en-ID" sz="3200" dirty="0" err="1">
                <a:latin typeface="Impact" panose="020B0806030902050204" pitchFamily="34" charset="0"/>
              </a:rPr>
              <a:t>hlm</a:t>
            </a:r>
            <a:r>
              <a:rPr lang="en-ID" sz="3200" dirty="0">
                <a:latin typeface="Impact" panose="020B0806030902050204" pitchFamily="34" charset="0"/>
              </a:rPr>
              <a:t>. 257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DB723-3F4C-85B5-FF01-0622FDD58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2" r="37047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73EF-E722-7A96-182E-53B8EACE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933" y="1533832"/>
            <a:ext cx="6136202" cy="508766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dirty="0">
                <a:latin typeface="Franklin Gothic Demi Cond" panose="020B0706030402020204" pitchFamily="34" charset="0"/>
              </a:rPr>
              <a:t>"</a:t>
            </a:r>
            <a:r>
              <a:rPr lang="en-ID" dirty="0" err="1">
                <a:latin typeface="Impact" panose="020B0806030902050204" pitchFamily="34" charset="0"/>
              </a:rPr>
              <a:t>Kedatangan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Tuhan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telah</a:t>
            </a:r>
            <a:r>
              <a:rPr lang="en-ID" dirty="0">
                <a:latin typeface="Impact" panose="020B0806030902050204" pitchFamily="34" charset="0"/>
              </a:rPr>
              <a:t> menjadi </a:t>
            </a:r>
            <a:r>
              <a:rPr lang="en-ID" dirty="0" err="1">
                <a:latin typeface="Impact" panose="020B0806030902050204" pitchFamily="34" charset="0"/>
              </a:rPr>
              <a:t>pengharapan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pengikut</a:t>
            </a:r>
            <a:r>
              <a:rPr lang="en-ID" dirty="0">
                <a:latin typeface="Impact" panose="020B0806030902050204" pitchFamily="34" charset="0"/>
              </a:rPr>
              <a:t>-</a:t>
            </a:r>
            <a:r>
              <a:rPr lang="en-ID" dirty="0" err="1">
                <a:latin typeface="Impact" panose="020B0806030902050204" pitchFamily="34" charset="0"/>
              </a:rPr>
              <a:t>pengikut</a:t>
            </a:r>
            <a:r>
              <a:rPr lang="en-ID" dirty="0">
                <a:latin typeface="Impact" panose="020B0806030902050204" pitchFamily="34" charset="0"/>
              </a:rPr>
              <a:t>-Nya yang </a:t>
            </a:r>
            <a:r>
              <a:rPr lang="en-ID" dirty="0" err="1">
                <a:latin typeface="Impact" panose="020B0806030902050204" pitchFamily="34" charset="0"/>
              </a:rPr>
              <a:t>benar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sepanjang</a:t>
            </a:r>
            <a:r>
              <a:rPr lang="en-ID" dirty="0">
                <a:latin typeface="Impact" panose="020B0806030902050204" pitchFamily="34" charset="0"/>
              </a:rPr>
              <a:t> zaman</a:t>
            </a:r>
            <a:r>
              <a:rPr lang="en-ID" dirty="0">
                <a:latin typeface="Franklin Gothic Demi Cond" panose="020B0706030402020204" pitchFamily="34" charset="0"/>
              </a:rPr>
              <a:t>. </a:t>
            </a:r>
            <a:r>
              <a:rPr lang="en-ID" dirty="0" err="1">
                <a:latin typeface="Franklin Gothic Demi Cond" panose="020B0706030402020204" pitchFamily="34" charset="0"/>
              </a:rPr>
              <a:t>Janji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perpisahan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Juruselamat</a:t>
            </a:r>
            <a:r>
              <a:rPr lang="en-ID" dirty="0">
                <a:latin typeface="Franklin Gothic Demi Cond" panose="020B0706030402020204" pitchFamily="34" charset="0"/>
              </a:rPr>
              <a:t> di Bukit </a:t>
            </a:r>
            <a:r>
              <a:rPr lang="en-ID" dirty="0" err="1">
                <a:latin typeface="Franklin Gothic Demi Cond" panose="020B0706030402020204" pitchFamily="34" charset="0"/>
              </a:rPr>
              <a:t>Zaitun</a:t>
            </a:r>
            <a:r>
              <a:rPr lang="en-ID" dirty="0">
                <a:latin typeface="Franklin Gothic Demi Cond" panose="020B0706030402020204" pitchFamily="34" charset="0"/>
              </a:rPr>
              <a:t>, </a:t>
            </a:r>
            <a:r>
              <a:rPr lang="en-ID" dirty="0" err="1">
                <a:latin typeface="Franklin Gothic Demi Cond" panose="020B0706030402020204" pitchFamily="34" charset="0"/>
              </a:rPr>
              <a:t>bahwa</a:t>
            </a:r>
            <a:r>
              <a:rPr lang="en-ID" dirty="0">
                <a:latin typeface="Franklin Gothic Demi Cond" panose="020B0706030402020204" pitchFamily="34" charset="0"/>
              </a:rPr>
              <a:t> Dia </a:t>
            </a:r>
            <a:r>
              <a:rPr lang="en-ID" dirty="0" err="1">
                <a:latin typeface="Franklin Gothic Demi Cond" panose="020B0706030402020204" pitchFamily="34" charset="0"/>
              </a:rPr>
              <a:t>akan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datang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kembali</a:t>
            </a:r>
            <a:r>
              <a:rPr lang="en-ID" dirty="0">
                <a:latin typeface="Franklin Gothic Demi Cond" panose="020B0706030402020204" pitchFamily="34" charset="0"/>
              </a:rPr>
              <a:t>, </a:t>
            </a:r>
            <a:r>
              <a:rPr lang="en-ID" dirty="0" err="1">
                <a:latin typeface="Franklin Gothic Demi Cond" panose="020B0706030402020204" pitchFamily="34" charset="0"/>
              </a:rPr>
              <a:t>menerangi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hari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depan</a:t>
            </a:r>
            <a:r>
              <a:rPr lang="en-ID" dirty="0">
                <a:latin typeface="Franklin Gothic Demi Cond" panose="020B0706030402020204" pitchFamily="34" charset="0"/>
              </a:rPr>
              <a:t> murid-murid-Nya, </a:t>
            </a:r>
            <a:r>
              <a:rPr lang="en-ID" dirty="0" err="1">
                <a:latin typeface="Franklin Gothic Demi Cond" panose="020B0706030402020204" pitchFamily="34" charset="0"/>
              </a:rPr>
              <a:t>memenuhi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hati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mereka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dengan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sukacita</a:t>
            </a:r>
            <a:r>
              <a:rPr lang="en-ID" dirty="0">
                <a:latin typeface="Franklin Gothic Demi Cond" panose="020B0706030402020204" pitchFamily="34" charset="0"/>
              </a:rPr>
              <a:t> dan </a:t>
            </a:r>
            <a:r>
              <a:rPr lang="en-ID" dirty="0" err="1">
                <a:latin typeface="Franklin Gothic Demi Cond" panose="020B0706030402020204" pitchFamily="34" charset="0"/>
              </a:rPr>
              <a:t>pengharapan</a:t>
            </a:r>
            <a:r>
              <a:rPr lang="en-ID" dirty="0">
                <a:latin typeface="Franklin Gothic Demi Cond" panose="020B0706030402020204" pitchFamily="34" charset="0"/>
              </a:rPr>
              <a:t> yang </a:t>
            </a:r>
            <a:r>
              <a:rPr lang="en-ID" dirty="0" err="1">
                <a:latin typeface="Franklin Gothic Demi Cond" panose="020B0706030402020204" pitchFamily="34" charset="0"/>
              </a:rPr>
              <a:t>tidak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bisa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dihilangkan</a:t>
            </a:r>
            <a:r>
              <a:rPr lang="en-ID" dirty="0">
                <a:latin typeface="Franklin Gothic Demi Cond" panose="020B0706030402020204" pitchFamily="34" charset="0"/>
              </a:rPr>
              <a:t> oleh </a:t>
            </a:r>
            <a:r>
              <a:rPr lang="en-ID" dirty="0" err="1">
                <a:latin typeface="Franklin Gothic Demi Cond" panose="020B0706030402020204" pitchFamily="34" charset="0"/>
              </a:rPr>
              <a:t>kedukaan</a:t>
            </a:r>
            <a:r>
              <a:rPr lang="en-ID" dirty="0">
                <a:latin typeface="Franklin Gothic Demi Cond" panose="020B0706030402020204" pitchFamily="34" charset="0"/>
              </a:rPr>
              <a:t>, </a:t>
            </a:r>
            <a:r>
              <a:rPr lang="en-ID" dirty="0" err="1">
                <a:latin typeface="Franklin Gothic Demi Cond" panose="020B0706030402020204" pitchFamily="34" charset="0"/>
              </a:rPr>
              <a:t>atau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diredupkan</a:t>
            </a:r>
            <a:r>
              <a:rPr lang="en-ID" dirty="0">
                <a:latin typeface="Franklin Gothic Demi Cond" panose="020B0706030402020204" pitchFamily="34" charset="0"/>
              </a:rPr>
              <a:t> oleh </a:t>
            </a:r>
            <a:r>
              <a:rPr lang="en-ID" dirty="0" err="1">
                <a:latin typeface="Franklin Gothic Demi Cond" panose="020B0706030402020204" pitchFamily="34" charset="0"/>
              </a:rPr>
              <a:t>pencobaan</a:t>
            </a:r>
            <a:r>
              <a:rPr lang="en-ID" dirty="0">
                <a:latin typeface="Franklin Gothic Demi Cond" panose="020B07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>
                <a:latin typeface="Gill Sans Nova Cond XBd" panose="020B0A06020104020203" pitchFamily="34" charset="0"/>
              </a:rPr>
              <a:t>Di </a:t>
            </a:r>
            <a:r>
              <a:rPr lang="en-ID" dirty="0" err="1">
                <a:latin typeface="Gill Sans Nova Cond XBd" panose="020B0A06020104020203" pitchFamily="34" charset="0"/>
              </a:rPr>
              <a:t>tengah-tengah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penderitaan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penganiayaan</a:t>
            </a:r>
            <a:r>
              <a:rPr lang="en-ID" dirty="0">
                <a:latin typeface="Gill Sans Nova Cond XBd" panose="020B0A06020104020203" pitchFamily="34" charset="0"/>
              </a:rPr>
              <a:t>, ‘</a:t>
            </a:r>
            <a:r>
              <a:rPr lang="en-ID" dirty="0" err="1">
                <a:latin typeface="Gill Sans Nova Cond XBd" panose="020B0A06020104020203" pitchFamily="34" charset="0"/>
              </a:rPr>
              <a:t>kembalinya</a:t>
            </a:r>
            <a:r>
              <a:rPr lang="en-ID" dirty="0">
                <a:latin typeface="Gill Sans Nova Cond XBd" panose="020B0A06020104020203" pitchFamily="34" charset="0"/>
              </a:rPr>
              <a:t> Allah dan </a:t>
            </a:r>
            <a:r>
              <a:rPr lang="en-ID" dirty="0" err="1">
                <a:latin typeface="Gill Sans Nova Cond XBd" panose="020B0A06020104020203" pitchFamily="34" charset="0"/>
              </a:rPr>
              <a:t>Juruselamat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kita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Yesus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Kristus</a:t>
            </a:r>
            <a:r>
              <a:rPr lang="en-ID" dirty="0">
                <a:latin typeface="Gill Sans Nova Cond XBd" panose="020B0A06020104020203" pitchFamily="34" charset="0"/>
              </a:rPr>
              <a:t>' </a:t>
            </a:r>
            <a:r>
              <a:rPr lang="en-ID" dirty="0" err="1">
                <a:latin typeface="Gill Sans Nova Cond XBd" panose="020B0A06020104020203" pitchFamily="34" charset="0"/>
              </a:rPr>
              <a:t>adalah</a:t>
            </a:r>
            <a:r>
              <a:rPr lang="en-ID" dirty="0">
                <a:latin typeface="Gill Sans Nova Cond XBd" panose="020B0A06020104020203" pitchFamily="34" charset="0"/>
              </a:rPr>
              <a:t> '</a:t>
            </a:r>
            <a:r>
              <a:rPr lang="en-ID" dirty="0" err="1">
                <a:latin typeface="Gill Sans Nova Cond XBd" panose="020B0A06020104020203" pitchFamily="34" charset="0"/>
              </a:rPr>
              <a:t>pengharapan</a:t>
            </a:r>
            <a:r>
              <a:rPr lang="en-ID" dirty="0">
                <a:latin typeface="Gill Sans Nova Cond XBd" panose="020B0A06020104020203" pitchFamily="34" charset="0"/>
              </a:rPr>
              <a:t> yang </a:t>
            </a:r>
            <a:r>
              <a:rPr lang="en-ID" dirty="0" err="1">
                <a:latin typeface="Gill Sans Nova Cond XBd" panose="020B0A06020104020203" pitchFamily="34" charset="0"/>
              </a:rPr>
              <a:t>berbahagia</a:t>
            </a:r>
            <a:r>
              <a:rPr lang="en-ID" dirty="0">
                <a:latin typeface="Gill Sans Nova Cond XBd" panose="020B0A06020104020203" pitchFamily="34" charset="0"/>
              </a:rPr>
              <a:t>'. </a:t>
            </a:r>
          </a:p>
        </p:txBody>
      </p:sp>
    </p:spTree>
    <p:extLst>
      <p:ext uri="{BB962C8B-B14F-4D97-AF65-F5344CB8AC3E}">
        <p14:creationId xmlns:p14="http://schemas.microsoft.com/office/powerpoint/2010/main" val="31486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DDA67-C7BB-9AF0-D03C-756C99FA4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2" r="37047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8D0A-FFB3-3DD4-022D-47E9537F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731" y="589936"/>
            <a:ext cx="5884607" cy="62680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dirty="0">
                <a:latin typeface="Franklin Gothic Demi Cond" panose="020B0706030402020204" pitchFamily="34" charset="0"/>
              </a:rPr>
              <a:t>Pada </a:t>
            </a:r>
            <a:r>
              <a:rPr lang="en-ID" dirty="0" err="1">
                <a:latin typeface="Franklin Gothic Demi Cond" panose="020B0706030402020204" pitchFamily="34" charset="0"/>
              </a:rPr>
              <a:t>waktu</a:t>
            </a:r>
            <a:r>
              <a:rPr lang="en-ID" dirty="0">
                <a:latin typeface="Franklin Gothic Demi Cond" panose="020B0706030402020204" pitchFamily="34" charset="0"/>
              </a:rPr>
              <a:t> orang-orang Kristen </a:t>
            </a:r>
            <a:r>
              <a:rPr lang="en-ID" dirty="0" err="1">
                <a:latin typeface="Franklin Gothic Demi Cond" panose="020B0706030402020204" pitchFamily="34" charset="0"/>
              </a:rPr>
              <a:t>Tesalonika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dipenuhi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dukacita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sementara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mereka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menguburkan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kekasih-kekasih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mereka</a:t>
            </a:r>
            <a:r>
              <a:rPr lang="en-ID" dirty="0">
                <a:latin typeface="Franklin Gothic Demi Cond" panose="020B0706030402020204" pitchFamily="34" charset="0"/>
              </a:rPr>
              <a:t>, yang </a:t>
            </a:r>
            <a:r>
              <a:rPr lang="en-ID" dirty="0" err="1">
                <a:latin typeface="Franklin Gothic Demi Cond" panose="020B0706030402020204" pitchFamily="34" charset="0"/>
              </a:rPr>
              <a:t>telah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berharap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tetap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hidup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untuk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menyaksikan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kedatangan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Tuhan</a:t>
            </a:r>
            <a:r>
              <a:rPr lang="en-ID" dirty="0">
                <a:latin typeface="Franklin Gothic Demi Cond" panose="020B0706030402020204" pitchFamily="34" charset="0"/>
              </a:rPr>
              <a:t>, Rasul Paulus, guru </a:t>
            </a:r>
            <a:r>
              <a:rPr lang="en-ID" dirty="0" err="1">
                <a:latin typeface="Franklin Gothic Demi Cond" panose="020B0706030402020204" pitchFamily="34" charset="0"/>
              </a:rPr>
              <a:t>mereka</a:t>
            </a:r>
            <a:r>
              <a:rPr lang="en-ID" dirty="0">
                <a:latin typeface="Franklin Gothic Demi Cond" panose="020B0706030402020204" pitchFamily="34" charset="0"/>
              </a:rPr>
              <a:t>, </a:t>
            </a:r>
            <a:r>
              <a:rPr lang="en-ID" dirty="0" err="1">
                <a:latin typeface="Franklin Gothic Demi Cond" panose="020B0706030402020204" pitchFamily="34" charset="0"/>
              </a:rPr>
              <a:t>menunjukkan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mereka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kepada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kebangkitan</a:t>
            </a:r>
            <a:r>
              <a:rPr lang="en-ID" dirty="0">
                <a:latin typeface="Franklin Gothic Demi Cond" panose="020B0706030402020204" pitchFamily="34" charset="0"/>
              </a:rPr>
              <a:t> yang </a:t>
            </a:r>
            <a:r>
              <a:rPr lang="en-ID" dirty="0" err="1">
                <a:latin typeface="Franklin Gothic Demi Cond" panose="020B0706030402020204" pitchFamily="34" charset="0"/>
              </a:rPr>
              <a:t>terjadi</a:t>
            </a:r>
            <a:r>
              <a:rPr lang="en-ID" dirty="0">
                <a:latin typeface="Franklin Gothic Demi Cond" panose="020B0706030402020204" pitchFamily="34" charset="0"/>
              </a:rPr>
              <a:t> pada </a:t>
            </a:r>
            <a:r>
              <a:rPr lang="en-ID" dirty="0" err="1">
                <a:latin typeface="Franklin Gothic Demi Cond" panose="020B0706030402020204" pitchFamily="34" charset="0"/>
              </a:rPr>
              <a:t>waktu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Juruselamat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datang</a:t>
            </a:r>
            <a:r>
              <a:rPr lang="en-ID" dirty="0">
                <a:latin typeface="Franklin Gothic Demi Cond" panose="020B0706030402020204" pitchFamily="34" charset="0"/>
              </a:rPr>
              <a:t>. </a:t>
            </a:r>
            <a:r>
              <a:rPr lang="en-ID" dirty="0" err="1">
                <a:latin typeface="Impact" panose="020B0806030902050204" pitchFamily="34" charset="0"/>
              </a:rPr>
              <a:t>Kemudian</a:t>
            </a:r>
            <a:r>
              <a:rPr lang="en-ID" dirty="0">
                <a:latin typeface="Impact" panose="020B0806030902050204" pitchFamily="34" charset="0"/>
              </a:rPr>
              <a:t> yang </a:t>
            </a:r>
            <a:r>
              <a:rPr lang="en-ID" dirty="0" err="1">
                <a:latin typeface="Impact" panose="020B0806030902050204" pitchFamily="34" charset="0"/>
              </a:rPr>
              <a:t>mati</a:t>
            </a:r>
            <a:r>
              <a:rPr lang="en-ID" dirty="0">
                <a:latin typeface="Impact" panose="020B0806030902050204" pitchFamily="34" charset="0"/>
              </a:rPr>
              <a:t> di </a:t>
            </a:r>
            <a:r>
              <a:rPr lang="en-ID" dirty="0" err="1">
                <a:latin typeface="Impact" panose="020B0806030902050204" pitchFamily="34" charset="0"/>
              </a:rPr>
              <a:t>dalam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Kristus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akan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bangkit</a:t>
            </a:r>
            <a:r>
              <a:rPr lang="en-ID" dirty="0">
                <a:latin typeface="Impact" panose="020B0806030902050204" pitchFamily="34" charset="0"/>
              </a:rPr>
              <a:t> dan </a:t>
            </a:r>
            <a:r>
              <a:rPr lang="en-ID" dirty="0" err="1">
                <a:latin typeface="Impact" panose="020B0806030902050204" pitchFamily="34" charset="0"/>
              </a:rPr>
              <a:t>bersama-sama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dengan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mereka</a:t>
            </a:r>
            <a:r>
              <a:rPr lang="en-ID" dirty="0">
                <a:latin typeface="Impact" panose="020B0806030902050204" pitchFamily="34" charset="0"/>
              </a:rPr>
              <a:t> yang </a:t>
            </a:r>
            <a:r>
              <a:rPr lang="en-ID" dirty="0" err="1">
                <a:latin typeface="Impact" panose="020B0806030902050204" pitchFamily="34" charset="0"/>
              </a:rPr>
              <a:t>masih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hidup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menyongsong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Tuhan</a:t>
            </a:r>
            <a:r>
              <a:rPr lang="en-ID" dirty="0">
                <a:latin typeface="Impact" panose="020B0806030902050204" pitchFamily="34" charset="0"/>
              </a:rPr>
              <a:t> di </a:t>
            </a:r>
            <a:r>
              <a:rPr lang="en-ID" dirty="0" err="1">
                <a:latin typeface="Impact" panose="020B0806030902050204" pitchFamily="34" charset="0"/>
              </a:rPr>
              <a:t>angkasa</a:t>
            </a:r>
            <a:r>
              <a:rPr lang="en-ID" dirty="0">
                <a:latin typeface="Impact" panose="020B0806030902050204" pitchFamily="34" charset="0"/>
              </a:rPr>
              <a:t>. </a:t>
            </a:r>
            <a:r>
              <a:rPr lang="en-ID" dirty="0">
                <a:latin typeface="Franklin Gothic Demi Cond" panose="020B0706030402020204" pitchFamily="34" charset="0"/>
              </a:rPr>
              <a:t>'Karena </a:t>
            </a:r>
            <a:r>
              <a:rPr lang="en-ID" dirty="0" err="1">
                <a:latin typeface="Franklin Gothic Demi Cond" panose="020B0706030402020204" pitchFamily="34" charset="0"/>
              </a:rPr>
              <a:t>itu</a:t>
            </a:r>
            <a:r>
              <a:rPr lang="en-ID" dirty="0">
                <a:latin typeface="Franklin Gothic Demi Cond" panose="020B0706030402020204" pitchFamily="34" charset="0"/>
              </a:rPr>
              <a:t>,' </a:t>
            </a:r>
            <a:r>
              <a:rPr lang="en-ID" dirty="0" err="1">
                <a:latin typeface="Franklin Gothic Demi Cond" panose="020B0706030402020204" pitchFamily="34" charset="0"/>
              </a:rPr>
              <a:t>katanya</a:t>
            </a:r>
            <a:r>
              <a:rPr lang="en-ID" dirty="0">
                <a:latin typeface="Franklin Gothic Demi Cond" panose="020B0706030402020204" pitchFamily="34" charset="0"/>
              </a:rPr>
              <a:t>, '</a:t>
            </a:r>
            <a:r>
              <a:rPr lang="en-ID" dirty="0" err="1">
                <a:latin typeface="Franklin Gothic Demi Cond" panose="020B0706030402020204" pitchFamily="34" charset="0"/>
              </a:rPr>
              <a:t>hiburkanlah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seorang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akan</a:t>
            </a:r>
            <a:r>
              <a:rPr lang="en-ID" dirty="0">
                <a:latin typeface="Franklin Gothic Demi Cond" panose="020B0706030402020204" pitchFamily="34" charset="0"/>
              </a:rPr>
              <a:t> yang lain </a:t>
            </a:r>
            <a:r>
              <a:rPr lang="en-ID" dirty="0" err="1">
                <a:latin typeface="Franklin Gothic Demi Cond" panose="020B0706030402020204" pitchFamily="34" charset="0"/>
              </a:rPr>
              <a:t>dengan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perkataan-perkataan</a:t>
            </a:r>
            <a:r>
              <a:rPr lang="en-ID" dirty="0">
                <a:latin typeface="Franklin Gothic Demi Cond" panose="020B0706030402020204" pitchFamily="34" charset="0"/>
              </a:rPr>
              <a:t> </a:t>
            </a:r>
            <a:r>
              <a:rPr lang="en-ID" dirty="0" err="1">
                <a:latin typeface="Franklin Gothic Demi Cond" panose="020B0706030402020204" pitchFamily="34" charset="0"/>
              </a:rPr>
              <a:t>ini</a:t>
            </a:r>
            <a:r>
              <a:rPr lang="en-ID" dirty="0">
                <a:latin typeface="Franklin Gothic Demi Cond" panose="020B0706030402020204" pitchFamily="34" charset="0"/>
              </a:rPr>
              <a:t>’ (1 </a:t>
            </a:r>
            <a:r>
              <a:rPr lang="en-ID" dirty="0" err="1">
                <a:latin typeface="Franklin Gothic Demi Cond" panose="020B0706030402020204" pitchFamily="34" charset="0"/>
              </a:rPr>
              <a:t>Tesalonika</a:t>
            </a:r>
            <a:r>
              <a:rPr lang="en-ID" dirty="0">
                <a:latin typeface="Franklin Gothic Demi Cond" panose="020B0706030402020204" pitchFamily="34" charset="0"/>
              </a:rPr>
              <a:t> 4:16-18).</a:t>
            </a:r>
          </a:p>
        </p:txBody>
      </p:sp>
    </p:spTree>
    <p:extLst>
      <p:ext uri="{BB962C8B-B14F-4D97-AF65-F5344CB8AC3E}">
        <p14:creationId xmlns:p14="http://schemas.microsoft.com/office/powerpoint/2010/main" val="138646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15D29-2CC4-C793-ED8D-0C790B98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294538"/>
            <a:ext cx="9144005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rgbClr val="FFFF00"/>
                </a:solidFill>
                <a:latin typeface="Impact" panose="020B0806030902050204" pitchFamily="34" charset="0"/>
              </a:rPr>
              <a:t>MENGANTISIPASI WAKTU</a:t>
            </a:r>
            <a:br>
              <a:rPr lang="fi-FI" sz="3500" dirty="0">
                <a:solidFill>
                  <a:srgbClr val="FFFFFF"/>
                </a:solidFill>
              </a:rPr>
            </a:br>
            <a:r>
              <a:rPr lang="fi-FI" sz="3100" dirty="0">
                <a:solidFill>
                  <a:srgbClr val="FFFFFF"/>
                </a:solidFill>
              </a:rPr>
              <a:t>Senin, 13 Mei 2024</a:t>
            </a:r>
            <a:endParaRPr lang="en-ID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132D-542D-2642-644C-D5084A33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138" y="1881933"/>
            <a:ext cx="7065764" cy="4678183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3000" dirty="0" err="1">
                <a:latin typeface="Eras Bold ITC" panose="020B0907030504020204" pitchFamily="34" charset="0"/>
              </a:rPr>
              <a:t>Setelah</a:t>
            </a:r>
            <a:r>
              <a:rPr lang="en-ID" sz="3000" dirty="0">
                <a:latin typeface="Eras Bold ITC" panose="020B0907030504020204" pitchFamily="34" charset="0"/>
              </a:rPr>
              <a:t> masa reformasi, </a:t>
            </a:r>
            <a:r>
              <a:rPr lang="en-ID" sz="3000" dirty="0" err="1">
                <a:latin typeface="Eras Bold ITC" panose="020B0907030504020204" pitchFamily="34" charset="0"/>
              </a:rPr>
              <a:t>pemahaman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tentang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kedatangan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Yesus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mengalami</a:t>
            </a:r>
            <a:r>
              <a:rPr lang="en-ID" sz="3000" dirty="0">
                <a:latin typeface="Eras Bold ITC" panose="020B0907030504020204" pitchFamily="34" charset="0"/>
              </a:rPr>
              <a:t> </a:t>
            </a:r>
            <a:r>
              <a:rPr lang="en-ID" sz="3000" dirty="0" err="1">
                <a:latin typeface="Eras Bold ITC" panose="020B0907030504020204" pitchFamily="34" charset="0"/>
              </a:rPr>
              <a:t>perubahan</a:t>
            </a:r>
            <a:r>
              <a:rPr lang="en-ID" sz="3000" dirty="0">
                <a:latin typeface="Eras Bold ITC" panose="020B0907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000" dirty="0">
                <a:latin typeface="Tw Cen MT Condensed Extra Bold" panose="020B0803020202020204" pitchFamily="34" charset="0"/>
              </a:rPr>
              <a:t>Para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pengkhotbah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populer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abad</a:t>
            </a:r>
            <a:r>
              <a:rPr lang="en-ID" sz="3000" dirty="0">
                <a:latin typeface="Tw Cen MT Condensed Extra Bold" panose="020B0803020202020204" pitchFamily="34" charset="0"/>
              </a:rPr>
              <a:t> ke-19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mengajarkan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bahwa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datang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mendirikan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kerajaan</a:t>
            </a:r>
            <a:r>
              <a:rPr lang="en-ID" sz="3000" dirty="0">
                <a:latin typeface="Tw Cen MT Condensed Extra Bold" panose="020B0803020202020204" pitchFamily="34" charset="0"/>
              </a:rPr>
              <a:t>-Nya di </a:t>
            </a:r>
            <a:r>
              <a:rPr lang="en-ID" sz="3000" dirty="0" err="1">
                <a:latin typeface="Tw Cen MT Condensed Extra Bold" panose="020B0803020202020204" pitchFamily="34" charset="0"/>
              </a:rPr>
              <a:t>bumi</a:t>
            </a:r>
            <a:r>
              <a:rPr lang="en-ID" sz="3000" dirty="0">
                <a:latin typeface="Tw Cen MT Condensed Extra Bold" panose="020B0803020202020204" pitchFamily="34" charset="0"/>
              </a:rPr>
              <a:t> dan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mengantarkan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kedamaian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selama</a:t>
            </a:r>
            <a:r>
              <a:rPr lang="en-ID" sz="3000" dirty="0">
                <a:latin typeface="Tw Cen MT Condensed Extra Bold" panose="020B0803020202020204" pitchFamily="34" charset="0"/>
              </a:rPr>
              <a:t> 1.000 </a:t>
            </a:r>
            <a:r>
              <a:rPr lang="en-ID" sz="3000" dirty="0" err="1">
                <a:latin typeface="Tw Cen MT Condensed Extra Bold" panose="020B0803020202020204" pitchFamily="34" charset="0"/>
              </a:rPr>
              <a:t>tahun</a:t>
            </a:r>
            <a:r>
              <a:rPr lang="en-ID" sz="3000" dirty="0">
                <a:latin typeface="Tw Cen MT Condensed Extra Bold" panose="020B0803020202020204" pitchFamily="34" charset="0"/>
              </a:rPr>
              <a:t>. Hal </a:t>
            </a:r>
            <a:r>
              <a:rPr lang="en-ID" sz="3000" dirty="0" err="1">
                <a:latin typeface="Tw Cen MT Condensed Extra Bold" panose="020B0803020202020204" pitchFamily="34" charset="0"/>
              </a:rPr>
              <a:t>ini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menyebabkan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kelesuan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rohani</a:t>
            </a:r>
            <a:r>
              <a:rPr lang="en-ID" sz="3000" dirty="0">
                <a:latin typeface="Tw Cen MT Condensed Extra Bold" panose="020B0803020202020204" pitchFamily="34" charset="0"/>
              </a:rPr>
              <a:t> dan </a:t>
            </a:r>
            <a:r>
              <a:rPr lang="en-ID" sz="3000" dirty="0" err="1">
                <a:latin typeface="Tw Cen MT Condensed Extra Bold" panose="020B0803020202020204" pitchFamily="34" charset="0"/>
              </a:rPr>
              <a:t>komitmen</a:t>
            </a:r>
            <a:r>
              <a:rPr lang="en-ID" sz="3000" dirty="0">
                <a:latin typeface="Tw Cen MT Condensed Extra Bold" panose="020B0803020202020204" pitchFamily="34" charset="0"/>
              </a:rPr>
              <a:t> yang </a:t>
            </a:r>
            <a:r>
              <a:rPr lang="en-ID" sz="3000" dirty="0" err="1">
                <a:latin typeface="Tw Cen MT Condensed Extra Bold" panose="020B0803020202020204" pitchFamily="34" charset="0"/>
              </a:rPr>
              <a:t>apatis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terhadap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nilai-nilai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rohani</a:t>
            </a:r>
            <a:r>
              <a:rPr lang="en-ID" sz="3000" dirty="0">
                <a:latin typeface="Tw Cen MT Condensed Extra Bold" panose="020B0803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1DCFE-B52E-86E7-442C-71D9E28A21EE}"/>
              </a:ext>
            </a:extLst>
          </p:cNvPr>
          <p:cNvSpPr/>
          <p:nvPr/>
        </p:nvSpPr>
        <p:spPr>
          <a:xfrm>
            <a:off x="323556" y="3143584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808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050F0-384F-5EC1-DEB0-23FB7353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052" y="865504"/>
            <a:ext cx="6697920" cy="512699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dirty="0" err="1">
                <a:latin typeface="Impact" panose="020B0806030902050204" pitchFamily="34" charset="0"/>
              </a:rPr>
              <a:t>Alkitab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menjelaskan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bahwa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kedatangan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Yesus</a:t>
            </a:r>
            <a:r>
              <a:rPr lang="en-ID" sz="3200" dirty="0"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latin typeface="Impact" panose="020B0806030902050204" pitchFamily="34" charset="0"/>
              </a:rPr>
              <a:t>kedua</a:t>
            </a:r>
            <a:r>
              <a:rPr lang="en-ID" sz="3200" dirty="0">
                <a:latin typeface="Impact" panose="020B0806030902050204" pitchFamily="34" charset="0"/>
              </a:rPr>
              <a:t> kali </a:t>
            </a:r>
            <a:r>
              <a:rPr lang="en-ID" sz="3200" dirty="0" err="1">
                <a:latin typeface="Impact" panose="020B0806030902050204" pitchFamily="34" charset="0"/>
              </a:rPr>
              <a:t>akan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dapat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dilihat</a:t>
            </a:r>
            <a:r>
              <a:rPr lang="en-ID" sz="3200" dirty="0">
                <a:latin typeface="Impact" panose="020B0806030902050204" pitchFamily="34" charset="0"/>
              </a:rPr>
              <a:t> oleh </a:t>
            </a:r>
            <a:r>
              <a:rPr lang="en-ID" sz="3200" dirty="0" err="1">
                <a:latin typeface="Impact" panose="020B0806030902050204" pitchFamily="34" charset="0"/>
              </a:rPr>
              <a:t>semua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mata</a:t>
            </a:r>
            <a:r>
              <a:rPr lang="en-ID" sz="3200" dirty="0">
                <a:latin typeface="Impact" panose="020B0806030902050204" pitchFamily="34" charset="0"/>
              </a:rPr>
              <a:t>.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Setiap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manusia</a:t>
            </a:r>
            <a:r>
              <a:rPr lang="en-ID" sz="3200" dirty="0">
                <a:latin typeface="Tw Cen MT Condensed Extra Bold" panose="020B0803020202020204" pitchFamily="34" charset="0"/>
              </a:rPr>
              <a:t> di </a:t>
            </a:r>
            <a:r>
              <a:rPr lang="en-ID" sz="3200" dirty="0" err="1">
                <a:latin typeface="Tw Cen MT Condensed Extra Bold" panose="020B0803020202020204" pitchFamily="34" charset="0"/>
              </a:rPr>
              <a:t>bumi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melihat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kemuliaan</a:t>
            </a:r>
            <a:r>
              <a:rPr lang="en-ID" sz="3200" dirty="0">
                <a:latin typeface="Tw Cen MT Condensed Extra Bold" panose="020B0803020202020204" pitchFamily="34" charset="0"/>
              </a:rPr>
              <a:t>-Nya. </a:t>
            </a:r>
            <a:r>
              <a:rPr lang="en-ID" sz="3200" dirty="0">
                <a:latin typeface="Eras Bold ITC" panose="020B0907030504020204" pitchFamily="34" charset="0"/>
              </a:rPr>
              <a:t>Kita </a:t>
            </a:r>
            <a:r>
              <a:rPr lang="en-ID" sz="3200" dirty="0" err="1">
                <a:latin typeface="Eras Bold ITC" panose="020B0907030504020204" pitchFamily="34" charset="0"/>
              </a:rPr>
              <a:t>tidak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perlu</a:t>
            </a:r>
            <a:r>
              <a:rPr lang="en-ID" sz="3200" dirty="0"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latin typeface="Eras Bold ITC" panose="020B0907030504020204" pitchFamily="34" charset="0"/>
              </a:rPr>
              <a:t>tertipu</a:t>
            </a:r>
            <a:r>
              <a:rPr lang="en-ID" sz="3200" dirty="0">
                <a:latin typeface="Eras Bold ITC" panose="020B0907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>
                <a:latin typeface="Tw Cen MT Condensed Extra Bold" panose="020B0803020202020204" pitchFamily="34" charset="0"/>
              </a:rPr>
              <a:t>Kitab </a:t>
            </a:r>
            <a:r>
              <a:rPr lang="en-ID" sz="3200" dirty="0" err="1">
                <a:latin typeface="Tw Cen MT Condensed Extra Bold" panose="020B0803020202020204" pitchFamily="34" charset="0"/>
              </a:rPr>
              <a:t>Suci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telah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menjelaskan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peristiwa-peristiwa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seputar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kedatangan</a:t>
            </a:r>
            <a:r>
              <a:rPr lang="en-ID" sz="3200" dirty="0">
                <a:latin typeface="Tw Cen MT Condensed Extra Bold" panose="020B0803020202020204" pitchFamily="34" charset="0"/>
              </a:rPr>
              <a:t>-Nya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kembali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3200" dirty="0">
                <a:latin typeface="Tw Cen MT Condensed Extra Bold" panose="020B0803020202020204" pitchFamily="34" charset="0"/>
              </a:rPr>
              <a:t> sangat </a:t>
            </a:r>
            <a:r>
              <a:rPr lang="en-ID" sz="3200" dirty="0" err="1">
                <a:latin typeface="Tw Cen MT Condensed Extra Bold" panose="020B0803020202020204" pitchFamily="34" charset="0"/>
              </a:rPr>
              <a:t>jelas</a:t>
            </a:r>
            <a:r>
              <a:rPr lang="en-ID" sz="3200" dirty="0">
                <a:latin typeface="Tw Cen MT Condensed Extra Bold" panose="020B0803020202020204" pitchFamily="34" charset="0"/>
              </a:rPr>
              <a:t> [</a:t>
            </a:r>
            <a:r>
              <a:rPr lang="en-ID" sz="3200" dirty="0" err="1">
                <a:latin typeface="Tw Cen MT Condensed Extra Bold" panose="020B0803020202020204" pitchFamily="34" charset="0"/>
              </a:rPr>
              <a:t>Kisah</a:t>
            </a:r>
            <a:r>
              <a:rPr lang="en-ID" sz="3200" dirty="0">
                <a:latin typeface="Tw Cen MT Condensed Extra Bold" panose="020B0803020202020204" pitchFamily="34" charset="0"/>
              </a:rPr>
              <a:t> Para Rasul 1:9-11; Wahyu 1:7; dan </a:t>
            </a:r>
            <a:r>
              <a:rPr lang="en-ID" sz="3200" dirty="0" err="1">
                <a:latin typeface="Tw Cen MT Condensed Extra Bold" panose="020B0803020202020204" pitchFamily="34" charset="0"/>
              </a:rPr>
              <a:t>Matius</a:t>
            </a:r>
            <a:r>
              <a:rPr lang="en-ID" sz="3200" dirty="0">
                <a:latin typeface="Tw Cen MT Condensed Extra Bold" panose="020B0803020202020204" pitchFamily="34" charset="0"/>
              </a:rPr>
              <a:t> 24:27, 30, 31].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0DA29-CABF-5E53-8E65-17729C95FA5A}"/>
              </a:ext>
            </a:extLst>
          </p:cNvPr>
          <p:cNvSpPr/>
          <p:nvPr/>
        </p:nvSpPr>
        <p:spPr>
          <a:xfrm>
            <a:off x="632028" y="2774874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218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1682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Amasis MT Pro Black</vt:lpstr>
      <vt:lpstr>Aptos</vt:lpstr>
      <vt:lpstr>Aptos Display</vt:lpstr>
      <vt:lpstr>Arial</vt:lpstr>
      <vt:lpstr>Avenir Next LT Pro</vt:lpstr>
      <vt:lpstr>Eras Bold ITC</vt:lpstr>
      <vt:lpstr>Franklin Gothic Demi Cond</vt:lpstr>
      <vt:lpstr>Gill Sans Nova Cond Ultra Bold</vt:lpstr>
      <vt:lpstr>Gill Sans Nova Cond XBd</vt:lpstr>
      <vt:lpstr>Gill Sans Ultra Bold Condensed</vt:lpstr>
      <vt:lpstr>Impact</vt:lpstr>
      <vt:lpstr>Tw Cen MT Condensed Extra Bold</vt:lpstr>
      <vt:lpstr>Office Theme</vt:lpstr>
      <vt:lpstr>TERMOTIVASI OLEH PENGHARAPAN</vt:lpstr>
      <vt:lpstr>YESAYA 25 : 9</vt:lpstr>
      <vt:lpstr>Pelajaran ini berfokus pada dua tema utama :</vt:lpstr>
      <vt:lpstr>JANJI KEDATANGAN-NYA KEMBALI Minggu, 12 Mei 2024</vt:lpstr>
      <vt:lpstr>Mengapa kepercayaan akan kedatangan Kristus kedua kali telah membawa pengharapan dan sukacita bagi  orang-orang Kristen yang percaya kepada Kitab Suci?  Yohanes 14:1-3, 1 Tesalonika 4:13-18, dan Titus 2:11-14. </vt:lpstr>
      <vt:lpstr>Ellen G. White,  Kemenangan Akhir, hlm. 257</vt:lpstr>
      <vt:lpstr>PowerPoint Presentation</vt:lpstr>
      <vt:lpstr>MENGANTISIPASI WAKTU Senin, 13 Mei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WILLIAM MILLER DAN KITAB SUCI Selasa, 14 Mei 2024</vt:lpstr>
      <vt:lpstr>PowerPoint Presentation</vt:lpstr>
      <vt:lpstr>PowerPoint Presentation</vt:lpstr>
      <vt:lpstr>NUBUATAN 2.300 HARI DANIEL 8:14 Rabu, 15 Mei 2024</vt:lpstr>
      <vt:lpstr>PowerPoint Presentation</vt:lpstr>
      <vt:lpstr>PowerPoint Presentation</vt:lpstr>
      <vt:lpstr>PowerPoint Presentation</vt:lpstr>
      <vt:lpstr>GARIS WAKTU NUBUATAN TERPANJANG Kamis, 16 Mei 2024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TERMOTIVASI OLEH PENGHARAPAN</dc:title>
  <dc:creator>Office365</dc:creator>
  <cp:lastModifiedBy>Office365</cp:lastModifiedBy>
  <cp:revision>17</cp:revision>
  <dcterms:created xsi:type="dcterms:W3CDTF">2024-05-12T01:35:22Z</dcterms:created>
  <dcterms:modified xsi:type="dcterms:W3CDTF">2024-05-16T03:18:19Z</dcterms:modified>
</cp:coreProperties>
</file>