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83" r:id="rId4"/>
    <p:sldId id="258" r:id="rId5"/>
    <p:sldId id="259" r:id="rId6"/>
    <p:sldId id="267" r:id="rId7"/>
    <p:sldId id="268" r:id="rId8"/>
    <p:sldId id="260" r:id="rId9"/>
    <p:sldId id="261" r:id="rId10"/>
    <p:sldId id="262" r:id="rId11"/>
    <p:sldId id="264" r:id="rId12"/>
    <p:sldId id="269" r:id="rId13"/>
    <p:sldId id="273" r:id="rId14"/>
    <p:sldId id="275" r:id="rId15"/>
    <p:sldId id="274" r:id="rId16"/>
    <p:sldId id="276" r:id="rId17"/>
    <p:sldId id="270" r:id="rId18"/>
    <p:sldId id="277" r:id="rId19"/>
    <p:sldId id="279" r:id="rId20"/>
    <p:sldId id="280" r:id="rId21"/>
    <p:sldId id="278" r:id="rId22"/>
    <p:sldId id="271" r:id="rId23"/>
    <p:sldId id="281" r:id="rId24"/>
    <p:sldId id="282" r:id="rId25"/>
    <p:sldId id="284" r:id="rId2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B541F"/>
    <a:srgbClr val="274153"/>
    <a:srgbClr val="4080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000" autoAdjust="0"/>
    <p:restoredTop sz="94660"/>
  </p:normalViewPr>
  <p:slideViewPr>
    <p:cSldViewPr snapToGrid="0">
      <p:cViewPr varScale="1">
        <p:scale>
          <a:sx n="62" d="100"/>
          <a:sy n="62" d="100"/>
        </p:scale>
        <p:origin x="1424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A6777-892E-4B44-A90C-7BFB7A163384}" type="datetimeFigureOut">
              <a:rPr lang="en-ID" smtClean="0"/>
              <a:t>10/05/2024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1261F-9A53-43F9-B7F2-2FBAA478CCD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871359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A6777-892E-4B44-A90C-7BFB7A163384}" type="datetimeFigureOut">
              <a:rPr lang="en-ID" smtClean="0"/>
              <a:t>10/05/2024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1261F-9A53-43F9-B7F2-2FBAA478CCD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15603105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A6777-892E-4B44-A90C-7BFB7A163384}" type="datetimeFigureOut">
              <a:rPr lang="en-ID" smtClean="0"/>
              <a:t>10/05/2024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1261F-9A53-43F9-B7F2-2FBAA478CCD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8843178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A6777-892E-4B44-A90C-7BFB7A163384}" type="datetimeFigureOut">
              <a:rPr lang="en-ID" smtClean="0"/>
              <a:t>10/05/2024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1261F-9A53-43F9-B7F2-2FBAA478CCD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4759378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A6777-892E-4B44-A90C-7BFB7A163384}" type="datetimeFigureOut">
              <a:rPr lang="en-ID" smtClean="0"/>
              <a:t>10/05/2024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1261F-9A53-43F9-B7F2-2FBAA478CCD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71131546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A6777-892E-4B44-A90C-7BFB7A163384}" type="datetimeFigureOut">
              <a:rPr lang="en-ID" smtClean="0"/>
              <a:t>10/05/2024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1261F-9A53-43F9-B7F2-2FBAA478CCD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86184967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A6777-892E-4B44-A90C-7BFB7A163384}" type="datetimeFigureOut">
              <a:rPr lang="en-ID" smtClean="0"/>
              <a:t>10/05/2024</a:t>
            </a:fld>
            <a:endParaRPr lang="en-ID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1261F-9A53-43F9-B7F2-2FBAA478CCD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0669521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A6777-892E-4B44-A90C-7BFB7A163384}" type="datetimeFigureOut">
              <a:rPr lang="en-ID" smtClean="0"/>
              <a:t>10/05/2024</a:t>
            </a:fld>
            <a:endParaRPr lang="en-ID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1261F-9A53-43F9-B7F2-2FBAA478CCD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29658474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A6777-892E-4B44-A90C-7BFB7A163384}" type="datetimeFigureOut">
              <a:rPr lang="en-ID" smtClean="0"/>
              <a:t>10/05/2024</a:t>
            </a:fld>
            <a:endParaRPr lang="en-ID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1261F-9A53-43F9-B7F2-2FBAA478CCD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39275055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A6777-892E-4B44-A90C-7BFB7A163384}" type="datetimeFigureOut">
              <a:rPr lang="en-ID" smtClean="0"/>
              <a:t>10/05/2024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1261F-9A53-43F9-B7F2-2FBAA478CCD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410435560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8DA6777-892E-4B44-A90C-7BFB7A163384}" type="datetimeFigureOut">
              <a:rPr lang="en-ID" smtClean="0"/>
              <a:t>10/05/2024</a:t>
            </a:fld>
            <a:endParaRPr lang="en-ID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31261F-9A53-43F9-B7F2-2FBAA478CCD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5402403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98DA6777-892E-4B44-A90C-7BFB7A163384}" type="datetimeFigureOut">
              <a:rPr lang="en-ID" smtClean="0"/>
              <a:t>10/05/2024</a:t>
            </a:fld>
            <a:endParaRPr lang="en-ID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en-ID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8E31261F-9A53-43F9-B7F2-2FBAA478CCDA}" type="slidenum">
              <a:rPr lang="en-ID" smtClean="0"/>
              <a:t>‹#›</a:t>
            </a:fld>
            <a:endParaRPr lang="en-ID"/>
          </a:p>
        </p:txBody>
      </p:sp>
    </p:spTree>
    <p:extLst>
      <p:ext uri="{BB962C8B-B14F-4D97-AF65-F5344CB8AC3E}">
        <p14:creationId xmlns:p14="http://schemas.microsoft.com/office/powerpoint/2010/main" val="130158690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svg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openxmlformats.org/officeDocument/2006/relationships/image" Target="../media/image26.sv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svg"/><Relationship Id="rId11" Type="http://schemas.openxmlformats.org/officeDocument/2006/relationships/image" Target="../media/image25.png"/><Relationship Id="rId5" Type="http://schemas.openxmlformats.org/officeDocument/2006/relationships/image" Target="../media/image19.png"/><Relationship Id="rId10" Type="http://schemas.openxmlformats.org/officeDocument/2006/relationships/image" Target="../media/image24.svg"/><Relationship Id="rId4" Type="http://schemas.openxmlformats.org/officeDocument/2006/relationships/image" Target="../media/image18.svg"/><Relationship Id="rId9" Type="http://schemas.openxmlformats.org/officeDocument/2006/relationships/image" Target="../media/image23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ectangle 19">
            <a:extLst>
              <a:ext uri="{FF2B5EF4-FFF2-40B4-BE49-F238E27FC236}">
                <a16:creationId xmlns:a16="http://schemas.microsoft.com/office/drawing/2014/main" id="{27BDFED6-6E33-4606-AFE2-886ADB1C01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chemeClr val="tx1">
              <a:lumMod val="95000"/>
              <a:lumOff val="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2518DDB9-A315-AF04-4ED0-260855DAD22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/>
          </a:blip>
          <a:srcRect r="3" b="1212"/>
          <a:stretch/>
        </p:blipFill>
        <p:spPr>
          <a:xfrm>
            <a:off x="3410952" y="-5"/>
            <a:ext cx="5733047" cy="3681406"/>
          </a:xfrm>
          <a:prstGeom prst="rect">
            <a:avLst/>
          </a:prstGeom>
        </p:spPr>
      </p:pic>
      <p:pic>
        <p:nvPicPr>
          <p:cNvPr id="6" name="Picture 5" descr="An open book with black text&#10;&#10;Description automatically generated">
            <a:extLst>
              <a:ext uri="{FF2B5EF4-FFF2-40B4-BE49-F238E27FC236}">
                <a16:creationId xmlns:a16="http://schemas.microsoft.com/office/drawing/2014/main" id="{E7D40700-86EF-C391-D0CE-A141D1C31CC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42" r="6784" b="-1"/>
          <a:stretch/>
        </p:blipFill>
        <p:spPr>
          <a:xfrm>
            <a:off x="3410953" y="3681409"/>
            <a:ext cx="5733047" cy="3176595"/>
          </a:xfrm>
          <a:prstGeom prst="rect">
            <a:avLst/>
          </a:prstGeom>
        </p:spPr>
      </p:pic>
      <p:sp>
        <p:nvSpPr>
          <p:cNvPr id="22" name="Rectangle 21">
            <a:extLst>
              <a:ext uri="{FF2B5EF4-FFF2-40B4-BE49-F238E27FC236}">
                <a16:creationId xmlns:a16="http://schemas.microsoft.com/office/drawing/2014/main" id="{890DEF05-784E-4B61-89E4-04C4ECF4E5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gradFill>
            <a:gsLst>
              <a:gs pos="36000">
                <a:schemeClr val="tx1">
                  <a:lumMod val="95000"/>
                  <a:lumOff val="5000"/>
                </a:schemeClr>
              </a:gs>
              <a:gs pos="81000">
                <a:schemeClr val="tx1">
                  <a:lumMod val="95000"/>
                  <a:lumOff val="5000"/>
                  <a:alpha val="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50B57670-2A61-05E9-18B6-C2D106F6EA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28649" y="1115219"/>
            <a:ext cx="4806379" cy="2387600"/>
          </a:xfrm>
        </p:spPr>
        <p:txBody>
          <a:bodyPr>
            <a:normAutofit/>
          </a:bodyPr>
          <a:lstStyle/>
          <a:p>
            <a:pPr algn="l"/>
            <a:r>
              <a:rPr lang="en-US" sz="8000" dirty="0">
                <a:solidFill>
                  <a:schemeClr val="bg1"/>
                </a:solidFill>
                <a:latin typeface="Impact" panose="020B0806030902050204" pitchFamily="34" charset="0"/>
              </a:rPr>
              <a:t>DUA SAKSI</a:t>
            </a:r>
            <a:endParaRPr lang="en-ID" sz="8000" dirty="0">
              <a:solidFill>
                <a:schemeClr val="bg1"/>
              </a:solidFill>
              <a:latin typeface="Impact" panose="020B0806030902050204" pitchFamily="34" charset="0"/>
            </a:endParaRP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02B86BF-B28B-3F95-09B6-C7A8C869AD5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28650" y="4099389"/>
            <a:ext cx="4046934" cy="1458448"/>
          </a:xfrm>
        </p:spPr>
        <p:txBody>
          <a:bodyPr>
            <a:normAutofit/>
          </a:bodyPr>
          <a:lstStyle/>
          <a:p>
            <a:pPr algn="l"/>
            <a:r>
              <a:rPr lang="en-US" b="1" dirty="0">
                <a:solidFill>
                  <a:schemeClr val="bg1"/>
                </a:solidFill>
              </a:rPr>
              <a:t>Pelajaran ke-6, Triwulan II</a:t>
            </a:r>
          </a:p>
          <a:p>
            <a:pPr algn="l"/>
            <a:r>
              <a:rPr lang="en-US" b="1" dirty="0">
                <a:solidFill>
                  <a:schemeClr val="bg1"/>
                </a:solidFill>
              </a:rPr>
              <a:t>Tahun 2024</a:t>
            </a:r>
            <a:endParaRPr lang="en-ID" b="1" dirty="0">
              <a:solidFill>
                <a:schemeClr val="bg1"/>
              </a:solidFill>
            </a:endParaRPr>
          </a:p>
        </p:txBody>
      </p:sp>
      <p:cxnSp>
        <p:nvCxnSpPr>
          <p:cNvPr id="24" name="Straight Connector 23">
            <a:extLst>
              <a:ext uri="{FF2B5EF4-FFF2-40B4-BE49-F238E27FC236}">
                <a16:creationId xmlns:a16="http://schemas.microsoft.com/office/drawing/2014/main" id="{C41BAEC7-F7B0-4224-8B18-8F74B7D87F0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 flipH="1">
            <a:off x="628650" y="3681408"/>
            <a:ext cx="8515349" cy="0"/>
          </a:xfrm>
          <a:prstGeom prst="line">
            <a:avLst/>
          </a:prstGeom>
          <a:ln w="12700">
            <a:solidFill>
              <a:schemeClr val="accent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5854503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C972C2C9-82DB-EA95-199A-2F71DB7BBAAD}"/>
              </a:ext>
            </a:extLst>
          </p:cNvPr>
          <p:cNvSpPr/>
          <p:nvPr/>
        </p:nvSpPr>
        <p:spPr>
          <a:xfrm>
            <a:off x="302455" y="1418806"/>
            <a:ext cx="80071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tx2">
                    <a:lumMod val="90000"/>
                    <a:lumOff val="1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8EAD3765-D1E7-CC9A-8A46-0FA8CEA8B8A7}"/>
              </a:ext>
            </a:extLst>
          </p:cNvPr>
          <p:cNvSpPr txBox="1"/>
          <p:nvPr/>
        </p:nvSpPr>
        <p:spPr>
          <a:xfrm>
            <a:off x="1406768" y="4315810"/>
            <a:ext cx="7434775" cy="2246769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r>
              <a:rPr lang="en-ID" sz="2800" dirty="0" err="1">
                <a:latin typeface="Tw Cen MT Condensed Extra Bold" panose="020B0803020202020204" pitchFamily="34" charset="0"/>
              </a:rPr>
              <a:t>Periode</a:t>
            </a:r>
            <a:r>
              <a:rPr lang="en-ID" sz="2800" dirty="0">
                <a:latin typeface="Tw Cen MT Condensed Extra Bold" panose="020B0803020202020204" pitchFamily="34" charset="0"/>
              </a:rPr>
              <a:t> 1.260 </a:t>
            </a:r>
            <a:r>
              <a:rPr lang="en-ID" sz="2800" dirty="0" err="1">
                <a:latin typeface="Tw Cen MT Condensed Extra Bold" panose="020B0803020202020204" pitchFamily="34" charset="0"/>
              </a:rPr>
              <a:t>hari</a:t>
            </a:r>
            <a:r>
              <a:rPr lang="en-ID" sz="2800" dirty="0">
                <a:latin typeface="Tw Cen MT Condensed Extra Bold" panose="020B0803020202020204" pitchFamily="34" charset="0"/>
              </a:rPr>
              <a:t>/</a:t>
            </a:r>
            <a:r>
              <a:rPr lang="en-ID" sz="2800" dirty="0" err="1">
                <a:latin typeface="Tw Cen MT Condensed Extra Bold" panose="020B0803020202020204" pitchFamily="34" charset="0"/>
              </a:rPr>
              <a:t>tahun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itu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menunjuk</a:t>
            </a:r>
            <a:r>
              <a:rPr lang="en-ID" sz="2800" dirty="0">
                <a:latin typeface="Tw Cen MT Condensed Extra Bold" panose="020B0803020202020204" pitchFamily="34" charset="0"/>
              </a:rPr>
              <a:t> pada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kekuasaan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kepausan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dari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thn</a:t>
            </a:r>
            <a:r>
              <a:rPr lang="en-ID" sz="2800" dirty="0">
                <a:latin typeface="Tw Cen MT Condensed Extra Bold" panose="020B0803020202020204" pitchFamily="34" charset="0"/>
              </a:rPr>
              <a:t> 538 M-1798 M,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ketika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gereja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abad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pertengahan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jatuh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kegelapan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rohani</a:t>
            </a:r>
            <a:r>
              <a:rPr lang="en-ID" sz="2800" dirty="0"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2800" dirty="0">
                <a:latin typeface="Tw Cen MT Condensed Extra Bold" panose="020B0803020202020204" pitchFamily="34" charset="0"/>
              </a:rPr>
              <a:t>. </a:t>
            </a:r>
            <a:r>
              <a:rPr lang="en-ID" sz="2800" dirty="0" err="1">
                <a:latin typeface="Gill Sans Nova Cond Ultra Bold" panose="020B0B04020104020203" pitchFamily="34" charset="0"/>
              </a:rPr>
              <a:t>Mereka</a:t>
            </a:r>
            <a:r>
              <a:rPr lang="en-ID" sz="2800" dirty="0">
                <a:latin typeface="Gill Sans Nova Cond Ultra Bold" panose="020B0B04020104020203" pitchFamily="34" charset="0"/>
              </a:rPr>
              <a:t> yang </a:t>
            </a:r>
            <a:r>
              <a:rPr lang="en-ID" sz="2800" dirty="0" err="1">
                <a:latin typeface="Gill Sans Nova Cond Ultra Bold" panose="020B0B04020104020203" pitchFamily="34" charset="0"/>
              </a:rPr>
              <a:t>menjunjung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tinggi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Firman</a:t>
            </a:r>
            <a:r>
              <a:rPr lang="en-ID" sz="2800" dirty="0">
                <a:latin typeface="Gill Sans Nova Cond Ultra Bold" panose="020B0B04020104020203" pitchFamily="34" charset="0"/>
              </a:rPr>
              <a:t> Allah </a:t>
            </a:r>
            <a:r>
              <a:rPr lang="en-ID" sz="2800" dirty="0" err="1">
                <a:latin typeface="Gill Sans Nova Cond Ultra Bold" panose="020B0B04020104020203" pitchFamily="34" charset="0"/>
              </a:rPr>
              <a:t>mengalami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aniaya</a:t>
            </a:r>
            <a:r>
              <a:rPr lang="en-ID" sz="2800" dirty="0">
                <a:latin typeface="Gill Sans Nova Cond Ultra Bold" panose="020B0B04020104020203" pitchFamily="34" charset="0"/>
              </a:rPr>
              <a:t>.    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6050CD52-2443-3018-A859-6E2D80047E41}"/>
              </a:ext>
            </a:extLst>
          </p:cNvPr>
          <p:cNvSpPr txBox="1"/>
          <p:nvPr/>
        </p:nvSpPr>
        <p:spPr>
          <a:xfrm>
            <a:off x="1406767" y="219073"/>
            <a:ext cx="7434776" cy="3970318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>
                <a:latin typeface="Tw Cen MT Condensed Extra Bold" panose="020B0803020202020204" pitchFamily="34" charset="0"/>
              </a:rPr>
              <a:t>Daniel 7:25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mengatakan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bahwa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kuasa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tanduk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kecil</a:t>
            </a:r>
            <a:r>
              <a:rPr lang="en-ID" sz="2800" dirty="0"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akan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muncul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dari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keruntuhan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Kekaisaran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Romawi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akan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menganiaya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umat</a:t>
            </a:r>
            <a:r>
              <a:rPr lang="en-ID" sz="2800" dirty="0">
                <a:latin typeface="Tw Cen MT Condensed Extra Bold" panose="020B0803020202020204" pitchFamily="34" charset="0"/>
              </a:rPr>
              <a:t> Allah “</a:t>
            </a:r>
            <a:r>
              <a:rPr lang="en-ID" sz="2800" dirty="0" err="1">
                <a:latin typeface="Tw Cen MT Condensed Extra Bold" panose="020B0803020202020204" pitchFamily="34" charset="0"/>
              </a:rPr>
              <a:t>selama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satu</a:t>
            </a:r>
            <a:r>
              <a:rPr lang="en-ID" sz="2800" dirty="0">
                <a:latin typeface="Tw Cen MT Condensed Extra Bold" panose="020B0803020202020204" pitchFamily="34" charset="0"/>
              </a:rPr>
              <a:t> masa dan dua masa dan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setengah</a:t>
            </a:r>
            <a:r>
              <a:rPr lang="en-ID" sz="2800" dirty="0">
                <a:latin typeface="Tw Cen MT Condensed Extra Bold" panose="020B0803020202020204" pitchFamily="34" charset="0"/>
              </a:rPr>
              <a:t> masa" [1.260 </a:t>
            </a:r>
            <a:r>
              <a:rPr lang="en-ID" sz="2800" dirty="0" err="1">
                <a:latin typeface="Tw Cen MT Condensed Extra Bold" panose="020B0803020202020204" pitchFamily="34" charset="0"/>
              </a:rPr>
              <a:t>hari</a:t>
            </a:r>
            <a:r>
              <a:rPr lang="en-ID" sz="2800" dirty="0">
                <a:latin typeface="Tw Cen MT Condensed Extra Bold" panose="020B0803020202020204" pitchFamily="34" charset="0"/>
              </a:rPr>
              <a:t>/</a:t>
            </a:r>
            <a:r>
              <a:rPr lang="en-ID" sz="2800" dirty="0" err="1">
                <a:latin typeface="Tw Cen MT Condensed Extra Bold" panose="020B0803020202020204" pitchFamily="34" charset="0"/>
              </a:rPr>
              <a:t>tahun</a:t>
            </a:r>
            <a:r>
              <a:rPr lang="en-ID" sz="2800" dirty="0">
                <a:latin typeface="Tw Cen MT Condensed Extra Bold" panose="020B0803020202020204" pitchFamily="34" charset="0"/>
              </a:rPr>
              <a:t>]. </a:t>
            </a:r>
          </a:p>
          <a:p>
            <a:pPr marL="0" indent="0">
              <a:buNone/>
            </a:pPr>
            <a:r>
              <a:rPr lang="en-ID" sz="2800" dirty="0" err="1">
                <a:latin typeface="Gill Sans Nova Cond Ultra Bold" panose="020B0B04020104020203" pitchFamily="34" charset="0"/>
              </a:rPr>
              <a:t>Selama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periode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waktu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ini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musuh-musuh</a:t>
            </a:r>
            <a:r>
              <a:rPr lang="en-ID" sz="2800" dirty="0">
                <a:latin typeface="Gill Sans Nova Cond Ultra Bold" panose="020B0B04020104020203" pitchFamily="34" charset="0"/>
              </a:rPr>
              <a:t> Allah </a:t>
            </a:r>
            <a:r>
              <a:rPr lang="en-ID" sz="2800" dirty="0" err="1">
                <a:latin typeface="Gill Sans Nova Cond Ultra Bold" panose="020B0B04020104020203" pitchFamily="34" charset="0"/>
              </a:rPr>
              <a:t>menginjak-injak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kebenaran</a:t>
            </a:r>
            <a:r>
              <a:rPr lang="en-ID" sz="2800" dirty="0">
                <a:latin typeface="Gill Sans Nova Cond Ultra Bold" panose="020B0B04020104020203" pitchFamily="34" charset="0"/>
              </a:rPr>
              <a:t> Allah, dan di </a:t>
            </a:r>
            <a:r>
              <a:rPr lang="en-ID" sz="2800" dirty="0" err="1">
                <a:latin typeface="Gill Sans Nova Cond Ultra Bold" panose="020B0B04020104020203" pitchFamily="34" charset="0"/>
              </a:rPr>
              <a:t>sinilah</a:t>
            </a:r>
            <a:r>
              <a:rPr lang="en-ID" sz="2800" dirty="0">
                <a:latin typeface="Gill Sans Nova Cond Ultra Bold" panose="020B0B04020104020203" pitchFamily="34" charset="0"/>
              </a:rPr>
              <a:t> dua </a:t>
            </a:r>
            <a:r>
              <a:rPr lang="en-ID" sz="2800" dirty="0" err="1">
                <a:latin typeface="Gill Sans Nova Cond Ultra Bold" panose="020B0B04020104020203" pitchFamily="34" charset="0"/>
              </a:rPr>
              <a:t>saksi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itu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bernubuat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sambil</a:t>
            </a:r>
            <a:r>
              <a:rPr lang="en-ID" sz="2800" dirty="0">
                <a:latin typeface="Gill Sans Nova Cond Ultra Bold" panose="020B0B04020104020203" pitchFamily="34" charset="0"/>
              </a:rPr>
              <a:t> </a:t>
            </a:r>
            <a:r>
              <a:rPr lang="en-ID" sz="2800" dirty="0" err="1">
                <a:latin typeface="Gill Sans Nova Cond Ultra Bold" panose="020B0B04020104020203" pitchFamily="34" charset="0"/>
              </a:rPr>
              <a:t>berkabung</a:t>
            </a:r>
            <a:r>
              <a:rPr lang="en-ID" sz="2800" dirty="0">
                <a:latin typeface="Gill Sans Nova Cond Ultra Bold" panose="020B0B04020104020203" pitchFamily="34" charset="0"/>
              </a:rPr>
              <a:t> [Wahyu 11:3]. 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A94652-FE90-9609-2B6B-FF473D3AE6C0}"/>
              </a:ext>
            </a:extLst>
          </p:cNvPr>
          <p:cNvSpPr/>
          <p:nvPr/>
        </p:nvSpPr>
        <p:spPr>
          <a:xfrm>
            <a:off x="302455" y="4623586"/>
            <a:ext cx="80071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36710498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>
            <a:extLst>
              <a:ext uri="{FF2B5EF4-FFF2-40B4-BE49-F238E27FC236}">
                <a16:creationId xmlns:a16="http://schemas.microsoft.com/office/drawing/2014/main" id="{06A90EFB-9924-1EBF-BD20-EB695CBD45B1}"/>
              </a:ext>
            </a:extLst>
          </p:cNvPr>
          <p:cNvSpPr txBox="1"/>
          <p:nvPr/>
        </p:nvSpPr>
        <p:spPr>
          <a:xfrm>
            <a:off x="1391561" y="151179"/>
            <a:ext cx="7372612" cy="65556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>
            <a:spAutoFit/>
          </a:bodyPr>
          <a:lstStyle/>
          <a:p>
            <a:pPr marL="0" indent="0">
              <a:buNone/>
            </a:pPr>
            <a:r>
              <a:rPr lang="en-ID" sz="2800" dirty="0" err="1">
                <a:latin typeface="Impact" panose="020B0806030902050204" pitchFamily="34" charset="0"/>
              </a:rPr>
              <a:t>Selama</a:t>
            </a:r>
            <a:r>
              <a:rPr lang="en-ID" sz="2800" dirty="0">
                <a:latin typeface="Impact" panose="020B0806030902050204" pitchFamily="34" charset="0"/>
              </a:rPr>
              <a:t> 1.260 </a:t>
            </a:r>
            <a:r>
              <a:rPr lang="en-ID" sz="2800" dirty="0" err="1">
                <a:latin typeface="Impact" panose="020B0806030902050204" pitchFamily="34" charset="0"/>
              </a:rPr>
              <a:t>tahun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ini</a:t>
            </a:r>
            <a:r>
              <a:rPr lang="en-ID" sz="2800" dirty="0">
                <a:latin typeface="Impact" panose="020B0806030902050204" pitchFamily="34" charset="0"/>
              </a:rPr>
              <a:t>, </a:t>
            </a:r>
            <a:r>
              <a:rPr lang="en-ID" sz="2800" dirty="0" err="1">
                <a:latin typeface="Impact" panose="020B0806030902050204" pitchFamily="34" charset="0"/>
              </a:rPr>
              <a:t>Firman</a:t>
            </a:r>
            <a:r>
              <a:rPr lang="en-ID" sz="2800" dirty="0">
                <a:latin typeface="Impact" panose="020B0806030902050204" pitchFamily="34" charset="0"/>
              </a:rPr>
              <a:t> Allah-dua </a:t>
            </a:r>
            <a:r>
              <a:rPr lang="en-ID" sz="2800" dirty="0" err="1">
                <a:latin typeface="Impact" panose="020B0806030902050204" pitchFamily="34" charset="0"/>
              </a:rPr>
              <a:t>saksi</a:t>
            </a:r>
            <a:r>
              <a:rPr lang="en-ID" sz="2800" dirty="0">
                <a:latin typeface="Impact" panose="020B0806030902050204" pitchFamily="34" charset="0"/>
              </a:rPr>
              <a:t>-Nya </a:t>
            </a:r>
            <a:r>
              <a:rPr lang="en-ID" sz="2800" dirty="0" err="1">
                <a:latin typeface="Impact" panose="020B0806030902050204" pitchFamily="34" charset="0"/>
              </a:rPr>
              <a:t>dibungkus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dengan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kain</a:t>
            </a:r>
            <a:r>
              <a:rPr lang="en-ID" sz="2800" dirty="0">
                <a:latin typeface="Impact" panose="020B0806030902050204" pitchFamily="34" charset="0"/>
              </a:rPr>
              <a:t> </a:t>
            </a:r>
            <a:r>
              <a:rPr lang="en-ID" sz="2800" dirty="0" err="1">
                <a:latin typeface="Impact" panose="020B0806030902050204" pitchFamily="34" charset="0"/>
              </a:rPr>
              <a:t>kabung</a:t>
            </a:r>
            <a:r>
              <a:rPr lang="en-ID" sz="2800" dirty="0">
                <a:latin typeface="Impact" panose="020B0806030902050204" pitchFamily="34" charset="0"/>
              </a:rPr>
              <a:t>.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Kebenaran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tersembunyi</a:t>
            </a:r>
            <a:r>
              <a:rPr lang="en-ID" sz="2800" dirty="0">
                <a:latin typeface="Tw Cen MT Condensed Extra Bold" panose="020B0803020202020204" pitchFamily="34" charset="0"/>
              </a:rPr>
              <a:t> di </a:t>
            </a:r>
            <a:r>
              <a:rPr lang="en-ID" sz="2800" dirty="0" err="1">
                <a:latin typeface="Tw Cen MT Condensed Extra Bold" panose="020B0803020202020204" pitchFamily="34" charset="0"/>
              </a:rPr>
              <a:t>bawah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tumpukan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besar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tradisi</a:t>
            </a:r>
            <a:r>
              <a:rPr lang="en-ID" sz="2800" dirty="0">
                <a:latin typeface="Tw Cen MT Condensed Extra Bold" panose="020B0803020202020204" pitchFamily="34" charset="0"/>
              </a:rPr>
              <a:t> dan ritual.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Kedua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saksi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ini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masih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bernubuat</a:t>
            </a:r>
            <a:r>
              <a:rPr lang="en-ID" sz="2800" dirty="0">
                <a:latin typeface="Tw Cen MT Condensed Extra Bold" panose="020B0803020202020204" pitchFamily="34" charset="0"/>
              </a:rPr>
              <a:t>; Kitab </a:t>
            </a:r>
            <a:r>
              <a:rPr lang="en-ID" sz="2800" dirty="0" err="1">
                <a:latin typeface="Tw Cen MT Condensed Extra Bold" panose="020B0803020202020204" pitchFamily="34" charset="0"/>
              </a:rPr>
              <a:t>Suci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masih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berbicara</a:t>
            </a:r>
            <a:r>
              <a:rPr lang="en-ID" sz="2800" dirty="0">
                <a:latin typeface="Tw Cen MT Condensed Extra Bold" panose="020B0803020202020204" pitchFamily="34" charset="0"/>
              </a:rPr>
              <a:t>. </a:t>
            </a:r>
            <a:r>
              <a:rPr lang="en-ID" sz="2800" dirty="0" err="1">
                <a:latin typeface="Tw Cen MT Condensed Extra Bold" panose="020B0803020202020204" pitchFamily="34" charset="0"/>
              </a:rPr>
              <a:t>Bahkan</a:t>
            </a:r>
            <a:r>
              <a:rPr lang="en-ID" sz="2800" dirty="0">
                <a:latin typeface="Tw Cen MT Condensed Extra Bold" panose="020B0803020202020204" pitchFamily="34" charset="0"/>
              </a:rPr>
              <a:t> di </a:t>
            </a:r>
            <a:r>
              <a:rPr lang="en-ID" sz="2800" dirty="0" err="1">
                <a:latin typeface="Tw Cen MT Condensed Extra Bold" panose="020B0803020202020204" pitchFamily="34" charset="0"/>
              </a:rPr>
              <a:t>tengah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kegelapan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rohani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ini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Firman</a:t>
            </a:r>
            <a:r>
              <a:rPr lang="en-ID" sz="2800" dirty="0">
                <a:latin typeface="Tw Cen MT Condensed Extra Bold" panose="020B0803020202020204" pitchFamily="34" charset="0"/>
              </a:rPr>
              <a:t> Allah </a:t>
            </a:r>
            <a:r>
              <a:rPr lang="en-ID" sz="2800" dirty="0" err="1">
                <a:latin typeface="Tw Cen MT Condensed Extra Bold" panose="020B0803020202020204" pitchFamily="34" charset="0"/>
              </a:rPr>
              <a:t>tetap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terpelihara</a:t>
            </a:r>
            <a:r>
              <a:rPr lang="en-ID" sz="2800" dirty="0">
                <a:latin typeface="Tw Cen MT Condensed Extra Bold" panose="020B0803020202020204" pitchFamily="34" charset="0"/>
              </a:rPr>
              <a:t>. </a:t>
            </a:r>
            <a:r>
              <a:rPr lang="en-ID" sz="2800" dirty="0">
                <a:latin typeface="Amasis MT Pro Black" panose="02040A04050005020304" pitchFamily="18" charset="0"/>
              </a:rPr>
              <a:t>Ada orang-orang yang </a:t>
            </a:r>
            <a:r>
              <a:rPr lang="en-ID" sz="2800" dirty="0" err="1">
                <a:latin typeface="Amasis MT Pro Black" panose="02040A04050005020304" pitchFamily="18" charset="0"/>
              </a:rPr>
              <a:t>menghargainya</a:t>
            </a:r>
            <a:r>
              <a:rPr lang="en-ID" sz="2800" dirty="0">
                <a:latin typeface="Amasis MT Pro Black" panose="02040A04050005020304" pitchFamily="18" charset="0"/>
              </a:rPr>
              <a:t> dan </a:t>
            </a:r>
            <a:r>
              <a:rPr lang="en-ID" sz="2800" dirty="0" err="1">
                <a:latin typeface="Amasis MT Pro Black" panose="02040A04050005020304" pitchFamily="18" charset="0"/>
              </a:rPr>
              <a:t>hidup</a:t>
            </a:r>
            <a:r>
              <a:rPr lang="en-ID" sz="2800" dirty="0">
                <a:latin typeface="Amasis MT Pro Black" panose="02040A04050005020304" pitchFamily="18" charset="0"/>
              </a:rPr>
              <a:t> </a:t>
            </a:r>
            <a:r>
              <a:rPr lang="en-ID" sz="2800" dirty="0" err="1">
                <a:latin typeface="Amasis MT Pro Black" panose="02040A04050005020304" pitchFamily="18" charset="0"/>
              </a:rPr>
              <a:t>sesuai</a:t>
            </a:r>
            <a:r>
              <a:rPr lang="en-ID" sz="2800" dirty="0">
                <a:latin typeface="Amasis MT Pro Black" panose="02040A04050005020304" pitchFamily="18" charset="0"/>
              </a:rPr>
              <a:t> </a:t>
            </a:r>
            <a:r>
              <a:rPr lang="en-ID" sz="2800" dirty="0" err="1">
                <a:latin typeface="Amasis MT Pro Black" panose="02040A04050005020304" pitchFamily="18" charset="0"/>
              </a:rPr>
              <a:t>dengan</a:t>
            </a:r>
            <a:r>
              <a:rPr lang="en-ID" sz="2800" dirty="0">
                <a:latin typeface="Amasis MT Pro Black" panose="02040A04050005020304" pitchFamily="18" charset="0"/>
              </a:rPr>
              <a:t> </a:t>
            </a:r>
            <a:r>
              <a:rPr lang="en-ID" sz="2800" dirty="0" err="1">
                <a:latin typeface="Amasis MT Pro Black" panose="02040A04050005020304" pitchFamily="18" charset="0"/>
              </a:rPr>
              <a:t>ajaran-ajarannya</a:t>
            </a:r>
            <a:r>
              <a:rPr lang="en-ID" sz="2800" dirty="0">
                <a:latin typeface="Tw Cen MT Condensed Extra Bold" panose="020B0803020202020204" pitchFamily="34" charset="0"/>
              </a:rPr>
              <a:t>. </a:t>
            </a:r>
            <a:r>
              <a:rPr lang="en-ID" sz="2800" dirty="0" err="1">
                <a:latin typeface="Tw Cen MT Condensed Extra Bold" panose="020B0803020202020204" pitchFamily="34" charset="0"/>
              </a:rPr>
              <a:t>Tetapi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dibandingkan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dengan</a:t>
            </a:r>
            <a:r>
              <a:rPr lang="en-ID" sz="2800" dirty="0">
                <a:latin typeface="Tw Cen MT Condensed Extra Bold" panose="020B0803020202020204" pitchFamily="34" charset="0"/>
              </a:rPr>
              <a:t> orang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banyak</a:t>
            </a:r>
            <a:r>
              <a:rPr lang="en-ID" sz="2800" dirty="0">
                <a:latin typeface="Tw Cen MT Condensed Extra Bold" panose="020B0803020202020204" pitchFamily="34" charset="0"/>
              </a:rPr>
              <a:t> di </a:t>
            </a:r>
            <a:r>
              <a:rPr lang="en-ID" sz="2800" dirty="0" err="1">
                <a:latin typeface="Tw Cen MT Condensed Extra Bold" panose="020B0803020202020204" pitchFamily="34" charset="0"/>
              </a:rPr>
              <a:t>Eropa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jumlah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 sangat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sedikit</a:t>
            </a:r>
            <a:r>
              <a:rPr lang="en-ID" sz="2800" dirty="0">
                <a:latin typeface="Tw Cen MT Condensed Extra Bold" panose="020B08030202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2800" dirty="0" err="1">
                <a:latin typeface="Tw Cen MT Condensed Extra Bold" panose="020B0803020202020204" pitchFamily="34" charset="0"/>
              </a:rPr>
              <a:t>Kaum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Waldensia</a:t>
            </a:r>
            <a:r>
              <a:rPr lang="en-ID" sz="2800" dirty="0">
                <a:latin typeface="Tw Cen MT Condensed Extra Bold" panose="020B0803020202020204" pitchFamily="34" charset="0"/>
              </a:rPr>
              <a:t>, John Huss, Jerome, Martin Luther, Ulrich Zwingli, John Calvin, John dan Charles Wesley, dan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sejumlah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tokoh</a:t>
            </a:r>
            <a:r>
              <a:rPr lang="en-ID" sz="2800" dirty="0">
                <a:latin typeface="Tw Cen MT Condensed Extra Bold" panose="020B0803020202020204" pitchFamily="34" charset="0"/>
              </a:rPr>
              <a:t> Reformasi </a:t>
            </a:r>
            <a:r>
              <a:rPr lang="en-ID" sz="2800" dirty="0" err="1">
                <a:latin typeface="Tw Cen MT Condensed Extra Bold" panose="020B0803020202020204" pitchFamily="34" charset="0"/>
              </a:rPr>
              <a:t>lainnya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setia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Firman</a:t>
            </a:r>
            <a:r>
              <a:rPr lang="en-ID" sz="2800" dirty="0">
                <a:latin typeface="Tw Cen MT Condensed Extra Bold" panose="020B0803020202020204" pitchFamily="34" charset="0"/>
              </a:rPr>
              <a:t> Allah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sebagaimana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memahaminya</a:t>
            </a:r>
            <a:r>
              <a:rPr lang="en-ID" sz="2800" dirty="0">
                <a:latin typeface="Tw Cen MT Condensed Extra Bold" panose="020B0803020202020204" pitchFamily="34" charset="0"/>
              </a:rPr>
              <a:t>.</a:t>
            </a:r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998D208C-F756-6F6F-E2D4-B350DEDAEFC2}"/>
              </a:ext>
            </a:extLst>
          </p:cNvPr>
          <p:cNvSpPr/>
          <p:nvPr/>
        </p:nvSpPr>
        <p:spPr>
          <a:xfrm>
            <a:off x="379827" y="2684587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424603095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>
            <a:extLst>
              <a:ext uri="{FF2B5EF4-FFF2-40B4-BE49-F238E27FC236}">
                <a16:creationId xmlns:a16="http://schemas.microsoft.com/office/drawing/2014/main" id="{567BB036-3E62-6869-DC92-52BFF524F5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92"/>
            <a:ext cx="9144000" cy="6835216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DD77349-6ADE-99FE-8E04-12919EE5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9768"/>
            <a:ext cx="9151630" cy="1519356"/>
            <a:chOff x="-1" y="-29768"/>
            <a:chExt cx="12202175" cy="151935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B2B92C-44DF-B41D-C67A-EBF175DF5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1EB2F1-D26A-D7C9-E9AC-B63BE629A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917093" y="-1801610"/>
              <a:ext cx="1507122" cy="5063040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6D16430-53D3-47E5-F4B8-B441E710D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00712" y="-3130481"/>
              <a:ext cx="1519356" cy="7720782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5189A4B-0E0A-C475-63F7-F5975023DB7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87441"/>
            <a:ext cx="9144000" cy="1003532"/>
          </a:xfrm>
        </p:spPr>
        <p:txBody>
          <a:bodyPr anchor="ctr">
            <a:normAutofit fontScale="90000"/>
          </a:bodyPr>
          <a:lstStyle/>
          <a:p>
            <a:pPr algn="ctr"/>
            <a:r>
              <a:rPr lang="fi-FI" sz="4000" dirty="0">
                <a:solidFill>
                  <a:srgbClr val="FFFF00"/>
                </a:solidFill>
                <a:latin typeface="Impact" panose="020B0806030902050204" pitchFamily="34" charset="0"/>
              </a:rPr>
              <a:t>DUA SAKSI DIBUNUH</a:t>
            </a:r>
            <a:br>
              <a:rPr lang="fi-FI" sz="2800" dirty="0">
                <a:solidFill>
                  <a:srgbClr val="FFFFFF"/>
                </a:solidFill>
              </a:rPr>
            </a:br>
            <a:r>
              <a:rPr lang="fi-FI" sz="31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Selasa, 7 Mei 2024</a:t>
            </a:r>
            <a:endParaRPr lang="en-ID" sz="31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E2DF0662-98FF-AE17-AA49-7CF88C9E67D5}"/>
              </a:ext>
            </a:extLst>
          </p:cNvPr>
          <p:cNvSpPr txBox="1"/>
          <p:nvPr/>
        </p:nvSpPr>
        <p:spPr>
          <a:xfrm>
            <a:off x="1505243" y="2226941"/>
            <a:ext cx="7076050" cy="403187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200" dirty="0" err="1">
                <a:latin typeface="Impact" panose="020B0806030902050204" pitchFamily="34" charset="0"/>
              </a:rPr>
              <a:t>Justinianus</a:t>
            </a:r>
            <a:r>
              <a:rPr lang="en-ID" sz="3200" dirty="0">
                <a:latin typeface="Impact" panose="020B0806030902050204" pitchFamily="34" charset="0"/>
              </a:rPr>
              <a:t>, </a:t>
            </a:r>
            <a:r>
              <a:rPr lang="en-ID" sz="3200" dirty="0" err="1">
                <a:latin typeface="Impact" panose="020B0806030902050204" pitchFamily="34" charset="0"/>
              </a:rPr>
              <a:t>Kaisar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Romawi</a:t>
            </a:r>
            <a:r>
              <a:rPr lang="en-ID" sz="3200" dirty="0">
                <a:latin typeface="Franklin Gothic Demi Cond" panose="020B0706030402020204" pitchFamily="34" charset="0"/>
              </a:rPr>
              <a:t>, pada </a:t>
            </a:r>
            <a:r>
              <a:rPr lang="en-ID" sz="3200" dirty="0" err="1">
                <a:latin typeface="Franklin Gothic Demi Cond" panose="020B0706030402020204" pitchFamily="34" charset="0"/>
              </a:rPr>
              <a:t>thn</a:t>
            </a:r>
            <a:r>
              <a:rPr lang="en-ID" sz="3200" dirty="0">
                <a:latin typeface="Franklin Gothic Demi Cond" panose="020B0706030402020204" pitchFamily="34" charset="0"/>
              </a:rPr>
              <a:t> 538 M </a:t>
            </a:r>
            <a:r>
              <a:rPr lang="en-ID" sz="3200" dirty="0" err="1">
                <a:latin typeface="Franklin Gothic Demi Cond" panose="020B0706030402020204" pitchFamily="34" charset="0"/>
              </a:rPr>
              <a:t>menyerahkan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otoritas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sipil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politik</a:t>
            </a:r>
            <a:r>
              <a:rPr lang="en-ID" sz="3200" dirty="0">
                <a:latin typeface="Franklin Gothic Demi Cond" panose="020B0706030402020204" pitchFamily="34" charset="0"/>
              </a:rPr>
              <a:t>, dan agama </a:t>
            </a:r>
            <a:r>
              <a:rPr lang="en-ID" sz="3200" dirty="0" err="1">
                <a:latin typeface="Franklin Gothic Demi Cond" panose="020B0706030402020204" pitchFamily="34" charset="0"/>
              </a:rPr>
              <a:t>kepada</a:t>
            </a:r>
            <a:r>
              <a:rPr lang="en-ID" sz="3200" dirty="0">
                <a:latin typeface="Franklin Gothic Demi Cond" panose="020B0706030402020204" pitchFamily="34" charset="0"/>
              </a:rPr>
              <a:t> Paus </a:t>
            </a:r>
            <a:r>
              <a:rPr lang="en-ID" sz="3200" dirty="0" err="1">
                <a:latin typeface="Franklin Gothic Demi Cond" panose="020B0706030402020204" pitchFamily="34" charset="0"/>
              </a:rPr>
              <a:t>Vigillis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</a:p>
          <a:p>
            <a:r>
              <a:rPr lang="en-ID" sz="3200" dirty="0" err="1">
                <a:latin typeface="Franklin Gothic Demi Cond" panose="020B0706030402020204" pitchFamily="34" charset="0"/>
              </a:rPr>
              <a:t>Periode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panjang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dominasi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gereja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abad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pertengahan</a:t>
            </a:r>
            <a:r>
              <a:rPr lang="en-ID" sz="3200" dirty="0">
                <a:latin typeface="Franklin Gothic Demi Cond" panose="020B0706030402020204" pitchFamily="34" charset="0"/>
              </a:rPr>
              <a:t> pun </a:t>
            </a:r>
            <a:r>
              <a:rPr lang="en-ID" sz="3200" dirty="0" err="1">
                <a:latin typeface="Franklin Gothic Demi Cond" panose="020B0706030402020204" pitchFamily="34" charset="0"/>
              </a:rPr>
              <a:t>dimulai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</a:p>
          <a:p>
            <a:r>
              <a:rPr lang="en-ID" sz="3200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Di masa </a:t>
            </a:r>
            <a:r>
              <a:rPr lang="en-ID" sz="3200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ini</a:t>
            </a:r>
            <a:r>
              <a:rPr lang="en-ID" sz="3200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, dua </a:t>
            </a:r>
            <a:r>
              <a:rPr lang="en-ID" sz="3200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saksi</a:t>
            </a:r>
            <a:r>
              <a:rPr lang="en-ID" sz="3200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 Allah [</a:t>
            </a:r>
            <a:r>
              <a:rPr lang="en-ID" sz="3200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Alkitab</a:t>
            </a:r>
            <a:r>
              <a:rPr lang="en-ID" sz="3200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: </a:t>
            </a:r>
            <a:r>
              <a:rPr lang="en-ID" sz="3200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Perjanjian</a:t>
            </a:r>
            <a:r>
              <a:rPr lang="en-ID" sz="3200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 Lama dan </a:t>
            </a:r>
            <a:r>
              <a:rPr lang="en-ID" sz="3200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Perjanjian</a:t>
            </a:r>
            <a:r>
              <a:rPr lang="en-ID" sz="3200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 Baru] </a:t>
            </a:r>
            <a:r>
              <a:rPr lang="en-ID" sz="3200" dirty="0" err="1">
                <a:highlight>
                  <a:srgbClr val="FFFF00"/>
                </a:highlight>
                <a:latin typeface="Gill Sans Ultra Bold Condensed" panose="020B0A06020104020203" pitchFamily="34" charset="0"/>
              </a:rPr>
              <a:t>berkabung</a:t>
            </a:r>
            <a:r>
              <a:rPr lang="en-ID" sz="3200" dirty="0">
                <a:highlight>
                  <a:srgbClr val="FFFF00"/>
                </a:highlight>
                <a:latin typeface="Gill Sans Ultra Bold Condensed" panose="020B0A06020104020203" pitchFamily="34" charset="0"/>
              </a:rPr>
              <a:t> [Wahyu 11:3]. 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8D587627-2D66-80A4-A6CF-A0D173162290}"/>
              </a:ext>
            </a:extLst>
          </p:cNvPr>
          <p:cNvSpPr/>
          <p:nvPr/>
        </p:nvSpPr>
        <p:spPr>
          <a:xfrm>
            <a:off x="323556" y="3143584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077745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5C41EFF0-5E7C-B6C7-D280-05DC8FEDB04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74858" cy="6858000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:a16="http://schemas.microsoft.com/office/drawing/2014/main" id="{A0E1DBF6-F645-8A29-4E19-D8B417C09ECD}"/>
              </a:ext>
            </a:extLst>
          </p:cNvPr>
          <p:cNvSpPr txBox="1"/>
          <p:nvPr/>
        </p:nvSpPr>
        <p:spPr>
          <a:xfrm>
            <a:off x="1442772" y="747565"/>
            <a:ext cx="7372614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000" dirty="0" err="1">
                <a:latin typeface="Franklin Gothic Demi Cond" panose="020B0706030402020204" pitchFamily="34" charset="0"/>
              </a:rPr>
              <a:t>Permusuhan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terhadap</a:t>
            </a:r>
            <a:r>
              <a:rPr lang="en-ID" sz="3000" dirty="0">
                <a:latin typeface="Franklin Gothic Demi Cond" panose="020B0706030402020204" pitchFamily="34" charset="0"/>
              </a:rPr>
              <a:t> dua </a:t>
            </a:r>
            <a:r>
              <a:rPr lang="en-ID" sz="3000" dirty="0" err="1">
                <a:latin typeface="Franklin Gothic Demi Cond" panose="020B0706030402020204" pitchFamily="34" charset="0"/>
              </a:rPr>
              <a:t>saksi</a:t>
            </a:r>
            <a:r>
              <a:rPr lang="en-ID" sz="3000" dirty="0">
                <a:latin typeface="Franklin Gothic Demi Cond" panose="020B0706030402020204" pitchFamily="34" charset="0"/>
              </a:rPr>
              <a:t> Allah [</a:t>
            </a:r>
            <a:r>
              <a:rPr lang="en-ID" sz="3000" dirty="0" err="1">
                <a:latin typeface="Franklin Gothic Demi Cond" panose="020B0706030402020204" pitchFamily="34" charset="0"/>
              </a:rPr>
              <a:t>Alkitab</a:t>
            </a:r>
            <a:r>
              <a:rPr lang="en-ID" sz="3000" dirty="0">
                <a:latin typeface="Franklin Gothic Demi Cond" panose="020B0706030402020204" pitchFamily="34" charset="0"/>
              </a:rPr>
              <a:t>] </a:t>
            </a:r>
            <a:r>
              <a:rPr lang="en-ID" sz="3000" dirty="0" err="1">
                <a:latin typeface="Franklin Gothic Demi Cond" panose="020B0706030402020204" pitchFamily="34" charset="0"/>
              </a:rPr>
              <a:t>mencapai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puncaknya</a:t>
            </a:r>
            <a:r>
              <a:rPr lang="en-ID" sz="3000" dirty="0">
                <a:latin typeface="Franklin Gothic Demi Cond" panose="020B0706030402020204" pitchFamily="34" charset="0"/>
              </a:rPr>
              <a:t> pada </a:t>
            </a:r>
            <a:r>
              <a:rPr lang="en-ID" sz="3000" dirty="0" err="1">
                <a:latin typeface="Franklin Gothic Demi Cond" panose="020B0706030402020204" pitchFamily="34" charset="0"/>
              </a:rPr>
              <a:t>saat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Revolusi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Perancis</a:t>
            </a:r>
            <a:r>
              <a:rPr lang="en-ID" sz="3000" dirty="0">
                <a:latin typeface="Franklin Gothic Demi Cond" panose="020B0706030402020204" pitchFamily="34" charset="0"/>
              </a:rPr>
              <a:t> [26 November 1793 </a:t>
            </a:r>
            <a:r>
              <a:rPr lang="en-ID" sz="3000" dirty="0" err="1">
                <a:latin typeface="Franklin Gothic Demi Cond" panose="020B0706030402020204" pitchFamily="34" charset="0"/>
              </a:rPr>
              <a:t>hingga</a:t>
            </a:r>
            <a:r>
              <a:rPr lang="en-ID" sz="3000" dirty="0">
                <a:latin typeface="Franklin Gothic Demi Cond" panose="020B0706030402020204" pitchFamily="34" charset="0"/>
              </a:rPr>
              <a:t> 17 </a:t>
            </a:r>
            <a:r>
              <a:rPr lang="en-ID" sz="3000" dirty="0" err="1">
                <a:latin typeface="Franklin Gothic Demi Cond" panose="020B0706030402020204" pitchFamily="34" charset="0"/>
              </a:rPr>
              <a:t>Juni</a:t>
            </a:r>
            <a:r>
              <a:rPr lang="en-ID" sz="3000" dirty="0">
                <a:latin typeface="Franklin Gothic Demi Cond" panose="020B0706030402020204" pitchFamily="34" charset="0"/>
              </a:rPr>
              <a:t> 1797], </a:t>
            </a:r>
            <a:r>
              <a:rPr lang="en-ID" sz="3000" dirty="0" err="1">
                <a:latin typeface="Franklin Gothic Demi Cond" panose="020B0706030402020204" pitchFamily="34" charset="0"/>
              </a:rPr>
              <a:t>ini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sesuai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dinubuatkan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latin typeface="Franklin Gothic Demi Cond" panose="020B0706030402020204" pitchFamily="34" charset="0"/>
              </a:rPr>
              <a:t> Wahyu 11:7-9 </a:t>
            </a:r>
            <a:r>
              <a:rPr lang="en-ID" sz="3000" dirty="0" err="1">
                <a:latin typeface="Franklin Gothic Demi Cond" panose="020B0706030402020204" pitchFamily="34" charset="0"/>
              </a:rPr>
              <a:t>selama</a:t>
            </a:r>
            <a:r>
              <a:rPr lang="en-ID" sz="3000" dirty="0">
                <a:latin typeface="Franklin Gothic Demi Cond" panose="020B0706030402020204" pitchFamily="34" charset="0"/>
              </a:rPr>
              <a:t> 3½ </a:t>
            </a:r>
            <a:r>
              <a:rPr lang="en-ID" sz="3000" dirty="0" err="1">
                <a:latin typeface="Franklin Gothic Demi Cond" panose="020B0706030402020204" pitchFamily="34" charset="0"/>
              </a:rPr>
              <a:t>tahun</a:t>
            </a:r>
            <a:r>
              <a:rPr lang="en-ID" sz="3000" dirty="0">
                <a:latin typeface="Franklin Gothic Demi Cond" panose="020B0706030402020204" pitchFamily="34" charset="0"/>
              </a:rPr>
              <a:t>. </a:t>
            </a:r>
          </a:p>
          <a:p>
            <a:endParaRPr lang="en-ID" sz="3000" dirty="0">
              <a:latin typeface="Franklin Gothic Demi Cond" panose="020B0706030402020204" pitchFamily="34" charset="0"/>
            </a:endParaRPr>
          </a:p>
          <a:p>
            <a:r>
              <a:rPr lang="en-ID" sz="3000" dirty="0" err="1">
                <a:latin typeface="Franklin Gothic Demi Cond" panose="020B0706030402020204" pitchFamily="34" charset="0"/>
              </a:rPr>
              <a:t>Dalam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Revolusi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Prancis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latin typeface="Franklin Gothic Demi Cond" panose="020B0706030402020204" pitchFamily="34" charset="0"/>
              </a:rPr>
              <a:t>pemerintah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secara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resmi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menetapkan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Pemujaan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Nalar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sebagai</a:t>
            </a:r>
            <a:r>
              <a:rPr lang="en-ID" sz="3000" dirty="0">
                <a:latin typeface="Franklin Gothic Demi Cond" panose="020B0706030402020204" pitchFamily="34" charset="0"/>
              </a:rPr>
              <a:t> agama </a:t>
            </a:r>
            <a:r>
              <a:rPr lang="en-ID" sz="3000" dirty="0" err="1">
                <a:latin typeface="Franklin Gothic Demi Cond" panose="020B0706030402020204" pitchFamily="34" charset="0"/>
              </a:rPr>
              <a:t>ateis</a:t>
            </a:r>
            <a:r>
              <a:rPr lang="en-ID" sz="3000" dirty="0"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latin typeface="Franklin Gothic Demi Cond" panose="020B0706030402020204" pitchFamily="34" charset="0"/>
              </a:rPr>
              <a:t>disponsori</a:t>
            </a:r>
            <a:r>
              <a:rPr lang="en-ID" sz="3000" dirty="0">
                <a:latin typeface="Franklin Gothic Demi Cond" panose="020B0706030402020204" pitchFamily="34" charset="0"/>
              </a:rPr>
              <a:t> negara, yang </a:t>
            </a:r>
            <a:r>
              <a:rPr lang="en-ID" sz="3000" dirty="0" err="1">
                <a:latin typeface="Franklin Gothic Demi Cond" panose="020B0706030402020204" pitchFamily="34" charset="0"/>
              </a:rPr>
              <a:t>dimaksudkan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menggantikan</a:t>
            </a:r>
            <a:r>
              <a:rPr lang="en-ID" sz="3000" dirty="0">
                <a:latin typeface="Franklin Gothic Demi Cond" panose="020B0706030402020204" pitchFamily="34" charset="0"/>
              </a:rPr>
              <a:t> agama Kristen. </a:t>
            </a:r>
            <a:r>
              <a:rPr lang="en-ID" sz="3000" dirty="0" err="1">
                <a:latin typeface="Franklin Gothic Demi Cond" panose="020B0706030402020204" pitchFamily="34" charset="0"/>
              </a:rPr>
              <a:t>Sebuah</a:t>
            </a:r>
            <a:r>
              <a:rPr lang="en-ID" sz="3000" dirty="0">
                <a:latin typeface="Franklin Gothic Demi Cond" panose="020B0706030402020204" pitchFamily="34" charset="0"/>
              </a:rPr>
              <a:t> Festival </a:t>
            </a:r>
            <a:r>
              <a:rPr lang="en-ID" sz="3000" dirty="0" err="1">
                <a:latin typeface="Franklin Gothic Demi Cond" panose="020B0706030402020204" pitchFamily="34" charset="0"/>
              </a:rPr>
              <a:t>Nalar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diselenggarakan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secara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nasional</a:t>
            </a:r>
            <a:r>
              <a:rPr lang="en-ID" sz="3000" dirty="0">
                <a:latin typeface="Franklin Gothic Demi Cond" panose="020B0706030402020204" pitchFamily="34" charset="0"/>
              </a:rPr>
              <a:t> pada </a:t>
            </a:r>
            <a:r>
              <a:rPr lang="en-ID" sz="3000" dirty="0" err="1">
                <a:latin typeface="Franklin Gothic Demi Cond" panose="020B0706030402020204" pitchFamily="34" charset="0"/>
              </a:rPr>
              <a:t>tanggal</a:t>
            </a:r>
            <a:r>
              <a:rPr lang="en-ID" sz="3000" dirty="0">
                <a:latin typeface="Franklin Gothic Demi Cond" panose="020B0706030402020204" pitchFamily="34" charset="0"/>
              </a:rPr>
              <a:t> 10 November 1793.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EA61FE3-8F98-ADE6-6CE4-96BB480B1D34}"/>
              </a:ext>
            </a:extLst>
          </p:cNvPr>
          <p:cNvSpPr/>
          <p:nvPr/>
        </p:nvSpPr>
        <p:spPr>
          <a:xfrm>
            <a:off x="323556" y="2459504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58976500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0497C0CD-949F-A1BE-C377-C9FA1EA6B8C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92"/>
            <a:ext cx="9144000" cy="683521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C766D18-1CA7-7401-5986-DF05ABAE661E}"/>
              </a:ext>
            </a:extLst>
          </p:cNvPr>
          <p:cNvSpPr txBox="1"/>
          <p:nvPr/>
        </p:nvSpPr>
        <p:spPr>
          <a:xfrm>
            <a:off x="1328685" y="695038"/>
            <a:ext cx="7427741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0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Gereja-gereja</a:t>
            </a:r>
            <a:r>
              <a:rPr lang="en-ID" sz="30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di </a:t>
            </a:r>
            <a:r>
              <a:rPr lang="en-ID" sz="30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seluruh</a:t>
            </a:r>
            <a:r>
              <a:rPr lang="en-ID" sz="30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Prancis</a:t>
            </a:r>
            <a:r>
              <a:rPr lang="en-ID" sz="30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diubah</a:t>
            </a:r>
            <a:r>
              <a:rPr lang="en-ID" sz="30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menjadi </a:t>
            </a:r>
            <a:r>
              <a:rPr lang="en-ID" sz="30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tempat</a:t>
            </a:r>
            <a:r>
              <a:rPr lang="en-ID" sz="30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Pemujaan</a:t>
            </a:r>
            <a:r>
              <a:rPr lang="en-ID" sz="30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Nalar</a:t>
            </a:r>
            <a:r>
              <a:rPr lang="en-ID" sz="30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, dan </a:t>
            </a:r>
            <a:r>
              <a:rPr lang="en-ID" sz="30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seorang</a:t>
            </a:r>
            <a:r>
              <a:rPr lang="en-ID" sz="30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wanita</a:t>
            </a:r>
            <a:r>
              <a:rPr lang="en-ID" sz="30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yang </a:t>
            </a:r>
            <a:r>
              <a:rPr lang="en-ID" sz="30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masih</a:t>
            </a:r>
            <a:r>
              <a:rPr lang="en-ID" sz="30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hidup</a:t>
            </a:r>
            <a:r>
              <a:rPr lang="en-ID" sz="30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dinobatkan</a:t>
            </a:r>
            <a:r>
              <a:rPr lang="en-ID" sz="30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sebagai</a:t>
            </a:r>
            <a:r>
              <a:rPr lang="en-ID" sz="30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 Dewi </a:t>
            </a:r>
            <a:r>
              <a:rPr lang="en-ID" sz="3000" dirty="0" err="1">
                <a:highlight>
                  <a:srgbClr val="00FF00"/>
                </a:highlight>
                <a:latin typeface="Franklin Gothic Demi Cond" panose="020B0706030402020204" pitchFamily="34" charset="0"/>
              </a:rPr>
              <a:t>Nalar</a:t>
            </a:r>
            <a:r>
              <a:rPr lang="en-ID" sz="3000" dirty="0">
                <a:highlight>
                  <a:srgbClr val="00FF00"/>
                </a:highlight>
                <a:latin typeface="Franklin Gothic Demi Cond" panose="020B0706030402020204" pitchFamily="34" charset="0"/>
              </a:rPr>
              <a:t>.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>
                <a:latin typeface="Gill Sans Ultra Bold Condensed" panose="020B0A06020104020203" pitchFamily="34" charset="0"/>
              </a:rPr>
              <a:t>Kitab </a:t>
            </a:r>
            <a:r>
              <a:rPr lang="en-ID" sz="3000" dirty="0" err="1">
                <a:latin typeface="Gill Sans Ultra Bold Condensed" panose="020B0A06020104020203" pitchFamily="34" charset="0"/>
              </a:rPr>
              <a:t>Suci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dibakar</a:t>
            </a:r>
            <a:r>
              <a:rPr lang="en-ID" sz="3000" dirty="0">
                <a:latin typeface="Gill Sans Ultra Bold Condensed" panose="020B0A06020104020203" pitchFamily="34" charset="0"/>
              </a:rPr>
              <a:t> di </a:t>
            </a:r>
            <a:r>
              <a:rPr lang="en-ID" sz="3000" dirty="0" err="1">
                <a:latin typeface="Gill Sans Ultra Bold Condensed" panose="020B0A06020104020203" pitchFamily="34" charset="0"/>
              </a:rPr>
              <a:t>jalanan</a:t>
            </a:r>
            <a:r>
              <a:rPr lang="en-ID" sz="3000" dirty="0">
                <a:latin typeface="Gill Sans Ultra Bold Condensed" panose="020B0A06020104020203" pitchFamily="34" charset="0"/>
              </a:rPr>
              <a:t>. Allah </a:t>
            </a:r>
            <a:r>
              <a:rPr lang="en-ID" sz="3000" dirty="0" err="1">
                <a:latin typeface="Gill Sans Ultra Bold Condensed" panose="020B0A06020104020203" pitchFamily="34" charset="0"/>
              </a:rPr>
              <a:t>dinyatakan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tidak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ada</a:t>
            </a:r>
            <a:r>
              <a:rPr lang="en-ID" sz="3000" dirty="0">
                <a:latin typeface="Gill Sans Ultra Bold Condensed" panose="020B0A06020104020203" pitchFamily="34" charset="0"/>
              </a:rPr>
              <a:t>, dan </a:t>
            </a:r>
            <a:r>
              <a:rPr lang="en-ID" sz="3000" dirty="0" err="1">
                <a:latin typeface="Gill Sans Ultra Bold Condensed" panose="020B0A06020104020203" pitchFamily="34" charset="0"/>
              </a:rPr>
              <a:t>kematian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dinyatakan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sebagai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tidur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tanpa</a:t>
            </a:r>
            <a:r>
              <a:rPr lang="en-ID" sz="3000" dirty="0"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latin typeface="Gill Sans Ultra Bold Condensed" panose="020B0A06020104020203" pitchFamily="34" charset="0"/>
              </a:rPr>
              <a:t>akhir</a:t>
            </a:r>
            <a:r>
              <a:rPr lang="en-ID" sz="3000" dirty="0">
                <a:latin typeface="Gill Sans Ultra Bold Condensed" panose="020B0A06020104020203" pitchFamily="34" charset="0"/>
              </a:rPr>
              <a:t>. </a:t>
            </a:r>
          </a:p>
          <a:p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Iblis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bekerja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melalui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orang-orang yang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tidak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beriman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membunuh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dua </a:t>
            </a:r>
            <a:r>
              <a:rPr lang="en-ID" sz="30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saksi</a:t>
            </a:r>
            <a:r>
              <a:rPr lang="en-ID" sz="30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Allah. </a:t>
            </a:r>
          </a:p>
          <a:p>
            <a:r>
              <a:rPr lang="en-ID" sz="3000" dirty="0" err="1">
                <a:latin typeface="Franklin Gothic Demi Cond" panose="020B0706030402020204" pitchFamily="34" charset="0"/>
              </a:rPr>
              <a:t>Mayat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mereka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akan</a:t>
            </a:r>
            <a:r>
              <a:rPr lang="en-ID" sz="3000" dirty="0">
                <a:latin typeface="Franklin Gothic Demi Cond" panose="020B0706030402020204" pitchFamily="34" charset="0"/>
              </a:rPr>
              <a:t> "</a:t>
            </a:r>
            <a:r>
              <a:rPr lang="en-ID" sz="3000" dirty="0" err="1">
                <a:latin typeface="Franklin Gothic Demi Cond" panose="020B0706030402020204" pitchFamily="34" charset="0"/>
              </a:rPr>
              <a:t>terletak</a:t>
            </a:r>
            <a:r>
              <a:rPr lang="en-ID" sz="3000" dirty="0">
                <a:latin typeface="Franklin Gothic Demi Cond" panose="020B0706030402020204" pitchFamily="34" charset="0"/>
              </a:rPr>
              <a:t> di </a:t>
            </a:r>
            <a:r>
              <a:rPr lang="en-ID" sz="3000" dirty="0" err="1">
                <a:latin typeface="Franklin Gothic Demi Cond" panose="020B0706030402020204" pitchFamily="34" charset="0"/>
              </a:rPr>
              <a:t>atas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jalan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raya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kota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besar</a:t>
            </a:r>
            <a:r>
              <a:rPr lang="en-ID" sz="3000" dirty="0">
                <a:latin typeface="Franklin Gothic Demi Cond" panose="020B0706030402020204" pitchFamily="34" charset="0"/>
              </a:rPr>
              <a:t>, yang </a:t>
            </a:r>
            <a:r>
              <a:rPr lang="en-ID" sz="3000" dirty="0" err="1">
                <a:latin typeface="Franklin Gothic Demi Cond" panose="020B0706030402020204" pitchFamily="34" charset="0"/>
              </a:rPr>
              <a:t>secara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rohani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disebut</a:t>
            </a:r>
            <a:r>
              <a:rPr lang="en-ID" sz="3000" dirty="0">
                <a:latin typeface="Franklin Gothic Demi Cond" panose="020B0706030402020204" pitchFamily="34" charset="0"/>
              </a:rPr>
              <a:t> Sodom dan </a:t>
            </a:r>
            <a:r>
              <a:rPr lang="en-ID" sz="3000" dirty="0" err="1">
                <a:latin typeface="Franklin Gothic Demi Cond" panose="020B0706030402020204" pitchFamily="34" charset="0"/>
              </a:rPr>
              <a:t>Mesir</a:t>
            </a:r>
            <a:r>
              <a:rPr lang="en-ID" sz="3000" dirty="0">
                <a:latin typeface="Franklin Gothic Demi Cond" panose="020B0706030402020204" pitchFamily="34" charset="0"/>
              </a:rPr>
              <a:t>, di mana juga </a:t>
            </a:r>
            <a:r>
              <a:rPr lang="en-ID" sz="3000" dirty="0" err="1">
                <a:latin typeface="Franklin Gothic Demi Cond" panose="020B0706030402020204" pitchFamily="34" charset="0"/>
              </a:rPr>
              <a:t>Tuhan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mereka</a:t>
            </a:r>
            <a:r>
              <a:rPr lang="en-ID" sz="3000" dirty="0"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latin typeface="Franklin Gothic Demi Cond" panose="020B0706030402020204" pitchFamily="34" charset="0"/>
              </a:rPr>
              <a:t>disalibkan</a:t>
            </a:r>
            <a:r>
              <a:rPr lang="en-ID" sz="3000" dirty="0">
                <a:latin typeface="Franklin Gothic Demi Cond" panose="020B0706030402020204" pitchFamily="34" charset="0"/>
              </a:rPr>
              <a:t>" [Wahyu 11:8]. </a:t>
            </a:r>
          </a:p>
        </p:txBody>
      </p:sp>
    </p:spTree>
    <p:extLst>
      <p:ext uri="{BB962C8B-B14F-4D97-AF65-F5344CB8AC3E}">
        <p14:creationId xmlns:p14="http://schemas.microsoft.com/office/powerpoint/2010/main" val="175683518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D68A781-736C-FEC3-AF76-C61A368F04C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92"/>
            <a:ext cx="9144000" cy="68352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E3A40A88-6A29-7F50-5BCF-F47DC96DDD24}"/>
              </a:ext>
            </a:extLst>
          </p:cNvPr>
          <p:cNvSpPr/>
          <p:nvPr/>
        </p:nvSpPr>
        <p:spPr>
          <a:xfrm>
            <a:off x="437241" y="2576602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99DC90BC-C88B-C781-201B-5B5836C9683B}"/>
              </a:ext>
            </a:extLst>
          </p:cNvPr>
          <p:cNvSpPr txBox="1"/>
          <p:nvPr/>
        </p:nvSpPr>
        <p:spPr>
          <a:xfrm>
            <a:off x="1557374" y="791498"/>
            <a:ext cx="6713323" cy="550920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200" dirty="0" err="1">
                <a:latin typeface="Franklin Gothic Demi Cond" panose="020B0706030402020204" pitchFamily="34" charset="0"/>
              </a:rPr>
              <a:t>Mesir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adalah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sebuah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budaya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banyak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ilah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menyangkal</a:t>
            </a:r>
            <a:r>
              <a:rPr lang="en-ID" sz="3200" dirty="0">
                <a:latin typeface="Franklin Gothic Demi Cond" panose="020B0706030402020204" pitchFamily="34" charset="0"/>
              </a:rPr>
              <a:t> Allah yang </a:t>
            </a:r>
            <a:r>
              <a:rPr lang="en-ID" sz="3200" dirty="0" err="1">
                <a:latin typeface="Franklin Gothic Demi Cond" panose="020B0706030402020204" pitchFamily="34" charset="0"/>
              </a:rPr>
              <a:t>benar</a:t>
            </a:r>
            <a:r>
              <a:rPr lang="en-ID" sz="3200" dirty="0">
                <a:latin typeface="Franklin Gothic Demi Cond" panose="020B0706030402020204" pitchFamily="34" charset="0"/>
              </a:rPr>
              <a:t> [</a:t>
            </a:r>
            <a:r>
              <a:rPr lang="en-ID" sz="3200" dirty="0" err="1">
                <a:latin typeface="Franklin Gothic Demi Cond" panose="020B0706030402020204" pitchFamily="34" charset="0"/>
              </a:rPr>
              <a:t>Keluaran</a:t>
            </a:r>
            <a:r>
              <a:rPr lang="en-ID" sz="3200" dirty="0">
                <a:latin typeface="Franklin Gothic Demi Cond" panose="020B0706030402020204" pitchFamily="34" charset="0"/>
              </a:rPr>
              <a:t> 5: 2]. </a:t>
            </a:r>
          </a:p>
          <a:p>
            <a:r>
              <a:rPr lang="en-ID" sz="3200" dirty="0">
                <a:latin typeface="Gill Sans Nova Cond Ultra Bold" panose="020B0B04020104020203" pitchFamily="34" charset="0"/>
              </a:rPr>
              <a:t>Sodom </a:t>
            </a:r>
            <a:r>
              <a:rPr lang="en-ID" sz="3200" dirty="0" err="1">
                <a:latin typeface="Gill Sans Nova Cond Ultra Bold" panose="020B0B04020104020203" pitchFamily="34" charset="0"/>
              </a:rPr>
              <a:t>melambangkan</a:t>
            </a:r>
            <a:r>
              <a:rPr lang="en-ID" sz="3200" dirty="0">
                <a:latin typeface="Gill Sans Nova Cond Ultra Bold" panose="020B0B04020104020203" pitchFamily="34" charset="0"/>
              </a:rPr>
              <a:t> </a:t>
            </a:r>
            <a:r>
              <a:rPr lang="en-ID" sz="3200" dirty="0" err="1">
                <a:latin typeface="Gill Sans Nova Cond Ultra Bold" panose="020B0B04020104020203" pitchFamily="34" charset="0"/>
              </a:rPr>
              <a:t>amoralitas</a:t>
            </a:r>
            <a:r>
              <a:rPr lang="en-ID" sz="3200" dirty="0">
                <a:latin typeface="Gill Sans Nova Cond Ultra Bold" panose="020B0B04020104020203" pitchFamily="34" charset="0"/>
              </a:rPr>
              <a:t> yang sangat </a:t>
            </a:r>
            <a:r>
              <a:rPr lang="en-ID" sz="3200" dirty="0" err="1">
                <a:latin typeface="Gill Sans Nova Cond Ultra Bold" panose="020B0B04020104020203" pitchFamily="34" charset="0"/>
              </a:rPr>
              <a:t>buruk</a:t>
            </a:r>
            <a:r>
              <a:rPr lang="en-ID" sz="3200" dirty="0">
                <a:latin typeface="Gill Sans Nova Cond Ultra Bold" panose="020B0B04020104020203" pitchFamily="34" charset="0"/>
              </a:rPr>
              <a:t>. </a:t>
            </a:r>
          </a:p>
          <a:p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Revolusi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Prancis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, dua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saksi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Allah :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Perjanjian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Lama dan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Perjanjian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Baru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terbaring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padam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karena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ATEISME dan AMORALITAS yang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merajalela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ketika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pengekangan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normal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dilepaskan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revolusi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pertumpahan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Franklin Gothic Demi Cond" panose="020B0706030402020204" pitchFamily="34" charset="0"/>
              </a:rPr>
              <a:t>darah</a:t>
            </a:r>
            <a:r>
              <a:rPr lang="en-ID" sz="3200" dirty="0">
                <a:solidFill>
                  <a:srgbClr val="C00000"/>
                </a:solidFill>
                <a:latin typeface="Franklin Gothic Demi Cond" panose="020B0706030402020204" pitchFamily="34" charset="0"/>
              </a:rPr>
              <a:t>.   </a:t>
            </a:r>
          </a:p>
        </p:txBody>
      </p:sp>
    </p:spTree>
    <p:extLst>
      <p:ext uri="{BB962C8B-B14F-4D97-AF65-F5344CB8AC3E}">
        <p14:creationId xmlns:p14="http://schemas.microsoft.com/office/powerpoint/2010/main" val="139489281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F16558FE-CDD6-E333-DEA6-17DDAA25101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392"/>
            <a:ext cx="9144000" cy="6835216"/>
          </a:xfrm>
          <a:prstGeom prst="rect">
            <a:avLst/>
          </a:prstGeom>
        </p:spPr>
      </p:pic>
      <p:sp>
        <p:nvSpPr>
          <p:cNvPr id="4" name="Rectangle 3">
            <a:extLst>
              <a:ext uri="{FF2B5EF4-FFF2-40B4-BE49-F238E27FC236}">
                <a16:creationId xmlns:a16="http://schemas.microsoft.com/office/drawing/2014/main" id="{200B85B9-0FC0-1C53-C5DD-447733FBEA33}"/>
              </a:ext>
            </a:extLst>
          </p:cNvPr>
          <p:cNvSpPr/>
          <p:nvPr/>
        </p:nvSpPr>
        <p:spPr>
          <a:xfrm>
            <a:off x="359297" y="2628316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4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F870D500-7C5E-452C-3C0B-2629A030D62E}"/>
              </a:ext>
            </a:extLst>
          </p:cNvPr>
          <p:cNvSpPr txBox="1"/>
          <p:nvPr/>
        </p:nvSpPr>
        <p:spPr>
          <a:xfrm>
            <a:off x="1683697" y="596990"/>
            <a:ext cx="6535629" cy="60016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3200" dirty="0" err="1">
                <a:latin typeface="Impact" panose="020B0806030902050204" pitchFamily="34" charset="0"/>
              </a:rPr>
              <a:t>Jenderal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Prancis</a:t>
            </a:r>
            <a:r>
              <a:rPr lang="en-ID" sz="3200" dirty="0">
                <a:latin typeface="Impact" panose="020B0806030902050204" pitchFamily="34" charset="0"/>
              </a:rPr>
              <a:t>, Berthier,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atas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perintah</a:t>
            </a:r>
            <a:r>
              <a:rPr lang="en-ID" sz="3200" dirty="0">
                <a:latin typeface="Franklin Gothic Demi Cond" panose="020B0706030402020204" pitchFamily="34" charset="0"/>
              </a:rPr>
              <a:t> Napoleon, </a:t>
            </a:r>
            <a:r>
              <a:rPr lang="en-ID" sz="3200" dirty="0" err="1">
                <a:latin typeface="Franklin Gothic Demi Cond" panose="020B0706030402020204" pitchFamily="34" charset="0"/>
              </a:rPr>
              <a:t>pergi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</a:t>
            </a:r>
            <a:r>
              <a:rPr lang="en-ID" sz="3200" dirty="0">
                <a:latin typeface="Franklin Gothic Demi Cond" panose="020B0706030402020204" pitchFamily="34" charset="0"/>
              </a:rPr>
              <a:t> Roma pada </a:t>
            </a:r>
            <a:r>
              <a:rPr lang="en-ID" sz="3200" dirty="0">
                <a:latin typeface="Amasis MT Pro Black" panose="02040A04050005020304" pitchFamily="18" charset="0"/>
              </a:rPr>
              <a:t>10 </a:t>
            </a:r>
            <a:r>
              <a:rPr lang="en-ID" sz="3200" dirty="0" err="1">
                <a:latin typeface="Amasis MT Pro Black" panose="02040A04050005020304" pitchFamily="18" charset="0"/>
              </a:rPr>
              <a:t>Februari</a:t>
            </a:r>
            <a:r>
              <a:rPr lang="en-ID" sz="3200" dirty="0">
                <a:latin typeface="Amasis MT Pro Black" panose="02040A04050005020304" pitchFamily="18" charset="0"/>
              </a:rPr>
              <a:t> 1798 </a:t>
            </a:r>
            <a:r>
              <a:rPr lang="en-ID" sz="3200" dirty="0">
                <a:latin typeface="Franklin Gothic Book" panose="020B0503020102020204" pitchFamily="34" charset="0"/>
              </a:rPr>
              <a:t>dan </a:t>
            </a:r>
            <a:r>
              <a:rPr lang="en-ID" sz="3200" dirty="0" err="1">
                <a:latin typeface="Franklin Gothic Book" panose="020B0503020102020204" pitchFamily="34" charset="0"/>
              </a:rPr>
              <a:t>menangkap</a:t>
            </a:r>
            <a:r>
              <a:rPr lang="en-ID" sz="3200" dirty="0">
                <a:latin typeface="Franklin Gothic Book" panose="020B0503020102020204" pitchFamily="34" charset="0"/>
              </a:rPr>
              <a:t> </a:t>
            </a:r>
            <a:r>
              <a:rPr lang="en-ID" sz="3200" dirty="0">
                <a:latin typeface="Amasis MT Pro Black" panose="02040A04050005020304" pitchFamily="18" charset="0"/>
              </a:rPr>
              <a:t>Paus Pius VI </a:t>
            </a:r>
            <a:r>
              <a:rPr lang="en-ID" sz="3200" dirty="0" err="1">
                <a:latin typeface="Franklin Gothic Demi Cond" panose="020B0706030402020204" pitchFamily="34" charset="0"/>
              </a:rPr>
              <a:t>serta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membawanya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Prancis</a:t>
            </a:r>
            <a:r>
              <a:rPr lang="en-ID" sz="3200" dirty="0">
                <a:latin typeface="Franklin Gothic Demi Cond" panose="020B0706030402020204" pitchFamily="34" charset="0"/>
              </a:rPr>
              <a:t>, di mana </a:t>
            </a:r>
            <a:r>
              <a:rPr lang="en-ID" sz="3200" dirty="0" err="1">
                <a:latin typeface="Franklin Gothic Demi Cond" panose="020B0706030402020204" pitchFamily="34" charset="0"/>
              </a:rPr>
              <a:t>akhirnya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meninggal</a:t>
            </a:r>
            <a:r>
              <a:rPr lang="en-ID" sz="3200" dirty="0">
                <a:latin typeface="Franklin Gothic Demi Cond" panose="020B0706030402020204" pitchFamily="34" charset="0"/>
              </a:rPr>
              <a:t> di sana. </a:t>
            </a:r>
          </a:p>
          <a:p>
            <a:endParaRPr lang="en-ID" sz="3200" dirty="0">
              <a:latin typeface="Franklin Gothic Demi Cond" panose="020B0706030402020204" pitchFamily="34" charset="0"/>
            </a:endParaRPr>
          </a:p>
          <a:p>
            <a:r>
              <a:rPr lang="en-ID" sz="3200" dirty="0" err="1">
                <a:latin typeface="Franklin Gothic Demi Cond" panose="020B0706030402020204" pitchFamily="34" charset="0"/>
              </a:rPr>
              <a:t>Tanggal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ini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menandai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akhir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otoritas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sekuler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gereja</a:t>
            </a:r>
            <a:r>
              <a:rPr lang="en-ID" sz="3200" dirty="0">
                <a:latin typeface="Franklin Gothic Demi Cond" panose="020B0706030402020204" pitchFamily="34" charset="0"/>
              </a:rPr>
              <a:t> Roma yang </a:t>
            </a:r>
            <a:r>
              <a:rPr lang="en-ID" sz="3200" dirty="0" err="1">
                <a:latin typeface="Franklin Gothic Demi Cond" panose="020B0706030402020204" pitchFamily="34" charset="0"/>
              </a:rPr>
              <a:t>diprediksi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secara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nubuatan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yaitu</a:t>
            </a:r>
            <a:r>
              <a:rPr lang="en-ID" sz="3200" dirty="0">
                <a:latin typeface="Franklin Gothic Demi Cond" panose="020B0706030402020204" pitchFamily="34" charset="0"/>
              </a:rPr>
              <a:t> 1.260 </a:t>
            </a:r>
            <a:r>
              <a:rPr lang="en-ID" sz="3200" dirty="0" err="1">
                <a:latin typeface="Franklin Gothic Demi Cond" panose="020B0706030402020204" pitchFamily="34" charset="0"/>
              </a:rPr>
              <a:t>hari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atau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tahun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seperti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digambarkan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kitab Daniel dan Wahyu.</a:t>
            </a:r>
          </a:p>
        </p:txBody>
      </p:sp>
    </p:spTree>
    <p:extLst>
      <p:ext uri="{BB962C8B-B14F-4D97-AF65-F5344CB8AC3E}">
        <p14:creationId xmlns:p14="http://schemas.microsoft.com/office/powerpoint/2010/main" val="133407394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DD77349-6ADE-99FE-8E04-12919EE5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9768"/>
            <a:ext cx="9151630" cy="1519356"/>
            <a:chOff x="-1" y="-29768"/>
            <a:chExt cx="12202175" cy="151935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B2B92C-44DF-B41D-C67A-EBF175DF5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1EB2F1-D26A-D7C9-E9AC-B63BE629A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917093" y="-1801610"/>
              <a:ext cx="1507122" cy="5063040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6D16430-53D3-47E5-F4B8-B441E710D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00712" y="-3130481"/>
              <a:ext cx="1519356" cy="7720782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E4F5548-184A-AF0A-77E2-8E09613660F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1843"/>
            <a:ext cx="9144000" cy="1193856"/>
          </a:xfrm>
        </p:spPr>
        <p:txBody>
          <a:bodyPr anchor="ctr">
            <a:normAutofit/>
          </a:bodyPr>
          <a:lstStyle/>
          <a:p>
            <a:pPr algn="ctr"/>
            <a:r>
              <a:rPr lang="fi-FI" sz="4000" dirty="0">
                <a:solidFill>
                  <a:srgbClr val="FFFF00"/>
                </a:solidFill>
                <a:latin typeface="Impact" panose="020B0806030902050204" pitchFamily="34" charset="0"/>
              </a:rPr>
              <a:t>DUA SAKSI DIBANGKITKAN</a:t>
            </a:r>
            <a:br>
              <a:rPr lang="fi-FI" sz="2800" dirty="0">
                <a:solidFill>
                  <a:srgbClr val="FFFFFF"/>
                </a:solidFill>
              </a:rPr>
            </a:br>
            <a:r>
              <a:rPr lang="fi-FI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Rabu, 8 Mei 2024</a:t>
            </a:r>
            <a:endParaRPr lang="en-ID" sz="28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F3A2C52-E06B-ECC8-B982-6C8E06298DA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360986" y="2118455"/>
            <a:ext cx="4501662" cy="443770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600" dirty="0">
                <a:latin typeface="Amasis MT Pro Black" panose="02040A04050005020304" pitchFamily="18" charset="0"/>
              </a:rPr>
              <a:t>Wahyu 11:11 </a:t>
            </a:r>
          </a:p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“</a:t>
            </a:r>
            <a:r>
              <a:rPr lang="en-ID" sz="3200" dirty="0" err="1">
                <a:latin typeface="Franklin Gothic Demi Cond" panose="020B0706030402020204" pitchFamily="34" charset="0"/>
              </a:rPr>
              <a:t>Tiga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setengah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hari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kemudian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masuklah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roh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kehidupan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dari</a:t>
            </a:r>
            <a:r>
              <a:rPr lang="en-ID" sz="3200" dirty="0">
                <a:latin typeface="Franklin Gothic Demi Cond" panose="020B0706030402020204" pitchFamily="34" charset="0"/>
              </a:rPr>
              <a:t> Allah </a:t>
            </a:r>
            <a:r>
              <a:rPr lang="en-ID" sz="3200" dirty="0" err="1">
                <a:latin typeface="Franklin Gothic Demi Cond" panose="020B0706030402020204" pitchFamily="34" charset="0"/>
              </a:rPr>
              <a:t>ke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sehingga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bangkit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semua</a:t>
            </a:r>
            <a:r>
              <a:rPr lang="en-ID" sz="3200" dirty="0">
                <a:latin typeface="Franklin Gothic Demi Cond" panose="020B0706030402020204" pitchFamily="34" charset="0"/>
              </a:rPr>
              <a:t> orang yang </a:t>
            </a:r>
            <a:r>
              <a:rPr lang="en-ID" sz="3200" dirty="0" err="1">
                <a:latin typeface="Franklin Gothic Demi Cond" panose="020B0706030402020204" pitchFamily="34" charset="0"/>
              </a:rPr>
              <a:t>melihat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mereka</a:t>
            </a:r>
            <a:r>
              <a:rPr lang="en-ID" sz="3200" dirty="0">
                <a:latin typeface="Franklin Gothic Demi Cond" panose="020B0706030402020204" pitchFamily="34" charset="0"/>
              </a:rPr>
              <a:t> menjadi sangat </a:t>
            </a:r>
            <a:r>
              <a:rPr lang="en-ID" sz="3200" dirty="0" err="1">
                <a:latin typeface="Franklin Gothic Demi Cond" panose="020B0706030402020204" pitchFamily="34" charset="0"/>
              </a:rPr>
              <a:t>takut</a:t>
            </a:r>
            <a:r>
              <a:rPr lang="en-ID" sz="3200" dirty="0">
                <a:latin typeface="Franklin Gothic Demi Cond" panose="020B0706030402020204" pitchFamily="34" charset="0"/>
              </a:rPr>
              <a:t>.”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5769231F-F8C9-3B95-F06C-32AB5D89D81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81352" y="2349304"/>
            <a:ext cx="4165796" cy="2777197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</p:spTree>
    <p:extLst>
      <p:ext uri="{BB962C8B-B14F-4D97-AF65-F5344CB8AC3E}">
        <p14:creationId xmlns:p14="http://schemas.microsoft.com/office/powerpoint/2010/main" val="4155854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BDF96C2B-604C-1B97-E7B9-0FB648F9FB6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72BDA49-7D6C-5E11-E9D5-18938F574CD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6981" y="565079"/>
            <a:ext cx="6894313" cy="55009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>
                <a:latin typeface="Impact" panose="020B0806030902050204" pitchFamily="34" charset="0"/>
              </a:rPr>
              <a:t>Pada </a:t>
            </a:r>
            <a:r>
              <a:rPr lang="en-ID" sz="3200" dirty="0" err="1">
                <a:latin typeface="Impact" panose="020B0806030902050204" pitchFamily="34" charset="0"/>
              </a:rPr>
              <a:t>akhir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abad</a:t>
            </a:r>
            <a:r>
              <a:rPr lang="en-ID" sz="3200" dirty="0">
                <a:latin typeface="Impact" panose="020B0806030902050204" pitchFamily="34" charset="0"/>
              </a:rPr>
              <a:t> ke-18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Amasis MT Pro Black" panose="02040A04050005020304" pitchFamily="18" charset="0"/>
              </a:rPr>
              <a:t>setelah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periode</a:t>
            </a:r>
            <a:r>
              <a:rPr lang="en-ID" sz="3200" dirty="0">
                <a:latin typeface="Amasis MT Pro Black" panose="02040A04050005020304" pitchFamily="18" charset="0"/>
              </a:rPr>
              <a:t> 1.260 </a:t>
            </a:r>
            <a:r>
              <a:rPr lang="en-ID" sz="3200" dirty="0" err="1">
                <a:latin typeface="Amasis MT Pro Black" panose="02040A04050005020304" pitchFamily="18" charset="0"/>
              </a:rPr>
              <a:t>thn</a:t>
            </a:r>
            <a:r>
              <a:rPr lang="en-ID" sz="3200" dirty="0">
                <a:latin typeface="Amasis MT Pro Black" panose="02040A04050005020304" pitchFamily="18" charset="0"/>
              </a:rPr>
              <a:t> </a:t>
            </a:r>
            <a:r>
              <a:rPr lang="en-ID" sz="3200" dirty="0" err="1">
                <a:latin typeface="Amasis MT Pro Black" panose="02040A04050005020304" pitchFamily="18" charset="0"/>
              </a:rPr>
              <a:t>berakhir</a:t>
            </a:r>
            <a:r>
              <a:rPr lang="en-ID" sz="3200" dirty="0">
                <a:latin typeface="Franklin Gothic Demi Cond" panose="020B0706030402020204" pitchFamily="34" charset="0"/>
              </a:rPr>
              <a:t>, Allah </a:t>
            </a:r>
            <a:r>
              <a:rPr lang="en-ID" sz="3200" dirty="0" err="1">
                <a:latin typeface="Franklin Gothic Demi Cond" panose="020B0706030402020204" pitchFamily="34" charset="0"/>
              </a:rPr>
              <a:t>membangkitkan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pria</a:t>
            </a:r>
            <a:r>
              <a:rPr lang="en-ID" sz="3200" dirty="0">
                <a:latin typeface="Franklin Gothic Demi Cond" panose="020B0706030402020204" pitchFamily="34" charset="0"/>
              </a:rPr>
              <a:t> dan </a:t>
            </a:r>
            <a:r>
              <a:rPr lang="en-ID" sz="3200" dirty="0" err="1">
                <a:latin typeface="Franklin Gothic Demi Cond" panose="020B0706030402020204" pitchFamily="34" charset="0"/>
              </a:rPr>
              <a:t>wanita</a:t>
            </a:r>
            <a:r>
              <a:rPr lang="en-ID" sz="3200" dirty="0">
                <a:latin typeface="Franklin Gothic Demi Cond" panose="020B0706030402020204" pitchFamily="34" charset="0"/>
              </a:rPr>
              <a:t> yang </a:t>
            </a:r>
            <a:r>
              <a:rPr lang="en-ID" sz="3200" dirty="0" err="1">
                <a:latin typeface="Franklin Gothic Demi Cond" panose="020B0706030402020204" pitchFamily="34" charset="0"/>
              </a:rPr>
              <a:t>berkomitmen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untuk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membawa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Injil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sampai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ujung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bumi</a:t>
            </a:r>
            <a:r>
              <a:rPr lang="en-ID" sz="3200" dirty="0">
                <a:latin typeface="Franklin Gothic Demi Cond" panose="020B0706030402020204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200" dirty="0">
                <a:latin typeface="Franklin Gothic Demi Cond" panose="020B0706030402020204" pitchFamily="34" charset="0"/>
              </a:rPr>
              <a:t>Orang-orang </a:t>
            </a:r>
            <a:r>
              <a:rPr lang="en-ID" sz="3200" dirty="0" err="1">
                <a:latin typeface="Franklin Gothic Demi Cond" panose="020B0706030402020204" pitchFamily="34" charset="0"/>
              </a:rPr>
              <a:t>menyebarkan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pekabaran</a:t>
            </a:r>
            <a:r>
              <a:rPr lang="en-ID" sz="3200" dirty="0">
                <a:latin typeface="Franklin Gothic Demi Cond" panose="020B0706030402020204" pitchFamily="34" charset="0"/>
              </a:rPr>
              <a:t> Kitab </a:t>
            </a:r>
            <a:r>
              <a:rPr lang="en-ID" sz="3200" dirty="0" err="1">
                <a:latin typeface="Franklin Gothic Demi Cond" panose="020B0706030402020204" pitchFamily="34" charset="0"/>
              </a:rPr>
              <a:t>Suci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dengan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cepat</a:t>
            </a:r>
            <a:r>
              <a:rPr lang="en-ID" sz="3200" dirty="0">
                <a:latin typeface="Franklin Gothic Demi Cond" panose="020B0706030402020204" pitchFamily="34" charset="0"/>
              </a:rPr>
              <a:t>, </a:t>
            </a:r>
            <a:r>
              <a:rPr lang="en-ID" sz="3200" dirty="0" err="1">
                <a:latin typeface="Franklin Gothic Demi Cond" panose="020B0706030402020204" pitchFamily="34" charset="0"/>
              </a:rPr>
              <a:t>seperti</a:t>
            </a:r>
            <a:r>
              <a:rPr lang="en-ID" sz="3200" dirty="0">
                <a:latin typeface="Franklin Gothic Demi Cond" panose="020B0706030402020204" pitchFamily="34" charset="0"/>
              </a:rPr>
              <a:t> William Carey, yang </a:t>
            </a:r>
            <a:r>
              <a:rPr lang="en-ID" sz="3200" dirty="0" err="1">
                <a:latin typeface="Franklin Gothic Demi Cond" panose="020B0706030402020204" pitchFamily="34" charset="0"/>
              </a:rPr>
              <a:t>melakukan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perjalanan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</a:t>
            </a:r>
            <a:r>
              <a:rPr lang="en-ID" sz="3200" dirty="0">
                <a:latin typeface="Franklin Gothic Demi Cond" panose="020B0706030402020204" pitchFamily="34" charset="0"/>
              </a:rPr>
              <a:t> India dan </a:t>
            </a:r>
            <a:r>
              <a:rPr lang="en-ID" sz="3200" dirty="0" err="1">
                <a:latin typeface="Franklin Gothic Demi Cond" panose="020B0706030402020204" pitchFamily="34" charset="0"/>
              </a:rPr>
              <a:t>menerjemahkan</a:t>
            </a:r>
            <a:r>
              <a:rPr lang="en-ID" sz="3200" dirty="0">
                <a:latin typeface="Franklin Gothic Demi Cond" panose="020B0706030402020204" pitchFamily="34" charset="0"/>
              </a:rPr>
              <a:t> Kitab </a:t>
            </a:r>
            <a:r>
              <a:rPr lang="en-ID" sz="3200" dirty="0" err="1">
                <a:latin typeface="Franklin Gothic Demi Cond" panose="020B0706030402020204" pitchFamily="34" charset="0"/>
              </a:rPr>
              <a:t>Suci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ke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dalam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puluhan</a:t>
            </a:r>
            <a:r>
              <a:rPr lang="en-ID" sz="3200" dirty="0">
                <a:latin typeface="Franklin Gothic Demi Cond" panose="020B0706030402020204" pitchFamily="34" charset="0"/>
              </a:rPr>
              <a:t> </a:t>
            </a:r>
            <a:r>
              <a:rPr lang="en-ID" sz="3200" dirty="0" err="1">
                <a:latin typeface="Franklin Gothic Demi Cond" panose="020B0706030402020204" pitchFamily="34" charset="0"/>
              </a:rPr>
              <a:t>dialek</a:t>
            </a:r>
            <a:r>
              <a:rPr lang="en-ID" sz="3200" dirty="0">
                <a:latin typeface="Franklin Gothic Demi Cond" panose="020B0706030402020204" pitchFamily="34" charset="0"/>
              </a:rPr>
              <a:t> India. </a:t>
            </a:r>
          </a:p>
          <a:p>
            <a:pPr marL="0" indent="0">
              <a:buNone/>
            </a:pPr>
            <a:r>
              <a:rPr lang="en-ID" sz="3200" dirty="0" err="1">
                <a:latin typeface="Impact" panose="020B0806030902050204" pitchFamily="34" charset="0"/>
              </a:rPr>
              <a:t>Didorong</a:t>
            </a:r>
            <a:r>
              <a:rPr lang="en-ID" sz="3200" dirty="0">
                <a:latin typeface="Impact" panose="020B0806030902050204" pitchFamily="34" charset="0"/>
              </a:rPr>
              <a:t> oleh </a:t>
            </a:r>
            <a:r>
              <a:rPr lang="en-ID" sz="3200" dirty="0" err="1">
                <a:latin typeface="Impact" panose="020B0806030902050204" pitchFamily="34" charset="0"/>
              </a:rPr>
              <a:t>kuasa</a:t>
            </a:r>
            <a:r>
              <a:rPr lang="en-ID" sz="3200" dirty="0">
                <a:latin typeface="Impact" panose="020B0806030902050204" pitchFamily="34" charset="0"/>
              </a:rPr>
              <a:t> Kitab </a:t>
            </a:r>
            <a:r>
              <a:rPr lang="en-ID" sz="3200" dirty="0" err="1">
                <a:latin typeface="Impact" panose="020B0806030902050204" pitchFamily="34" charset="0"/>
              </a:rPr>
              <a:t>Suci</a:t>
            </a:r>
            <a:r>
              <a:rPr lang="en-ID" sz="3200" dirty="0">
                <a:latin typeface="Impact" panose="020B0806030902050204" pitchFamily="34" charset="0"/>
              </a:rPr>
              <a:t>, para </a:t>
            </a:r>
            <a:r>
              <a:rPr lang="en-ID" sz="3200" dirty="0" err="1">
                <a:latin typeface="Impact" panose="020B0806030902050204" pitchFamily="34" charset="0"/>
              </a:rPr>
              <a:t>misionaris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dikirim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ke</a:t>
            </a:r>
            <a:r>
              <a:rPr lang="en-ID" sz="3200" dirty="0">
                <a:latin typeface="Impact" panose="020B0806030902050204" pitchFamily="34" charset="0"/>
              </a:rPr>
              <a:t> </a:t>
            </a:r>
            <a:r>
              <a:rPr lang="en-ID" sz="3200" dirty="0" err="1">
                <a:latin typeface="Impact" panose="020B0806030902050204" pitchFamily="34" charset="0"/>
              </a:rPr>
              <a:t>seluruh</a:t>
            </a:r>
            <a:r>
              <a:rPr lang="en-ID" sz="3200" dirty="0">
                <a:latin typeface="Impact" panose="020B0806030902050204" pitchFamily="34" charset="0"/>
              </a:rPr>
              <a:t> dunia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6C60FD8F-FFD8-05BE-5AA2-AAD60D0B5863}"/>
              </a:ext>
            </a:extLst>
          </p:cNvPr>
          <p:cNvSpPr/>
          <p:nvPr/>
        </p:nvSpPr>
        <p:spPr>
          <a:xfrm>
            <a:off x="443132" y="2112532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30204549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23252401-70C5-BBD7-71E0-4867475BAA5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0890C0B-7E95-0F4A-B009-14480D40D3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280161" y="308225"/>
            <a:ext cx="7624117" cy="6426959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700" dirty="0">
                <a:latin typeface="Impact" panose="020B0806030902050204" pitchFamily="34" charset="0"/>
              </a:rPr>
              <a:t>Voltaire</a:t>
            </a:r>
            <a:r>
              <a:rPr lang="en-ID" sz="2700" dirty="0">
                <a:latin typeface="Franklin Gothic Demi Cond" panose="020B0706030402020204" pitchFamily="34" charset="0"/>
              </a:rPr>
              <a:t>, yang </a:t>
            </a:r>
            <a:r>
              <a:rPr lang="en-ID" sz="2700" dirty="0" err="1">
                <a:latin typeface="Franklin Gothic Demi Cond" panose="020B0706030402020204" pitchFamily="34" charset="0"/>
              </a:rPr>
              <a:t>tidak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percaya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kepada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Tuhan</a:t>
            </a:r>
            <a:r>
              <a:rPr lang="en-ID" sz="2700" dirty="0">
                <a:latin typeface="Franklin Gothic Demi Cond" panose="020B0706030402020204" pitchFamily="34" charset="0"/>
              </a:rPr>
              <a:t>, </a:t>
            </a:r>
            <a:r>
              <a:rPr lang="en-ID" sz="2700" dirty="0" err="1">
                <a:latin typeface="Franklin Gothic Demi Cond" panose="020B0706030402020204" pitchFamily="34" charset="0"/>
              </a:rPr>
              <a:t>pernah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dengan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sombong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berkata</a:t>
            </a:r>
            <a:r>
              <a:rPr lang="en-ID" sz="2700" dirty="0">
                <a:latin typeface="Franklin Gothic Demi Cond" panose="020B0706030402020204" pitchFamily="34" charset="0"/>
              </a:rPr>
              <a:t>, ‘</a:t>
            </a:r>
            <a:r>
              <a:rPr lang="en-ID" sz="2700" dirty="0">
                <a:latin typeface="Eras Demi ITC" panose="020B0805030504020804" pitchFamily="34" charset="0"/>
              </a:rPr>
              <a:t>Saya </a:t>
            </a:r>
            <a:r>
              <a:rPr lang="en-ID" sz="2700" dirty="0" err="1">
                <a:latin typeface="Eras Demi ITC" panose="020B0805030504020804" pitchFamily="34" charset="0"/>
              </a:rPr>
              <a:t>bosan</a:t>
            </a:r>
            <a:r>
              <a:rPr lang="en-ID" sz="2700" dirty="0">
                <a:latin typeface="Eras Demi ITC" panose="020B0805030504020804" pitchFamily="34" charset="0"/>
              </a:rPr>
              <a:t> </a:t>
            </a:r>
            <a:r>
              <a:rPr lang="en-ID" sz="2700" dirty="0" err="1">
                <a:latin typeface="Eras Demi ITC" panose="020B0805030504020804" pitchFamily="34" charset="0"/>
              </a:rPr>
              <a:t>mendengar</a:t>
            </a:r>
            <a:r>
              <a:rPr lang="en-ID" sz="2700" dirty="0">
                <a:latin typeface="Eras Demi ITC" panose="020B0805030504020804" pitchFamily="34" charset="0"/>
              </a:rPr>
              <a:t> orang-orang </a:t>
            </a:r>
            <a:r>
              <a:rPr lang="en-ID" sz="2700" dirty="0" err="1">
                <a:latin typeface="Eras Demi ITC" panose="020B0805030504020804" pitchFamily="34" charset="0"/>
              </a:rPr>
              <a:t>berulang</a:t>
            </a:r>
            <a:r>
              <a:rPr lang="en-ID" sz="2700" dirty="0">
                <a:latin typeface="Eras Demi ITC" panose="020B0805030504020804" pitchFamily="34" charset="0"/>
              </a:rPr>
              <a:t> kali </a:t>
            </a:r>
            <a:r>
              <a:rPr lang="en-ID" sz="2700" dirty="0" err="1">
                <a:latin typeface="Eras Demi ITC" panose="020B0805030504020804" pitchFamily="34" charset="0"/>
              </a:rPr>
              <a:t>mengatakan</a:t>
            </a:r>
            <a:r>
              <a:rPr lang="en-ID" sz="2700" dirty="0">
                <a:latin typeface="Eras Demi ITC" panose="020B0805030504020804" pitchFamily="34" charset="0"/>
              </a:rPr>
              <a:t> </a:t>
            </a:r>
            <a:r>
              <a:rPr lang="en-ID" sz="2700" dirty="0" err="1">
                <a:latin typeface="Eras Demi ITC" panose="020B0805030504020804" pitchFamily="34" charset="0"/>
              </a:rPr>
              <a:t>mengenai</a:t>
            </a:r>
            <a:r>
              <a:rPr lang="en-ID" sz="2700" dirty="0">
                <a:latin typeface="Eras Demi ITC" panose="020B0805030504020804" pitchFamily="34" charset="0"/>
              </a:rPr>
              <a:t> dua </a:t>
            </a:r>
            <a:r>
              <a:rPr lang="en-ID" sz="2700" dirty="0" err="1">
                <a:latin typeface="Eras Demi ITC" panose="020B0805030504020804" pitchFamily="34" charset="0"/>
              </a:rPr>
              <a:t>belas</a:t>
            </a:r>
            <a:r>
              <a:rPr lang="en-ID" sz="2700" dirty="0">
                <a:latin typeface="Eras Demi ITC" panose="020B0805030504020804" pitchFamily="34" charset="0"/>
              </a:rPr>
              <a:t> orang yang </a:t>
            </a:r>
            <a:r>
              <a:rPr lang="en-ID" sz="2700" dirty="0" err="1">
                <a:latin typeface="Eras Demi ITC" panose="020B0805030504020804" pitchFamily="34" charset="0"/>
              </a:rPr>
              <a:t>mendirikan</a:t>
            </a:r>
            <a:r>
              <a:rPr lang="en-ID" sz="2700" dirty="0">
                <a:latin typeface="Eras Demi ITC" panose="020B0805030504020804" pitchFamily="34" charset="0"/>
              </a:rPr>
              <a:t> agama Kristen. Saya </a:t>
            </a:r>
            <a:r>
              <a:rPr lang="en-ID" sz="2700" dirty="0" err="1">
                <a:latin typeface="Eras Demi ITC" panose="020B0805030504020804" pitchFamily="34" charset="0"/>
              </a:rPr>
              <a:t>akan</a:t>
            </a:r>
            <a:r>
              <a:rPr lang="en-ID" sz="2700" dirty="0">
                <a:latin typeface="Eras Demi ITC" panose="020B0805030504020804" pitchFamily="34" charset="0"/>
              </a:rPr>
              <a:t> </a:t>
            </a:r>
            <a:r>
              <a:rPr lang="en-ID" sz="2700" dirty="0" err="1">
                <a:latin typeface="Eras Demi ITC" panose="020B0805030504020804" pitchFamily="34" charset="0"/>
              </a:rPr>
              <a:t>membuktikan</a:t>
            </a:r>
            <a:r>
              <a:rPr lang="en-ID" sz="2700" dirty="0">
                <a:latin typeface="Eras Demi ITC" panose="020B0805030504020804" pitchFamily="34" charset="0"/>
              </a:rPr>
              <a:t> </a:t>
            </a:r>
            <a:r>
              <a:rPr lang="en-ID" sz="2700" dirty="0" err="1">
                <a:latin typeface="Eras Demi ITC" panose="020B0805030504020804" pitchFamily="34" charset="0"/>
              </a:rPr>
              <a:t>bahwa</a:t>
            </a:r>
            <a:r>
              <a:rPr lang="en-ID" sz="2700" dirty="0">
                <a:latin typeface="Eras Demi ITC" panose="020B0805030504020804" pitchFamily="34" charset="0"/>
              </a:rPr>
              <a:t> </a:t>
            </a:r>
            <a:r>
              <a:rPr lang="en-ID" sz="2700" dirty="0" err="1">
                <a:latin typeface="Eras Demi ITC" panose="020B0805030504020804" pitchFamily="34" charset="0"/>
              </a:rPr>
              <a:t>seorang</a:t>
            </a:r>
            <a:r>
              <a:rPr lang="en-ID" sz="2700" dirty="0">
                <a:latin typeface="Eras Demi ITC" panose="020B0805030504020804" pitchFamily="34" charset="0"/>
              </a:rPr>
              <a:t> </a:t>
            </a:r>
            <a:r>
              <a:rPr lang="en-ID" sz="2700" dirty="0" err="1">
                <a:latin typeface="Eras Demi ITC" panose="020B0805030504020804" pitchFamily="34" charset="0"/>
              </a:rPr>
              <a:t>saja</a:t>
            </a:r>
            <a:r>
              <a:rPr lang="en-ID" sz="2700" dirty="0">
                <a:latin typeface="Eras Demi ITC" panose="020B0805030504020804" pitchFamily="34" charset="0"/>
              </a:rPr>
              <a:t> </a:t>
            </a:r>
            <a:r>
              <a:rPr lang="en-ID" sz="2700" dirty="0" err="1">
                <a:latin typeface="Eras Demi ITC" panose="020B0805030504020804" pitchFamily="34" charset="0"/>
              </a:rPr>
              <a:t>sudah</a:t>
            </a:r>
            <a:r>
              <a:rPr lang="en-ID" sz="2700" dirty="0">
                <a:latin typeface="Eras Demi ITC" panose="020B0805030504020804" pitchFamily="34" charset="0"/>
              </a:rPr>
              <a:t> </a:t>
            </a:r>
            <a:r>
              <a:rPr lang="en-ID" sz="2700" dirty="0" err="1">
                <a:latin typeface="Eras Demi ITC" panose="020B0805030504020804" pitchFamily="34" charset="0"/>
              </a:rPr>
              <a:t>cukup</a:t>
            </a:r>
            <a:r>
              <a:rPr lang="en-ID" sz="2700" dirty="0">
                <a:latin typeface="Eras Demi ITC" panose="020B0805030504020804" pitchFamily="34" charset="0"/>
              </a:rPr>
              <a:t> </a:t>
            </a:r>
            <a:r>
              <a:rPr lang="en-ID" sz="2700" dirty="0" err="1">
                <a:latin typeface="Eras Demi ITC" panose="020B0805030504020804" pitchFamily="34" charset="0"/>
              </a:rPr>
              <a:t>untuk</a:t>
            </a:r>
            <a:r>
              <a:rPr lang="en-ID" sz="2700" dirty="0">
                <a:latin typeface="Eras Demi ITC" panose="020B0805030504020804" pitchFamily="34" charset="0"/>
              </a:rPr>
              <a:t> </a:t>
            </a:r>
            <a:r>
              <a:rPr lang="en-ID" sz="2700" dirty="0" err="1">
                <a:latin typeface="Eras Demi ITC" panose="020B0805030504020804" pitchFamily="34" charset="0"/>
              </a:rPr>
              <a:t>meruntuhkannya</a:t>
            </a:r>
            <a:r>
              <a:rPr lang="en-ID" sz="2700" dirty="0">
                <a:latin typeface="Eras Demi ITC" panose="020B0805030504020804" pitchFamily="34" charset="0"/>
              </a:rPr>
              <a:t>.' </a:t>
            </a:r>
            <a:r>
              <a:rPr lang="en-ID" sz="2700" dirty="0" err="1">
                <a:latin typeface="Franklin Gothic Demi Cond" panose="020B0706030402020204" pitchFamily="34" charset="0"/>
              </a:rPr>
              <a:t>Generasi</a:t>
            </a:r>
            <a:r>
              <a:rPr lang="en-ID" sz="2700" dirty="0">
                <a:latin typeface="Franklin Gothic Demi Cond" panose="020B0706030402020204" pitchFamily="34" charset="0"/>
              </a:rPr>
              <a:t> demi </a:t>
            </a:r>
            <a:r>
              <a:rPr lang="en-ID" sz="2700" dirty="0" err="1">
                <a:latin typeface="Franklin Gothic Demi Cond" panose="020B0706030402020204" pitchFamily="34" charset="0"/>
              </a:rPr>
              <a:t>generasi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sudah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berlalu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sejak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kematiannya</a:t>
            </a:r>
            <a:r>
              <a:rPr lang="en-ID" sz="2700" dirty="0">
                <a:latin typeface="Franklin Gothic Demi Cond" panose="020B0706030402020204" pitchFamily="34" charset="0"/>
              </a:rPr>
              <a:t>. </a:t>
            </a:r>
            <a:r>
              <a:rPr lang="en-ID" sz="2700" dirty="0" err="1">
                <a:latin typeface="Franklin Gothic Demi Cond" panose="020B0706030402020204" pitchFamily="34" charset="0"/>
              </a:rPr>
              <a:t>Jutaan</a:t>
            </a:r>
            <a:r>
              <a:rPr lang="en-ID" sz="2700" dirty="0">
                <a:latin typeface="Franklin Gothic Demi Cond" panose="020B0706030402020204" pitchFamily="34" charset="0"/>
              </a:rPr>
              <a:t> orang </a:t>
            </a:r>
            <a:r>
              <a:rPr lang="en-ID" sz="2700" dirty="0" err="1">
                <a:latin typeface="Franklin Gothic Demi Cond" panose="020B0706030402020204" pitchFamily="34" charset="0"/>
              </a:rPr>
              <a:t>telah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bergabung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untuk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memerangi</a:t>
            </a:r>
            <a:r>
              <a:rPr lang="en-ID" sz="2700" dirty="0">
                <a:latin typeface="Franklin Gothic Demi Cond" panose="020B0706030402020204" pitchFamily="34" charset="0"/>
              </a:rPr>
              <a:t> Kitab </a:t>
            </a:r>
            <a:r>
              <a:rPr lang="en-ID" sz="2700" dirty="0" err="1">
                <a:latin typeface="Franklin Gothic Demi Cond" panose="020B0706030402020204" pitchFamily="34" charset="0"/>
              </a:rPr>
              <a:t>Suci</a:t>
            </a:r>
            <a:r>
              <a:rPr lang="en-ID" sz="2700" dirty="0">
                <a:latin typeface="Franklin Gothic Demi Cond" panose="020B0706030402020204" pitchFamily="34" charset="0"/>
              </a:rPr>
              <a:t>. </a:t>
            </a:r>
            <a:r>
              <a:rPr lang="en-ID" sz="2700" dirty="0" err="1">
                <a:latin typeface="Franklin Gothic Demi Cond" panose="020B0706030402020204" pitchFamily="34" charset="0"/>
              </a:rPr>
              <a:t>Tetapi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nyatanya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masih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jauh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dari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keruntuhan</a:t>
            </a:r>
            <a:r>
              <a:rPr lang="en-ID" sz="2700" dirty="0">
                <a:latin typeface="Franklin Gothic Demi Cond" panose="020B0706030402020204" pitchFamily="34" charset="0"/>
              </a:rPr>
              <a:t>, yang di mana pada zaman Voltaire </a:t>
            </a:r>
            <a:r>
              <a:rPr lang="en-ID" sz="2700" dirty="0" err="1">
                <a:latin typeface="Franklin Gothic Demi Cond" panose="020B0706030402020204" pitchFamily="34" charset="0"/>
              </a:rPr>
              <a:t>ada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seratus</a:t>
            </a:r>
            <a:r>
              <a:rPr lang="en-ID" sz="2700" dirty="0">
                <a:latin typeface="Franklin Gothic Demi Cond" panose="020B0706030402020204" pitchFamily="34" charset="0"/>
              </a:rPr>
              <a:t> Kitab </a:t>
            </a:r>
            <a:r>
              <a:rPr lang="en-ID" sz="2700" dirty="0" err="1">
                <a:latin typeface="Franklin Gothic Demi Cond" panose="020B0706030402020204" pitchFamily="34" charset="0"/>
              </a:rPr>
              <a:t>Suci</a:t>
            </a:r>
            <a:r>
              <a:rPr lang="en-ID" sz="2700" dirty="0">
                <a:latin typeface="Franklin Gothic Demi Cond" panose="020B0706030402020204" pitchFamily="34" charset="0"/>
              </a:rPr>
              <a:t>, </a:t>
            </a:r>
            <a:r>
              <a:rPr lang="en-ID" sz="2700" dirty="0" err="1">
                <a:latin typeface="Franklin Gothic Demi Cond" panose="020B0706030402020204" pitchFamily="34" charset="0"/>
              </a:rPr>
              <a:t>sekarang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ada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sepuluh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ribu</a:t>
            </a:r>
            <a:r>
              <a:rPr lang="en-ID" sz="2700" dirty="0">
                <a:latin typeface="Franklin Gothic Demi Cond" panose="020B0706030402020204" pitchFamily="34" charset="0"/>
              </a:rPr>
              <a:t> Kitab </a:t>
            </a:r>
            <a:r>
              <a:rPr lang="en-ID" sz="2700" dirty="0" err="1">
                <a:latin typeface="Franklin Gothic Demi Cond" panose="020B0706030402020204" pitchFamily="34" charset="0"/>
              </a:rPr>
              <a:t>Suci</a:t>
            </a:r>
            <a:r>
              <a:rPr lang="en-ID" sz="2700" dirty="0">
                <a:latin typeface="Franklin Gothic Demi Cond" panose="020B0706030402020204" pitchFamily="34" charset="0"/>
              </a:rPr>
              <a:t>, </a:t>
            </a:r>
            <a:r>
              <a:rPr lang="en-ID" sz="2700" dirty="0" err="1">
                <a:latin typeface="Franklin Gothic Demi Cond" panose="020B0706030402020204" pitchFamily="34" charset="0"/>
              </a:rPr>
              <a:t>ya</a:t>
            </a:r>
            <a:r>
              <a:rPr lang="en-ID" sz="2700" dirty="0">
                <a:latin typeface="Franklin Gothic Demi Cond" panose="020B0706030402020204" pitchFamily="34" charset="0"/>
              </a:rPr>
              <a:t>, </a:t>
            </a:r>
            <a:r>
              <a:rPr lang="en-ID" sz="2700" dirty="0" err="1">
                <a:latin typeface="Franklin Gothic Demi Cond" panose="020B0706030402020204" pitchFamily="34" charset="0"/>
              </a:rPr>
              <a:t>bahkan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seratus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ribu</a:t>
            </a:r>
            <a:r>
              <a:rPr lang="en-ID" sz="2700" dirty="0">
                <a:latin typeface="Franklin Gothic Demi Cond" panose="020B0706030402020204" pitchFamily="34" charset="0"/>
              </a:rPr>
              <a:t> Kitab </a:t>
            </a:r>
            <a:r>
              <a:rPr lang="en-ID" sz="2700" dirty="0" err="1">
                <a:latin typeface="Franklin Gothic Demi Cond" panose="020B0706030402020204" pitchFamily="34" charset="0"/>
              </a:rPr>
              <a:t>Suci</a:t>
            </a:r>
            <a:r>
              <a:rPr lang="en-ID" sz="2700" dirty="0">
                <a:latin typeface="Franklin Gothic Demi Cond" panose="020B0706030402020204" pitchFamily="34" charset="0"/>
              </a:rPr>
              <a:t>, </a:t>
            </a:r>
            <a:r>
              <a:rPr lang="en-ID" sz="2700" dirty="0" err="1">
                <a:latin typeface="Franklin Gothic Demi Cond" panose="020B0706030402020204" pitchFamily="34" charset="0"/>
              </a:rPr>
              <a:t>Buku</a:t>
            </a:r>
            <a:r>
              <a:rPr lang="en-ID" sz="2700" dirty="0">
                <a:latin typeface="Franklin Gothic Demi Cond" panose="020B0706030402020204" pitchFamily="34" charset="0"/>
              </a:rPr>
              <a:t> Allah. </a:t>
            </a:r>
          </a:p>
          <a:p>
            <a:pPr marL="0" indent="0">
              <a:buNone/>
            </a:pPr>
            <a:r>
              <a:rPr lang="en-ID" sz="2700" dirty="0" err="1">
                <a:latin typeface="Franklin Gothic Demi Cond" panose="020B0706030402020204" pitchFamily="34" charset="0"/>
              </a:rPr>
              <a:t>Seorang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Pembaru</a:t>
            </a:r>
            <a:r>
              <a:rPr lang="en-ID" sz="2700" dirty="0">
                <a:latin typeface="Franklin Gothic Demi Cond" panose="020B0706030402020204" pitchFamily="34" charset="0"/>
              </a:rPr>
              <a:t> yang </a:t>
            </a:r>
            <a:r>
              <a:rPr lang="en-ID" sz="2700" dirty="0" err="1">
                <a:latin typeface="Franklin Gothic Demi Cond" panose="020B0706030402020204" pitchFamily="34" charset="0"/>
              </a:rPr>
              <a:t>terdahulu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berkata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mengenai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gereja</a:t>
            </a:r>
            <a:r>
              <a:rPr lang="en-ID" sz="2700" dirty="0">
                <a:latin typeface="Franklin Gothic Demi Cond" panose="020B0706030402020204" pitchFamily="34" charset="0"/>
              </a:rPr>
              <a:t> Kristen, </a:t>
            </a:r>
            <a:r>
              <a:rPr lang="en-ID" sz="2700" dirty="0">
                <a:latin typeface="Impact" panose="020B0806030902050204" pitchFamily="34" charset="0"/>
              </a:rPr>
              <a:t>"Kitab </a:t>
            </a:r>
            <a:r>
              <a:rPr lang="en-ID" sz="2700" dirty="0" err="1">
                <a:latin typeface="Impact" panose="020B0806030902050204" pitchFamily="34" charset="0"/>
              </a:rPr>
              <a:t>Suci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itu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adalah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landasan</a:t>
            </a:r>
            <a:r>
              <a:rPr lang="en-ID" sz="2700" dirty="0">
                <a:latin typeface="Impact" panose="020B0806030902050204" pitchFamily="34" charset="0"/>
              </a:rPr>
              <a:t> yang </a:t>
            </a:r>
            <a:r>
              <a:rPr lang="en-ID" sz="2700" dirty="0" err="1">
                <a:latin typeface="Impact" panose="020B0806030902050204" pitchFamily="34" charset="0"/>
              </a:rPr>
              <a:t>telah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merusakkan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banyak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palu</a:t>
            </a:r>
            <a:r>
              <a:rPr lang="en-ID" sz="2700" dirty="0">
                <a:latin typeface="Impact" panose="020B0806030902050204" pitchFamily="34" charset="0"/>
              </a:rPr>
              <a:t>" </a:t>
            </a:r>
            <a:r>
              <a:rPr lang="en-ID" sz="2700" dirty="0">
                <a:latin typeface="Franklin Gothic Demi Cond" panose="020B0706030402020204" pitchFamily="34" charset="0"/>
              </a:rPr>
              <a:t>[Ellen G. White, </a:t>
            </a:r>
            <a:r>
              <a:rPr lang="en-ID" sz="2700" dirty="0" err="1">
                <a:latin typeface="Franklin Gothic Demi Cond" panose="020B0706030402020204" pitchFamily="34" charset="0"/>
              </a:rPr>
              <a:t>Kemenangan</a:t>
            </a:r>
            <a:r>
              <a:rPr lang="en-ID" sz="2700" dirty="0">
                <a:latin typeface="Franklin Gothic Demi Cond" panose="020B0706030402020204" pitchFamily="34" charset="0"/>
              </a:rPr>
              <a:t> Akhir, </a:t>
            </a:r>
            <a:r>
              <a:rPr lang="en-ID" sz="2700" dirty="0" err="1">
                <a:latin typeface="Franklin Gothic Demi Cond" panose="020B0706030402020204" pitchFamily="34" charset="0"/>
              </a:rPr>
              <a:t>hlm</a:t>
            </a:r>
            <a:r>
              <a:rPr lang="en-ID" sz="2700" dirty="0">
                <a:latin typeface="Franklin Gothic Demi Cond" panose="020B0706030402020204" pitchFamily="34" charset="0"/>
              </a:rPr>
              <a:t>. 243, 244]. 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79780A95-AEEE-B726-AA51-E1A4C7FDA098}"/>
              </a:ext>
            </a:extLst>
          </p:cNvPr>
          <p:cNvSpPr/>
          <p:nvPr/>
        </p:nvSpPr>
        <p:spPr>
          <a:xfrm>
            <a:off x="239722" y="1966343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80769747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7E288B-263E-D74A-D22E-006BBADE67A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60758" y="3752850"/>
            <a:ext cx="8319007" cy="847286"/>
          </a:xfrm>
        </p:spPr>
        <p:txBody>
          <a:bodyPr anchor="ctr">
            <a:normAutofit/>
          </a:bodyPr>
          <a:lstStyle/>
          <a:p>
            <a:pPr algn="ctr"/>
            <a:r>
              <a:rPr lang="en-US" sz="4800" dirty="0">
                <a:latin typeface="Aharoni" panose="02010803020104030203" pitchFamily="2" charset="-79"/>
                <a:cs typeface="Aharoni" panose="02010803020104030203" pitchFamily="2" charset="-79"/>
              </a:rPr>
              <a:t>YESAYA 40 : 8</a:t>
            </a:r>
            <a:endParaRPr lang="en-ID" sz="48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52D7CF3-AC60-4083-A0A3-24771BCF68F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35842"/>
          <a:stretch/>
        </p:blipFill>
        <p:spPr>
          <a:xfrm>
            <a:off x="20" y="10"/>
            <a:ext cx="9143980" cy="3710603"/>
          </a:xfrm>
          <a:custGeom>
            <a:avLst/>
            <a:gdLst/>
            <a:ahLst/>
            <a:cxnLst/>
            <a:rect l="l" t="t" r="r" b="b"/>
            <a:pathLst>
              <a:path w="12192000" h="3692092">
                <a:moveTo>
                  <a:pt x="0" y="0"/>
                </a:moveTo>
                <a:lnTo>
                  <a:pt x="12192000" y="0"/>
                </a:lnTo>
                <a:lnTo>
                  <a:pt x="12192000" y="3504824"/>
                </a:lnTo>
                <a:lnTo>
                  <a:pt x="12024691" y="3517794"/>
                </a:lnTo>
                <a:cubicBezTo>
                  <a:pt x="8077523" y="3783195"/>
                  <a:pt x="4094678" y="3026959"/>
                  <a:pt x="160485" y="3663863"/>
                </a:cubicBezTo>
                <a:lnTo>
                  <a:pt x="0" y="3692092"/>
                </a:lnTo>
                <a:close/>
              </a:path>
            </a:pathLst>
          </a:cu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6ACCF6D-1C14-B1B5-967B-AE5AFEE9CC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1356" y="4811185"/>
            <a:ext cx="8421288" cy="1563164"/>
          </a:xfrm>
        </p:spPr>
        <p:txBody>
          <a:bodyPr anchor="ctr">
            <a:noAutofit/>
          </a:bodyPr>
          <a:lstStyle/>
          <a:p>
            <a:pPr marL="0" indent="0" algn="ctr">
              <a:buNone/>
            </a:pPr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“</a:t>
            </a:r>
            <a:r>
              <a:rPr lang="en-US" sz="3600" dirty="0" err="1">
                <a:latin typeface="Aharoni" panose="02010803020104030203" pitchFamily="2" charset="-79"/>
                <a:cs typeface="Aharoni" panose="02010803020104030203" pitchFamily="2" charset="-79"/>
              </a:rPr>
              <a:t>Rumput</a:t>
            </a:r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 menjadi </a:t>
            </a:r>
            <a:r>
              <a:rPr lang="en-US" sz="3600" dirty="0" err="1">
                <a:latin typeface="Aharoni" panose="02010803020104030203" pitchFamily="2" charset="-79"/>
                <a:cs typeface="Aharoni" panose="02010803020104030203" pitchFamily="2" charset="-79"/>
              </a:rPr>
              <a:t>kering</a:t>
            </a:r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, </a:t>
            </a:r>
            <a:r>
              <a:rPr lang="en-US" sz="3600" dirty="0" err="1">
                <a:latin typeface="Aharoni" panose="02010803020104030203" pitchFamily="2" charset="-79"/>
                <a:cs typeface="Aharoni" panose="02010803020104030203" pitchFamily="2" charset="-79"/>
              </a:rPr>
              <a:t>bunga</a:t>
            </a:r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 menjadi </a:t>
            </a:r>
            <a:r>
              <a:rPr lang="en-US" sz="3600" dirty="0" err="1">
                <a:latin typeface="Aharoni" panose="02010803020104030203" pitchFamily="2" charset="-79"/>
                <a:cs typeface="Aharoni" panose="02010803020104030203" pitchFamily="2" charset="-79"/>
              </a:rPr>
              <a:t>layu</a:t>
            </a:r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, tetapi firman Allah </a:t>
            </a:r>
            <a:r>
              <a:rPr lang="en-US" sz="3600" dirty="0" err="1">
                <a:latin typeface="Aharoni" panose="02010803020104030203" pitchFamily="2" charset="-79"/>
                <a:cs typeface="Aharoni" panose="02010803020104030203" pitchFamily="2" charset="-79"/>
              </a:rPr>
              <a:t>kita</a:t>
            </a:r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 </a:t>
            </a:r>
            <a:r>
              <a:rPr lang="en-US" sz="3600" dirty="0" err="1">
                <a:latin typeface="Aharoni" panose="02010803020104030203" pitchFamily="2" charset="-79"/>
                <a:cs typeface="Aharoni" panose="02010803020104030203" pitchFamily="2" charset="-79"/>
              </a:rPr>
              <a:t>tetap</a:t>
            </a:r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 untuk </a:t>
            </a:r>
            <a:r>
              <a:rPr lang="en-US" sz="3600" dirty="0" err="1">
                <a:latin typeface="Aharoni" panose="02010803020104030203" pitchFamily="2" charset="-79"/>
                <a:cs typeface="Aharoni" panose="02010803020104030203" pitchFamily="2" charset="-79"/>
              </a:rPr>
              <a:t>selama-lamanya</a:t>
            </a:r>
            <a:r>
              <a:rPr lang="en-US" sz="3600" dirty="0">
                <a:latin typeface="Aharoni" panose="02010803020104030203" pitchFamily="2" charset="-79"/>
                <a:cs typeface="Aharoni" panose="02010803020104030203" pitchFamily="2" charset="-79"/>
              </a:rPr>
              <a:t>.”</a:t>
            </a:r>
            <a:endParaRPr lang="en-ID" sz="3600" dirty="0"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11427312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A7ECAB14-A657-1408-B32B-CEB4780E98F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06F87F5-AAFB-C489-2DAD-258B5163418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96231" y="939376"/>
            <a:ext cx="7439704" cy="558487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 err="1">
                <a:latin typeface="Impact" panose="020B0806030902050204" pitchFamily="34" charset="0"/>
              </a:rPr>
              <a:t>Firman</a:t>
            </a:r>
            <a:r>
              <a:rPr lang="en-ID" dirty="0">
                <a:latin typeface="Impact" panose="020B0806030902050204" pitchFamily="34" charset="0"/>
              </a:rPr>
              <a:t> Allah </a:t>
            </a:r>
            <a:r>
              <a:rPr lang="en-ID" dirty="0" err="1">
                <a:latin typeface="Impact" panose="020B0806030902050204" pitchFamily="34" charset="0"/>
              </a:rPr>
              <a:t>mungkin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dapat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diserang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atau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ditindas</a:t>
            </a:r>
            <a:r>
              <a:rPr lang="en-ID" dirty="0">
                <a:latin typeface="Impact" panose="020B0806030902050204" pitchFamily="34" charset="0"/>
              </a:rPr>
              <a:t>, </a:t>
            </a:r>
            <a:r>
              <a:rPr lang="en-ID" dirty="0" err="1">
                <a:latin typeface="Impact" panose="020B0806030902050204" pitchFamily="34" charset="0"/>
              </a:rPr>
              <a:t>tetapi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Firman</a:t>
            </a:r>
            <a:r>
              <a:rPr lang="en-ID" dirty="0">
                <a:latin typeface="Impact" panose="020B0806030902050204" pitchFamily="34" charset="0"/>
              </a:rPr>
              <a:t> Allah </a:t>
            </a:r>
            <a:r>
              <a:rPr lang="en-ID" dirty="0" err="1">
                <a:latin typeface="Impact" panose="020B0806030902050204" pitchFamily="34" charset="0"/>
              </a:rPr>
              <a:t>tidak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akan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pernah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bisa</a:t>
            </a:r>
            <a:r>
              <a:rPr lang="en-ID" dirty="0">
                <a:latin typeface="Impact" panose="020B0806030902050204" pitchFamily="34" charset="0"/>
              </a:rPr>
              <a:t> </a:t>
            </a:r>
            <a:r>
              <a:rPr lang="en-ID" dirty="0" err="1">
                <a:latin typeface="Impact" panose="020B0806030902050204" pitchFamily="34" charset="0"/>
              </a:rPr>
              <a:t>dilenyapkan</a:t>
            </a:r>
            <a:r>
              <a:rPr lang="en-ID" dirty="0">
                <a:latin typeface="Impact" panose="020B0806030902050204" pitchFamily="34" charset="0"/>
              </a:rPr>
              <a:t>. </a:t>
            </a:r>
          </a:p>
          <a:p>
            <a:pPr marL="0" indent="0">
              <a:buNone/>
            </a:pPr>
            <a:r>
              <a:rPr lang="en-ID" dirty="0" err="1">
                <a:latin typeface="Franklin Gothic Demi Cond" panose="020B0706030402020204" pitchFamily="34" charset="0"/>
              </a:rPr>
              <a:t>Bahkan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banyak</a:t>
            </a:r>
            <a:r>
              <a:rPr lang="en-ID" dirty="0">
                <a:latin typeface="Franklin Gothic Demi Cond" panose="020B0706030402020204" pitchFamily="34" charset="0"/>
              </a:rPr>
              <a:t> orang yang </a:t>
            </a:r>
            <a:r>
              <a:rPr lang="en-ID" dirty="0" err="1">
                <a:latin typeface="Franklin Gothic Demi Cond" panose="020B0706030402020204" pitchFamily="34" charset="0"/>
              </a:rPr>
              <a:t>mengaku</a:t>
            </a:r>
            <a:r>
              <a:rPr lang="en-ID" dirty="0">
                <a:latin typeface="Franklin Gothic Demi Cond" panose="020B0706030402020204" pitchFamily="34" charset="0"/>
              </a:rPr>
              <a:t> Kristen </a:t>
            </a:r>
            <a:r>
              <a:rPr lang="en-ID" dirty="0" err="1">
                <a:latin typeface="Franklin Gothic Demi Cond" panose="020B0706030402020204" pitchFamily="34" charset="0"/>
              </a:rPr>
              <a:t>merongrong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otoritasnya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dengan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berbagai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cara</a:t>
            </a:r>
            <a:r>
              <a:rPr lang="en-ID" dirty="0">
                <a:latin typeface="Franklin Gothic Demi Cond" panose="020B0706030402020204" pitchFamily="34" charset="0"/>
              </a:rPr>
              <a:t>, </a:t>
            </a:r>
            <a:r>
              <a:rPr lang="en-ID" dirty="0" err="1">
                <a:latin typeface="Franklin Gothic Demi Cond" panose="020B0706030402020204" pitchFamily="34" charset="0"/>
              </a:rPr>
              <a:t>mempertanyakan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bagian-bagian</a:t>
            </a:r>
            <a:r>
              <a:rPr lang="en-ID" dirty="0">
                <a:latin typeface="Franklin Gothic Demi Cond" panose="020B0706030402020204" pitchFamily="34" charset="0"/>
              </a:rPr>
              <a:t> Kitab </a:t>
            </a:r>
            <a:r>
              <a:rPr lang="en-ID" dirty="0" err="1">
                <a:latin typeface="Franklin Gothic Demi Cond" panose="020B0706030402020204" pitchFamily="34" charset="0"/>
              </a:rPr>
              <a:t>Suci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atau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terlalu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menekankan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elemen-elemen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manusiawi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sehingga</a:t>
            </a:r>
            <a:r>
              <a:rPr lang="en-ID" dirty="0">
                <a:latin typeface="Franklin Gothic Demi Cond" panose="020B0706030402020204" pitchFamily="34" charset="0"/>
              </a:rPr>
              <a:t> Kitab </a:t>
            </a:r>
            <a:r>
              <a:rPr lang="en-ID" dirty="0" err="1">
                <a:latin typeface="Franklin Gothic Demi Cond" panose="020B0706030402020204" pitchFamily="34" charset="0"/>
              </a:rPr>
              <a:t>Suci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kehilangan</a:t>
            </a:r>
            <a:r>
              <a:rPr lang="en-ID" dirty="0">
                <a:latin typeface="Franklin Gothic Demi Cond" panose="020B0706030402020204" pitchFamily="34" charset="0"/>
              </a:rPr>
              <a:t> cap </a:t>
            </a:r>
            <a:r>
              <a:rPr lang="en-ID" dirty="0" err="1">
                <a:latin typeface="Franklin Gothic Demi Cond" panose="020B0706030402020204" pitchFamily="34" charset="0"/>
              </a:rPr>
              <a:t>atau</a:t>
            </a:r>
            <a:r>
              <a:rPr lang="en-ID" dirty="0">
                <a:latin typeface="Franklin Gothic Demi Cond" panose="020B0706030402020204" pitchFamily="34" charset="0"/>
              </a:rPr>
              <a:t> </a:t>
            </a:r>
            <a:r>
              <a:rPr lang="en-ID" dirty="0" err="1">
                <a:latin typeface="Franklin Gothic Demi Cond" panose="020B0706030402020204" pitchFamily="34" charset="0"/>
              </a:rPr>
              <a:t>tanda</a:t>
            </a:r>
            <a:r>
              <a:rPr lang="en-ID" dirty="0">
                <a:latin typeface="Franklin Gothic Demi Cond" panose="020B0706030402020204" pitchFamily="34" charset="0"/>
              </a:rPr>
              <a:t> Ilahi, dan </a:t>
            </a:r>
            <a:r>
              <a:rPr lang="en-ID" dirty="0" err="1">
                <a:latin typeface="Franklin Gothic Demi Cond" panose="020B0706030402020204" pitchFamily="34" charset="0"/>
              </a:rPr>
              <a:t>kebenaran</a:t>
            </a:r>
            <a:r>
              <a:rPr lang="en-ID" dirty="0">
                <a:latin typeface="Franklin Gothic Demi Cond" panose="020B0706030402020204" pitchFamily="34" charset="0"/>
              </a:rPr>
              <a:t> Allah pun </a:t>
            </a:r>
            <a:r>
              <a:rPr lang="en-ID" dirty="0" err="1">
                <a:latin typeface="Franklin Gothic Demi Cond" panose="020B0706030402020204" pitchFamily="34" charset="0"/>
              </a:rPr>
              <a:t>dirusak</a:t>
            </a:r>
            <a:r>
              <a:rPr lang="en-ID" dirty="0">
                <a:latin typeface="Franklin Gothic Demi Cond" panose="020B0706030402020204" pitchFamily="34" charset="0"/>
              </a:rPr>
              <a:t>. </a:t>
            </a:r>
            <a:r>
              <a:rPr lang="en-ID" dirty="0" err="1">
                <a:latin typeface="Gill Sans Nova Cond XBd" panose="020B0A06020104020203" pitchFamily="34" charset="0"/>
              </a:rPr>
              <a:t>Namun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Firman</a:t>
            </a:r>
            <a:r>
              <a:rPr lang="en-ID" dirty="0">
                <a:latin typeface="Gill Sans Nova Cond XBd" panose="020B0A06020104020203" pitchFamily="34" charset="0"/>
              </a:rPr>
              <a:t> Allah </a:t>
            </a:r>
            <a:r>
              <a:rPr lang="en-ID" dirty="0" err="1">
                <a:latin typeface="Gill Sans Nova Cond XBd" panose="020B0A06020104020203" pitchFamily="34" charset="0"/>
              </a:rPr>
              <a:t>masih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hidup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sampai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sekarang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berbicara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kepada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hati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manusia</a:t>
            </a:r>
            <a:r>
              <a:rPr lang="en-ID" dirty="0">
                <a:latin typeface="Gill Sans Nova Cond XBd" panose="020B0A06020104020203" pitchFamily="34" charset="0"/>
              </a:rPr>
              <a:t>, </a:t>
            </a:r>
            <a:r>
              <a:rPr lang="en-ID" dirty="0" err="1">
                <a:latin typeface="Gill Sans Nova Cond XBd" panose="020B0A06020104020203" pitchFamily="34" charset="0"/>
              </a:rPr>
              <a:t>mengembuskan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kehidupan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baru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kepada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mereka</a:t>
            </a:r>
            <a:r>
              <a:rPr lang="en-ID" dirty="0">
                <a:latin typeface="Gill Sans Nova Cond XBd" panose="020B0A06020104020203" pitchFamily="34" charset="0"/>
              </a:rPr>
              <a:t> yang </a:t>
            </a:r>
            <a:r>
              <a:rPr lang="en-ID" dirty="0" err="1">
                <a:latin typeface="Gill Sans Nova Cond XBd" panose="020B0A06020104020203" pitchFamily="34" charset="0"/>
              </a:rPr>
              <a:t>mau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mendengarkan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Firman</a:t>
            </a:r>
            <a:r>
              <a:rPr lang="en-ID" dirty="0">
                <a:latin typeface="Gill Sans Nova Cond XBd" panose="020B0A06020104020203" pitchFamily="34" charset="0"/>
              </a:rPr>
              <a:t> dan </a:t>
            </a:r>
            <a:r>
              <a:rPr lang="en-ID" dirty="0" err="1">
                <a:latin typeface="Gill Sans Nova Cond XBd" panose="020B0A06020104020203" pitchFamily="34" charset="0"/>
              </a:rPr>
              <a:t>mengikuti</a:t>
            </a:r>
            <a:r>
              <a:rPr lang="en-ID" dirty="0">
                <a:latin typeface="Gill Sans Nova Cond XBd" panose="020B0A06020104020203" pitchFamily="34" charset="0"/>
              </a:rPr>
              <a:t> </a:t>
            </a:r>
            <a:r>
              <a:rPr lang="en-ID" dirty="0" err="1">
                <a:latin typeface="Gill Sans Nova Cond XBd" panose="020B0A06020104020203" pitchFamily="34" charset="0"/>
              </a:rPr>
              <a:t>ajaran-ajarannya</a:t>
            </a:r>
            <a:r>
              <a:rPr lang="en-ID" dirty="0">
                <a:latin typeface="Gill Sans Nova Cond XBd" panose="020B0A06020104020203" pitchFamily="34" charset="0"/>
              </a:rPr>
              <a:t>.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68AA55D-4A01-88A0-2D11-15299D152D64}"/>
              </a:ext>
            </a:extLst>
          </p:cNvPr>
          <p:cNvSpPr/>
          <p:nvPr/>
        </p:nvSpPr>
        <p:spPr>
          <a:xfrm>
            <a:off x="323556" y="2637148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00206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47942009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3A930249-8242-4E2B-AF17-C01826488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BDD999-C5E1-4B3E-A710-76867381916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00000"/>
              </a:solidFill>
            </a:endParaRPr>
          </a:p>
        </p:txBody>
      </p:sp>
      <p:pic>
        <p:nvPicPr>
          <p:cNvPr id="4" name="Picture 3" descr="A black book with gold text on it&#10;&#10;Description automatically generated">
            <a:extLst>
              <a:ext uri="{FF2B5EF4-FFF2-40B4-BE49-F238E27FC236}">
                <a16:creationId xmlns:a16="http://schemas.microsoft.com/office/drawing/2014/main" id="{A2311213-53A5-51E6-DFCE-B24104B0BE9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80000"/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40000" contrast="-20000"/>
                    </a14:imgEffect>
                  </a14:imgLayer>
                </a14:imgProps>
              </a:ext>
            </a:extLst>
          </a:blip>
          <a:srcRect l="10192" r="14809"/>
          <a:stretch/>
        </p:blipFill>
        <p:spPr>
          <a:xfrm>
            <a:off x="20" y="10"/>
            <a:ext cx="9143980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7A74EC-CFBE-066D-D36E-3A0D5617C2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-2287" y="1319310"/>
            <a:ext cx="5190978" cy="1656006"/>
          </a:xfrm>
        </p:spPr>
        <p:txBody>
          <a:bodyPr vert="horz" lIns="91440" tIns="45720" rIns="91440" bIns="45720" rtlCol="0" anchor="b">
            <a:normAutofit/>
          </a:bodyPr>
          <a:lstStyle/>
          <a:p>
            <a:pPr algn="ctr"/>
            <a:r>
              <a:rPr lang="en-US" sz="45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Mazmur</a:t>
            </a:r>
            <a:r>
              <a:rPr lang="en-US" sz="45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 119:89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C6E3B8-88CA-B161-2137-FD9510C066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09489" y="4079631"/>
            <a:ext cx="7935874" cy="2328510"/>
          </a:xfrm>
        </p:spPr>
        <p:txBody>
          <a:bodyPr vert="horz" lIns="91440" tIns="45720" rIns="91440" bIns="45720" rtlCol="0">
            <a:normAutofit/>
          </a:bodyPr>
          <a:lstStyle/>
          <a:p>
            <a:pPr marL="0" indent="0" algn="ctr">
              <a:buNone/>
            </a:pP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“Untuk </a:t>
            </a:r>
            <a:r>
              <a:rPr 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selama-lamanya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, </a:t>
            </a:r>
            <a:r>
              <a:rPr 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ya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 TUHAN, firman-Mu </a:t>
            </a:r>
            <a:r>
              <a:rPr 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tetap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 </a:t>
            </a:r>
            <a:r>
              <a:rPr 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teguh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 di </a:t>
            </a:r>
            <a:r>
              <a:rPr lang="en-US" sz="40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sorga</a:t>
            </a:r>
            <a:r>
              <a:rPr lang="en-US" sz="40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masis MT Pro Black" panose="02040A04050005020304" pitchFamily="18" charset="0"/>
              </a:rPr>
              <a:t>.”</a:t>
            </a:r>
          </a:p>
        </p:txBody>
      </p:sp>
    </p:spTree>
    <p:extLst>
      <p:ext uri="{BB962C8B-B14F-4D97-AF65-F5344CB8AC3E}">
        <p14:creationId xmlns:p14="http://schemas.microsoft.com/office/powerpoint/2010/main" val="121243918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B8A6B56F-9D8F-EE2D-BAED-7CE6EF5E05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grpSp>
        <p:nvGrpSpPr>
          <p:cNvPr id="8" name="Group 7">
            <a:extLst>
              <a:ext uri="{FF2B5EF4-FFF2-40B4-BE49-F238E27FC236}">
                <a16:creationId xmlns:a16="http://schemas.microsoft.com/office/drawing/2014/main" id="{8DD77349-6ADE-99FE-8E04-12919EE5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9768"/>
            <a:ext cx="9151630" cy="1519356"/>
            <a:chOff x="-1" y="-29768"/>
            <a:chExt cx="12202175" cy="151935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B2B92C-44DF-B41D-C67A-EBF175DF5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1EB2F1-D26A-D7C9-E9AC-B63BE629A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917093" y="-1801610"/>
              <a:ext cx="1507122" cy="5063040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6D16430-53D3-47E5-F4B8-B441E710D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00712" y="-3130481"/>
              <a:ext cx="1519356" cy="7720782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9892973D-F32D-B7FB-AC5D-746817750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1843"/>
            <a:ext cx="9144000" cy="1181628"/>
          </a:xfrm>
        </p:spPr>
        <p:txBody>
          <a:bodyPr anchor="ctr">
            <a:normAutofit/>
          </a:bodyPr>
          <a:lstStyle/>
          <a:p>
            <a:pPr algn="ctr"/>
            <a:r>
              <a:rPr lang="fi-FI" sz="4000" dirty="0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Impact" panose="020B0806030902050204" pitchFamily="34" charset="0"/>
              </a:rPr>
              <a:t>KEBENARAN MENANG</a:t>
            </a:r>
            <a:br>
              <a:rPr lang="fi-FI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fi-FI" sz="28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Kamis, 9 Mei 2024</a:t>
            </a:r>
            <a:endParaRPr lang="en-ID" sz="2800" dirty="0"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643595-E901-C5C3-B2F9-3A44E15A02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75646" y="2106353"/>
            <a:ext cx="6872454" cy="4322582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>
                <a:latin typeface="Amasis MT Pro Black" panose="02040A04050005020304" pitchFamily="18" charset="0"/>
              </a:rPr>
              <a:t>Kerajaan Allah </a:t>
            </a:r>
            <a:r>
              <a:rPr lang="en-ID" sz="3000" dirty="0" err="1">
                <a:latin typeface="Amasis MT Pro Black" panose="02040A04050005020304" pitchFamily="18" charset="0"/>
              </a:rPr>
              <a:t>akan</a:t>
            </a:r>
            <a:r>
              <a:rPr lang="en-ID" sz="3000" dirty="0"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latin typeface="Amasis MT Pro Black" panose="02040A04050005020304" pitchFamily="18" charset="0"/>
              </a:rPr>
              <a:t>menang</a:t>
            </a:r>
            <a:r>
              <a:rPr lang="en-ID" sz="3000" dirty="0"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latin typeface="Amasis MT Pro Black" panose="02040A04050005020304" pitchFamily="18" charset="0"/>
              </a:rPr>
              <a:t>atas</a:t>
            </a:r>
            <a:r>
              <a:rPr lang="en-ID" sz="3000" dirty="0"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latin typeface="Amasis MT Pro Black" panose="02040A04050005020304" pitchFamily="18" charset="0"/>
              </a:rPr>
              <a:t>kejahatan</a:t>
            </a:r>
            <a:r>
              <a:rPr lang="en-ID" sz="3000" dirty="0">
                <a:latin typeface="Amasis MT Pro Black" panose="02040A04050005020304" pitchFamily="18" charset="0"/>
              </a:rPr>
              <a:t>, dan dosa </a:t>
            </a:r>
            <a:r>
              <a:rPr lang="en-ID" sz="3000" dirty="0" err="1">
                <a:latin typeface="Amasis MT Pro Black" panose="02040A04050005020304" pitchFamily="18" charset="0"/>
              </a:rPr>
              <a:t>akan</a:t>
            </a:r>
            <a:r>
              <a:rPr lang="en-ID" sz="3000" dirty="0"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latin typeface="Amasis MT Pro Black" panose="02040A04050005020304" pitchFamily="18" charset="0"/>
              </a:rPr>
              <a:t>dimusnahkan</a:t>
            </a:r>
            <a:r>
              <a:rPr lang="en-ID" sz="3000" dirty="0"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latin typeface="Amasis MT Pro Black" panose="02040A04050005020304" pitchFamily="18" charset="0"/>
              </a:rPr>
              <a:t>selamanya</a:t>
            </a:r>
            <a:r>
              <a:rPr lang="en-ID" sz="3000" dirty="0"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latin typeface="Amasis MT Pro Black" panose="02040A04050005020304" pitchFamily="18" charset="0"/>
              </a:rPr>
              <a:t>dari</a:t>
            </a:r>
            <a:r>
              <a:rPr lang="en-ID" sz="3000" dirty="0"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latin typeface="Amasis MT Pro Black" panose="02040A04050005020304" pitchFamily="18" charset="0"/>
              </a:rPr>
              <a:t>alam</a:t>
            </a:r>
            <a:r>
              <a:rPr lang="en-ID" sz="3000" dirty="0">
                <a:latin typeface="Amasis MT Pro Black" panose="02040A04050005020304" pitchFamily="18" charset="0"/>
              </a:rPr>
              <a:t> </a:t>
            </a:r>
            <a:r>
              <a:rPr lang="en-ID" sz="3000" dirty="0" err="1">
                <a:latin typeface="Amasis MT Pro Black" panose="02040A04050005020304" pitchFamily="18" charset="0"/>
              </a:rPr>
              <a:t>semesta</a:t>
            </a:r>
            <a:r>
              <a:rPr lang="en-ID" sz="3000" dirty="0">
                <a:latin typeface="Amasis MT Pro Black" panose="02040A04050005020304" pitchFamily="18" charset="0"/>
              </a:rPr>
              <a:t>. </a:t>
            </a:r>
          </a:p>
          <a:p>
            <a:pPr marL="0" indent="0">
              <a:buNone/>
            </a:pP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Wahyu 11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dimulai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upaya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Iblis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melalui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Revolusi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Prancis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untuk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menghancurkan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iman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Kristen dan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menghapus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kepercayaan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FFFF00"/>
                </a:highlight>
                <a:latin typeface="Franklin Gothic Demi Cond" panose="020B0706030402020204" pitchFamily="34" charset="0"/>
              </a:rPr>
              <a:t>kepada</a:t>
            </a:r>
            <a:r>
              <a:rPr lang="en-ID" sz="3000" dirty="0">
                <a:highlight>
                  <a:srgbClr val="FFFF00"/>
                </a:highlight>
                <a:latin typeface="Franklin Gothic Demi Cond" panose="020B0706030402020204" pitchFamily="34" charset="0"/>
              </a:rPr>
              <a:t> Allah</a:t>
            </a:r>
            <a:r>
              <a:rPr lang="en-ID" sz="3000" dirty="0">
                <a:latin typeface="Franklin Gothic Demi Cond" panose="020B0706030402020204" pitchFamily="34" charset="0"/>
              </a:rPr>
              <a:t>, </a:t>
            </a:r>
            <a:r>
              <a:rPr lang="en-ID" sz="30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tetapi</a:t>
            </a:r>
            <a:r>
              <a:rPr lang="en-ID" sz="30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pasal</a:t>
            </a:r>
            <a:r>
              <a:rPr lang="en-ID" sz="30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ini</a:t>
            </a:r>
            <a:r>
              <a:rPr lang="en-ID" sz="30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diakhiri</a:t>
            </a:r>
            <a:r>
              <a:rPr lang="en-ID" sz="30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dengan</a:t>
            </a:r>
            <a:r>
              <a:rPr lang="en-ID" sz="30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kemenangan</a:t>
            </a:r>
            <a:r>
              <a:rPr lang="en-ID" sz="30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kerajaan</a:t>
            </a:r>
            <a:r>
              <a:rPr lang="en-ID" sz="30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Allah </a:t>
            </a:r>
            <a:r>
              <a:rPr lang="en-ID" sz="30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atas</a:t>
            </a:r>
            <a:r>
              <a:rPr lang="en-ID" sz="30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pemerintah-pemerintah</a:t>
            </a:r>
            <a:r>
              <a:rPr lang="en-ID" sz="30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dan </a:t>
            </a:r>
            <a:r>
              <a:rPr lang="en-ID" sz="30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penguasa-penguasa</a:t>
            </a:r>
            <a:r>
              <a:rPr lang="en-ID" sz="3000" dirty="0">
                <a:highlight>
                  <a:srgbClr val="00FFFF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3000" dirty="0" err="1">
                <a:highlight>
                  <a:srgbClr val="00FFFF"/>
                </a:highlight>
                <a:latin typeface="Franklin Gothic Demi Cond" panose="020B0706030402020204" pitchFamily="34" charset="0"/>
              </a:rPr>
              <a:t>jahat</a:t>
            </a:r>
            <a:endParaRPr lang="en-ID" sz="3000" dirty="0">
              <a:highlight>
                <a:srgbClr val="00FFFF"/>
              </a:highlight>
              <a:latin typeface="Franklin Gothic Demi Cond" panose="020B07060304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AAB9257-1FCD-0DB9-DCC3-15D7CC9899DD}"/>
              </a:ext>
            </a:extLst>
          </p:cNvPr>
          <p:cNvSpPr/>
          <p:nvPr/>
        </p:nvSpPr>
        <p:spPr>
          <a:xfrm>
            <a:off x="437464" y="2820026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722330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6821154-61E9-7683-09B4-FAB30128F8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2E18551-CF4A-70BD-5CC5-BE8F8BBA9AD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686981" y="1702191"/>
            <a:ext cx="6828369" cy="441850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ID" sz="3600" dirty="0">
                <a:latin typeface="Franklin Gothic Demi Cond" panose="020B0706030402020204" pitchFamily="34" charset="0"/>
              </a:rPr>
              <a:t>"</a:t>
            </a:r>
            <a:r>
              <a:rPr lang="en-ID" sz="3600" dirty="0" err="1">
                <a:latin typeface="Franklin Gothic Demi Cond" panose="020B0706030402020204" pitchFamily="34" charset="0"/>
              </a:rPr>
              <a:t>Apa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saja</a:t>
            </a:r>
            <a:r>
              <a:rPr lang="en-ID" sz="3600" dirty="0">
                <a:latin typeface="Franklin Gothic Demi Cond" panose="020B0706030402020204" pitchFamily="34" charset="0"/>
              </a:rPr>
              <a:t> yang </a:t>
            </a:r>
            <a:r>
              <a:rPr lang="en-ID" sz="3600" dirty="0" err="1">
                <a:latin typeface="Franklin Gothic Demi Cond" panose="020B0706030402020204" pitchFamily="34" charset="0"/>
              </a:rPr>
              <a:t>didirikan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atas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kekuasaan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manusia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akan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 err="1">
                <a:latin typeface="Franklin Gothic Demi Cond" panose="020B0706030402020204" pitchFamily="34" charset="0"/>
              </a:rPr>
              <a:t>hancur</a:t>
            </a:r>
            <a:r>
              <a:rPr lang="en-ID" sz="3600" dirty="0">
                <a:latin typeface="Franklin Gothic Demi Cond" panose="020B0706030402020204" pitchFamily="34" charset="0"/>
              </a:rPr>
              <a:t>; </a:t>
            </a:r>
            <a:r>
              <a:rPr lang="en-ID" sz="3600" dirty="0" err="1">
                <a:latin typeface="Franklin Gothic Demi Cond" panose="020B0706030402020204" pitchFamily="34" charset="0"/>
              </a:rPr>
              <a:t>tetapi</a:t>
            </a:r>
            <a:r>
              <a:rPr lang="en-ID" sz="3600" dirty="0">
                <a:latin typeface="Franklin Gothic Demi Cond" panose="020B0706030402020204" pitchFamily="34" charset="0"/>
              </a:rPr>
              <a:t> </a:t>
            </a:r>
            <a:r>
              <a:rPr lang="en-ID" sz="3600" dirty="0">
                <a:latin typeface="Amasis MT Pro Black" panose="02040A04050005020304" pitchFamily="18" charset="0"/>
              </a:rPr>
              <a:t>yang </a:t>
            </a:r>
            <a:r>
              <a:rPr lang="en-ID" sz="3600" dirty="0" err="1">
                <a:latin typeface="Amasis MT Pro Black" panose="02040A04050005020304" pitchFamily="18" charset="0"/>
              </a:rPr>
              <a:t>didirikan</a:t>
            </a:r>
            <a:r>
              <a:rPr lang="en-ID" sz="3600" dirty="0">
                <a:latin typeface="Amasis MT Pro Black" panose="02040A04050005020304" pitchFamily="18" charset="0"/>
              </a:rPr>
              <a:t> </a:t>
            </a:r>
            <a:r>
              <a:rPr lang="en-ID" sz="3600" dirty="0" err="1">
                <a:latin typeface="Amasis MT Pro Black" panose="02040A04050005020304" pitchFamily="18" charset="0"/>
              </a:rPr>
              <a:t>atas</a:t>
            </a:r>
            <a:r>
              <a:rPr lang="en-ID" sz="3600" dirty="0">
                <a:latin typeface="Amasis MT Pro Black" panose="02040A04050005020304" pitchFamily="18" charset="0"/>
              </a:rPr>
              <a:t> </a:t>
            </a:r>
            <a:r>
              <a:rPr lang="en-ID" sz="3600" dirty="0" err="1">
                <a:latin typeface="Amasis MT Pro Black" panose="02040A04050005020304" pitchFamily="18" charset="0"/>
              </a:rPr>
              <a:t>landasan</a:t>
            </a:r>
            <a:r>
              <a:rPr lang="en-ID" sz="3600" dirty="0">
                <a:latin typeface="Amasis MT Pro Black" panose="02040A04050005020304" pitchFamily="18" charset="0"/>
              </a:rPr>
              <a:t> batu </a:t>
            </a:r>
            <a:r>
              <a:rPr lang="en-ID" sz="3600" dirty="0" err="1">
                <a:latin typeface="Amasis MT Pro Black" panose="02040A04050005020304" pitchFamily="18" charset="0"/>
              </a:rPr>
              <a:t>karang</a:t>
            </a:r>
            <a:r>
              <a:rPr lang="en-ID" sz="3600" dirty="0">
                <a:latin typeface="Amasis MT Pro Black" panose="02040A04050005020304" pitchFamily="18" charset="0"/>
              </a:rPr>
              <a:t> </a:t>
            </a:r>
            <a:r>
              <a:rPr lang="en-ID" sz="3600" dirty="0" err="1">
                <a:latin typeface="Amasis MT Pro Black" panose="02040A04050005020304" pitchFamily="18" charset="0"/>
              </a:rPr>
              <a:t>Firman</a:t>
            </a:r>
            <a:r>
              <a:rPr lang="en-ID" sz="3600" dirty="0">
                <a:latin typeface="Amasis MT Pro Black" panose="02040A04050005020304" pitchFamily="18" charset="0"/>
              </a:rPr>
              <a:t> Allah </a:t>
            </a:r>
            <a:r>
              <a:rPr lang="en-ID" sz="3600" dirty="0" err="1">
                <a:latin typeface="Amasis MT Pro Black" panose="02040A04050005020304" pitchFamily="18" charset="0"/>
              </a:rPr>
              <a:t>akan</a:t>
            </a:r>
            <a:r>
              <a:rPr lang="en-ID" sz="3600" dirty="0">
                <a:latin typeface="Amasis MT Pro Black" panose="02040A04050005020304" pitchFamily="18" charset="0"/>
              </a:rPr>
              <a:t> </a:t>
            </a:r>
            <a:r>
              <a:rPr lang="en-ID" sz="3600" dirty="0" err="1">
                <a:latin typeface="Amasis MT Pro Black" panose="02040A04050005020304" pitchFamily="18" charset="0"/>
              </a:rPr>
              <a:t>teguh</a:t>
            </a:r>
            <a:r>
              <a:rPr lang="en-ID" sz="3600" dirty="0">
                <a:latin typeface="Amasis MT Pro Black" panose="02040A04050005020304" pitchFamily="18" charset="0"/>
              </a:rPr>
              <a:t> </a:t>
            </a:r>
            <a:r>
              <a:rPr lang="en-ID" sz="3600" dirty="0" err="1">
                <a:latin typeface="Amasis MT Pro Black" panose="02040A04050005020304" pitchFamily="18" charset="0"/>
              </a:rPr>
              <a:t>berdiri</a:t>
            </a:r>
            <a:r>
              <a:rPr lang="en-ID" sz="3600" dirty="0">
                <a:latin typeface="Amasis MT Pro Black" panose="02040A04050005020304" pitchFamily="18" charset="0"/>
              </a:rPr>
              <a:t> </a:t>
            </a:r>
            <a:r>
              <a:rPr lang="en-ID" sz="3600" dirty="0" err="1">
                <a:latin typeface="Amasis MT Pro Black" panose="02040A04050005020304" pitchFamily="18" charset="0"/>
              </a:rPr>
              <a:t>sampai</a:t>
            </a:r>
            <a:r>
              <a:rPr lang="en-ID" sz="3600" dirty="0">
                <a:latin typeface="Amasis MT Pro Black" panose="02040A04050005020304" pitchFamily="18" charset="0"/>
              </a:rPr>
              <a:t> </a:t>
            </a:r>
            <a:r>
              <a:rPr lang="en-ID" sz="3600" dirty="0" err="1">
                <a:latin typeface="Amasis MT Pro Black" panose="02040A04050005020304" pitchFamily="18" charset="0"/>
              </a:rPr>
              <a:t>selama-lamanya</a:t>
            </a:r>
            <a:r>
              <a:rPr lang="en-ID" sz="3600" dirty="0">
                <a:latin typeface="Franklin Gothic Demi Cond" panose="020B0706030402020204" pitchFamily="34" charset="0"/>
              </a:rPr>
              <a:t>" </a:t>
            </a:r>
          </a:p>
          <a:p>
            <a:pPr marL="0" indent="0">
              <a:buNone/>
            </a:pPr>
            <a:r>
              <a:rPr lang="en-ID" sz="3600" dirty="0">
                <a:latin typeface="Franklin Gothic Demi Cond" panose="020B0706030402020204" pitchFamily="34" charset="0"/>
              </a:rPr>
              <a:t>[</a:t>
            </a:r>
            <a:r>
              <a:rPr lang="en-ID" dirty="0">
                <a:latin typeface="Franklin Gothic Demi Cond" panose="020B0706030402020204" pitchFamily="34" charset="0"/>
              </a:rPr>
              <a:t>Ellen G. White, </a:t>
            </a:r>
            <a:r>
              <a:rPr lang="en-ID" dirty="0" err="1">
                <a:latin typeface="Franklin Gothic Demi Cond" panose="020B0706030402020204" pitchFamily="34" charset="0"/>
              </a:rPr>
              <a:t>Kemenangan</a:t>
            </a:r>
            <a:r>
              <a:rPr lang="en-ID" dirty="0">
                <a:latin typeface="Franklin Gothic Demi Cond" panose="020B0706030402020204" pitchFamily="34" charset="0"/>
              </a:rPr>
              <a:t> Akhir, </a:t>
            </a:r>
            <a:r>
              <a:rPr lang="en-ID" dirty="0" err="1">
                <a:latin typeface="Franklin Gothic Demi Cond" panose="020B0706030402020204" pitchFamily="34" charset="0"/>
              </a:rPr>
              <a:t>hlm</a:t>
            </a:r>
            <a:r>
              <a:rPr lang="en-ID" dirty="0">
                <a:latin typeface="Franklin Gothic Demi Cond" panose="020B0706030402020204" pitchFamily="34" charset="0"/>
              </a:rPr>
              <a:t>. 244</a:t>
            </a:r>
            <a:r>
              <a:rPr lang="en-ID" sz="3600" dirty="0">
                <a:latin typeface="Franklin Gothic Demi Cond" panose="020B0706030402020204" pitchFamily="34" charset="0"/>
              </a:rPr>
              <a:t>]. 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3F4A6D4E-B8EE-542F-B7A8-D86A56266A39}"/>
              </a:ext>
            </a:extLst>
          </p:cNvPr>
          <p:cNvSpPr/>
          <p:nvPr/>
        </p:nvSpPr>
        <p:spPr>
          <a:xfrm>
            <a:off x="443132" y="2482402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133807057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81A03898-524F-F337-F4A5-C9925E1C88F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EF5BE8C-364D-2ECD-F717-49937A9391B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37279" y="324227"/>
            <a:ext cx="7203287" cy="6209543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2700" dirty="0">
                <a:solidFill>
                  <a:schemeClr val="bg1"/>
                </a:solidFill>
                <a:highlight>
                  <a:srgbClr val="800000"/>
                </a:highlight>
                <a:latin typeface="Impact" panose="020B0806030902050204" pitchFamily="34" charset="0"/>
              </a:rPr>
              <a:t>Wahyu 11:19</a:t>
            </a:r>
            <a:r>
              <a:rPr lang="en-ID" sz="2700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"</a:t>
            </a:r>
            <a:r>
              <a:rPr lang="en-ID" sz="2700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Maka</a:t>
            </a:r>
            <a:r>
              <a:rPr lang="en-ID" sz="2700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terbukalah</a:t>
            </a:r>
            <a:r>
              <a:rPr lang="en-ID" sz="2700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Bait </a:t>
            </a:r>
            <a:r>
              <a:rPr lang="en-ID" sz="2700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Suci</a:t>
            </a:r>
            <a:r>
              <a:rPr lang="en-ID" sz="2700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Allah yang di </a:t>
            </a:r>
            <a:r>
              <a:rPr lang="en-ID" sz="2700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sorga</a:t>
            </a:r>
            <a:r>
              <a:rPr lang="en-ID" sz="2700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, dan </a:t>
            </a:r>
            <a:r>
              <a:rPr lang="en-ID" sz="2700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kelihatanlah</a:t>
            </a:r>
            <a:r>
              <a:rPr lang="en-ID" sz="2700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tabut </a:t>
            </a:r>
            <a:r>
              <a:rPr lang="en-ID" sz="2700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perjanjian</a:t>
            </a:r>
            <a:r>
              <a:rPr lang="en-ID" sz="2700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-Nya di </a:t>
            </a:r>
            <a:r>
              <a:rPr lang="en-ID" sz="2700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dalam</a:t>
            </a:r>
            <a:r>
              <a:rPr lang="en-ID" sz="2700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Bait </a:t>
            </a:r>
            <a:r>
              <a:rPr lang="en-ID" sz="2700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Suci</a:t>
            </a:r>
            <a:r>
              <a:rPr lang="en-ID" sz="2700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itu</a:t>
            </a:r>
            <a:r>
              <a:rPr lang="en-ID" sz="2700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dan </a:t>
            </a:r>
            <a:r>
              <a:rPr lang="en-ID" sz="2700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terjadilah</a:t>
            </a:r>
            <a:r>
              <a:rPr lang="en-ID" sz="2700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kilat</a:t>
            </a:r>
            <a:r>
              <a:rPr lang="en-ID" sz="2700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dan </a:t>
            </a:r>
            <a:r>
              <a:rPr lang="en-ID" sz="2700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deru</a:t>
            </a:r>
            <a:r>
              <a:rPr lang="en-ID" sz="2700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guruh</a:t>
            </a:r>
            <a:r>
              <a:rPr lang="en-ID" sz="2700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dan </a:t>
            </a:r>
            <a:r>
              <a:rPr lang="en-ID" sz="2700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gempa</a:t>
            </a:r>
            <a:r>
              <a:rPr lang="en-ID" sz="2700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bumi</a:t>
            </a:r>
            <a:r>
              <a:rPr lang="en-ID" sz="2700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dan </a:t>
            </a:r>
            <a:r>
              <a:rPr lang="en-ID" sz="2700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hujan</a:t>
            </a:r>
            <a:r>
              <a:rPr lang="en-ID" sz="2700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 es </a:t>
            </a:r>
            <a:r>
              <a:rPr lang="en-ID" sz="2700" dirty="0" err="1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lebat</a:t>
            </a:r>
            <a:r>
              <a:rPr lang="en-ID" sz="2700" dirty="0">
                <a:solidFill>
                  <a:schemeClr val="bg1"/>
                </a:solidFill>
                <a:highlight>
                  <a:srgbClr val="800000"/>
                </a:highlight>
                <a:latin typeface="Franklin Gothic Demi Cond" panose="020B0706030402020204" pitchFamily="34" charset="0"/>
              </a:rPr>
              <a:t>". </a:t>
            </a:r>
          </a:p>
          <a:p>
            <a:pPr marL="0" indent="0">
              <a:buNone/>
            </a:pPr>
            <a:r>
              <a:rPr lang="en-ID" sz="2700" dirty="0">
                <a:latin typeface="Gill Sans Nova Cond Ultra Bold" panose="020B0B04020104020203" pitchFamily="34" charset="0"/>
              </a:rPr>
              <a:t>Ketika </a:t>
            </a:r>
            <a:r>
              <a:rPr lang="en-ID" sz="2700" dirty="0" err="1">
                <a:latin typeface="Gill Sans Nova Cond Ultra Bold" panose="020B0B04020104020203" pitchFamily="34" charset="0"/>
              </a:rPr>
              <a:t>Yohanes</a:t>
            </a:r>
            <a:r>
              <a:rPr lang="en-ID" sz="2700" dirty="0">
                <a:latin typeface="Gill Sans Nova Cond Ultra Bold" panose="020B0B04020104020203" pitchFamily="34" charset="0"/>
              </a:rPr>
              <a:t> </a:t>
            </a:r>
            <a:r>
              <a:rPr lang="en-ID" sz="2700" dirty="0" err="1">
                <a:latin typeface="Gill Sans Nova Cond Ultra Bold" panose="020B0B04020104020203" pitchFamily="34" charset="0"/>
              </a:rPr>
              <a:t>memandang</a:t>
            </a:r>
            <a:r>
              <a:rPr lang="en-ID" sz="2700" dirty="0">
                <a:latin typeface="Gill Sans Nova Cond Ultra Bold" panose="020B0B04020104020203" pitchFamily="34" charset="0"/>
              </a:rPr>
              <a:t> </a:t>
            </a:r>
            <a:r>
              <a:rPr lang="en-ID" sz="2700" dirty="0" err="1">
                <a:latin typeface="Gill Sans Nova Cond Ultra Bold" panose="020B0B04020104020203" pitchFamily="34" charset="0"/>
              </a:rPr>
              <a:t>ke</a:t>
            </a:r>
            <a:r>
              <a:rPr lang="en-ID" sz="2700" dirty="0">
                <a:latin typeface="Gill Sans Nova Cond Ultra Bold" panose="020B0B04020104020203" pitchFamily="34" charset="0"/>
              </a:rPr>
              <a:t> </a:t>
            </a:r>
            <a:r>
              <a:rPr lang="en-ID" sz="2700" dirty="0" err="1">
                <a:latin typeface="Gill Sans Nova Cond Ultra Bold" panose="020B0B04020104020203" pitchFamily="34" charset="0"/>
              </a:rPr>
              <a:t>dalam</a:t>
            </a:r>
            <a:r>
              <a:rPr lang="en-ID" sz="2700" dirty="0">
                <a:latin typeface="Gill Sans Nova Cond Ultra Bold" panose="020B0B04020104020203" pitchFamily="34" charset="0"/>
              </a:rPr>
              <a:t> </a:t>
            </a:r>
            <a:r>
              <a:rPr lang="en-ID" sz="2700" dirty="0" err="1">
                <a:latin typeface="Gill Sans Nova Cond Ultra Bold" panose="020B0B04020104020203" pitchFamily="34" charset="0"/>
              </a:rPr>
              <a:t>tempat</a:t>
            </a:r>
            <a:r>
              <a:rPr lang="en-ID" sz="2700" dirty="0">
                <a:latin typeface="Gill Sans Nova Cond Ultra Bold" panose="020B0B04020104020203" pitchFamily="34" charset="0"/>
              </a:rPr>
              <a:t> </a:t>
            </a:r>
            <a:r>
              <a:rPr lang="en-ID" sz="2700" dirty="0" err="1">
                <a:latin typeface="Gill Sans Nova Cond Ultra Bold" panose="020B0B04020104020203" pitchFamily="34" charset="0"/>
              </a:rPr>
              <a:t>Mahakudus</a:t>
            </a:r>
            <a:r>
              <a:rPr lang="en-ID" sz="2700" dirty="0">
                <a:latin typeface="Gill Sans Nova Cond Ultra Bold" panose="020B0B04020104020203" pitchFamily="34" charset="0"/>
              </a:rPr>
              <a:t>, </a:t>
            </a:r>
            <a:r>
              <a:rPr lang="en-ID" sz="2700" dirty="0" err="1">
                <a:latin typeface="Gill Sans Nova Cond Ultra Bold" panose="020B0B04020104020203" pitchFamily="34" charset="0"/>
              </a:rPr>
              <a:t>ia</a:t>
            </a:r>
            <a:r>
              <a:rPr lang="en-ID" sz="2700" dirty="0">
                <a:latin typeface="Gill Sans Nova Cond Ultra Bold" panose="020B0B04020104020203" pitchFamily="34" charset="0"/>
              </a:rPr>
              <a:t> </a:t>
            </a:r>
            <a:r>
              <a:rPr lang="en-ID" sz="2700" dirty="0" err="1">
                <a:latin typeface="Gill Sans Nova Cond Ultra Bold" panose="020B0B04020104020203" pitchFamily="34" charset="0"/>
              </a:rPr>
              <a:t>melihat</a:t>
            </a:r>
            <a:r>
              <a:rPr lang="en-ID" sz="2700" dirty="0">
                <a:latin typeface="Gill Sans Nova Cond Ultra Bold" panose="020B0B04020104020203" pitchFamily="34" charset="0"/>
              </a:rPr>
              <a:t> tabut </a:t>
            </a:r>
            <a:r>
              <a:rPr lang="en-ID" sz="2700" dirty="0" err="1">
                <a:latin typeface="Gill Sans Nova Cond Ultra Bold" panose="020B0B04020104020203" pitchFamily="34" charset="0"/>
              </a:rPr>
              <a:t>perjanjian</a:t>
            </a:r>
            <a:r>
              <a:rPr lang="en-ID" sz="2700" dirty="0">
                <a:latin typeface="Gill Sans Nova Cond Ultra Bold" panose="020B0B04020104020203" pitchFamily="34" charset="0"/>
              </a:rPr>
              <a:t>.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>
                <a:latin typeface="Amasis MT Pro Black" panose="02040A04050005020304" pitchFamily="18" charset="0"/>
              </a:rPr>
              <a:t>Di </a:t>
            </a:r>
            <a:r>
              <a:rPr lang="en-ID" sz="2700" dirty="0" err="1">
                <a:latin typeface="Amasis MT Pro Black" panose="02040A04050005020304" pitchFamily="18" charset="0"/>
              </a:rPr>
              <a:t>dalam</a:t>
            </a:r>
            <a:r>
              <a:rPr lang="en-ID" sz="2700" dirty="0">
                <a:latin typeface="Amasis MT Pro Black" panose="02040A04050005020304" pitchFamily="18" charset="0"/>
              </a:rPr>
              <a:t> tabut </a:t>
            </a:r>
            <a:r>
              <a:rPr lang="en-ID" sz="2700" dirty="0" err="1">
                <a:latin typeface="Amasis MT Pro Black" panose="02040A04050005020304" pitchFamily="18" charset="0"/>
              </a:rPr>
              <a:t>itu</a:t>
            </a:r>
            <a:r>
              <a:rPr lang="en-ID" sz="2700" dirty="0">
                <a:latin typeface="Amasis MT Pro Black" panose="02040A04050005020304" pitchFamily="18" charset="0"/>
              </a:rPr>
              <a:t> </a:t>
            </a:r>
            <a:r>
              <a:rPr lang="en-ID" sz="2700" dirty="0" err="1">
                <a:latin typeface="Amasis MT Pro Black" panose="02040A04050005020304" pitchFamily="18" charset="0"/>
              </a:rPr>
              <a:t>terdapat</a:t>
            </a:r>
            <a:r>
              <a:rPr lang="en-ID" sz="2700" dirty="0">
                <a:latin typeface="Amasis MT Pro Black" panose="02040A04050005020304" pitchFamily="18" charset="0"/>
              </a:rPr>
              <a:t> </a:t>
            </a:r>
            <a:r>
              <a:rPr lang="en-ID" sz="2700" dirty="0" err="1">
                <a:latin typeface="Amasis MT Pro Black" panose="02040A04050005020304" pitchFamily="18" charset="0"/>
              </a:rPr>
              <a:t>hukum</a:t>
            </a:r>
            <a:r>
              <a:rPr lang="en-ID" sz="2700" dirty="0">
                <a:latin typeface="Amasis MT Pro Black" panose="02040A04050005020304" pitchFamily="18" charset="0"/>
              </a:rPr>
              <a:t> Allah. </a:t>
            </a:r>
            <a:r>
              <a:rPr lang="en-ID" sz="2700" dirty="0" err="1">
                <a:latin typeface="Franklin Gothic Demi Cond" panose="020B0706030402020204" pitchFamily="34" charset="0"/>
              </a:rPr>
              <a:t>Meskipun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kita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diselamatkan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hanya</a:t>
            </a:r>
            <a:r>
              <a:rPr lang="en-ID" sz="2700" dirty="0">
                <a:latin typeface="Franklin Gothic Demi Cond" panose="020B0706030402020204" pitchFamily="34" charset="0"/>
              </a:rPr>
              <a:t> oleh </a:t>
            </a:r>
            <a:r>
              <a:rPr lang="en-ID" sz="2700" dirty="0" err="1">
                <a:latin typeface="Franklin Gothic Demi Cond" panose="020B0706030402020204" pitchFamily="34" charset="0"/>
              </a:rPr>
              <a:t>kasih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karunia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melalui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iman</a:t>
            </a:r>
            <a:r>
              <a:rPr lang="en-ID" sz="2700" dirty="0">
                <a:latin typeface="Franklin Gothic Demi Cond" panose="020B0706030402020204" pitchFamily="34" charset="0"/>
              </a:rPr>
              <a:t>, </a:t>
            </a:r>
            <a:r>
              <a:rPr lang="en-ID" sz="2700" dirty="0" err="1">
                <a:latin typeface="Franklin Gothic Demi Cond" panose="020B0706030402020204" pitchFamily="34" charset="0"/>
              </a:rPr>
              <a:t>ketaatan</a:t>
            </a:r>
            <a:r>
              <a:rPr lang="en-ID" sz="2700" dirty="0">
                <a:latin typeface="Franklin Gothic Demi Cond" panose="020B0706030402020204" pitchFamily="34" charset="0"/>
              </a:rPr>
              <a:t> pada </a:t>
            </a:r>
            <a:r>
              <a:rPr lang="en-ID" sz="2700" dirty="0" err="1">
                <a:latin typeface="Franklin Gothic Demi Cond" panose="020B0706030402020204" pitchFamily="34" charset="0"/>
              </a:rPr>
              <a:t>hukum</a:t>
            </a:r>
            <a:r>
              <a:rPr lang="en-ID" sz="2700" dirty="0">
                <a:latin typeface="Franklin Gothic Demi Cond" panose="020B0706030402020204" pitchFamily="34" charset="0"/>
              </a:rPr>
              <a:t> Allah </a:t>
            </a:r>
            <a:r>
              <a:rPr lang="en-ID" sz="2700" dirty="0" err="1">
                <a:latin typeface="Franklin Gothic Demi Cond" panose="020B0706030402020204" pitchFamily="34" charset="0"/>
              </a:rPr>
              <a:t>menunjukkan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apakah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iman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kita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itu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murni</a:t>
            </a:r>
            <a:r>
              <a:rPr lang="en-ID" sz="2700" dirty="0">
                <a:latin typeface="Franklin Gothic Demi Cond" panose="020B0706030402020204" pitchFamily="34" charset="0"/>
              </a:rPr>
              <a:t>. Hukum Allah </a:t>
            </a:r>
            <a:r>
              <a:rPr lang="en-ID" sz="2700" dirty="0" err="1">
                <a:latin typeface="Franklin Gothic Demi Cond" panose="020B0706030402020204" pitchFamily="34" charset="0"/>
              </a:rPr>
              <a:t>adalah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dasar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atau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standar</a:t>
            </a:r>
            <a:r>
              <a:rPr lang="en-ID" sz="2700" dirty="0">
                <a:latin typeface="Franklin Gothic Demi Cond" panose="020B0706030402020204" pitchFamily="34" charset="0"/>
              </a:rPr>
              <a:t> </a:t>
            </a:r>
            <a:r>
              <a:rPr lang="en-ID" sz="2700" dirty="0" err="1">
                <a:latin typeface="Franklin Gothic Demi Cond" panose="020B0706030402020204" pitchFamily="34" charset="0"/>
              </a:rPr>
              <a:t>penghakiman</a:t>
            </a:r>
            <a:r>
              <a:rPr lang="en-ID" sz="2700" dirty="0">
                <a:latin typeface="Franklin Gothic Demi Cond" panose="020B0706030402020204" pitchFamily="34" charset="0"/>
              </a:rPr>
              <a:t> [</a:t>
            </a:r>
            <a:r>
              <a:rPr lang="en-ID" sz="2700" dirty="0" err="1">
                <a:latin typeface="Franklin Gothic Demi Cond" panose="020B0706030402020204" pitchFamily="34" charset="0"/>
              </a:rPr>
              <a:t>Yakobus</a:t>
            </a:r>
            <a:r>
              <a:rPr lang="en-ID" sz="2700" dirty="0">
                <a:latin typeface="Franklin Gothic Demi Cond" panose="020B0706030402020204" pitchFamily="34" charset="0"/>
              </a:rPr>
              <a:t> 2:12]. </a:t>
            </a:r>
          </a:p>
          <a:p>
            <a:pPr marL="0" indent="0">
              <a:buNone/>
            </a:pPr>
            <a:r>
              <a:rPr lang="en-ID" sz="2700" dirty="0" err="1">
                <a:latin typeface="Impact" panose="020B0806030902050204" pitchFamily="34" charset="0"/>
              </a:rPr>
              <a:t>Kebenaran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tidak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bisa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ditutupi</a:t>
            </a:r>
            <a:r>
              <a:rPr lang="en-ID" sz="2700" dirty="0">
                <a:latin typeface="Impact" panose="020B0806030902050204" pitchFamily="34" charset="0"/>
              </a:rPr>
              <a:t>, </a:t>
            </a:r>
            <a:r>
              <a:rPr lang="en-ID" sz="2700" dirty="0" err="1">
                <a:latin typeface="Impact" panose="020B0806030902050204" pitchFamily="34" charset="0"/>
              </a:rPr>
              <a:t>ia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akan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terus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bersinar</a:t>
            </a:r>
            <a:r>
              <a:rPr lang="en-ID" sz="2700" dirty="0">
                <a:latin typeface="Impact" panose="020B0806030902050204" pitchFamily="34" charset="0"/>
              </a:rPr>
              <a:t>. Orang </a:t>
            </a:r>
            <a:r>
              <a:rPr lang="en-ID" sz="2700" dirty="0" err="1">
                <a:latin typeface="Impact" panose="020B0806030902050204" pitchFamily="34" charset="0"/>
              </a:rPr>
              <a:t>benar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menghadapi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penghakiman</a:t>
            </a:r>
            <a:r>
              <a:rPr lang="en-ID" sz="2700" dirty="0">
                <a:latin typeface="Impact" panose="020B0806030902050204" pitchFamily="34" charset="0"/>
              </a:rPr>
              <a:t> Ilahi </a:t>
            </a:r>
            <a:r>
              <a:rPr lang="en-ID" sz="2700" dirty="0" err="1">
                <a:latin typeface="Impact" panose="020B0806030902050204" pitchFamily="34" charset="0"/>
              </a:rPr>
              <a:t>dengan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penuh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keberanian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karena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iman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kepada</a:t>
            </a:r>
            <a:r>
              <a:rPr lang="en-ID" sz="2700" dirty="0">
                <a:latin typeface="Impact" panose="020B0806030902050204" pitchFamily="34" charset="0"/>
              </a:rPr>
              <a:t> </a:t>
            </a:r>
            <a:r>
              <a:rPr lang="en-ID" sz="2700" dirty="0" err="1">
                <a:latin typeface="Impact" panose="020B0806030902050204" pitchFamily="34" charset="0"/>
              </a:rPr>
              <a:t>Yesus</a:t>
            </a:r>
            <a:r>
              <a:rPr lang="en-ID" sz="2700" dirty="0">
                <a:latin typeface="Impact" panose="020B0806030902050204" pitchFamily="34" charset="0"/>
              </a:rPr>
              <a:t>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AC1BBB7B-CE9A-1CD2-A4DF-C3797E85EA63}"/>
              </a:ext>
            </a:extLst>
          </p:cNvPr>
          <p:cNvSpPr/>
          <p:nvPr/>
        </p:nvSpPr>
        <p:spPr>
          <a:xfrm>
            <a:off x="372793" y="2459504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rgbClr val="C00000"/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1039691088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BEB0952-1553-75EA-32FA-F6EBB26C25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ID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9992A1D-4B24-D0C1-C538-E27D094AA28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ID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68DE890-3E9E-6D06-02F7-81B6D023863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-19344"/>
            <a:ext cx="9170684" cy="6877343"/>
          </a:xfrm>
          <a:prstGeom prst="rect">
            <a:avLst/>
          </a:prstGeom>
        </p:spPr>
      </p:pic>
      <p:sp>
        <p:nvSpPr>
          <p:cNvPr id="5" name="Title 1">
            <a:extLst>
              <a:ext uri="{FF2B5EF4-FFF2-40B4-BE49-F238E27FC236}">
                <a16:creationId xmlns:a16="http://schemas.microsoft.com/office/drawing/2014/main" id="{4F010D5B-8A56-A4DC-2D09-2E53A090AF42}"/>
              </a:ext>
            </a:extLst>
          </p:cNvPr>
          <p:cNvSpPr txBox="1">
            <a:spLocks/>
          </p:cNvSpPr>
          <p:nvPr/>
        </p:nvSpPr>
        <p:spPr>
          <a:xfrm>
            <a:off x="2161605" y="169920"/>
            <a:ext cx="4847476" cy="599400"/>
          </a:xfrm>
          <a:prstGeom prst="rect">
            <a:avLst/>
          </a:prstGeom>
          <a:solidFill>
            <a:srgbClr val="7030A0"/>
          </a:solidFill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dirty="0">
                <a:solidFill>
                  <a:schemeClr val="bg1"/>
                </a:solidFill>
                <a:latin typeface="Amasis MT Pro Black" panose="02040A04050005020304" pitchFamily="18" charset="0"/>
              </a:rPr>
              <a:t>KESIMPULAN</a:t>
            </a:r>
            <a:endParaRPr lang="en-ID" dirty="0">
              <a:solidFill>
                <a:schemeClr val="bg1"/>
              </a:solidFill>
              <a:latin typeface="Amasis MT Pro Black" panose="02040A04050005020304" pitchFamily="18" charset="0"/>
            </a:endParaRPr>
          </a:p>
        </p:txBody>
      </p:sp>
      <p:pic>
        <p:nvPicPr>
          <p:cNvPr id="6" name="Graphic 5" descr="Badge 1 with solid fill">
            <a:extLst>
              <a:ext uri="{FF2B5EF4-FFF2-40B4-BE49-F238E27FC236}">
                <a16:creationId xmlns:a16="http://schemas.microsoft.com/office/drawing/2014/main" id="{65AF1806-621F-E738-B45F-AA47906DC7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166403" y="1017143"/>
            <a:ext cx="914400" cy="914400"/>
          </a:xfrm>
          <a:prstGeom prst="rect">
            <a:avLst/>
          </a:prstGeom>
        </p:spPr>
      </p:pic>
      <p:pic>
        <p:nvPicPr>
          <p:cNvPr id="7" name="Graphic 6" descr="Badge with solid fill">
            <a:extLst>
              <a:ext uri="{FF2B5EF4-FFF2-40B4-BE49-F238E27FC236}">
                <a16:creationId xmlns:a16="http://schemas.microsoft.com/office/drawing/2014/main" id="{2C4A5628-37EA-7ED0-4F15-76D209FD724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166403" y="2296537"/>
            <a:ext cx="914400" cy="914400"/>
          </a:xfrm>
          <a:prstGeom prst="rect">
            <a:avLst/>
          </a:prstGeom>
        </p:spPr>
      </p:pic>
      <p:pic>
        <p:nvPicPr>
          <p:cNvPr id="8" name="Graphic 7" descr="Badge 3 with solid fill">
            <a:extLst>
              <a:ext uri="{FF2B5EF4-FFF2-40B4-BE49-F238E27FC236}">
                <a16:creationId xmlns:a16="http://schemas.microsoft.com/office/drawing/2014/main" id="{805CFD25-2A3F-78E6-AAF7-DF0B76F437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166403" y="3464385"/>
            <a:ext cx="914400" cy="914400"/>
          </a:xfrm>
          <a:prstGeom prst="rect">
            <a:avLst/>
          </a:prstGeom>
        </p:spPr>
      </p:pic>
      <p:pic>
        <p:nvPicPr>
          <p:cNvPr id="9" name="Graphic 8" descr="Badge 4 with solid fill">
            <a:extLst>
              <a:ext uri="{FF2B5EF4-FFF2-40B4-BE49-F238E27FC236}">
                <a16:creationId xmlns:a16="http://schemas.microsoft.com/office/drawing/2014/main" id="{A499A1DE-88FD-0B80-408C-8876B0849C3D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166403" y="4593160"/>
            <a:ext cx="914400" cy="914400"/>
          </a:xfrm>
          <a:prstGeom prst="rect">
            <a:avLst/>
          </a:prstGeom>
        </p:spPr>
      </p:pic>
      <p:pic>
        <p:nvPicPr>
          <p:cNvPr id="10" name="Graphic 9" descr="Badge 5 with solid fill">
            <a:extLst>
              <a:ext uri="{FF2B5EF4-FFF2-40B4-BE49-F238E27FC236}">
                <a16:creationId xmlns:a16="http://schemas.microsoft.com/office/drawing/2014/main" id="{304E52CC-81F0-9FC4-1399-4A92F10E192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2"/>
              </a:ext>
            </a:extLst>
          </a:blip>
          <a:stretch>
            <a:fillRect/>
          </a:stretch>
        </p:blipFill>
        <p:spPr>
          <a:xfrm>
            <a:off x="166403" y="5624409"/>
            <a:ext cx="914400" cy="914400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5ADEC117-3395-CFCB-8969-679F36AB2A3A}"/>
              </a:ext>
            </a:extLst>
          </p:cNvPr>
          <p:cNvSpPr txBox="1"/>
          <p:nvPr/>
        </p:nvSpPr>
        <p:spPr>
          <a:xfrm>
            <a:off x="1399853" y="1014910"/>
            <a:ext cx="7415373" cy="954107"/>
          </a:xfrm>
          <a:prstGeom prst="rect">
            <a:avLst/>
          </a:prstGeom>
          <a:solidFill>
            <a:srgbClr val="C00000"/>
          </a:solidFill>
        </p:spPr>
        <p:txBody>
          <a:bodyPr wrap="square">
            <a:spAutoFit/>
          </a:bodyPr>
          <a:lstStyle/>
          <a:p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Kedua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saksi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Allah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dalam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nubuatan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Alkitab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adalah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Perjanjian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Lama dan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Perjanjian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Baru.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F50C8031-D7BD-D154-2479-B32328BB43E8}"/>
              </a:ext>
            </a:extLst>
          </p:cNvPr>
          <p:cNvSpPr txBox="1"/>
          <p:nvPr/>
        </p:nvSpPr>
        <p:spPr>
          <a:xfrm>
            <a:off x="1399852" y="2296537"/>
            <a:ext cx="7415373" cy="892552"/>
          </a:xfrm>
          <a:prstGeom prst="rect">
            <a:avLst/>
          </a:prstGeom>
          <a:solidFill>
            <a:srgbClr val="40805B"/>
          </a:solidFill>
        </p:spPr>
        <p:txBody>
          <a:bodyPr wrap="square">
            <a:spAutoFit/>
          </a:bodyPr>
          <a:lstStyle/>
          <a:p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Semua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nubuatan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menggambarkan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aspek-aspek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berbeda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dari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periode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waktu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sejarah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 yang </a:t>
            </a:r>
            <a:r>
              <a:rPr lang="en-ID" sz="2600" dirty="0" err="1">
                <a:solidFill>
                  <a:schemeClr val="bg1"/>
                </a:solidFill>
                <a:latin typeface="Impact" panose="020B0806030902050204" pitchFamily="34" charset="0"/>
              </a:rPr>
              <a:t>sama</a:t>
            </a:r>
            <a:r>
              <a:rPr lang="en-ID" sz="2600" dirty="0">
                <a:solidFill>
                  <a:schemeClr val="bg1"/>
                </a:solidFill>
                <a:latin typeface="Impact" panose="020B0806030902050204" pitchFamily="34" charset="0"/>
              </a:rPr>
              <a:t>.    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AED71D67-AD8C-2CA9-91AD-33346F72A39F}"/>
              </a:ext>
            </a:extLst>
          </p:cNvPr>
          <p:cNvSpPr txBox="1"/>
          <p:nvPr/>
        </p:nvSpPr>
        <p:spPr>
          <a:xfrm>
            <a:off x="1399852" y="3460025"/>
            <a:ext cx="7415372" cy="954107"/>
          </a:xfrm>
          <a:prstGeom prst="rect">
            <a:avLst/>
          </a:prstGeom>
          <a:solidFill>
            <a:srgbClr val="274153"/>
          </a:solidFill>
        </p:spPr>
        <p:txBody>
          <a:bodyPr wrap="square">
            <a:spAutoFit/>
          </a:bodyPr>
          <a:lstStyle/>
          <a:p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Iblis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bekerja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melalui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orang-orang yang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tidak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beriman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untuk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membunuh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dua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saksi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Allah. 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23ABBAED-A639-C570-B2D4-7C71A4FAADD6}"/>
              </a:ext>
            </a:extLst>
          </p:cNvPr>
          <p:cNvSpPr txBox="1"/>
          <p:nvPr/>
        </p:nvSpPr>
        <p:spPr>
          <a:xfrm>
            <a:off x="1399852" y="4593490"/>
            <a:ext cx="7415372" cy="830997"/>
          </a:xfrm>
          <a:prstGeom prst="rect">
            <a:avLst/>
          </a:prstGeom>
          <a:solidFill>
            <a:srgbClr val="5B541F"/>
          </a:solidFill>
        </p:spPr>
        <p:txBody>
          <a:bodyPr wrap="square">
            <a:spAutoFit/>
          </a:bodyPr>
          <a:lstStyle/>
          <a:p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Firman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Allah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mungkin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dapat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diserang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atau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ditindas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tetapi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Firman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Allah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tidak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akan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pernah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bisa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400" dirty="0" err="1">
                <a:solidFill>
                  <a:schemeClr val="bg1"/>
                </a:solidFill>
                <a:latin typeface="Impact" panose="020B0806030902050204" pitchFamily="34" charset="0"/>
              </a:rPr>
              <a:t>dilenyapkan</a:t>
            </a:r>
            <a:r>
              <a:rPr lang="en-ID" sz="2400" dirty="0">
                <a:solidFill>
                  <a:schemeClr val="bg1"/>
                </a:solidFill>
                <a:latin typeface="Impact" panose="020B0806030902050204" pitchFamily="34" charset="0"/>
              </a:rPr>
              <a:t>. 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6DB8CDD2-E188-C7F1-6838-A380D8EB1ECF}"/>
              </a:ext>
            </a:extLst>
          </p:cNvPr>
          <p:cNvSpPr txBox="1"/>
          <p:nvPr/>
        </p:nvSpPr>
        <p:spPr>
          <a:xfrm>
            <a:off x="1399852" y="5621638"/>
            <a:ext cx="7415372" cy="954107"/>
          </a:xfrm>
          <a:prstGeom prst="rect">
            <a:avLst/>
          </a:prstGeom>
          <a:solidFill>
            <a:srgbClr val="0070C0"/>
          </a:solidFill>
        </p:spPr>
        <p:txBody>
          <a:bodyPr wrap="square">
            <a:spAutoFit/>
          </a:bodyPr>
          <a:lstStyle/>
          <a:p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Kebenaran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tidak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bisa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ditutupi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,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ia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akan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terus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2800" dirty="0" err="1">
                <a:solidFill>
                  <a:schemeClr val="bg1"/>
                </a:solidFill>
                <a:latin typeface="Impact" panose="020B0806030902050204" pitchFamily="34" charset="0"/>
              </a:rPr>
              <a:t>bersinar</a:t>
            </a:r>
            <a:r>
              <a:rPr lang="en-ID" sz="2800" dirty="0">
                <a:solidFill>
                  <a:schemeClr val="bg1"/>
                </a:solidFill>
                <a:latin typeface="Impact" panose="020B080603090205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0620499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D1D34770-47A8-402C-AF23-2B653F2D88C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57B6629-A492-B261-4E3D-8643DC114D9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264815" y="585627"/>
            <a:ext cx="4869950" cy="5917914"/>
          </a:xfrm>
        </p:spPr>
        <p:txBody>
          <a:bodyPr>
            <a:noAutofit/>
          </a:bodyPr>
          <a:lstStyle/>
          <a:p>
            <a:r>
              <a:rPr lang="en-ID" dirty="0" err="1"/>
              <a:t>Selama</a:t>
            </a:r>
            <a:r>
              <a:rPr lang="en-ID" dirty="0"/>
              <a:t> </a:t>
            </a:r>
            <a:r>
              <a:rPr lang="en-ID" dirty="0" err="1"/>
              <a:t>berabad-abad</a:t>
            </a:r>
            <a:r>
              <a:rPr lang="en-ID" dirty="0"/>
              <a:t>, </a:t>
            </a:r>
            <a:r>
              <a:rPr lang="en-ID" dirty="0" err="1"/>
              <a:t>Firman</a:t>
            </a:r>
            <a:r>
              <a:rPr lang="en-ID" dirty="0"/>
              <a:t> Allah juga </a:t>
            </a:r>
            <a:r>
              <a:rPr lang="en-ID" dirty="0" err="1"/>
              <a:t>telah</a:t>
            </a:r>
            <a:r>
              <a:rPr lang="en-ID" dirty="0"/>
              <a:t> </a:t>
            </a:r>
            <a:r>
              <a:rPr lang="en-ID" dirty="0" err="1"/>
              <a:t>dirusakkan</a:t>
            </a:r>
            <a:r>
              <a:rPr lang="en-ID" dirty="0"/>
              <a:t>, </a:t>
            </a:r>
            <a:r>
              <a:rPr lang="en-ID" dirty="0" err="1"/>
              <a:t>diragukan</a:t>
            </a:r>
            <a:r>
              <a:rPr lang="en-ID" dirty="0"/>
              <a:t>, dan </a:t>
            </a:r>
            <a:r>
              <a:rPr lang="en-ID" dirty="0" err="1"/>
              <a:t>dibuang</a:t>
            </a:r>
            <a:r>
              <a:rPr lang="en-ID" dirty="0"/>
              <a:t>. </a:t>
            </a:r>
          </a:p>
          <a:p>
            <a:r>
              <a:rPr lang="en-ID" dirty="0" err="1"/>
              <a:t>Firman</a:t>
            </a:r>
            <a:r>
              <a:rPr lang="en-ID" dirty="0"/>
              <a:t> Allah </a:t>
            </a:r>
            <a:r>
              <a:rPr lang="en-ID" dirty="0" err="1"/>
              <a:t>telah</a:t>
            </a:r>
            <a:r>
              <a:rPr lang="en-ID" dirty="0"/>
              <a:t> </a:t>
            </a:r>
            <a:r>
              <a:rPr lang="en-ID" dirty="0" err="1"/>
              <a:t>dirantai</a:t>
            </a:r>
            <a:r>
              <a:rPr lang="en-ID" dirty="0"/>
              <a:t> di </a:t>
            </a:r>
            <a:r>
              <a:rPr lang="en-ID" dirty="0" err="1"/>
              <a:t>biara-biara</a:t>
            </a:r>
            <a:r>
              <a:rPr lang="en-ID" dirty="0"/>
              <a:t>, </a:t>
            </a:r>
            <a:r>
              <a:rPr lang="en-ID" dirty="0" err="1"/>
              <a:t>dibakar</a:t>
            </a:r>
            <a:r>
              <a:rPr lang="en-ID" dirty="0"/>
              <a:t> di </a:t>
            </a:r>
            <a:r>
              <a:rPr lang="en-ID" dirty="0" err="1"/>
              <a:t>lapangan</a:t>
            </a:r>
            <a:r>
              <a:rPr lang="en-ID" dirty="0"/>
              <a:t> </a:t>
            </a:r>
            <a:r>
              <a:rPr lang="en-ID" dirty="0" err="1"/>
              <a:t>umum</a:t>
            </a:r>
            <a:r>
              <a:rPr lang="en-ID" dirty="0"/>
              <a:t>, dan </a:t>
            </a:r>
            <a:r>
              <a:rPr lang="en-ID" dirty="0" err="1"/>
              <a:t>dicabik-cabik</a:t>
            </a:r>
            <a:r>
              <a:rPr lang="en-ID" dirty="0"/>
              <a:t>. </a:t>
            </a:r>
          </a:p>
          <a:p>
            <a:r>
              <a:rPr lang="en-ID" dirty="0"/>
              <a:t>Orang-orang </a:t>
            </a:r>
            <a:r>
              <a:rPr lang="en-ID" dirty="0" err="1"/>
              <a:t>percaya</a:t>
            </a:r>
            <a:r>
              <a:rPr lang="en-ID" dirty="0"/>
              <a:t> </a:t>
            </a:r>
            <a:r>
              <a:rPr lang="en-ID" dirty="0" err="1"/>
              <a:t>telah</a:t>
            </a:r>
            <a:r>
              <a:rPr lang="en-ID" dirty="0"/>
              <a:t> </a:t>
            </a:r>
            <a:r>
              <a:rPr lang="en-ID" dirty="0" err="1"/>
              <a:t>diejek</a:t>
            </a:r>
            <a:r>
              <a:rPr lang="en-ID" dirty="0"/>
              <a:t>, </a:t>
            </a:r>
            <a:r>
              <a:rPr lang="en-ID" dirty="0" err="1"/>
              <a:t>diolok-olok</a:t>
            </a:r>
            <a:r>
              <a:rPr lang="en-ID" dirty="0"/>
              <a:t>, </a:t>
            </a:r>
            <a:r>
              <a:rPr lang="en-ID" dirty="0" err="1"/>
              <a:t>dipenjara</a:t>
            </a:r>
            <a:r>
              <a:rPr lang="en-ID" dirty="0"/>
              <a:t>, </a:t>
            </a:r>
            <a:r>
              <a:rPr lang="en-ID" dirty="0" err="1"/>
              <a:t>bahkan</a:t>
            </a:r>
            <a:r>
              <a:rPr lang="en-ID" dirty="0"/>
              <a:t> menjadi </a:t>
            </a:r>
            <a:r>
              <a:rPr lang="en-ID" dirty="0" err="1"/>
              <a:t>martir</a:t>
            </a:r>
            <a:r>
              <a:rPr lang="en-ID" dirty="0"/>
              <a:t>. </a:t>
            </a:r>
          </a:p>
          <a:p>
            <a:r>
              <a:rPr lang="en-ID" dirty="0" err="1"/>
              <a:t>Melalui</a:t>
            </a:r>
            <a:r>
              <a:rPr lang="en-ID" dirty="0"/>
              <a:t> </a:t>
            </a:r>
            <a:r>
              <a:rPr lang="en-ID" dirty="0" err="1"/>
              <a:t>semuanya</a:t>
            </a:r>
            <a:r>
              <a:rPr lang="en-ID" dirty="0"/>
              <a:t> </a:t>
            </a:r>
            <a:r>
              <a:rPr lang="en-ID" dirty="0" err="1"/>
              <a:t>itu</a:t>
            </a:r>
            <a:r>
              <a:rPr lang="en-ID" dirty="0"/>
              <a:t>, </a:t>
            </a:r>
            <a:r>
              <a:rPr lang="en-ID" dirty="0" err="1"/>
              <a:t>Firman</a:t>
            </a:r>
            <a:r>
              <a:rPr lang="en-ID" dirty="0"/>
              <a:t> Allah </a:t>
            </a:r>
            <a:r>
              <a:rPr lang="en-ID" dirty="0" err="1"/>
              <a:t>telah</a:t>
            </a:r>
            <a:r>
              <a:rPr lang="en-ID" dirty="0"/>
              <a:t> </a:t>
            </a:r>
            <a:r>
              <a:rPr lang="en-ID" dirty="0" err="1"/>
              <a:t>menang</a:t>
            </a:r>
            <a:r>
              <a:rPr lang="en-ID" dirty="0"/>
              <a:t>.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90C8BD0A-FBC5-564A-5224-421B6B5AF84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30611" r="38540"/>
          <a:stretch/>
        </p:blipFill>
        <p:spPr>
          <a:xfrm>
            <a:off x="5399580" y="10"/>
            <a:ext cx="3744420" cy="6857990"/>
          </a:xfrm>
          <a:prstGeom prst="rect">
            <a:avLst/>
          </a:prstGeom>
          <a:effectLst/>
        </p:spPr>
      </p:pic>
    </p:spTree>
    <p:extLst>
      <p:ext uri="{BB962C8B-B14F-4D97-AF65-F5344CB8AC3E}">
        <p14:creationId xmlns:p14="http://schemas.microsoft.com/office/powerpoint/2010/main" val="283811447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DD77349-6ADE-99FE-8E04-12919EE5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9768"/>
            <a:ext cx="9151630" cy="1519356"/>
            <a:chOff x="-1" y="-29768"/>
            <a:chExt cx="12202175" cy="151935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B2B92C-44DF-B41D-C67A-EBF175DF5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1EB2F1-D26A-D7C9-E9AC-B63BE629A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917093" y="-1801610"/>
              <a:ext cx="1507122" cy="5063040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6D16430-53D3-47E5-F4B8-B441E710D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00712" y="-3130481"/>
              <a:ext cx="1519356" cy="7720782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DE333BFB-6F4A-D07A-21C4-95404AAF79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1843"/>
            <a:ext cx="9144000" cy="1181628"/>
          </a:xfrm>
        </p:spPr>
        <p:txBody>
          <a:bodyPr anchor="ctr">
            <a:normAutofit/>
          </a:bodyPr>
          <a:lstStyle/>
          <a:p>
            <a:pPr algn="ctr"/>
            <a:r>
              <a:rPr lang="fi-FI" sz="4000" dirty="0">
                <a:solidFill>
                  <a:srgbClr val="FFFF00"/>
                </a:solidFill>
                <a:latin typeface="Impact" panose="020B0806030902050204" pitchFamily="34" charset="0"/>
              </a:rPr>
              <a:t>DUA SAKSI</a:t>
            </a:r>
            <a:br>
              <a:rPr lang="fi-FI" sz="2800" dirty="0">
                <a:solidFill>
                  <a:srgbClr val="FFFFFF"/>
                </a:solidFill>
              </a:rPr>
            </a:br>
            <a:r>
              <a:rPr lang="fi-FI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Minggu, 5 Mei 2024</a:t>
            </a:r>
            <a:endParaRPr lang="en-ID" sz="2800" dirty="0">
              <a:solidFill>
                <a:srgbClr val="FFFFFF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FFE4B04-3E62-7D31-4AAC-C159B128174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38073" y="4217402"/>
            <a:ext cx="8067851" cy="2640598"/>
          </a:xfrm>
        </p:spPr>
        <p:txBody>
          <a:bodyPr>
            <a:noAutofit/>
          </a:bodyPr>
          <a:lstStyle/>
          <a:p>
            <a:pPr marL="0" indent="0" algn="ctr">
              <a:buNone/>
            </a:pPr>
            <a:r>
              <a:rPr lang="en-ID" sz="3200" dirty="0">
                <a:latin typeface="Impact" panose="020B0806030902050204" pitchFamily="34" charset="0"/>
              </a:rPr>
              <a:t>Wahyu 11:3-4</a:t>
            </a:r>
          </a:p>
          <a:p>
            <a:pPr marL="0" indent="0" algn="ctr">
              <a:buNone/>
            </a:pPr>
            <a:r>
              <a:rPr lang="en-ID" dirty="0">
                <a:latin typeface="Tw Cen MT Condensed Extra Bold" panose="020B0803020202020204" pitchFamily="34" charset="0"/>
              </a:rPr>
              <a:t>“Dan Aku </a:t>
            </a:r>
            <a:r>
              <a:rPr lang="en-ID" dirty="0" err="1">
                <a:latin typeface="Tw Cen MT Condensed Extra Bold" panose="020B0803020202020204" pitchFamily="34" charset="0"/>
              </a:rPr>
              <a:t>akan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memberi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tugas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kepada</a:t>
            </a:r>
            <a:r>
              <a:rPr lang="en-ID" dirty="0">
                <a:latin typeface="Tw Cen MT Condensed Extra Bold" panose="020B0803020202020204" pitchFamily="34" charset="0"/>
              </a:rPr>
              <a:t> dua </a:t>
            </a:r>
            <a:r>
              <a:rPr lang="en-ID" dirty="0" err="1">
                <a:latin typeface="Tw Cen MT Condensed Extra Bold" panose="020B0803020202020204" pitchFamily="34" charset="0"/>
              </a:rPr>
              <a:t>saksi</a:t>
            </a:r>
            <a:r>
              <a:rPr lang="en-ID" dirty="0">
                <a:latin typeface="Tw Cen MT Condensed Extra Bold" panose="020B0803020202020204" pitchFamily="34" charset="0"/>
              </a:rPr>
              <a:t>-Ku, </a:t>
            </a:r>
            <a:r>
              <a:rPr lang="en-ID" dirty="0" err="1">
                <a:latin typeface="Tw Cen MT Condensed Extra Bold" panose="020B0803020202020204" pitchFamily="34" charset="0"/>
              </a:rPr>
              <a:t>supaya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bernubuat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sambil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berkabung</a:t>
            </a:r>
            <a:r>
              <a:rPr lang="en-ID" dirty="0">
                <a:latin typeface="Tw Cen MT Condensed Extra Bold" panose="020B0803020202020204" pitchFamily="34" charset="0"/>
              </a:rPr>
              <a:t>, </a:t>
            </a:r>
            <a:r>
              <a:rPr lang="en-ID" dirty="0" err="1">
                <a:latin typeface="Tw Cen MT Condensed Extra Bold" panose="020B0803020202020204" pitchFamily="34" charset="0"/>
              </a:rPr>
              <a:t>seribu</a:t>
            </a:r>
            <a:r>
              <a:rPr lang="en-ID" dirty="0">
                <a:latin typeface="Tw Cen MT Condensed Extra Bold" panose="020B0803020202020204" pitchFamily="34" charset="0"/>
              </a:rPr>
              <a:t> dua ratus </a:t>
            </a:r>
            <a:r>
              <a:rPr lang="en-ID" dirty="0" err="1">
                <a:latin typeface="Tw Cen MT Condensed Extra Bold" panose="020B0803020202020204" pitchFamily="34" charset="0"/>
              </a:rPr>
              <a:t>enam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puluh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hari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lamanya</a:t>
            </a:r>
            <a:r>
              <a:rPr lang="en-ID" dirty="0">
                <a:latin typeface="Tw Cen MT Condensed Extra Bold" panose="020B0803020202020204" pitchFamily="34" charset="0"/>
              </a:rPr>
              <a:t>. </a:t>
            </a:r>
            <a:r>
              <a:rPr lang="en-ID" dirty="0" err="1">
                <a:latin typeface="Tw Cen MT Condensed Extra Bold" panose="020B0803020202020204" pitchFamily="34" charset="0"/>
              </a:rPr>
              <a:t>Mereka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adalah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kedua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pohon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zaitun</a:t>
            </a:r>
            <a:r>
              <a:rPr lang="en-ID" dirty="0">
                <a:latin typeface="Tw Cen MT Condensed Extra Bold" panose="020B0803020202020204" pitchFamily="34" charset="0"/>
              </a:rPr>
              <a:t> dan </a:t>
            </a:r>
            <a:r>
              <a:rPr lang="en-ID" dirty="0" err="1">
                <a:latin typeface="Tw Cen MT Condensed Extra Bold" panose="020B0803020202020204" pitchFamily="34" charset="0"/>
              </a:rPr>
              <a:t>kedua</a:t>
            </a:r>
            <a:r>
              <a:rPr lang="en-ID" dirty="0">
                <a:latin typeface="Tw Cen MT Condensed Extra Bold" panose="020B0803020202020204" pitchFamily="34" charset="0"/>
              </a:rPr>
              <a:t> kaki </a:t>
            </a:r>
            <a:r>
              <a:rPr lang="en-ID" dirty="0" err="1">
                <a:latin typeface="Tw Cen MT Condensed Extra Bold" panose="020B0803020202020204" pitchFamily="34" charset="0"/>
              </a:rPr>
              <a:t>dian</a:t>
            </a:r>
            <a:r>
              <a:rPr lang="en-ID" dirty="0">
                <a:latin typeface="Tw Cen MT Condensed Extra Bold" panose="020B0803020202020204" pitchFamily="34" charset="0"/>
              </a:rPr>
              <a:t> yang </a:t>
            </a:r>
            <a:r>
              <a:rPr lang="en-ID" dirty="0" err="1">
                <a:latin typeface="Tw Cen MT Condensed Extra Bold" panose="020B0803020202020204" pitchFamily="34" charset="0"/>
              </a:rPr>
              <a:t>berdiri</a:t>
            </a:r>
            <a:r>
              <a:rPr lang="en-ID" dirty="0">
                <a:latin typeface="Tw Cen MT Condensed Extra Bold" panose="020B0803020202020204" pitchFamily="34" charset="0"/>
              </a:rPr>
              <a:t> di </a:t>
            </a:r>
            <a:r>
              <a:rPr lang="en-ID" dirty="0" err="1">
                <a:latin typeface="Tw Cen MT Condensed Extra Bold" panose="020B0803020202020204" pitchFamily="34" charset="0"/>
              </a:rPr>
              <a:t>hadapan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Tuhan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semesta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latin typeface="Tw Cen MT Condensed Extra Bold" panose="020B0803020202020204" pitchFamily="34" charset="0"/>
              </a:rPr>
              <a:t>alam</a:t>
            </a:r>
            <a:r>
              <a:rPr lang="en-ID" dirty="0">
                <a:latin typeface="Tw Cen MT Condensed Extra Bold" panose="020B0803020202020204" pitchFamily="34" charset="0"/>
              </a:rPr>
              <a:t>.”</a:t>
            </a:r>
          </a:p>
        </p:txBody>
      </p:sp>
      <p:pic>
        <p:nvPicPr>
          <p:cNvPr id="13" name="Picture 12">
            <a:extLst>
              <a:ext uri="{FF2B5EF4-FFF2-40B4-BE49-F238E27FC236}">
                <a16:creationId xmlns:a16="http://schemas.microsoft.com/office/drawing/2014/main" id="{743C7552-5BFC-0775-698B-58CC75CD337F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019" t="24606" b="6979"/>
          <a:stretch/>
        </p:blipFill>
        <p:spPr>
          <a:xfrm>
            <a:off x="1878037" y="1752753"/>
            <a:ext cx="5387925" cy="22062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sq">
            <a:solidFill>
              <a:srgbClr val="FFFFFF"/>
            </a:solidFill>
            <a:miter lim="800000"/>
          </a:ln>
          <a:effectLst>
            <a:outerShdw blurRad="65000" dist="50800" dir="12900000" kx="195000" ky="145000" algn="tl" rotWithShape="0">
              <a:srgbClr val="000000">
                <a:alpha val="30000"/>
              </a:srgbClr>
            </a:outerShdw>
          </a:effectLst>
          <a:scene3d>
            <a:camera prst="orthographicFront">
              <a:rot lat="0" lon="0" rev="360000"/>
            </a:camera>
            <a:lightRig rig="twoPt" dir="t">
              <a:rot lat="0" lon="0" rev="7200000"/>
            </a:lightRig>
          </a:scene3d>
          <a:sp3d contourW="12700">
            <a:bevelT w="25400" h="19050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52657509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63DCD5A-31C2-C538-924E-7B23937A169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4AD842B-19D0-7373-1094-9A86C74DC3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0"/>
            <a:ext cx="9144000" cy="1674055"/>
          </a:xfrm>
          <a:solidFill>
            <a:schemeClr val="accent1"/>
          </a:solidFill>
        </p:spPr>
        <p:txBody>
          <a:bodyPr>
            <a:normAutofit/>
          </a:bodyPr>
          <a:lstStyle/>
          <a:p>
            <a:pPr algn="ctr"/>
            <a:r>
              <a:rPr lang="en-ID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Siapakah</a:t>
            </a:r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kedua</a:t>
            </a:r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saksi</a:t>
            </a:r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tersebut</a:t>
            </a:r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 dan </a:t>
            </a:r>
            <a:b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</a:br>
            <a:r>
              <a:rPr lang="en-ID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apa</a:t>
            </a:r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 </a:t>
            </a:r>
            <a:r>
              <a:rPr lang="en-ID" sz="3600" dirty="0" err="1">
                <a:solidFill>
                  <a:schemeClr val="bg1"/>
                </a:solidFill>
                <a:latin typeface="Impact" panose="020B0806030902050204" pitchFamily="34" charset="0"/>
              </a:rPr>
              <a:t>perannya</a:t>
            </a:r>
            <a:r>
              <a:rPr lang="en-ID" sz="3600" dirty="0">
                <a:solidFill>
                  <a:schemeClr val="bg1"/>
                </a:solidFill>
                <a:latin typeface="Impact" panose="020B0806030902050204" pitchFamily="34" charset="0"/>
              </a:rPr>
              <a:t> ? Wahyu 11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64B70D-6DD7-1732-AEA6-6ED2C86D475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4302" y="2147080"/>
            <a:ext cx="7031779" cy="4237894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Penglihatan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Yohanes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Wahyu 11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menggambarkan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Firman</a:t>
            </a:r>
            <a:r>
              <a:rPr lang="en-ID" sz="3200" dirty="0">
                <a:latin typeface="Tw Cen MT Condensed Extra Bold" panose="020B0803020202020204" pitchFamily="34" charset="0"/>
              </a:rPr>
              <a:t> Allah yang </a:t>
            </a:r>
            <a:r>
              <a:rPr lang="en-ID" sz="3200" dirty="0" err="1">
                <a:latin typeface="Tw Cen MT Condensed Extra Bold" panose="020B0803020202020204" pitchFamily="34" charset="0"/>
              </a:rPr>
              <a:t>diberitakan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kuasa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Roh</a:t>
            </a:r>
            <a:r>
              <a:rPr lang="en-ID" sz="3200" dirty="0">
                <a:latin typeface="Tw Cen MT Condensed Extra Bold" panose="020B0803020202020204" pitchFamily="34" charset="0"/>
              </a:rPr>
              <a:t> Kudus </a:t>
            </a:r>
            <a:r>
              <a:rPr lang="en-ID" sz="32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menerangi</a:t>
            </a:r>
            <a:r>
              <a:rPr lang="en-ID" sz="3200" dirty="0">
                <a:latin typeface="Tw Cen MT Condensed Extra Bold" panose="020B0803020202020204" pitchFamily="34" charset="0"/>
              </a:rPr>
              <a:t> dunia. </a:t>
            </a:r>
          </a:p>
          <a:p>
            <a:pPr marL="0" indent="0">
              <a:buNone/>
            </a:pP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Kedua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saksi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ini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adalah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2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Perjanjian</a:t>
            </a:r>
            <a:r>
              <a:rPr lang="en-ID" sz="32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Lama dan Baru. </a:t>
            </a:r>
          </a:p>
          <a:p>
            <a:pPr marL="0" indent="0">
              <a:buNone/>
            </a:pPr>
            <a:r>
              <a:rPr lang="en-ID" sz="32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Yohanes</a:t>
            </a:r>
            <a:r>
              <a:rPr lang="en-ID" sz="3200" dirty="0">
                <a:latin typeface="Tw Cen MT Condensed Extra Bold" panose="020B0803020202020204" pitchFamily="34" charset="0"/>
              </a:rPr>
              <a:t> 5:39 </a:t>
            </a:r>
            <a:r>
              <a:rPr lang="en-ID" sz="32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mengatakan</a:t>
            </a:r>
            <a:r>
              <a:rPr lang="en-ID" sz="3200" dirty="0">
                <a:latin typeface="Tw Cen MT Condensed Extra Bold" panose="020B0803020202020204" pitchFamily="34" charset="0"/>
              </a:rPr>
              <a:t> Kitab </a:t>
            </a:r>
            <a:r>
              <a:rPr lang="en-ID" sz="3200" dirty="0" err="1">
                <a:latin typeface="Tw Cen MT Condensed Extra Bold" panose="020B0803020202020204" pitchFamily="34" charset="0"/>
              </a:rPr>
              <a:t>Suci</a:t>
            </a:r>
            <a:r>
              <a:rPr lang="en-ID" sz="3200" dirty="0">
                <a:latin typeface="Tw Cen MT Condensed Extra Bold" panose="020B0803020202020204" pitchFamily="34" charset="0"/>
              </a:rPr>
              <a:t> [</a:t>
            </a:r>
            <a:r>
              <a:rPr lang="en-ID" sz="3200" dirty="0" err="1">
                <a:latin typeface="Tw Cen MT Condensed Extra Bold" panose="020B0803020202020204" pitchFamily="34" charset="0"/>
              </a:rPr>
              <a:t>Perjanjian</a:t>
            </a:r>
            <a:r>
              <a:rPr lang="en-ID" sz="3200" dirty="0">
                <a:latin typeface="Tw Cen MT Condensed Extra Bold" panose="020B0803020202020204" pitchFamily="34" charset="0"/>
              </a:rPr>
              <a:t> Lama] </a:t>
            </a:r>
            <a:r>
              <a:rPr lang="en-ID" sz="3200" dirty="0" err="1">
                <a:latin typeface="Tw Cen MT Condensed Extra Bold" panose="020B0803020202020204" pitchFamily="34" charset="0"/>
              </a:rPr>
              <a:t>memberi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kesaksian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tentang</a:t>
            </a:r>
            <a:r>
              <a:rPr lang="en-ID" sz="3200" dirty="0">
                <a:latin typeface="Tw Cen MT Condensed Extra Bold" panose="020B0803020202020204" pitchFamily="34" charset="0"/>
              </a:rPr>
              <a:t> </a:t>
            </a:r>
            <a:r>
              <a:rPr lang="en-ID" sz="3200" dirty="0" err="1">
                <a:latin typeface="Tw Cen MT Condensed Extra Bold" panose="020B0803020202020204" pitchFamily="34" charset="0"/>
              </a:rPr>
              <a:t>Yesus</a:t>
            </a:r>
            <a:r>
              <a:rPr lang="en-ID" sz="3200" dirty="0">
                <a:latin typeface="Tw Cen MT Condensed Extra Bold" panose="020B0803020202020204" pitchFamily="34" charset="0"/>
              </a:rPr>
              <a:t>.    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3B0B9DE5-2D87-4254-243A-847D05B3C3D9}"/>
              </a:ext>
            </a:extLst>
          </p:cNvPr>
          <p:cNvSpPr/>
          <p:nvPr/>
        </p:nvSpPr>
        <p:spPr>
          <a:xfrm>
            <a:off x="413233" y="3162888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28760825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CA2926-C10F-6F07-DE96-AE1D9011F3B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57A38D3F-D370-D5EF-57CB-199713962A89}"/>
              </a:ext>
            </a:extLst>
          </p:cNvPr>
          <p:cNvSpPr txBox="1"/>
          <p:nvPr/>
        </p:nvSpPr>
        <p:spPr>
          <a:xfrm>
            <a:off x="1420838" y="785003"/>
            <a:ext cx="7209691" cy="310854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Melalui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Firman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Allah</a:t>
            </a:r>
            <a:r>
              <a:rPr lang="en-ID" sz="2800" dirty="0">
                <a:latin typeface="Tw Cen MT Condensed Extra Bold" panose="020B0803020202020204" pitchFamily="34" charset="0"/>
              </a:rPr>
              <a:t>, Elia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mengatakan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akan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ada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hujan</a:t>
            </a:r>
            <a:r>
              <a:rPr lang="en-ID" sz="2800" dirty="0">
                <a:latin typeface="Tw Cen MT Condensed Extra Bold" panose="020B0803020202020204" pitchFamily="34" charset="0"/>
              </a:rPr>
              <a:t> yang </a:t>
            </a:r>
            <a:r>
              <a:rPr lang="en-ID" sz="2800" dirty="0" err="1">
                <a:latin typeface="Tw Cen MT Condensed Extra Bold" panose="020B0803020202020204" pitchFamily="34" charset="0"/>
              </a:rPr>
              <a:t>turun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atas</a:t>
            </a:r>
            <a:r>
              <a:rPr lang="en-ID" sz="2800" dirty="0">
                <a:latin typeface="Tw Cen MT Condensed Extra Bold" panose="020B0803020202020204" pitchFamily="34" charset="0"/>
              </a:rPr>
              <a:t> Israel, dan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sebagai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jawaban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atas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doanya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tidak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ada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hujan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selama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tiga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setengah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tahun</a:t>
            </a:r>
            <a:r>
              <a:rPr lang="en-ID" sz="2800" dirty="0">
                <a:latin typeface="Tw Cen MT Condensed Extra Bold" panose="020B0803020202020204" pitchFamily="34" charset="0"/>
              </a:rPr>
              <a:t> [</a:t>
            </a:r>
            <a:r>
              <a:rPr lang="en-ID" sz="2800" dirty="0" err="1">
                <a:latin typeface="Tw Cen MT Condensed Extra Bold" panose="020B0803020202020204" pitchFamily="34" charset="0"/>
              </a:rPr>
              <a:t>Yakobus</a:t>
            </a:r>
            <a:r>
              <a:rPr lang="en-ID" sz="2800" dirty="0">
                <a:latin typeface="Tw Cen MT Condensed Extra Bold" panose="020B0803020202020204" pitchFamily="34" charset="0"/>
              </a:rPr>
              <a:t> 5:17]. </a:t>
            </a:r>
          </a:p>
          <a:p>
            <a:r>
              <a:rPr lang="en-ID" sz="2800" dirty="0" err="1">
                <a:latin typeface="Tw Cen MT Condensed Extra Bold" panose="020B0803020202020204" pitchFamily="34" charset="0"/>
              </a:rPr>
              <a:t>Kemudian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ia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berdoa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2800" dirty="0">
                <a:latin typeface="Tw Cen MT Condensed Extra Bold" panose="020B0803020202020204" pitchFamily="34" charset="0"/>
              </a:rPr>
              <a:t> Allah, dan </a:t>
            </a:r>
            <a:r>
              <a:rPr lang="en-ID" sz="2800" dirty="0" err="1">
                <a:latin typeface="Tw Cen MT Condensed Extra Bold" panose="020B0803020202020204" pitchFamily="34" charset="0"/>
              </a:rPr>
              <a:t>hujan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kembali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turun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setelah</a:t>
            </a:r>
            <a:r>
              <a:rPr lang="en-ID" sz="2800" dirty="0">
                <a:latin typeface="Tw Cen MT Condensed Extra Bold" panose="020B0803020202020204" pitchFamily="34" charset="0"/>
              </a:rPr>
              <a:t> para </a:t>
            </a:r>
            <a:r>
              <a:rPr lang="en-ID" sz="2800" dirty="0" err="1">
                <a:latin typeface="Tw Cen MT Condensed Extra Bold" panose="020B0803020202020204" pitchFamily="34" charset="0"/>
              </a:rPr>
              <a:t>nabi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palsu</a:t>
            </a:r>
            <a:r>
              <a:rPr lang="en-ID" sz="2800" dirty="0">
                <a:latin typeface="Tw Cen MT Condensed Extra Bold" panose="020B0803020202020204" pitchFamily="34" charset="0"/>
              </a:rPr>
              <a:t> Baal </a:t>
            </a:r>
            <a:r>
              <a:rPr lang="en-ID" sz="2800" dirty="0" err="1">
                <a:latin typeface="Tw Cen MT Condensed Extra Bold" panose="020B0803020202020204" pitchFamily="34" charset="0"/>
              </a:rPr>
              <a:t>gagal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mengakhiri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kekeringan</a:t>
            </a:r>
            <a:r>
              <a:rPr lang="en-ID" sz="2800" dirty="0">
                <a:latin typeface="Tw Cen MT Condensed Extra Bold" panose="020B0803020202020204" pitchFamily="34" charset="0"/>
              </a:rPr>
              <a:t> [1 Raja-raja 17, 18].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B8F72F0D-6025-D392-167D-D9AC4187482B}"/>
              </a:ext>
            </a:extLst>
          </p:cNvPr>
          <p:cNvSpPr txBox="1"/>
          <p:nvPr/>
        </p:nvSpPr>
        <p:spPr>
          <a:xfrm>
            <a:off x="1420838" y="4365230"/>
            <a:ext cx="7209691" cy="224676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Melalui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28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Firman</a:t>
            </a:r>
            <a:r>
              <a:rPr lang="en-ID" sz="28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Allah</a:t>
            </a:r>
            <a:r>
              <a:rPr lang="en-ID" sz="2800" dirty="0">
                <a:latin typeface="Tw Cen MT Condensed Extra Bold" panose="020B0803020202020204" pitchFamily="34" charset="0"/>
              </a:rPr>
              <a:t>, Musa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mendatangkan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berbagai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macam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tulah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bangsa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Mesir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termasuk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mengubah</a:t>
            </a:r>
            <a:r>
              <a:rPr lang="en-ID" sz="2800" dirty="0">
                <a:latin typeface="Tw Cen MT Condensed Extra Bold" panose="020B0803020202020204" pitchFamily="34" charset="0"/>
              </a:rPr>
              <a:t> air menjadi </a:t>
            </a:r>
            <a:r>
              <a:rPr lang="en-ID" sz="2800" dirty="0" err="1">
                <a:latin typeface="Tw Cen MT Condensed Extra Bold" panose="020B0803020202020204" pitchFamily="34" charset="0"/>
              </a:rPr>
              <a:t>darah</a:t>
            </a:r>
            <a:r>
              <a:rPr lang="en-ID" sz="2800" dirty="0">
                <a:latin typeface="Tw Cen MT Condensed Extra Bold" panose="020B0803020202020204" pitchFamily="34" charset="0"/>
              </a:rPr>
              <a:t>, </a:t>
            </a:r>
            <a:r>
              <a:rPr lang="en-ID" sz="2800" dirty="0" err="1">
                <a:latin typeface="Tw Cen MT Condensed Extra Bold" panose="020B0803020202020204" pitchFamily="34" charset="0"/>
              </a:rPr>
              <a:t>karena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Firaun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menolak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untuk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membebaskan</a:t>
            </a:r>
            <a:r>
              <a:rPr lang="en-ID" sz="2800" dirty="0">
                <a:latin typeface="Tw Cen MT Condensed Extra Bold" panose="020B0803020202020204" pitchFamily="34" charset="0"/>
              </a:rPr>
              <a:t> </a:t>
            </a:r>
            <a:r>
              <a:rPr lang="en-ID" sz="2800" dirty="0" err="1">
                <a:latin typeface="Tw Cen MT Condensed Extra Bold" panose="020B0803020202020204" pitchFamily="34" charset="0"/>
              </a:rPr>
              <a:t>umat</a:t>
            </a:r>
            <a:r>
              <a:rPr lang="en-ID" sz="2800" dirty="0">
                <a:latin typeface="Tw Cen MT Condensed Extra Bold" panose="020B0803020202020204" pitchFamily="34" charset="0"/>
              </a:rPr>
              <a:t> Allah [</a:t>
            </a:r>
            <a:r>
              <a:rPr lang="en-ID" sz="2800" dirty="0" err="1">
                <a:latin typeface="Tw Cen MT Condensed Extra Bold" panose="020B0803020202020204" pitchFamily="34" charset="0"/>
              </a:rPr>
              <a:t>Keluaran</a:t>
            </a:r>
            <a:r>
              <a:rPr lang="en-ID" sz="2800" dirty="0">
                <a:latin typeface="Tw Cen MT Condensed Extra Bold" panose="020B0803020202020204" pitchFamily="34" charset="0"/>
              </a:rPr>
              <a:t> 7].   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4868596-4C19-A021-3EB9-A72C305DA824}"/>
              </a:ext>
            </a:extLst>
          </p:cNvPr>
          <p:cNvSpPr/>
          <p:nvPr/>
        </p:nvSpPr>
        <p:spPr>
          <a:xfrm>
            <a:off x="323556" y="1109005"/>
            <a:ext cx="80071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2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50F230E-0088-6F46-1A3C-E8F3F3A92BB5}"/>
              </a:ext>
            </a:extLst>
          </p:cNvPr>
          <p:cNvSpPr/>
          <p:nvPr/>
        </p:nvSpPr>
        <p:spPr>
          <a:xfrm>
            <a:off x="366331" y="4539176"/>
            <a:ext cx="800717" cy="163121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00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34132796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C1FF5D29-D6B8-CB85-FB42-63F6F436AFA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7999"/>
          </a:xfrm>
          <a:prstGeom prst="rect">
            <a:avLst/>
          </a:prstGeom>
        </p:spPr>
      </p:pic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894AE80-4BA0-58ED-3C51-AFA771F4561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7828" y="1109005"/>
            <a:ext cx="7372616" cy="5220360"/>
          </a:xfrm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sz="30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berusaha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merusak</a:t>
            </a:r>
            <a:r>
              <a:rPr lang="en-ID" sz="3000" dirty="0">
                <a:latin typeface="Tw Cen MT Condensed Extra Bold" panose="020B0803020202020204" pitchFamily="34" charset="0"/>
              </a:rPr>
              <a:t> Kitab </a:t>
            </a:r>
            <a:r>
              <a:rPr lang="en-ID" sz="3000" dirty="0" err="1">
                <a:latin typeface="Tw Cen MT Condensed Extra Bold" panose="020B0803020202020204" pitchFamily="34" charset="0"/>
              </a:rPr>
              <a:t>Suci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dilahap</a:t>
            </a:r>
            <a:r>
              <a:rPr lang="en-ID" sz="3000" dirty="0">
                <a:latin typeface="Tw Cen MT Condensed Extra Bold" panose="020B0803020202020204" pitchFamily="34" charset="0"/>
              </a:rPr>
              <a:t> oleh </a:t>
            </a:r>
            <a:r>
              <a:rPr lang="en-ID" sz="3000" dirty="0" err="1">
                <a:latin typeface="Tw Cen MT Condensed Extra Bold" panose="020B0803020202020204" pitchFamily="34" charset="0"/>
              </a:rPr>
              <a:t>api</a:t>
            </a:r>
            <a:r>
              <a:rPr lang="en-ID" sz="3000" dirty="0">
                <a:latin typeface="Tw Cen MT Condensed Extra Bold" panose="020B0803020202020204" pitchFamily="34" charset="0"/>
              </a:rPr>
              <a:t> yang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keluar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dari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mulut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000" dirty="0">
                <a:latin typeface="Tw Cen MT Condensed Extra Bold" panose="020B0803020202020204" pitchFamily="34" charset="0"/>
              </a:rPr>
              <a:t>. </a:t>
            </a:r>
            <a:r>
              <a:rPr lang="en-ID" sz="3000" dirty="0" err="1">
                <a:latin typeface="Tw Cen MT Condensed Extra Bold" panose="020B0803020202020204" pitchFamily="34" charset="0"/>
              </a:rPr>
              <a:t>Tuhan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berkata</a:t>
            </a:r>
            <a:r>
              <a:rPr lang="en-ID" sz="3000" dirty="0">
                <a:latin typeface="Tw Cen MT Condensed Extra Bold" panose="020B0803020202020204" pitchFamily="34" charset="0"/>
              </a:rPr>
              <a:t>, “Oleh </a:t>
            </a:r>
            <a:r>
              <a:rPr lang="en-ID" sz="3000" dirty="0" err="1">
                <a:latin typeface="Tw Cen MT Condensed Extra Bold" panose="020B0803020202020204" pitchFamily="34" charset="0"/>
              </a:rPr>
              <a:t>karena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berkata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seperti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itu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maka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beginilah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terjadi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kepada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000" dirty="0">
                <a:latin typeface="Tw Cen MT Condensed Extra Bold" panose="020B0803020202020204" pitchFamily="34" charset="0"/>
              </a:rPr>
              <a:t>: </a:t>
            </a:r>
            <a:r>
              <a:rPr lang="en-ID" sz="3000" dirty="0" err="1">
                <a:latin typeface="Tw Cen MT Condensed Extra Bold" panose="020B0803020202020204" pitchFamily="34" charset="0"/>
              </a:rPr>
              <a:t>Sesungguhnya</a:t>
            </a:r>
            <a:r>
              <a:rPr lang="en-ID" sz="3000" dirty="0">
                <a:latin typeface="Tw Cen MT Condensed Extra Bold" panose="020B0803020202020204" pitchFamily="34" charset="0"/>
              </a:rPr>
              <a:t> Aku </a:t>
            </a:r>
            <a:r>
              <a:rPr lang="en-ID" sz="30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membuat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perkataan</a:t>
            </a:r>
            <a:r>
              <a:rPr lang="en-ID" sz="3000" dirty="0">
                <a:latin typeface="Tw Cen MT Condensed Extra Bold" panose="020B0803020202020204" pitchFamily="34" charset="0"/>
              </a:rPr>
              <a:t>-</a:t>
            </a:r>
            <a:r>
              <a:rPr lang="en-ID" sz="3000" dirty="0" err="1">
                <a:latin typeface="Tw Cen MT Condensed Extra Bold" panose="020B0803020202020204" pitchFamily="34" charset="0"/>
              </a:rPr>
              <a:t>perkataan</a:t>
            </a:r>
            <a:r>
              <a:rPr lang="en-ID" sz="3000" dirty="0">
                <a:latin typeface="Tw Cen MT Condensed Extra Bold" panose="020B0803020202020204" pitchFamily="34" charset="0"/>
              </a:rPr>
              <a:t>-Ku menjadi </a:t>
            </a:r>
            <a:r>
              <a:rPr lang="en-ID" sz="3000" dirty="0" err="1">
                <a:latin typeface="Tw Cen MT Condensed Extra Bold" panose="020B0803020202020204" pitchFamily="34" charset="0"/>
              </a:rPr>
              <a:t>api</a:t>
            </a:r>
            <a:r>
              <a:rPr lang="en-ID" sz="3000" dirty="0">
                <a:latin typeface="Tw Cen MT Condensed Extra Bold" panose="020B0803020202020204" pitchFamily="34" charset="0"/>
              </a:rPr>
              <a:t> di </a:t>
            </a:r>
            <a:r>
              <a:rPr lang="en-ID" sz="3000" dirty="0" err="1">
                <a:latin typeface="Tw Cen MT Condensed Extra Bold" panose="020B0803020202020204" pitchFamily="34" charset="0"/>
              </a:rPr>
              <a:t>dalam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mulutmu</a:t>
            </a:r>
            <a:r>
              <a:rPr lang="en-ID" sz="3000" dirty="0">
                <a:latin typeface="Tw Cen MT Condensed Extra Bold" panose="020B0803020202020204" pitchFamily="34" charset="0"/>
              </a:rPr>
              <a:t>, dan </a:t>
            </a:r>
            <a:r>
              <a:rPr lang="en-ID" sz="3000" dirty="0" err="1">
                <a:latin typeface="Tw Cen MT Condensed Extra Bold" panose="020B0803020202020204" pitchFamily="34" charset="0"/>
              </a:rPr>
              <a:t>bangsa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ini</a:t>
            </a:r>
            <a:r>
              <a:rPr lang="en-ID" sz="3000" dirty="0">
                <a:latin typeface="Tw Cen MT Condensed Extra Bold" panose="020B0803020202020204" pitchFamily="34" charset="0"/>
              </a:rPr>
              <a:t> menjadi </a:t>
            </a:r>
            <a:r>
              <a:rPr lang="en-ID" sz="3000" dirty="0" err="1">
                <a:latin typeface="Tw Cen MT Condensed Extra Bold" panose="020B0803020202020204" pitchFamily="34" charset="0"/>
              </a:rPr>
              <a:t>kayu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bakar</a:t>
            </a:r>
            <a:r>
              <a:rPr lang="en-ID" sz="3000" dirty="0">
                <a:latin typeface="Tw Cen MT Condensed Extra Bold" panose="020B0803020202020204" pitchFamily="34" charset="0"/>
              </a:rPr>
              <a:t>, </a:t>
            </a:r>
            <a:r>
              <a:rPr lang="en-ID" sz="3000" dirty="0" err="1">
                <a:latin typeface="Tw Cen MT Condensed Extra Bold" panose="020B0803020202020204" pitchFamily="34" charset="0"/>
              </a:rPr>
              <a:t>maka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api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akan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memakan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habis</a:t>
            </a:r>
            <a:r>
              <a:rPr lang="en-ID" sz="3000" dirty="0">
                <a:latin typeface="Tw Cen MT Condensed Extra Bold" panose="020B0803020202020204" pitchFamily="34" charset="0"/>
              </a:rPr>
              <a:t> </a:t>
            </a:r>
            <a:r>
              <a:rPr lang="en-ID" sz="3000" dirty="0" err="1">
                <a:latin typeface="Tw Cen MT Condensed Extra Bold" panose="020B0803020202020204" pitchFamily="34" charset="0"/>
              </a:rPr>
              <a:t>mereka</a:t>
            </a:r>
            <a:r>
              <a:rPr lang="en-ID" sz="3000" dirty="0">
                <a:latin typeface="Tw Cen MT Condensed Extra Bold" panose="020B0803020202020204" pitchFamily="34" charset="0"/>
              </a:rPr>
              <a:t>" [</a:t>
            </a:r>
            <a:r>
              <a:rPr lang="en-ID" sz="3000" dirty="0" err="1">
                <a:latin typeface="Tw Cen MT Condensed Extra Bold" panose="020B0803020202020204" pitchFamily="34" charset="0"/>
              </a:rPr>
              <a:t>Yeremia</a:t>
            </a:r>
            <a:r>
              <a:rPr lang="en-ID" sz="3000" dirty="0">
                <a:latin typeface="Tw Cen MT Condensed Extra Bold" panose="020B0803020202020204" pitchFamily="34" charset="0"/>
              </a:rPr>
              <a:t> 5:14]. </a:t>
            </a:r>
          </a:p>
          <a:p>
            <a:pPr marL="0" indent="0">
              <a:buNone/>
            </a:pP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Firman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Allah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menyatakan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penghakiman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atas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semua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orang yang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menolaknya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. </a:t>
            </a:r>
          </a:p>
          <a:p>
            <a:pPr marL="0" indent="0">
              <a:buNone/>
            </a:pP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Firman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-Nya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bagaikan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api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di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dalam</a:t>
            </a:r>
            <a:r>
              <a:rPr lang="en-ID" sz="3000" dirty="0">
                <a:solidFill>
                  <a:srgbClr val="C00000"/>
                </a:solidFill>
                <a:latin typeface="Gill Sans Ultra Bold Condensed" panose="020B0A06020104020203" pitchFamily="34" charset="0"/>
              </a:rPr>
              <a:t> </a:t>
            </a:r>
            <a:r>
              <a:rPr lang="en-ID" sz="3000" dirty="0" err="1">
                <a:solidFill>
                  <a:srgbClr val="C00000"/>
                </a:solidFill>
                <a:latin typeface="Gill Sans Ultra Bold Condensed" panose="020B0A06020104020203" pitchFamily="34" charset="0"/>
              </a:rPr>
              <a:t>mulut</a:t>
            </a:r>
            <a:endParaRPr lang="en-ID" sz="3000" dirty="0">
              <a:solidFill>
                <a:srgbClr val="C00000"/>
              </a:solidFill>
              <a:latin typeface="Gill Sans Ultra Bold Condensed" panose="020B0A06020104020203" pitchFamily="34" charset="0"/>
            </a:endParaRP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A44387C1-B6D2-2798-CF2F-26820E238510}"/>
              </a:ext>
            </a:extLst>
          </p:cNvPr>
          <p:cNvSpPr/>
          <p:nvPr/>
        </p:nvSpPr>
        <p:spPr>
          <a:xfrm>
            <a:off x="323556" y="2749689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effectLst>
                  <a:outerShdw dist="38100" dir="2700000" algn="bl" rotWithShape="0">
                    <a:schemeClr val="accent5"/>
                  </a:outerShdw>
                </a:effectLst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4671847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6F828D28-8E09-41CC-8229-3070B5467A9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3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C8D5DA0B-320B-CE42-8BBC-AE3D353C00B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-20000" contrast="-4000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20" y="-22"/>
            <a:ext cx="9143977" cy="6858022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D5B012D8-7F27-4758-9AC6-C889B154BD7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6200000">
            <a:off x="-1684783" y="1682484"/>
            <a:ext cx="6858003" cy="3493010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CE6C36F-AEBD-A80E-8063-FEAA7E5F994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84144" y="1246179"/>
            <a:ext cx="2837376" cy="1368213"/>
          </a:xfrm>
        </p:spPr>
        <p:txBody>
          <a:bodyPr vert="horz" lIns="91440" tIns="45720" rIns="91440" bIns="45720" rtlCol="0" anchor="t">
            <a:normAutofit/>
          </a:bodyPr>
          <a:lstStyle/>
          <a:p>
            <a:pPr algn="ctr"/>
            <a:r>
              <a:rPr lang="en-US" sz="4500" dirty="0" err="1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Mazmur</a:t>
            </a:r>
            <a:r>
              <a:rPr lang="en-US" sz="450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119:105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43820A4-074C-7EE8-04C6-6479D54598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736378" y="643459"/>
            <a:ext cx="5316416" cy="2089468"/>
          </a:xfrm>
        </p:spPr>
        <p:txBody>
          <a:bodyPr vert="horz" lIns="91440" tIns="45720" rIns="91440" bIns="45720" rtlCol="0" anchor="b">
            <a:noAutofit/>
          </a:bodyPr>
          <a:lstStyle/>
          <a:p>
            <a:pPr marL="0" indent="0">
              <a:buNone/>
            </a:pP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"Firman-Mu itu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pelita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bagi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kakiku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dan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terang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 bagi </a:t>
            </a:r>
            <a:r>
              <a:rPr lang="en-US" sz="3600" dirty="0" err="1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jalanku</a:t>
            </a:r>
            <a:r>
              <a:rPr lang="en-US" sz="3600" dirty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haroni" panose="02010803020104030203" pitchFamily="2" charset="-79"/>
                <a:cs typeface="Aharoni" panose="02010803020104030203" pitchFamily="2" charset="-79"/>
              </a:rPr>
              <a:t>".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063B759-00FC-46D1-9898-8E8625268FA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4797890" y="2511887"/>
            <a:ext cx="6858003" cy="1834218"/>
          </a:xfrm>
          <a:prstGeom prst="rect">
            <a:avLst/>
          </a:prstGeom>
          <a:gradFill flip="none" rotWithShape="1">
            <a:gsLst>
              <a:gs pos="48000">
                <a:srgbClr val="000000">
                  <a:alpha val="24000"/>
                </a:srgbClr>
              </a:gs>
              <a:gs pos="85000">
                <a:srgbClr val="000000">
                  <a:alpha val="45000"/>
                </a:srgbClr>
              </a:gs>
              <a:gs pos="0">
                <a:srgbClr val="000000">
                  <a:alpha val="0"/>
                </a:srgb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6471318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Group 7">
            <a:extLst>
              <a:ext uri="{FF2B5EF4-FFF2-40B4-BE49-F238E27FC236}">
                <a16:creationId xmlns:a16="http://schemas.microsoft.com/office/drawing/2014/main" id="{8DD77349-6ADE-99FE-8E04-12919EE56F9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-29768"/>
            <a:ext cx="9151630" cy="1519356"/>
            <a:chOff x="-1" y="-29768"/>
            <a:chExt cx="12202175" cy="1519356"/>
          </a:xfrm>
        </p:grpSpPr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D5B2B92C-44DF-B41D-C67A-EBF175DF52C7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5341412" y="-5371175"/>
              <a:ext cx="1519350" cy="12202174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0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341EB2F1-D26A-D7C9-E9AC-B63BE629A29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8917093" y="-1801610"/>
              <a:ext cx="1507122" cy="5063040"/>
            </a:xfrm>
            <a:prstGeom prst="rect">
              <a:avLst/>
            </a:prstGeom>
            <a:gradFill>
              <a:gsLst>
                <a:gs pos="5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96D16430-53D3-47E5-F4B8-B441E710D48B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>
              <a:off x="3100712" y="-3130481"/>
              <a:ext cx="1519356" cy="7720782"/>
            </a:xfrm>
            <a:prstGeom prst="rect">
              <a:avLst/>
            </a:prstGeom>
            <a:gradFill>
              <a:gsLst>
                <a:gs pos="29000">
                  <a:schemeClr val="accent5">
                    <a:lumMod val="60000"/>
                    <a:lumOff val="40000"/>
                    <a:alpha val="0"/>
                  </a:schemeClr>
                </a:gs>
                <a:gs pos="100000">
                  <a:schemeClr val="accent5">
                    <a:lumMod val="75000"/>
                  </a:schemeClr>
                </a:gs>
              </a:gsLst>
              <a:lin ang="12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itle 1">
            <a:extLst>
              <a:ext uri="{FF2B5EF4-FFF2-40B4-BE49-F238E27FC236}">
                <a16:creationId xmlns:a16="http://schemas.microsoft.com/office/drawing/2014/main" id="{7D3C2C8A-6D41-5E95-B7F9-3F3EBA48F6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0" y="301843"/>
            <a:ext cx="9151630" cy="1193856"/>
          </a:xfrm>
        </p:spPr>
        <p:txBody>
          <a:bodyPr anchor="ctr">
            <a:normAutofit/>
          </a:bodyPr>
          <a:lstStyle/>
          <a:p>
            <a:pPr algn="ctr"/>
            <a:r>
              <a:rPr lang="en-ID" sz="4000" dirty="0">
                <a:solidFill>
                  <a:srgbClr val="FFFF00"/>
                </a:solidFill>
                <a:latin typeface="Impact" panose="020B0806030902050204" pitchFamily="34" charset="0"/>
              </a:rPr>
              <a:t>PERIODE-PERIODE WAKTU NUBUATAN</a:t>
            </a:r>
            <a:br>
              <a:rPr lang="en-ID" sz="2800" dirty="0">
                <a:solidFill>
                  <a:srgbClr val="FFFFFF"/>
                </a:solidFill>
              </a:rPr>
            </a:br>
            <a:r>
              <a:rPr lang="en-ID" sz="2800" dirty="0" err="1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Senin</a:t>
            </a:r>
            <a:r>
              <a:rPr lang="en-ID" sz="2800" dirty="0">
                <a:solidFill>
                  <a:srgbClr val="FFFFFF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, 6 Mei 2024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80D4A4F-BE96-756E-5FFF-6C5630E7289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371825" y="2130683"/>
            <a:ext cx="7237603" cy="4425474"/>
          </a:xfrm>
          <a:solidFill>
            <a:schemeClr val="accent2">
              <a:lumMod val="20000"/>
              <a:lumOff val="80000"/>
            </a:schemeClr>
          </a:solidFill>
        </p:spPr>
        <p:txBody>
          <a:bodyPr>
            <a:noAutofit/>
          </a:bodyPr>
          <a:lstStyle/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Wahyu 11:3 Wahyu 12:6, 13 :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berbicara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tentang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1.260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hari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penganiayaan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bagi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C00000"/>
                </a:solidFill>
                <a:latin typeface="Tw Cen MT Condensed Extra Bold" panose="020B0803020202020204" pitchFamily="34" charset="0"/>
              </a:rPr>
              <a:t>umat</a:t>
            </a:r>
            <a:r>
              <a:rPr lang="en-ID" dirty="0">
                <a:solidFill>
                  <a:srgbClr val="C00000"/>
                </a:solidFill>
                <a:latin typeface="Tw Cen MT Condensed Extra Bold" panose="020B0803020202020204" pitchFamily="34" charset="0"/>
              </a:rPr>
              <a:t> Allah. </a:t>
            </a:r>
          </a:p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Wahyu 12:14, Daniel 7:25 :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70C0"/>
                </a:solidFill>
                <a:latin typeface="Tw Cen MT Condensed Extra Bold" panose="020B0803020202020204" pitchFamily="34" charset="0"/>
              </a:rPr>
              <a:t>berbicara</a:t>
            </a:r>
            <a:r>
              <a:rPr lang="en-ID" dirty="0">
                <a:solidFill>
                  <a:srgbClr val="0070C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70C0"/>
                </a:solidFill>
                <a:latin typeface="Tw Cen MT Condensed Extra Bold" panose="020B0803020202020204" pitchFamily="34" charset="0"/>
              </a:rPr>
              <a:t>tentang</a:t>
            </a:r>
            <a:r>
              <a:rPr lang="en-ID" dirty="0">
                <a:solidFill>
                  <a:srgbClr val="0070C0"/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rgbClr val="0070C0"/>
                </a:solidFill>
                <a:latin typeface="Tw Cen MT Condensed Extra Bold" panose="020B0803020202020204" pitchFamily="34" charset="0"/>
              </a:rPr>
              <a:t>satu</a:t>
            </a:r>
            <a:r>
              <a:rPr lang="en-ID" dirty="0">
                <a:solidFill>
                  <a:srgbClr val="0070C0"/>
                </a:solidFill>
                <a:latin typeface="Tw Cen MT Condensed Extra Bold" panose="020B0803020202020204" pitchFamily="34" charset="0"/>
              </a:rPr>
              <a:t> masa, dua masa, dan </a:t>
            </a:r>
            <a:r>
              <a:rPr lang="en-ID" dirty="0" err="1">
                <a:solidFill>
                  <a:srgbClr val="0070C0"/>
                </a:solidFill>
                <a:latin typeface="Tw Cen MT Condensed Extra Bold" panose="020B0803020202020204" pitchFamily="34" charset="0"/>
              </a:rPr>
              <a:t>setengah</a:t>
            </a:r>
            <a:r>
              <a:rPr lang="en-ID" dirty="0">
                <a:solidFill>
                  <a:srgbClr val="0070C0"/>
                </a:solidFill>
                <a:latin typeface="Tw Cen MT Condensed Extra Bold" panose="020B0803020202020204" pitchFamily="34" charset="0"/>
              </a:rPr>
              <a:t> masa. </a:t>
            </a:r>
          </a:p>
          <a:p>
            <a:pPr marL="0" indent="0">
              <a:buNone/>
            </a:pPr>
            <a:r>
              <a:rPr lang="en-ID" dirty="0">
                <a:latin typeface="Impact" panose="020B0806030902050204" pitchFamily="34" charset="0"/>
              </a:rPr>
              <a:t>Wahyu 11:2, Wahyu 13:5 :</a:t>
            </a:r>
            <a:r>
              <a:rPr lang="en-ID" dirty="0"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accent2">
                    <a:lumMod val="75000"/>
                  </a:schemeClr>
                </a:solidFill>
                <a:latin typeface="Tw Cen MT Condensed Extra Bold" panose="020B0803020202020204" pitchFamily="34" charset="0"/>
              </a:rPr>
              <a:t>berbicara</a:t>
            </a:r>
            <a:r>
              <a:rPr lang="en-ID" dirty="0">
                <a:solidFill>
                  <a:schemeClr val="accent2">
                    <a:lumMod val="75000"/>
                  </a:scheme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accent2">
                    <a:lumMod val="75000"/>
                  </a:schemeClr>
                </a:solidFill>
                <a:latin typeface="Tw Cen MT Condensed Extra Bold" panose="020B0803020202020204" pitchFamily="34" charset="0"/>
              </a:rPr>
              <a:t>tentang</a:t>
            </a:r>
            <a:r>
              <a:rPr lang="en-ID" dirty="0">
                <a:solidFill>
                  <a:schemeClr val="accent2">
                    <a:lumMod val="75000"/>
                  </a:schemeClr>
                </a:solidFill>
                <a:latin typeface="Tw Cen MT Condensed Extra Bold" panose="020B0803020202020204" pitchFamily="34" charset="0"/>
              </a:rPr>
              <a:t> 42 </a:t>
            </a:r>
            <a:r>
              <a:rPr lang="en-ID" dirty="0" err="1">
                <a:solidFill>
                  <a:schemeClr val="accent2">
                    <a:lumMod val="75000"/>
                  </a:schemeClr>
                </a:solidFill>
                <a:latin typeface="Tw Cen MT Condensed Extra Bold" panose="020B0803020202020204" pitchFamily="34" charset="0"/>
              </a:rPr>
              <a:t>bulan</a:t>
            </a:r>
            <a:r>
              <a:rPr lang="en-ID" dirty="0">
                <a:solidFill>
                  <a:schemeClr val="accent2">
                    <a:lumMod val="75000"/>
                  </a:schemeClr>
                </a:solidFill>
                <a:latin typeface="Tw Cen MT Condensed Extra Bold" panose="020B0803020202020204" pitchFamily="34" charset="0"/>
              </a:rPr>
              <a:t> [Satu </a:t>
            </a:r>
            <a:r>
              <a:rPr lang="en-ID" dirty="0" err="1">
                <a:solidFill>
                  <a:schemeClr val="accent2">
                    <a:lumMod val="75000"/>
                  </a:schemeClr>
                </a:solidFill>
                <a:latin typeface="Tw Cen MT Condensed Extra Bold" panose="020B0803020202020204" pitchFamily="34" charset="0"/>
              </a:rPr>
              <a:t>hari</a:t>
            </a:r>
            <a:r>
              <a:rPr lang="en-ID" dirty="0">
                <a:solidFill>
                  <a:schemeClr val="accent2">
                    <a:lumMod val="75000"/>
                  </a:scheme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accent2">
                    <a:lumMod val="75000"/>
                  </a:schemeClr>
                </a:solidFill>
                <a:latin typeface="Tw Cen MT Condensed Extra Bold" panose="020B0803020202020204" pitchFamily="34" charset="0"/>
              </a:rPr>
              <a:t>melambangkan</a:t>
            </a:r>
            <a:r>
              <a:rPr lang="en-ID" dirty="0">
                <a:solidFill>
                  <a:schemeClr val="accent2">
                    <a:lumMod val="75000"/>
                  </a:scheme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accent2">
                    <a:lumMod val="75000"/>
                  </a:schemeClr>
                </a:solidFill>
                <a:latin typeface="Tw Cen MT Condensed Extra Bold" panose="020B0803020202020204" pitchFamily="34" charset="0"/>
              </a:rPr>
              <a:t>satu</a:t>
            </a:r>
            <a:r>
              <a:rPr lang="en-ID" dirty="0">
                <a:solidFill>
                  <a:schemeClr val="accent2">
                    <a:lumMod val="75000"/>
                  </a:scheme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accent2">
                    <a:lumMod val="75000"/>
                  </a:schemeClr>
                </a:solidFill>
                <a:latin typeface="Tw Cen MT Condensed Extra Bold" panose="020B0803020202020204" pitchFamily="34" charset="0"/>
              </a:rPr>
              <a:t>tahun</a:t>
            </a:r>
            <a:r>
              <a:rPr lang="en-ID" dirty="0">
                <a:solidFill>
                  <a:schemeClr val="accent2">
                    <a:lumMod val="75000"/>
                  </a:scheme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accent2">
                    <a:lumMod val="75000"/>
                  </a:schemeClr>
                </a:solidFill>
                <a:latin typeface="Tw Cen MT Condensed Extra Bold" panose="020B0803020202020204" pitchFamily="34" charset="0"/>
              </a:rPr>
              <a:t>dalam</a:t>
            </a:r>
            <a:r>
              <a:rPr lang="en-ID" dirty="0">
                <a:solidFill>
                  <a:schemeClr val="accent2">
                    <a:lumMod val="75000"/>
                  </a:scheme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accent2">
                    <a:lumMod val="75000"/>
                  </a:schemeClr>
                </a:solidFill>
                <a:latin typeface="Tw Cen MT Condensed Extra Bold" panose="020B0803020202020204" pitchFamily="34" charset="0"/>
              </a:rPr>
              <a:t>nubuatan</a:t>
            </a:r>
            <a:r>
              <a:rPr lang="en-ID" dirty="0">
                <a:solidFill>
                  <a:schemeClr val="accent2">
                    <a:lumMod val="75000"/>
                  </a:schemeClr>
                </a:solidFill>
                <a:latin typeface="Tw Cen MT Condensed Extra Bold" panose="020B0803020202020204" pitchFamily="34" charset="0"/>
              </a:rPr>
              <a:t> </a:t>
            </a:r>
            <a:r>
              <a:rPr lang="en-ID" dirty="0" err="1">
                <a:solidFill>
                  <a:schemeClr val="accent2">
                    <a:lumMod val="75000"/>
                  </a:schemeClr>
                </a:solidFill>
                <a:latin typeface="Tw Cen MT Condensed Extra Bold" panose="020B0803020202020204" pitchFamily="34" charset="0"/>
              </a:rPr>
              <a:t>apokaliptik</a:t>
            </a:r>
            <a:r>
              <a:rPr lang="en-ID" dirty="0">
                <a:solidFill>
                  <a:schemeClr val="accent2">
                    <a:lumMod val="75000"/>
                  </a:schemeClr>
                </a:solidFill>
                <a:latin typeface="Tw Cen MT Condensed Extra Bold" panose="020B0803020202020204" pitchFamily="34" charset="0"/>
              </a:rPr>
              <a:t>]. </a:t>
            </a:r>
          </a:p>
          <a:p>
            <a:pPr marL="0" indent="0">
              <a:buNone/>
            </a:pPr>
            <a:r>
              <a:rPr lang="en-ID" dirty="0" err="1">
                <a:latin typeface="Gill Sans Ultra Bold Condensed" panose="020B0A06020104020203" pitchFamily="34" charset="0"/>
              </a:rPr>
              <a:t>Semua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nubuatan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ini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menggambarkan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aspek-aspek</a:t>
            </a:r>
            <a:r>
              <a:rPr lang="en-ID" dirty="0">
                <a:latin typeface="Gill Sans Ultra Bold Condensed" panose="020B0A06020104020203" pitchFamily="34" charset="0"/>
              </a:rPr>
              <a:t> yang </a:t>
            </a:r>
            <a:r>
              <a:rPr lang="en-ID" dirty="0" err="1">
                <a:latin typeface="Gill Sans Ultra Bold Condensed" panose="020B0A06020104020203" pitchFamily="34" charset="0"/>
              </a:rPr>
              <a:t>berbeda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dari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periode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waktu</a:t>
            </a:r>
            <a:r>
              <a:rPr lang="en-ID" dirty="0">
                <a:latin typeface="Gill Sans Ultra Bold Condensed" panose="020B0A06020104020203" pitchFamily="34" charset="0"/>
              </a:rPr>
              <a:t> </a:t>
            </a:r>
            <a:r>
              <a:rPr lang="en-ID" dirty="0" err="1">
                <a:latin typeface="Gill Sans Ultra Bold Condensed" panose="020B0A06020104020203" pitchFamily="34" charset="0"/>
              </a:rPr>
              <a:t>sejarah</a:t>
            </a:r>
            <a:r>
              <a:rPr lang="en-ID" dirty="0">
                <a:latin typeface="Gill Sans Ultra Bold Condensed" panose="020B0A06020104020203" pitchFamily="34" charset="0"/>
              </a:rPr>
              <a:t> yang </a:t>
            </a:r>
            <a:r>
              <a:rPr lang="en-ID" dirty="0" err="1">
                <a:latin typeface="Gill Sans Ultra Bold Condensed" panose="020B0A06020104020203" pitchFamily="34" charset="0"/>
              </a:rPr>
              <a:t>sama</a:t>
            </a:r>
            <a:r>
              <a:rPr lang="en-ID" dirty="0">
                <a:latin typeface="Gill Sans Ultra Bold Condensed" panose="020B0A06020104020203" pitchFamily="34" charset="0"/>
              </a:rPr>
              <a:t>.    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D9DCAA8-B5CF-B923-32AD-AB7584162A12}"/>
              </a:ext>
            </a:extLst>
          </p:cNvPr>
          <p:cNvSpPr/>
          <p:nvPr/>
        </p:nvSpPr>
        <p:spPr>
          <a:xfrm>
            <a:off x="323556" y="3143584"/>
            <a:ext cx="800717" cy="193899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12000" b="1" cap="none" spc="0" dirty="0">
                <a:ln w="13462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50000"/>
                  </a:schemeClr>
                </a:solidFill>
                <a:effectLst>
                  <a:outerShdw dist="38100" dir="2700000" algn="bl" rotWithShape="0">
                    <a:schemeClr val="accent5"/>
                  </a:outerShdw>
                </a:effectLst>
              </a:rPr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51854361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 Them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203</TotalTime>
  <Words>1596</Words>
  <Application>Microsoft Office PowerPoint</Application>
  <PresentationFormat>On-screen Show (4:3)</PresentationFormat>
  <Paragraphs>94</Paragraphs>
  <Slides>25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39" baseType="lpstr">
      <vt:lpstr>Aharoni</vt:lpstr>
      <vt:lpstr>Amasis MT Pro Black</vt:lpstr>
      <vt:lpstr>Aptos</vt:lpstr>
      <vt:lpstr>Aptos Display</vt:lpstr>
      <vt:lpstr>Arial</vt:lpstr>
      <vt:lpstr>Eras Demi ITC</vt:lpstr>
      <vt:lpstr>Franklin Gothic Book</vt:lpstr>
      <vt:lpstr>Franklin Gothic Demi Cond</vt:lpstr>
      <vt:lpstr>Gill Sans Nova Cond Ultra Bold</vt:lpstr>
      <vt:lpstr>Gill Sans Nova Cond XBd</vt:lpstr>
      <vt:lpstr>Gill Sans Ultra Bold Condensed</vt:lpstr>
      <vt:lpstr>Impact</vt:lpstr>
      <vt:lpstr>Tw Cen MT Condensed Extra Bold</vt:lpstr>
      <vt:lpstr>Office Theme</vt:lpstr>
      <vt:lpstr>DUA SAKSI</vt:lpstr>
      <vt:lpstr>YESAYA 40 : 8</vt:lpstr>
      <vt:lpstr>PowerPoint Presentation</vt:lpstr>
      <vt:lpstr>DUA SAKSI Minggu, 5 Mei 2024</vt:lpstr>
      <vt:lpstr>Siapakah kedua saksi tersebut dan  apa perannya ? Wahyu 11</vt:lpstr>
      <vt:lpstr>PowerPoint Presentation</vt:lpstr>
      <vt:lpstr>PowerPoint Presentation</vt:lpstr>
      <vt:lpstr>Mazmur 119:105</vt:lpstr>
      <vt:lpstr>PERIODE-PERIODE WAKTU NUBUATAN Senin, 6 Mei 2024</vt:lpstr>
      <vt:lpstr>PowerPoint Presentation</vt:lpstr>
      <vt:lpstr>PowerPoint Presentation</vt:lpstr>
      <vt:lpstr>DUA SAKSI DIBUNUH Selasa, 7 Mei 2024</vt:lpstr>
      <vt:lpstr>PowerPoint Presentation</vt:lpstr>
      <vt:lpstr>PowerPoint Presentation</vt:lpstr>
      <vt:lpstr>PowerPoint Presentation</vt:lpstr>
      <vt:lpstr>PowerPoint Presentation</vt:lpstr>
      <vt:lpstr>DUA SAKSI DIBANGKITKAN Rabu, 8 Mei 2024</vt:lpstr>
      <vt:lpstr>PowerPoint Presentation</vt:lpstr>
      <vt:lpstr>PowerPoint Presentation</vt:lpstr>
      <vt:lpstr>PowerPoint Presentation</vt:lpstr>
      <vt:lpstr>Mazmur 119:89</vt:lpstr>
      <vt:lpstr>KEBENARAN MENANG Kamis, 9 Mei 2024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DUA SAKSI</dc:title>
  <dc:creator>Office365</dc:creator>
  <cp:lastModifiedBy>Office365</cp:lastModifiedBy>
  <cp:revision>13</cp:revision>
  <dcterms:created xsi:type="dcterms:W3CDTF">2024-05-06T04:40:11Z</dcterms:created>
  <dcterms:modified xsi:type="dcterms:W3CDTF">2024-05-09T23:08:07Z</dcterms:modified>
</cp:coreProperties>
</file>