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71" r:id="rId9"/>
    <p:sldId id="262" r:id="rId10"/>
    <p:sldId id="272" r:id="rId11"/>
    <p:sldId id="263" r:id="rId12"/>
    <p:sldId id="264" r:id="rId13"/>
    <p:sldId id="265" r:id="rId14"/>
    <p:sldId id="266" r:id="rId15"/>
    <p:sldId id="267" r:id="rId16"/>
    <p:sldId id="273" r:id="rId17"/>
    <p:sldId id="274" r:id="rId18"/>
    <p:sldId id="275" r:id="rId19"/>
    <p:sldId id="276" r:id="rId20"/>
    <p:sldId id="277" r:id="rId21"/>
    <p:sldId id="268" r:id="rId22"/>
    <p:sldId id="278" r:id="rId23"/>
    <p:sldId id="279" r:id="rId24"/>
    <p:sldId id="282" r:id="rId25"/>
    <p:sldId id="280" r:id="rId26"/>
    <p:sldId id="281" r:id="rId27"/>
    <p:sldId id="269" r:id="rId28"/>
    <p:sldId id="283" r:id="rId29"/>
    <p:sldId id="286" r:id="rId30"/>
    <p:sldId id="284" r:id="rId31"/>
    <p:sldId id="287" r:id="rId32"/>
    <p:sldId id="285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452"/>
    <a:srgbClr val="4E2C42"/>
    <a:srgbClr val="224954"/>
    <a:srgbClr val="245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51AD4-C268-46E6-8457-99C75FE2DD53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F31B5-2764-4E9D-9364-543F94032B3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360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F31B5-2764-4E9D-9364-543F94032B3D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3484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684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47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657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035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356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682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753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32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079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871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520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D6A70-CD91-4BB2-8371-4F3F236110DF}" type="datetimeFigureOut">
              <a:rPr lang="en-ID" smtClean="0"/>
              <a:t>02/05/2024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282F24-1295-4D8E-BA74-5A64F247A9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208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C7D36-2F75-31F1-18F8-5B7A9FC3B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4428000"/>
            <a:ext cx="4607719" cy="1400400"/>
          </a:xfrm>
        </p:spPr>
        <p:txBody>
          <a:bodyPr wrap="square" anchor="b">
            <a:normAutofit/>
          </a:bodyPr>
          <a:lstStyle/>
          <a:p>
            <a:pPr algn="l"/>
            <a:r>
              <a:rPr lang="en-US" sz="3800" dirty="0">
                <a:solidFill>
                  <a:schemeClr val="bg1"/>
                </a:solidFill>
                <a:latin typeface="Impact" panose="020B0806030902050204" pitchFamily="34" charset="0"/>
              </a:rPr>
              <a:t>IMAN MELAWAN SEGALA RINTANGAN</a:t>
            </a:r>
            <a:endParaRPr lang="en-ID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D10CD-5610-54EC-4861-EB1E33933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4784" y="4716472"/>
            <a:ext cx="2620566" cy="1017896"/>
          </a:xfrm>
        </p:spPr>
        <p:txBody>
          <a:bodyPr anchor="b">
            <a:normAutofit/>
          </a:bodyPr>
          <a:lstStyle/>
          <a:p>
            <a:pPr algn="l"/>
            <a:r>
              <a:rPr lang="en-US" sz="1900" dirty="0">
                <a:solidFill>
                  <a:schemeClr val="bg1"/>
                </a:solidFill>
              </a:rPr>
              <a:t>Pelajaran ke- 5, Triwulan II</a:t>
            </a:r>
          </a:p>
          <a:p>
            <a:pPr algn="l"/>
            <a:r>
              <a:rPr lang="en-US" sz="1900" dirty="0" err="1">
                <a:solidFill>
                  <a:schemeClr val="bg1"/>
                </a:solidFill>
              </a:rPr>
              <a:t>Tahuin</a:t>
            </a:r>
            <a:r>
              <a:rPr lang="en-US" sz="1900" dirty="0">
                <a:solidFill>
                  <a:schemeClr val="bg1"/>
                </a:solidFill>
              </a:rPr>
              <a:t> 2024</a:t>
            </a:r>
            <a:endParaRPr lang="en-ID" sz="1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755126-D1B2-8EE9-86E5-26446EB80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34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858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A1C2A-A527-3E0E-D16B-BB4E1FC25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0" r="6642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87B0D-33EC-CB53-2A3A-C538DAA7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59" y="1659989"/>
            <a:ext cx="4323178" cy="46013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lanjut</a:t>
            </a:r>
            <a:r>
              <a:rPr lang="en-ID" sz="3600" dirty="0">
                <a:latin typeface="Tw Cen MT Condensed Extra Bold" panose="020B0803020202020204" pitchFamily="34" charset="0"/>
              </a:rPr>
              <a:t> Paulus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mengatakan</a:t>
            </a:r>
            <a:r>
              <a:rPr lang="en-ID" sz="3600" dirty="0">
                <a:latin typeface="Tw Cen MT Condensed Extra Bold" panose="020B0803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2 </a:t>
            </a:r>
            <a:r>
              <a:rPr lang="en-ID" sz="36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3600" dirty="0">
                <a:latin typeface="Tw Cen MT Condensed Extra Bold" panose="020B0803020202020204" pitchFamily="34" charset="0"/>
              </a:rPr>
              <a:t> 13:8 "Karena kami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berbuat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apa-apa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melawan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600" dirty="0">
                <a:latin typeface="Tw Cen MT Condensed Extra Bold" panose="020B0803020202020204" pitchFamily="34" charset="0"/>
              </a:rPr>
              <a:t>;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600" dirty="0">
                <a:latin typeface="Tw Cen MT Condensed Extra Bold" panose="020B0803020202020204" pitchFamily="34" charset="0"/>
              </a:rPr>
              <a:t> kami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perbuat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ialah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600" dirty="0">
                <a:latin typeface="Tw Cen MT Condensed Extra Bold" panose="020B0803020202020204" pitchFamily="34" charset="0"/>
              </a:rPr>
              <a:t>".</a:t>
            </a:r>
          </a:p>
          <a:p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106887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11B3A-FA3C-90BA-D979-58266661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64" y="984738"/>
            <a:ext cx="4669034" cy="550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Paulus, William Tyndale di </a:t>
            </a:r>
            <a:r>
              <a:rPr lang="en-ID" dirty="0" err="1">
                <a:latin typeface="Franklin Gothic Demi Cond" panose="020B0706030402020204" pitchFamily="34" charset="0"/>
              </a:rPr>
              <a:t>abad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pertengahan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menghadapi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musuh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Gill Sans Ultra Bold Condensed" panose="020B0A06020104020203" pitchFamily="34" charset="0"/>
              </a:rPr>
              <a:t>Keinginan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terbesar</a:t>
            </a:r>
            <a:r>
              <a:rPr lang="en-ID" dirty="0">
                <a:latin typeface="Gill Sans Ultra Bold Condensed" panose="020B0A06020104020203" pitchFamily="34" charset="0"/>
              </a:rPr>
              <a:t> Tyndale </a:t>
            </a:r>
            <a:r>
              <a:rPr lang="en-ID" dirty="0" err="1"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memberikan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Inggris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sebuah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terjemahan</a:t>
            </a:r>
            <a:r>
              <a:rPr lang="en-ID" dirty="0">
                <a:latin typeface="Gill Sans Ultra Bold Condensed" panose="020B0A06020104020203" pitchFamily="34" charset="0"/>
              </a:rPr>
              <a:t> Kitab </a:t>
            </a:r>
            <a:r>
              <a:rPr lang="en-ID" dirty="0" err="1">
                <a:latin typeface="Gill Sans Ultra Bold Condensed" panose="020B0A06020104020203" pitchFamily="34" charset="0"/>
              </a:rPr>
              <a:t>Suci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akurat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mudah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dibaca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bertekad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menerjemahkan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aslinya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mengoreksi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beberapa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kesalahan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terjemahan</a:t>
            </a:r>
            <a:r>
              <a:rPr lang="en-ID" dirty="0">
                <a:latin typeface="Franklin Gothic Demi Cond" panose="020B0706030402020204" pitchFamily="34" charset="0"/>
              </a:rPr>
              <a:t> Wycliffe 140 </a:t>
            </a:r>
            <a:r>
              <a:rPr lang="en-ID" dirty="0" err="1">
                <a:latin typeface="Franklin Gothic Demi Cond" panose="020B0706030402020204" pitchFamily="34" charset="0"/>
              </a:rPr>
              <a:t>tahun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sebelumnya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67C76-EFB9-058E-C760-DDABD672A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20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216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3A1E0-F399-5906-1BD1-A023D7A40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67" r="12964"/>
          <a:stretch/>
        </p:blipFill>
        <p:spPr>
          <a:xfrm>
            <a:off x="6243452" y="10"/>
            <a:ext cx="290054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F4B00-3DE4-B753-7F7D-0F40E05F4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85" y="984739"/>
            <a:ext cx="6063175" cy="5711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Atas </a:t>
            </a:r>
            <a:r>
              <a:rPr lang="en-ID" dirty="0" err="1">
                <a:latin typeface="Franklin Gothic Demi Cond" panose="020B0706030402020204" pitchFamily="34" charset="0"/>
              </a:rPr>
              <a:t>upayanya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Tyndale </a:t>
            </a:r>
            <a:r>
              <a:rPr lang="en-ID" dirty="0" err="1">
                <a:latin typeface="Franklin Gothic Demi Cond" panose="020B0706030402020204" pitchFamily="34" charset="0"/>
              </a:rPr>
              <a:t>ditangkap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diadili</a:t>
            </a:r>
            <a:r>
              <a:rPr lang="en-ID" dirty="0">
                <a:latin typeface="Franklin Gothic Demi Cond" panose="020B0706030402020204" pitchFamily="34" charset="0"/>
              </a:rPr>
              <a:t>. Banyak </a:t>
            </a:r>
            <a:r>
              <a:rPr lang="en-ID" dirty="0" err="1">
                <a:latin typeface="Franklin Gothic Demi Cond" panose="020B0706030402020204" pitchFamily="34" charset="0"/>
              </a:rPr>
              <a:t>terjemahan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Sucinya</a:t>
            </a:r>
            <a:r>
              <a:rPr lang="en-ID" dirty="0">
                <a:latin typeface="Franklin Gothic Demi Cond" panose="020B0706030402020204" pitchFamily="34" charset="0"/>
              </a:rPr>
              <a:t>, yang </a:t>
            </a:r>
            <a:r>
              <a:rPr lang="en-ID" dirty="0" err="1">
                <a:latin typeface="Franklin Gothic Demi Cond" panose="020B0706030402020204" pitchFamily="34" charset="0"/>
              </a:rPr>
              <a:t>dicetak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Wonns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Jerman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disita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dibakar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depan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umum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Pengadilannya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berlangsung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Belgia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tahun</a:t>
            </a:r>
            <a:r>
              <a:rPr lang="en-ID" dirty="0">
                <a:latin typeface="Franklin Gothic Demi Cond" panose="020B0706030402020204" pitchFamily="34" charset="0"/>
              </a:rPr>
              <a:t> 1536 M.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dihukum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tuduhan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bidah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dijatuhi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bakar</a:t>
            </a:r>
            <a:r>
              <a:rPr lang="en-ID" dirty="0">
                <a:latin typeface="Franklin Gothic Demi Cond" panose="020B0706030402020204" pitchFamily="34" charset="0"/>
              </a:rPr>
              <a:t>. Para </a:t>
            </a:r>
            <a:r>
              <a:rPr lang="en-ID" dirty="0" err="1">
                <a:latin typeface="Franklin Gothic Demi Cond" panose="020B0706030402020204" pitchFamily="34" charset="0"/>
              </a:rPr>
              <a:t>algojo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mencekiknya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mengikatnya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tiang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kemudian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membakar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tubuhnya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b="1" dirty="0">
                <a:latin typeface="Franklin Gothic Demi Cond" panose="020B0706030402020204" pitchFamily="34" charset="0"/>
              </a:rPr>
              <a:t>Kata-kata </a:t>
            </a:r>
            <a:r>
              <a:rPr lang="en-ID" b="1" dirty="0" err="1">
                <a:latin typeface="Franklin Gothic Demi Cond" panose="020B0706030402020204" pitchFamily="34" charset="0"/>
              </a:rPr>
              <a:t>terakhirnya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diucapkan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dengan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penuh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semangat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dengan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suara</a:t>
            </a:r>
            <a:r>
              <a:rPr lang="en-ID" b="1" dirty="0"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latin typeface="Franklin Gothic Demi Cond" panose="020B0706030402020204" pitchFamily="34" charset="0"/>
              </a:rPr>
              <a:t>lantang</a:t>
            </a:r>
            <a:r>
              <a:rPr lang="en-ID" b="1" dirty="0"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latin typeface="Franklin Gothic Demi Cond" panose="020B0706030402020204" pitchFamily="34" charset="0"/>
              </a:rPr>
              <a:t>dilaporkan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sebagai</a:t>
            </a:r>
            <a:r>
              <a:rPr lang="en-ID" b="1" dirty="0">
                <a:latin typeface="Franklin Gothic Demi Cond" panose="020B0706030402020204" pitchFamily="34" charset="0"/>
              </a:rPr>
              <a:t>, "</a:t>
            </a:r>
            <a:r>
              <a:rPr lang="en-ID" b="1" dirty="0" err="1">
                <a:latin typeface="Franklin Gothic Demi Cond" panose="020B0706030402020204" pitchFamily="34" charset="0"/>
              </a:rPr>
              <a:t>Tuhan</a:t>
            </a:r>
            <a:r>
              <a:rPr lang="en-ID" b="1" dirty="0"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latin typeface="Franklin Gothic Demi Cond" panose="020B0706030402020204" pitchFamily="34" charset="0"/>
              </a:rPr>
              <a:t>bukalah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mata</a:t>
            </a:r>
            <a:r>
              <a:rPr lang="en-ID" b="1" dirty="0">
                <a:latin typeface="Franklin Gothic Demi Cond" panose="020B0706030402020204" pitchFamily="34" charset="0"/>
              </a:rPr>
              <a:t> Raja </a:t>
            </a:r>
            <a:r>
              <a:rPr lang="en-ID" b="1" dirty="0" err="1">
                <a:latin typeface="Franklin Gothic Demi Cond" panose="020B0706030402020204" pitchFamily="34" charset="0"/>
              </a:rPr>
              <a:t>Inggris</a:t>
            </a:r>
            <a:r>
              <a:rPr lang="en-ID" b="1" dirty="0">
                <a:latin typeface="Franklin Gothic Demi Cond" panose="020B0706030402020204" pitchFamily="34" charset="0"/>
              </a:rPr>
              <a:t>." </a:t>
            </a:r>
            <a:r>
              <a:rPr lang="en-ID" b="1" dirty="0" err="1">
                <a:latin typeface="Franklin Gothic Demi Cond" panose="020B0706030402020204" pitchFamily="34" charset="0"/>
              </a:rPr>
              <a:t>Secara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ajaib</a:t>
            </a:r>
            <a:r>
              <a:rPr lang="en-ID" b="1" dirty="0"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latin typeface="Franklin Gothic Demi Cond" panose="020B0706030402020204" pitchFamily="34" charset="0"/>
              </a:rPr>
              <a:t>Tuhan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menjawab</a:t>
            </a:r>
            <a:r>
              <a:rPr lang="en-ID" b="1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latin typeface="Franklin Gothic Demi Cond" panose="020B0706030402020204" pitchFamily="34" charset="0"/>
              </a:rPr>
              <a:t>doa</a:t>
            </a:r>
            <a:r>
              <a:rPr lang="en-ID" b="1" dirty="0">
                <a:latin typeface="Franklin Gothic Demi Cond" panose="020B0706030402020204" pitchFamily="34" charset="0"/>
              </a:rPr>
              <a:t> Tyndale.</a:t>
            </a:r>
          </a:p>
        </p:txBody>
      </p:sp>
    </p:spTree>
    <p:extLst>
      <p:ext uri="{BB962C8B-B14F-4D97-AF65-F5344CB8AC3E}">
        <p14:creationId xmlns:p14="http://schemas.microsoft.com/office/powerpoint/2010/main" val="76463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A84229-095B-407A-2FD0-B0A7BE51F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6" b="3166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41948-873D-D356-3F7E-5BDF4274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3752850"/>
            <a:ext cx="8247474" cy="28308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Empat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kematiannya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terjemahan</a:t>
            </a:r>
            <a:r>
              <a:rPr lang="en-ID" sz="3000" dirty="0"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bahasa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Inggris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diterbitkan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3000" dirty="0">
                <a:latin typeface="Tw Cen MT Condensed Extra Bold" panose="020B0803020202020204" pitchFamily="34" charset="0"/>
              </a:rPr>
              <a:t> 1611 M,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 King James Version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dicetak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besar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didasarkan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karya</a:t>
            </a:r>
            <a:r>
              <a:rPr lang="en-ID" sz="3000" dirty="0">
                <a:latin typeface="Tw Cen MT Condensed Extra Bold" panose="020B0803020202020204" pitchFamily="34" charset="0"/>
              </a:rPr>
              <a:t> Tyndale.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000" dirty="0">
                <a:latin typeface="Tw Cen MT Condensed Extra Bold" panose="020B0803020202020204" pitchFamily="34" charset="0"/>
              </a:rPr>
              <a:t> Lama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 King James Version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3000" dirty="0">
                <a:latin typeface="Tw Cen MT Condensed Extra Bold" panose="020B0803020202020204" pitchFamily="34" charset="0"/>
              </a:rPr>
              <a:t> 1611 M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76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persen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terjemahan</a:t>
            </a:r>
            <a:r>
              <a:rPr lang="en-ID" sz="3000" dirty="0">
                <a:latin typeface="Tw Cen MT Condensed Extra Bold" panose="020B0803020202020204" pitchFamily="34" charset="0"/>
              </a:rPr>
              <a:t> Tyndale,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000" dirty="0">
                <a:latin typeface="Tw Cen MT Condensed Extra Bold" panose="020B0803020202020204" pitchFamily="34" charset="0"/>
              </a:rPr>
              <a:t> Baru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83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persen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221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D658E3A-7954-6B64-A5DA-6CC5A595D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378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8C904-32C8-E8AF-8756-572D9EED4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41" y="4300021"/>
            <a:ext cx="8004134" cy="212959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Alkitab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dicetak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disebarluaskan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dampak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besar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jutaan</a:t>
            </a:r>
            <a:r>
              <a:rPr lang="en-ID" sz="3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mengenal</a:t>
            </a:r>
            <a:r>
              <a:rPr lang="en-ID" sz="3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kebenaran</a:t>
            </a:r>
            <a:r>
              <a:rPr lang="en-ID" sz="3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sejati</a:t>
            </a:r>
            <a:r>
              <a:rPr lang="en-ID" sz="3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3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diubahkan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0717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66632-4E0C-E059-4B70-9234F52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DITERANGI OLEH ROH KUDUS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Selasa</a:t>
            </a:r>
            <a:r>
              <a:rPr lang="en-ID" sz="2800" dirty="0">
                <a:solidFill>
                  <a:srgbClr val="FFFFFF"/>
                </a:solidFill>
              </a:rPr>
              <a:t>, 30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A7F0F-45C3-4AB8-E401-44442A10A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99" y="2142557"/>
            <a:ext cx="5493079" cy="41707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sedang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belajar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perpustakaan</a:t>
            </a:r>
            <a:r>
              <a:rPr lang="en-ID" sz="3200" dirty="0">
                <a:latin typeface="Tw Cen MT Condensed Extra Bold" panose="020B0803020202020204" pitchFamily="34" charset="0"/>
              </a:rPr>
              <a:t> Universitas, Martin Luther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mengalami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titik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balik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menemukan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salinan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bahasa</a:t>
            </a:r>
            <a:r>
              <a:rPr lang="en-ID" sz="3200" dirty="0">
                <a:latin typeface="Tw Cen MT Condensed Extra Bold" panose="020B0803020202020204" pitchFamily="34" charset="0"/>
              </a:rPr>
              <a:t> Latin. 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pernah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sebelumnya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pernah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184AB-BD87-AC72-B90B-92C42736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975" y="2362691"/>
            <a:ext cx="3077226" cy="33080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22948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45A49-1BA3-62D0-E7FB-CE45BF3B4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3" b="1623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FD3DC-2559-0A90-C7B2-ABD4A81AF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21" y="3710613"/>
            <a:ext cx="8599166" cy="281676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Ketika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membaca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halaman</a:t>
            </a:r>
            <a:r>
              <a:rPr lang="en-ID" sz="3200" dirty="0">
                <a:latin typeface="Tw Cen MT Condensed Extra Bold" panose="020B0803020202020204" pitchFamily="34" charset="0"/>
              </a:rPr>
              <a:t> demi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halaman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</a:rPr>
              <a:t> Kudus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menerangi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pikirannya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merasakan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bimbingan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</a:rPr>
              <a:t> Kudus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kebenaran-kebenaran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dikaburkan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tradisi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tampak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melompat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halaman-halaman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merindukan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4170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529E1-D2ED-CE0E-B97D-DE1FE7ED0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5" b="2548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1F31E-EA9C-9A4D-3AD3-DA2F61219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02" y="3569936"/>
            <a:ext cx="8145195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Roh</a:t>
            </a:r>
            <a:r>
              <a:rPr lang="en-ID" sz="3600" dirty="0">
                <a:latin typeface="Tw Cen MT Condensed Extra Bold" panose="020B0803020202020204" pitchFamily="34" charset="0"/>
              </a:rPr>
              <a:t> Kudus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600" dirty="0"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mengilhami</a:t>
            </a:r>
            <a:r>
              <a:rPr lang="en-ID" sz="3600" dirty="0">
                <a:latin typeface="Tw Cen MT Condensed Extra Bold" panose="020B0803020202020204" pitchFamily="34" charset="0"/>
              </a:rPr>
              <a:t> para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penulis</a:t>
            </a:r>
            <a:r>
              <a:rPr lang="en-ID" sz="3600" dirty="0">
                <a:latin typeface="Tw Cen MT Condensed Extra Bold" panose="020B0803020202020204" pitchFamily="34" charset="0"/>
              </a:rPr>
              <a:t> Kitab </a:t>
            </a:r>
            <a:r>
              <a:rPr lang="en-ID" sz="36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menuntun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Marthin</a:t>
            </a:r>
            <a:r>
              <a:rPr lang="en-ID" sz="3600" dirty="0">
                <a:latin typeface="Tw Cen MT Condensed Extra Bold" panose="020B0803020202020204" pitchFamily="34" charset="0"/>
              </a:rPr>
              <a:t> Luther dan juga </a:t>
            </a:r>
            <a:r>
              <a:rPr lang="en-ID" sz="36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membaca</a:t>
            </a:r>
            <a:r>
              <a:rPr lang="en-ID" sz="3600" dirty="0">
                <a:latin typeface="Tw Cen MT Condensed Extra Bold" panose="020B0803020202020204" pitchFamily="34" charset="0"/>
              </a:rPr>
              <a:t> Kitab </a:t>
            </a:r>
            <a:r>
              <a:rPr lang="en-ID" sz="36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Dia </a:t>
            </a:r>
            <a:r>
              <a:rPr lang="en-ID" sz="36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penafsir</a:t>
            </a:r>
            <a:r>
              <a:rPr lang="en-ID" sz="3600" dirty="0">
                <a:latin typeface="Tw Cen MT Condensed Extra Bold" panose="020B0803020202020204" pitchFamily="34" charset="0"/>
              </a:rPr>
              <a:t> Ilahi </a:t>
            </a:r>
            <a:r>
              <a:rPr lang="en-ID" sz="3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600" dirty="0">
                <a:latin typeface="Tw Cen MT Condensed Extra Bold" panose="020B0803020202020204" pitchFamily="34" charset="0"/>
              </a:rPr>
              <a:t> Ilahi [</a:t>
            </a:r>
            <a:r>
              <a:rPr lang="en-ID" sz="36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600" dirty="0">
                <a:latin typeface="Tw Cen MT Condensed Extra Bold" panose="020B0803020202020204" pitchFamily="34" charset="0"/>
              </a:rPr>
              <a:t> 13:25-26, </a:t>
            </a:r>
            <a:r>
              <a:rPr lang="en-ID" sz="36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600" dirty="0">
                <a:latin typeface="Tw Cen MT Condensed Extra Bold" panose="020B0803020202020204" pitchFamily="34" charset="0"/>
              </a:rPr>
              <a:t> 16:13-15, 2 Petrus 1:20-21].</a:t>
            </a:r>
          </a:p>
        </p:txBody>
      </p:sp>
    </p:spTree>
    <p:extLst>
      <p:ext uri="{BB962C8B-B14F-4D97-AF65-F5344CB8AC3E}">
        <p14:creationId xmlns:p14="http://schemas.microsoft.com/office/powerpoint/2010/main" val="2164868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F73BA-4524-610B-A39D-31825CC27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4" r="25958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AA74C-96E4-E4F4-E78D-96388C94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09" y="1195754"/>
            <a:ext cx="4192174" cy="5247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400" dirty="0">
                <a:latin typeface="Tw Cen MT Condensed Extra Bold" panose="020B0803020202020204" pitchFamily="34" charset="0"/>
              </a:rPr>
              <a:t>Karena Iblis </a:t>
            </a:r>
            <a:r>
              <a:rPr lang="en-ID" sz="3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lagi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menyembunyikan</a:t>
            </a:r>
            <a:r>
              <a:rPr lang="en-ID" sz="3400" dirty="0">
                <a:latin typeface="Tw Cen MT Condensed Extra Bold" panose="020B0803020202020204" pitchFamily="34" charset="0"/>
              </a:rPr>
              <a:t> Kitab </a:t>
            </a:r>
            <a:r>
              <a:rPr lang="en-ID" sz="34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400" dirty="0"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latin typeface="Tw Cen MT Condensed Extra Bold" panose="020B0803020202020204" pitchFamily="34" charset="0"/>
              </a:rPr>
              <a:t>ia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melucuti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karakter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supernaturalnya</a:t>
            </a:r>
            <a:r>
              <a:rPr lang="en-ID" sz="3400" dirty="0"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latin typeface="Tw Cen MT Condensed Extra Bold" panose="020B0803020202020204" pitchFamily="34" charset="0"/>
              </a:rPr>
              <a:t>menjadikannya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sekadar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literatur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bagus</a:t>
            </a:r>
            <a:r>
              <a:rPr lang="en-ID" sz="3400" dirty="0">
                <a:latin typeface="Tw Cen MT Condensed Extra Bold" panose="020B0803020202020204" pitchFamily="34" charset="0"/>
              </a:rPr>
              <a:t> yang </a:t>
            </a:r>
            <a:r>
              <a:rPr lang="en-ID" sz="3400" dirty="0" err="1">
                <a:latin typeface="Tw Cen MT Condensed Extra Bold" panose="020B0803020202020204" pitchFamily="34" charset="0"/>
              </a:rPr>
              <a:t>berguna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400" dirty="0"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buruk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lagi</a:t>
            </a:r>
            <a:r>
              <a:rPr lang="en-ID" sz="3400" dirty="0"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latin typeface="Tw Cen MT Condensed Extra Bold" panose="020B0803020202020204" pitchFamily="34" charset="0"/>
              </a:rPr>
              <a:t>alat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penindas</a:t>
            </a:r>
            <a:r>
              <a:rPr lang="en-ID" sz="3400" dirty="0">
                <a:latin typeface="Tw Cen MT Condensed Extra Bold" panose="020B0803020202020204" pitchFamily="34" charset="0"/>
              </a:rPr>
              <a:t> agama </a:t>
            </a:r>
            <a:r>
              <a:rPr lang="en-ID" sz="34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mengendalikan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massa</a:t>
            </a:r>
            <a:r>
              <a:rPr lang="en-ID" sz="34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8414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F749D8-402C-04D9-DDEA-F6EB70B16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4F215-13BE-E443-C3A1-515AE8B6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782410"/>
          </a:xfrm>
        </p:spPr>
        <p:txBody>
          <a:bodyPr>
            <a:noAutofit/>
          </a:bodyPr>
          <a:lstStyle/>
          <a:p>
            <a:pPr algn="ctr"/>
            <a:r>
              <a:rPr lang="en-ID" sz="2800" dirty="0">
                <a:latin typeface="Impact" panose="020B0806030902050204" pitchFamily="34" charset="0"/>
              </a:rPr>
              <a:t>David Laing, "Works of John Knox," </a:t>
            </a:r>
            <a:r>
              <a:rPr lang="en-ID" sz="2800" dirty="0" err="1">
                <a:latin typeface="Impact" panose="020B0806030902050204" pitchFamily="34" charset="0"/>
              </a:rPr>
              <a:t>jld</a:t>
            </a:r>
            <a:r>
              <a:rPr lang="en-ID" sz="2800" dirty="0">
                <a:latin typeface="Impact" panose="020B0806030902050204" pitchFamily="34" charset="0"/>
              </a:rPr>
              <a:t>. 2, him. 281, 284, </a:t>
            </a:r>
            <a:r>
              <a:rPr lang="en-ID" sz="2800" dirty="0" err="1">
                <a:latin typeface="Impact" panose="020B0806030902050204" pitchFamily="34" charset="0"/>
              </a:rPr>
              <a:t>dikutip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Ellen G. White, </a:t>
            </a:r>
            <a:r>
              <a:rPr lang="en-ID" sz="2800" dirty="0" err="1">
                <a:latin typeface="Impact" panose="020B0806030902050204" pitchFamily="34" charset="0"/>
              </a:rPr>
              <a:t>Kemenangan</a:t>
            </a:r>
            <a:r>
              <a:rPr lang="en-ID" sz="2800" dirty="0">
                <a:latin typeface="Impact" panose="020B0806030902050204" pitchFamily="34" charset="0"/>
              </a:rPr>
              <a:t> Akhir, </a:t>
            </a:r>
            <a:r>
              <a:rPr lang="en-ID" sz="2800" dirty="0" err="1">
                <a:latin typeface="Impact" panose="020B0806030902050204" pitchFamily="34" charset="0"/>
              </a:rPr>
              <a:t>hlm</a:t>
            </a:r>
            <a:r>
              <a:rPr lang="en-ID" sz="2800" dirty="0">
                <a:latin typeface="Impact" panose="020B0806030902050204" pitchFamily="34" charset="0"/>
              </a:rPr>
              <a:t>. 213, 214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80F7-93AA-BD96-DA49-D19BF861E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835" y="1934662"/>
            <a:ext cx="5268114" cy="4592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Ada </a:t>
            </a:r>
            <a:r>
              <a:rPr lang="en-ID" dirty="0" err="1">
                <a:latin typeface="Franklin Gothic Medium Cond" panose="020B0606030402020204" pitchFamily="34" charset="0"/>
              </a:rPr>
              <a:t>sebuah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percakapan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menarik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tercatat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antara</a:t>
            </a:r>
            <a:r>
              <a:rPr lang="en-ID" dirty="0">
                <a:latin typeface="Franklin Gothic Medium Cond" panose="020B0606030402020204" pitchFamily="34" charset="0"/>
              </a:rPr>
              <a:t> John Knox, </a:t>
            </a:r>
            <a:r>
              <a:rPr lang="en-ID" dirty="0" err="1">
                <a:latin typeface="Franklin Gothic Medium Cond" panose="020B0606030402020204" pitchFamily="34" charset="0"/>
              </a:rPr>
              <a:t>seorang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Pembaru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Skotlandia</a:t>
            </a:r>
            <a:r>
              <a:rPr lang="en-ID" dirty="0">
                <a:latin typeface="Franklin Gothic Medium Cond" panose="020B0606030402020204" pitchFamily="34" charset="0"/>
              </a:rPr>
              <a:t>, dan Mary, Ratu </a:t>
            </a:r>
            <a:r>
              <a:rPr lang="en-ID" dirty="0" err="1">
                <a:latin typeface="Franklin Gothic Medium Cond" panose="020B0606030402020204" pitchFamily="34" charset="0"/>
              </a:rPr>
              <a:t>Skotlandia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"Ratu Mary </a:t>
            </a:r>
            <a:r>
              <a:rPr lang="en-ID" dirty="0" err="1">
                <a:latin typeface="Franklin Gothic Medium Cond" panose="020B0606030402020204" pitchFamily="34" charset="0"/>
              </a:rPr>
              <a:t>berkata</a:t>
            </a:r>
            <a:r>
              <a:rPr lang="en-ID" dirty="0">
                <a:latin typeface="Franklin Gothic Medium Cond" panose="020B0606030402020204" pitchFamily="34" charset="0"/>
              </a:rPr>
              <a:t>, '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menafsirkan</a:t>
            </a:r>
            <a:r>
              <a:rPr lang="en-ID" dirty="0">
                <a:latin typeface="Franklin Gothic Medium Cond" panose="020B0606030402020204" pitchFamily="34" charset="0"/>
              </a:rPr>
              <a:t> Kitab </a:t>
            </a:r>
            <a:r>
              <a:rPr lang="en-ID" dirty="0" err="1">
                <a:latin typeface="Franklin Gothic Medium Cond" panose="020B0606030402020204" pitchFamily="34" charset="0"/>
              </a:rPr>
              <a:t>Suci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cara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guru-guru </a:t>
            </a:r>
            <a:r>
              <a:rPr lang="en-ID" dirty="0" err="1">
                <a:latin typeface="Franklin Gothic Medium Cond" panose="020B0606030402020204" pitchFamily="34" charset="0"/>
              </a:rPr>
              <a:t>Katolik</a:t>
            </a:r>
            <a:r>
              <a:rPr lang="en-ID" dirty="0">
                <a:latin typeface="Franklin Gothic Medium Cond" panose="020B0606030402020204" pitchFamily="34" charset="0"/>
              </a:rPr>
              <a:t> Roma </a:t>
            </a:r>
            <a:r>
              <a:rPr lang="en-ID" dirty="0" err="1">
                <a:latin typeface="Franklin Gothic Medium Cond" panose="020B0606030402020204" pitchFamily="34" charset="0"/>
              </a:rPr>
              <a:t>menafsirkannya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cara</a:t>
            </a:r>
            <a:r>
              <a:rPr lang="en-ID" dirty="0">
                <a:latin typeface="Franklin Gothic Medium Cond" panose="020B0606030402020204" pitchFamily="34" charset="0"/>
              </a:rPr>
              <a:t> yang lain, </a:t>
            </a:r>
            <a:r>
              <a:rPr lang="en-ID" dirty="0" err="1">
                <a:latin typeface="Franklin Gothic Medium Cond" panose="020B0606030402020204" pitchFamily="34" charset="0"/>
              </a:rPr>
              <a:t>siapakah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siapakah</a:t>
            </a:r>
            <a:r>
              <a:rPr lang="en-ID" dirty="0">
                <a:latin typeface="Franklin Gothic Medium Cond" panose="020B0606030402020204" pitchFamily="34" charset="0"/>
              </a:rPr>
              <a:t> yang menjadi hakim?'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1B077-6643-B45A-33D2-A478CC36E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50" y="1934662"/>
            <a:ext cx="2669314" cy="44612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7686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899DD-91F8-89FE-7EAB-5E5B9CFF9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9CEC1-E682-C0BC-BE7F-82AB7371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14" y="512967"/>
            <a:ext cx="7543800" cy="1489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dirty="0">
                <a:solidFill>
                  <a:srgbClr val="FFFFFF"/>
                </a:solidFill>
                <a:latin typeface="Amasis MT Pro Black" panose="02040A04050005020304" pitchFamily="18" charset="0"/>
              </a:rPr>
              <a:t>MAZMUR 119 :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59A7A-EE15-438C-1B30-4A064D03F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00" y="2618509"/>
            <a:ext cx="8609428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“</a:t>
            </a:r>
            <a:r>
              <a:rPr lang="en-US" sz="3600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Dalam</a:t>
            </a: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hatiku</a:t>
            </a: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aku</a:t>
            </a: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menyimpan</a:t>
            </a: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janji-Mu, supaya </a:t>
            </a:r>
            <a:r>
              <a:rPr lang="en-US" sz="3600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aku</a:t>
            </a: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jangan</a:t>
            </a: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berdosa</a:t>
            </a: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Demi Cond" panose="020B0706030402020204" pitchFamily="34" charset="0"/>
              </a:rPr>
              <a:t>terhadap</a:t>
            </a:r>
            <a:r>
              <a:rPr lang="en-US" sz="3600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 Engkau.”</a:t>
            </a:r>
          </a:p>
        </p:txBody>
      </p:sp>
    </p:spTree>
    <p:extLst>
      <p:ext uri="{BB962C8B-B14F-4D97-AF65-F5344CB8AC3E}">
        <p14:creationId xmlns:p14="http://schemas.microsoft.com/office/powerpoint/2010/main" val="49468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755E4C-E218-6195-D9B6-91F92DA5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65DCC-02AC-EECE-BC97-B9EF673AE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59" y="1825625"/>
            <a:ext cx="7727559" cy="4727991"/>
          </a:xfrm>
        </p:spPr>
        <p:txBody>
          <a:bodyPr/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'Sri Ratu </a:t>
            </a:r>
            <a:r>
              <a:rPr lang="en-ID" dirty="0" err="1"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Allah, yang </a:t>
            </a:r>
            <a:r>
              <a:rPr lang="en-ID" dirty="0" err="1">
                <a:latin typeface="Franklin Gothic Medium Cond" panose="020B0606030402020204" pitchFamily="34" charset="0"/>
              </a:rPr>
              <a:t>berbicara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jelas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Firman</a:t>
            </a:r>
            <a:r>
              <a:rPr lang="en-ID" dirty="0">
                <a:latin typeface="Franklin Gothic Medium Cond" panose="020B0606030402020204" pitchFamily="34" charset="0"/>
              </a:rPr>
              <a:t>-Nya,' </a:t>
            </a:r>
            <a:r>
              <a:rPr lang="en-ID" dirty="0" err="1">
                <a:latin typeface="Franklin Gothic Medium Cond" panose="020B0606030402020204" pitchFamily="34" charset="0"/>
              </a:rPr>
              <a:t>jawab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Pembaru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'Dan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pada yang </a:t>
            </a:r>
            <a:r>
              <a:rPr lang="en-ID" dirty="0" err="1">
                <a:latin typeface="Franklin Gothic Medium Cond" panose="020B0606030402020204" pitchFamily="34" charset="0"/>
              </a:rPr>
              <a:t>diajarkan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Firman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kepadamu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boleh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memercayai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baik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maupun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lainnya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Firman</a:t>
            </a:r>
            <a:r>
              <a:rPr lang="en-ID" dirty="0"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cukup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jelas</a:t>
            </a:r>
            <a:r>
              <a:rPr lang="en-ID" dirty="0">
                <a:latin typeface="Tw Cen MT Condensed Extra Bold" panose="020B0803020202020204" pitchFamily="34" charset="0"/>
              </a:rPr>
              <a:t>; dan </a:t>
            </a:r>
            <a:r>
              <a:rPr lang="en-ID" dirty="0" err="1">
                <a:latin typeface="Tw Cen MT Condensed Extra Bold" panose="020B0803020202020204" pitchFamily="34" charset="0"/>
              </a:rPr>
              <a:t>jikalau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muncul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jelas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suatu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tempat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pernah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bertentangan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Allah, </a:t>
            </a:r>
            <a:r>
              <a:rPr lang="en-ID" dirty="0" err="1">
                <a:latin typeface="Tw Cen MT Condensed Extra Bold" panose="020B0803020202020204" pitchFamily="34" charset="0"/>
              </a:rPr>
              <a:t>menerangkan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lebih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jelas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tempat</a:t>
            </a:r>
            <a:r>
              <a:rPr lang="en-ID" dirty="0">
                <a:latin typeface="Tw Cen MT Condensed Extra Bold" panose="020B0803020202020204" pitchFamily="34" charset="0"/>
              </a:rPr>
              <a:t> lain, </a:t>
            </a:r>
            <a:r>
              <a:rPr lang="en-ID" dirty="0" err="1">
                <a:latin typeface="Tw Cen MT Condensed Extra Bold" panose="020B0803020202020204" pitchFamily="34" charset="0"/>
              </a:rPr>
              <a:t>sehingga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keragu-raguan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kecuali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keras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tetap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peduli</a:t>
            </a:r>
            <a:r>
              <a:rPr lang="en-ID" dirty="0">
                <a:latin typeface="Franklin Gothic Medium Cond" panose="020B0606030402020204" pitchFamily="34" charset="0"/>
              </a:rPr>
              <a:t>"</a:t>
            </a:r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216757-8B55-F9B5-2012-BDE087DA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825624"/>
          </a:xfrm>
        </p:spPr>
        <p:txBody>
          <a:bodyPr>
            <a:noAutofit/>
          </a:bodyPr>
          <a:lstStyle/>
          <a:p>
            <a:pPr algn="ctr"/>
            <a:r>
              <a:rPr lang="en-ID" sz="2800" dirty="0">
                <a:latin typeface="Impact" panose="020B0806030902050204" pitchFamily="34" charset="0"/>
              </a:rPr>
              <a:t>David Laing, "Works of John Knox," </a:t>
            </a:r>
            <a:r>
              <a:rPr lang="en-ID" sz="2800" dirty="0" err="1">
                <a:latin typeface="Impact" panose="020B0806030902050204" pitchFamily="34" charset="0"/>
              </a:rPr>
              <a:t>jld</a:t>
            </a:r>
            <a:r>
              <a:rPr lang="en-ID" sz="2800" dirty="0">
                <a:latin typeface="Impact" panose="020B0806030902050204" pitchFamily="34" charset="0"/>
              </a:rPr>
              <a:t>. 2, him. 281, 284, </a:t>
            </a:r>
            <a:r>
              <a:rPr lang="en-ID" sz="2800" dirty="0" err="1">
                <a:latin typeface="Impact" panose="020B0806030902050204" pitchFamily="34" charset="0"/>
              </a:rPr>
              <a:t>dikutip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Ellen G. White, </a:t>
            </a:r>
            <a:r>
              <a:rPr lang="en-ID" sz="2800" dirty="0" err="1">
                <a:latin typeface="Impact" panose="020B0806030902050204" pitchFamily="34" charset="0"/>
              </a:rPr>
              <a:t>Kemenangan</a:t>
            </a:r>
            <a:r>
              <a:rPr lang="en-ID" sz="2800" dirty="0">
                <a:latin typeface="Impact" panose="020B0806030902050204" pitchFamily="34" charset="0"/>
              </a:rPr>
              <a:t> Akhir, </a:t>
            </a:r>
            <a:r>
              <a:rPr lang="en-ID" sz="2800" dirty="0" err="1">
                <a:latin typeface="Impact" panose="020B0806030902050204" pitchFamily="34" charset="0"/>
              </a:rPr>
              <a:t>hlm</a:t>
            </a:r>
            <a:r>
              <a:rPr lang="en-ID" sz="2800" dirty="0">
                <a:latin typeface="Impact" panose="020B0806030902050204" pitchFamily="34" charset="0"/>
              </a:rPr>
              <a:t>. 213, 214</a:t>
            </a:r>
          </a:p>
        </p:txBody>
      </p:sp>
    </p:spTree>
    <p:extLst>
      <p:ext uri="{BB962C8B-B14F-4D97-AF65-F5344CB8AC3E}">
        <p14:creationId xmlns:p14="http://schemas.microsoft.com/office/powerpoint/2010/main" val="387931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26070-D3CF-47CE-C226-C21307FF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74834"/>
            <a:ext cx="9143997" cy="116721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KRISTUS SAJA... KASIH KARUNIA SAJA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</a:rPr>
              <a:t>Rabu, 1 Mei 2024</a:t>
            </a:r>
            <a:endParaRPr lang="en-ID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81C8B-E611-7F3A-9978-C670223B0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861" y="1823333"/>
            <a:ext cx="5381039" cy="48662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menyediakan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keselamatan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sebagai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anugerah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Roh</a:t>
            </a:r>
            <a:r>
              <a:rPr lang="en-ID" dirty="0">
                <a:latin typeface="Franklin Gothic Demi Cond" panose="020B0706030402020204" pitchFamily="34" charset="0"/>
              </a:rPr>
              <a:t> Kudus-Nya </a:t>
            </a:r>
            <a:r>
              <a:rPr lang="en-ID" dirty="0" err="1">
                <a:latin typeface="Franklin Gothic Demi Cond" panose="020B0706030402020204" pitchFamily="34" charset="0"/>
              </a:rPr>
              <a:t>menuntun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menerima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iman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sediakan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cuma-cuma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melalui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kematian</a:t>
            </a:r>
            <a:r>
              <a:rPr lang="en-ID" dirty="0">
                <a:latin typeface="Franklin Gothic Demi Cond" panose="020B0706030402020204" pitchFamily="34" charset="0"/>
              </a:rPr>
              <a:t>-Nya di </a:t>
            </a:r>
            <a:r>
              <a:rPr lang="en-ID" dirty="0" err="1">
                <a:latin typeface="Franklin Gothic Demi Cond" panose="020B0706030402020204" pitchFamily="34" charset="0"/>
              </a:rPr>
              <a:t>kayu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salib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Golgota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Anak Allah yang Ilahi, </a:t>
            </a:r>
            <a:r>
              <a:rPr lang="en-ID" dirty="0" err="1">
                <a:latin typeface="Franklin Gothic Demi Cond" panose="020B0706030402020204" pitchFamily="34" charset="0"/>
              </a:rPr>
              <a:t>menawarkan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latin typeface="Franklin Gothic Demi Cond" panose="020B0706030402020204" pitchFamily="34" charset="0"/>
              </a:rPr>
              <a:t>-Nya yang </a:t>
            </a:r>
            <a:r>
              <a:rPr lang="en-ID" dirty="0" err="1">
                <a:latin typeface="Franklin Gothic Demi Cond" panose="020B0706030402020204" pitchFamily="34" charset="0"/>
              </a:rPr>
              <a:t>sempurna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menebus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dosa [</a:t>
            </a:r>
            <a:r>
              <a:rPr lang="en-ID" dirty="0" err="1">
                <a:latin typeface="Franklin Gothic Demi Cond" panose="020B0706030402020204" pitchFamily="34" charset="0"/>
              </a:rPr>
              <a:t>Efesus</a:t>
            </a:r>
            <a:r>
              <a:rPr lang="en-ID" dirty="0">
                <a:latin typeface="Franklin Gothic Demi Cond" panose="020B0706030402020204" pitchFamily="34" charset="0"/>
              </a:rPr>
              <a:t> 2:8-9; Roma 3:23-24; Roma 6:23; dan Roma 5:8-10].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3A37F-3E43-95DA-AE3B-1002CA38C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42" y="2110154"/>
            <a:ext cx="2844519" cy="42590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6474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1297A-B697-0BE4-4DCF-61ABBA205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4" b="3583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0FE82-CCF1-2F00-E2F3-7B8B1F8F8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88" y="3809121"/>
            <a:ext cx="8486624" cy="27886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Hukum Ilahi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langgar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menghukum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kematian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kekal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kabar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Rasul 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meyakinkan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, "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upah</a:t>
            </a:r>
            <a:r>
              <a:rPr lang="en-ID" sz="3200" dirty="0">
                <a:latin typeface="Tw Cen MT Condensed Extra Bold" panose="020B0803020202020204" pitchFamily="34" charset="0"/>
              </a:rPr>
              <a:t> dosa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maut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3200" dirty="0"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" [Roma 6:23]. </a:t>
            </a:r>
          </a:p>
        </p:txBody>
      </p:sp>
    </p:spTree>
    <p:extLst>
      <p:ext uri="{BB962C8B-B14F-4D97-AF65-F5344CB8AC3E}">
        <p14:creationId xmlns:p14="http://schemas.microsoft.com/office/powerpoint/2010/main" val="805176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034BD-CEBF-D151-C90C-8EBF56525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80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5DAF9-75F9-E126-456A-6A2B9E408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35" y="3109768"/>
            <a:ext cx="8032652" cy="37334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Martin Luther dan para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Pembaru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Protestan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menemukan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saja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sumber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.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itulah</a:t>
            </a:r>
            <a:r>
              <a:rPr lang="en-ID" sz="3200" dirty="0">
                <a:latin typeface="Tw Cen MT Condensed Extra Bold" panose="020B0803020202020204" pitchFamily="34" charset="0"/>
              </a:rPr>
              <a:t> Luther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mengkhotbahkan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pekabaran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karunia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>
                <a:latin typeface="Gill Sans Ultra Bold Condensed" panose="020B0A06020104020203" pitchFamily="34" charset="0"/>
              </a:rPr>
              <a:t>Orang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banyak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berduyun-duyun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datang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mendengarkan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pekabarannya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menyentuh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hati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mengubah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hidup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0942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84F0A-639D-03EF-9F03-97C6037F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8" r="32141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74327-C45B-74AB-2CC2-A01DB467D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029" y="773724"/>
            <a:ext cx="4175955" cy="5795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Kata-kata Martin Luther </a:t>
            </a:r>
            <a:r>
              <a:rPr lang="en-ID" dirty="0" err="1">
                <a:latin typeface="Tw Cen MT Condensed Extra Bold" panose="020B0803020202020204" pitchFamily="34" charset="0"/>
              </a:rPr>
              <a:t>bagaikan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minuman</a:t>
            </a:r>
            <a:r>
              <a:rPr lang="en-ID" dirty="0">
                <a:latin typeface="Tw Cen MT Condensed Extra Bold" panose="020B0803020202020204" pitchFamily="34" charset="0"/>
              </a:rPr>
              <a:t> air </a:t>
            </a:r>
            <a:r>
              <a:rPr lang="en-ID" dirty="0" err="1">
                <a:latin typeface="Tw Cen MT Condensed Extra Bold" panose="020B0803020202020204" pitchFamily="34" charset="0"/>
              </a:rPr>
              <a:t>sejuk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padang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gurun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tandus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Orang-orang </a:t>
            </a:r>
            <a:r>
              <a:rPr lang="en-ID" dirty="0" err="1">
                <a:latin typeface="Tw Cen MT Condensed Extra Bold" panose="020B0803020202020204" pitchFamily="34" charset="0"/>
              </a:rPr>
              <a:t>terbelenggu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tradisi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abad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pertengahan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terikat</a:t>
            </a:r>
            <a:r>
              <a:rPr lang="en-ID" dirty="0">
                <a:latin typeface="Tw Cen MT Condensed Extra Bold" panose="020B0803020202020204" pitchFamily="34" charset="0"/>
              </a:rPr>
              <a:t> oleh ritual-ritual </a:t>
            </a:r>
            <a:r>
              <a:rPr lang="en-ID" dirty="0" err="1">
                <a:latin typeface="Tw Cen MT Condensed Extra Bold" panose="020B0803020202020204" pitchFamily="34" charset="0"/>
              </a:rPr>
              <a:t>berabad-abad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rohani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Pekabaran</a:t>
            </a:r>
            <a:r>
              <a:rPr lang="en-ID" dirty="0">
                <a:latin typeface="Tw Cen MT Condensed Extra Bold" panose="020B0803020202020204" pitchFamily="34" charset="0"/>
              </a:rPr>
              <a:t> Kitab </a:t>
            </a:r>
            <a:r>
              <a:rPr lang="en-ID" dirty="0" err="1"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disampaikan</a:t>
            </a:r>
            <a:r>
              <a:rPr lang="en-ID" dirty="0">
                <a:latin typeface="Tw Cen MT Condensed Extra Bold" panose="020B0803020202020204" pitchFamily="34" charset="0"/>
              </a:rPr>
              <a:t> Luther </a:t>
            </a:r>
            <a:r>
              <a:rPr lang="en-ID" dirty="0" err="1">
                <a:latin typeface="Tw Cen MT Condensed Extra Bold" panose="020B0803020202020204" pitchFamily="34" charset="0"/>
              </a:rPr>
              <a:t>menyentuh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diubahkan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262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4C4EC-6131-69A1-54F6-854B5E65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500" y="1247141"/>
            <a:ext cx="4502184" cy="487183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Ketika Luther </a:t>
            </a:r>
            <a:r>
              <a:rPr lang="en-ID" sz="3200" dirty="0" err="1">
                <a:latin typeface="Franklin Gothic Demi Cond" panose="020B0706030402020204" pitchFamily="34" charset="0"/>
              </a:rPr>
              <a:t>membaca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200" dirty="0">
                <a:latin typeface="Franklin Gothic Demi Cond" panose="020B0706030402020204" pitchFamily="34" charset="0"/>
              </a:rPr>
              <a:t> Baru,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diliputi</a:t>
            </a:r>
            <a:r>
              <a:rPr lang="en-ID" sz="3200" dirty="0"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latin typeface="Franklin Gothic Demi Cond" panose="020B0706030402020204" pitchFamily="34" charset="0"/>
              </a:rPr>
              <a:t>kebaikan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Dia </a:t>
            </a:r>
            <a:r>
              <a:rPr lang="en-ID" sz="3200" dirty="0" err="1">
                <a:latin typeface="Franklin Gothic Demi Cond" panose="020B0706030402020204" pitchFamily="34" charset="0"/>
              </a:rPr>
              <a:t>kagum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keinginan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menyelamatkan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seluruh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. Luther </a:t>
            </a:r>
            <a:r>
              <a:rPr lang="en-ID" sz="3200" dirty="0" err="1">
                <a:latin typeface="Franklin Gothic Demi Cond" panose="020B0706030402020204" pitchFamily="34" charset="0"/>
              </a:rPr>
              <a:t>menemukan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kematian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kayu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salib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sudah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cukup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seluruh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931A1-6F7F-50BF-315C-231494B7B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359682"/>
            <a:ext cx="3127897" cy="4170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8550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6C6AC-F0B3-D306-28E5-0B55FD2C9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3" r="19846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53ED5-B296-3F8D-4FD6-874B81DD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39" y="495992"/>
            <a:ext cx="5123391" cy="1322887"/>
          </a:xfrm>
        </p:spPr>
        <p:txBody>
          <a:bodyPr>
            <a:normAutofit/>
          </a:bodyPr>
          <a:lstStyle/>
          <a:p>
            <a:r>
              <a:rPr lang="en-ID" sz="3100" dirty="0">
                <a:latin typeface="Impact" panose="020B0806030902050204" pitchFamily="34" charset="0"/>
              </a:rPr>
              <a:t>Ellen G. White, </a:t>
            </a:r>
            <a:br>
              <a:rPr lang="en-ID" sz="3100" dirty="0">
                <a:latin typeface="Impact" panose="020B0806030902050204" pitchFamily="34" charset="0"/>
              </a:rPr>
            </a:br>
            <a:r>
              <a:rPr lang="en-ID" sz="3100" dirty="0">
                <a:latin typeface="Impact" panose="020B0806030902050204" pitchFamily="34" charset="0"/>
              </a:rPr>
              <a:t>Alfa dan Omega, </a:t>
            </a:r>
            <a:r>
              <a:rPr lang="en-ID" sz="3100" dirty="0" err="1">
                <a:latin typeface="Impact" panose="020B0806030902050204" pitchFamily="34" charset="0"/>
              </a:rPr>
              <a:t>jld</a:t>
            </a:r>
            <a:r>
              <a:rPr lang="en-ID" sz="3100" dirty="0">
                <a:latin typeface="Impact" panose="020B0806030902050204" pitchFamily="34" charset="0"/>
              </a:rPr>
              <a:t>. 5, </a:t>
            </a:r>
            <a:r>
              <a:rPr lang="en-ID" sz="3100" dirty="0" err="1">
                <a:latin typeface="Impact" panose="020B0806030902050204" pitchFamily="34" charset="0"/>
              </a:rPr>
              <a:t>hlm</a:t>
            </a:r>
            <a:r>
              <a:rPr lang="en-ID" sz="3100" dirty="0">
                <a:latin typeface="Impact" panose="020B0806030902050204" pitchFamily="34" charset="0"/>
              </a:rPr>
              <a:t>. 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E593F-0A32-6531-BB2C-6F19A8C99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92" y="1818879"/>
            <a:ext cx="5711483" cy="4804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diperlakukan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sebagaimana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layak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diperlakukan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diperlakukan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sebagaimana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layak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diperlakukan</a:t>
            </a:r>
            <a:r>
              <a:rPr lang="en-ID" dirty="0">
                <a:latin typeface="Tw Cen MT Condensed Extra Bold" panose="020B0803020202020204" pitchFamily="34" charset="0"/>
              </a:rPr>
              <a:t>. la </a:t>
            </a:r>
            <a:r>
              <a:rPr lang="en-ID" dirty="0" err="1">
                <a:latin typeface="Tw Cen MT Condensed Extra Bold" panose="020B0803020202020204" pitchFamily="34" charset="0"/>
              </a:rPr>
              <a:t>dihina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dosa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dalamnya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terlibat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dibenarkan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kebenaran</a:t>
            </a:r>
            <a:r>
              <a:rPr lang="en-ID" dirty="0">
                <a:latin typeface="Tw Cen MT Condensed Extra Bold" panose="020B0803020202020204" pitchFamily="34" charset="0"/>
              </a:rPr>
              <a:t>-Nya yang </a:t>
            </a:r>
            <a:r>
              <a:rPr lang="en-ID" dirty="0" err="1">
                <a:latin typeface="Tw Cen MT Condensed Extra Bold" panose="020B0803020202020204" pitchFamily="34" charset="0"/>
              </a:rPr>
              <a:t>dalamnya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mempunyai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apa-apa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la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menderita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kematian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punya,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supaya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mendapat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hidup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Dia punya. "Oleh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bilur-bilurnya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sembuh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3152517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23CD4-BC82-FE1D-4B0E-D0B70C52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KETAATAN : BUAH IMAN 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</a:rPr>
              <a:t>Kamis, 2 Mei 2024</a:t>
            </a:r>
            <a:endParaRPr lang="en-ID" sz="3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4D55-7B3D-3C46-DB8E-797CBCAA8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032012"/>
            <a:ext cx="6131756" cy="43780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Angin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baru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berembus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3200" dirty="0">
                <a:latin typeface="Tw Cen MT Condensed Extra Bold" panose="020B0803020202020204" pitchFamily="34" charset="0"/>
              </a:rPr>
              <a:t> Kristen pada zaman Luther.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Puluhan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ribu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diajar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berpaling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berdosa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menemukan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[Roma 3:27-31; Roma 6:15-18; dan Roma 8:1, 2].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AACFA-D72E-F5E9-10CC-9F4C6AB3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4" y="1924323"/>
            <a:ext cx="2560173" cy="3438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5243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39F712-0E95-8F15-956A-5366276C0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3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5641-5F17-F77A-FE55-CBD49B31E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3693288"/>
            <a:ext cx="8384345" cy="292930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Ketika John Wesley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mendengar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pembacaan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pengantar</a:t>
            </a:r>
            <a:r>
              <a:rPr lang="en-ID" sz="3200" dirty="0">
                <a:latin typeface="Tw Cen MT Condensed Extra Bold" panose="020B0803020202020204" pitchFamily="34" charset="0"/>
              </a:rPr>
              <a:t> kitab Roma oleh Luther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pertemuan</a:t>
            </a:r>
            <a:r>
              <a:rPr lang="en-ID" sz="3200" dirty="0">
                <a:latin typeface="Tw Cen MT Condensed Extra Bold" panose="020B0803020202020204" pitchFamily="34" charset="0"/>
              </a:rPr>
              <a:t> ibadah.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kalinya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memahami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Injil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Sesuatu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bergejolak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anehnya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tertarik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hidup</a:t>
            </a:r>
            <a:r>
              <a:rPr lang="en-ID" sz="3200" dirty="0">
                <a:latin typeface="Tw Cen MT Condensed Extra Bold" panose="020B0803020202020204" pitchFamily="34" charset="0"/>
              </a:rPr>
              <a:t>-Nya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baginya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9378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5021A-4953-9AF8-9D90-4C08B0878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12" r="6910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88873-6246-6C69-BBE5-EC76C49DD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948" y="731522"/>
            <a:ext cx="4220307" cy="5795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berseru</a:t>
            </a:r>
            <a:r>
              <a:rPr lang="en-ID" sz="3000" dirty="0">
                <a:latin typeface="Tw Cen MT Condensed Extra Bold" panose="020B0803020202020204" pitchFamily="34" charset="0"/>
              </a:rPr>
              <a:t>, "Saya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merasa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saja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jaminan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diberikan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>
                <a:latin typeface="Gill Sans Ultra Bold Condensed" panose="020B0A06020104020203" pitchFamily="34" charset="0"/>
              </a:rPr>
              <a:t>Dia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menanggung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segala</a:t>
            </a:r>
            <a:r>
              <a:rPr lang="en-ID" sz="3000" dirty="0">
                <a:latin typeface="Gill Sans Ultra Bold Condensed" panose="020B0A06020104020203" pitchFamily="34" charset="0"/>
              </a:rPr>
              <a:t> dosa </a:t>
            </a:r>
            <a:r>
              <a:rPr lang="en-ID" sz="3000" dirty="0" err="1">
                <a:latin typeface="Gill Sans Ultra Bold Condensed" panose="020B0A06020104020203" pitchFamily="34" charset="0"/>
              </a:rPr>
              <a:t>saya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bahkan</a:t>
            </a:r>
            <a:r>
              <a:rPr lang="en-ID" sz="3000" dirty="0">
                <a:latin typeface="Gill Sans Ultra Bold Condensed" panose="020B0A06020104020203" pitchFamily="34" charset="0"/>
              </a:rPr>
              <a:t> dosa-dosa </a:t>
            </a:r>
            <a:r>
              <a:rPr lang="en-ID" sz="3000" dirty="0" err="1">
                <a:latin typeface="Gill Sans Ultra Bold Condensed" panose="020B0A06020104020203" pitchFamily="34" charset="0"/>
              </a:rPr>
              <a:t>saya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3000" dirty="0">
                <a:latin typeface="Gill Sans Ultra Bold Condensed" panose="020B0A06020104020203" pitchFamily="34" charset="0"/>
              </a:rPr>
              <a:t>,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menyelamatkan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saya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hukum</a:t>
            </a:r>
            <a:r>
              <a:rPr lang="en-ID" sz="3000" dirty="0">
                <a:latin typeface="Gill Sans Ultra Bold Condensed" panose="020B0A06020104020203" pitchFamily="34" charset="0"/>
              </a:rPr>
              <a:t> dosa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hukum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maut</a:t>
            </a:r>
            <a:r>
              <a:rPr lang="en-ID" sz="30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24473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1EFF3-31C9-A391-3071-CCB932F7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1221"/>
            <a:ext cx="7886700" cy="1348065"/>
          </a:xfrm>
        </p:spPr>
        <p:txBody>
          <a:bodyPr>
            <a:normAutofit/>
          </a:bodyPr>
          <a:lstStyle/>
          <a:p>
            <a:r>
              <a:rPr lang="en-ID" sz="2900" dirty="0">
                <a:solidFill>
                  <a:srgbClr val="FFFFFF"/>
                </a:solidFill>
              </a:rPr>
              <a:t>Pelajaran pekan </a:t>
            </a:r>
            <a:r>
              <a:rPr lang="en-ID" sz="2900" dirty="0" err="1">
                <a:solidFill>
                  <a:srgbClr val="FFFFFF"/>
                </a:solidFill>
              </a:rPr>
              <a:t>ini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menyoroti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tiga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prinsip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utama</a:t>
            </a:r>
            <a:r>
              <a:rPr lang="en-ID" sz="2900" dirty="0">
                <a:solidFill>
                  <a:srgbClr val="FFFFFF"/>
                </a:solidFill>
              </a:rPr>
              <a:t> yang menjadi </a:t>
            </a:r>
            <a:r>
              <a:rPr lang="en-ID" sz="2900" dirty="0" err="1">
                <a:solidFill>
                  <a:srgbClr val="FFFFFF"/>
                </a:solidFill>
              </a:rPr>
              <a:t>ciri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khas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dari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pertentangan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besar</a:t>
            </a:r>
            <a:r>
              <a:rPr lang="en-ID" sz="2900" dirty="0">
                <a:solidFill>
                  <a:srgbClr val="FFFFFF"/>
                </a:solidFill>
              </a:rPr>
              <a:t> </a:t>
            </a:r>
            <a:r>
              <a:rPr lang="en-ID" sz="2900" dirty="0" err="1">
                <a:solidFill>
                  <a:srgbClr val="FFFFFF"/>
                </a:solidFill>
              </a:rPr>
              <a:t>ini</a:t>
            </a:r>
            <a:r>
              <a:rPr lang="en-ID" sz="29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6284A-30AA-F406-5045-13FA22BFA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60" y="2672320"/>
            <a:ext cx="8299593" cy="386999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200" dirty="0" err="1"/>
              <a:t>Karakter</a:t>
            </a:r>
            <a:r>
              <a:rPr lang="en-ID" sz="3200" dirty="0"/>
              <a:t> Allah </a:t>
            </a:r>
            <a:r>
              <a:rPr lang="en-ID" sz="3200" dirty="0" err="1"/>
              <a:t>adalah</a:t>
            </a:r>
            <a:r>
              <a:rPr lang="en-ID" sz="3200" dirty="0"/>
              <a:t> </a:t>
            </a:r>
            <a:r>
              <a:rPr lang="en-ID" sz="3200" dirty="0" err="1"/>
              <a:t>kasih</a:t>
            </a:r>
            <a:r>
              <a:rPr lang="en-ID" sz="3200" dirty="0"/>
              <a:t> dan </a:t>
            </a:r>
            <a:r>
              <a:rPr lang="en-ID" sz="3200" dirty="0" err="1"/>
              <a:t>keadilan</a:t>
            </a:r>
            <a:r>
              <a:rPr lang="en-ID" sz="3200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/>
              <a:t>Satu-</a:t>
            </a:r>
            <a:r>
              <a:rPr lang="en-ID" sz="3200" dirty="0" err="1"/>
              <a:t>satunya</a:t>
            </a:r>
            <a:r>
              <a:rPr lang="en-ID" sz="3200" dirty="0"/>
              <a:t> </a:t>
            </a:r>
            <a:r>
              <a:rPr lang="en-ID" sz="3200" dirty="0" err="1"/>
              <a:t>jalan</a:t>
            </a:r>
            <a:r>
              <a:rPr lang="en-ID" sz="3200" dirty="0"/>
              <a:t> </a:t>
            </a:r>
            <a:r>
              <a:rPr lang="en-ID" sz="3200" dirty="0" err="1"/>
              <a:t>menuju</a:t>
            </a:r>
            <a:r>
              <a:rPr lang="en-ID" sz="3200" dirty="0"/>
              <a:t> </a:t>
            </a:r>
            <a:r>
              <a:rPr lang="en-ID" sz="3200" dirty="0" err="1"/>
              <a:t>keselamatan</a:t>
            </a:r>
            <a:r>
              <a:rPr lang="en-ID" sz="3200" dirty="0"/>
              <a:t> </a:t>
            </a:r>
            <a:r>
              <a:rPr lang="en-ID" sz="3200" dirty="0" err="1"/>
              <a:t>didasarkan</a:t>
            </a:r>
            <a:r>
              <a:rPr lang="en-ID" sz="3200" dirty="0"/>
              <a:t> pada </a:t>
            </a:r>
            <a:r>
              <a:rPr lang="en-ID" sz="3200" dirty="0" err="1"/>
              <a:t>kasih</a:t>
            </a:r>
            <a:r>
              <a:rPr lang="en-ID" sz="3200" dirty="0"/>
              <a:t> dan </a:t>
            </a:r>
            <a:r>
              <a:rPr lang="en-ID" sz="3200" dirty="0" err="1"/>
              <a:t>kebenaran</a:t>
            </a:r>
            <a:r>
              <a:rPr lang="en-ID" sz="3200" dirty="0"/>
              <a:t>-Nya.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/>
              <a:t>Dua </a:t>
            </a:r>
            <a:r>
              <a:rPr lang="en-ID" sz="3200" dirty="0" err="1"/>
              <a:t>prinsip</a:t>
            </a:r>
            <a:r>
              <a:rPr lang="en-ID" sz="3200" dirty="0"/>
              <a:t> </a:t>
            </a:r>
            <a:r>
              <a:rPr lang="en-ID" sz="3200" dirty="0" err="1"/>
              <a:t>pertama</a:t>
            </a:r>
            <a:r>
              <a:rPr lang="en-ID" sz="3200" dirty="0"/>
              <a:t> </a:t>
            </a:r>
            <a:r>
              <a:rPr lang="en-ID" sz="3200" dirty="0" err="1"/>
              <a:t>muncul</a:t>
            </a:r>
            <a:r>
              <a:rPr lang="en-ID" sz="3200" dirty="0"/>
              <a:t> </a:t>
            </a:r>
            <a:r>
              <a:rPr lang="en-ID" sz="3200" dirty="0" err="1"/>
              <a:t>hanya</a:t>
            </a:r>
            <a:r>
              <a:rPr lang="en-ID" sz="3200" dirty="0"/>
              <a:t> </a:t>
            </a:r>
            <a:r>
              <a:rPr lang="en-ID" sz="3200" dirty="0" err="1"/>
              <a:t>dari</a:t>
            </a:r>
            <a:r>
              <a:rPr lang="en-ID" sz="3200" dirty="0"/>
              <a:t> </a:t>
            </a:r>
            <a:r>
              <a:rPr lang="en-ID" sz="3200" dirty="0" err="1"/>
              <a:t>satu</a:t>
            </a:r>
            <a:r>
              <a:rPr lang="en-ID" sz="3200" dirty="0"/>
              <a:t> </a:t>
            </a:r>
            <a:r>
              <a:rPr lang="en-ID" sz="3200" dirty="0" err="1"/>
              <a:t>sumber</a:t>
            </a:r>
            <a:r>
              <a:rPr lang="en-ID" sz="3200" dirty="0"/>
              <a:t>: Wahyu Allah yang </a:t>
            </a:r>
            <a:r>
              <a:rPr lang="en-ID" sz="3200" dirty="0" err="1"/>
              <a:t>dimanifestasikan</a:t>
            </a:r>
            <a:r>
              <a:rPr lang="en-ID" sz="3200" dirty="0"/>
              <a:t> di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Yesus</a:t>
            </a:r>
            <a:r>
              <a:rPr lang="en-ID" sz="3200" dirty="0"/>
              <a:t> </a:t>
            </a:r>
            <a:r>
              <a:rPr lang="en-ID" sz="3200" dirty="0" err="1"/>
              <a:t>Kristus</a:t>
            </a:r>
            <a:r>
              <a:rPr lang="en-ID" sz="3200" dirty="0"/>
              <a:t> dan Kitab </a:t>
            </a:r>
            <a:r>
              <a:rPr lang="en-ID" sz="3200" dirty="0" err="1"/>
              <a:t>Suci</a:t>
            </a:r>
            <a:r>
              <a:rPr lang="en-ID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1250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579CA-45D8-3787-2EBE-094C07BA0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32" y="1030457"/>
            <a:ext cx="5292251" cy="5589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Banyak orang Kristen yang </a:t>
            </a:r>
            <a:r>
              <a:rPr lang="en-ID" dirty="0" err="1"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Kitab </a:t>
            </a:r>
            <a:r>
              <a:rPr lang="en-ID" dirty="0" err="1"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latin typeface="Tw Cen MT Condensed Extra Bold" panose="020B0803020202020204" pitchFamily="34" charset="0"/>
              </a:rPr>
              <a:t> pada Abad </a:t>
            </a:r>
            <a:r>
              <a:rPr lang="en-ID" dirty="0" err="1">
                <a:latin typeface="Tw Cen MT Condensed Extra Bold" panose="020B0803020202020204" pitchFamily="34" charset="0"/>
              </a:rPr>
              <a:t>Pertengahan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membayar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harga</a:t>
            </a:r>
            <a:r>
              <a:rPr lang="en-ID" dirty="0">
                <a:latin typeface="Tw Cen MT Condensed Extra Bold" panose="020B0803020202020204" pitchFamily="34" charset="0"/>
              </a:rPr>
              <a:t> yang sangat mahal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komitmen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disiksa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dipenjara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diasingkan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dieksekusi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Harta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benda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disita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rumah-rumah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dibakar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tanah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dirampas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keluarga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dianiaya</a:t>
            </a:r>
            <a:r>
              <a:rPr lang="en-ID" dirty="0">
                <a:latin typeface="Tw Cen MT Condensed Extra Bold" panose="020B0803020202020204" pitchFamily="34" charset="0"/>
              </a:rPr>
              <a:t>. Ketika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terusir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rumah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mencari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kota</a:t>
            </a:r>
            <a:r>
              <a:rPr lang="en-ID" dirty="0">
                <a:latin typeface="Tw Cen MT Condensed Extra Bold" panose="020B0803020202020204" pitchFamily="34" charset="0"/>
              </a:rPr>
              <a:t> "yang </a:t>
            </a:r>
            <a:r>
              <a:rPr lang="en-ID" dirty="0" err="1">
                <a:latin typeface="Tw Cen MT Condensed Extra Bold" panose="020B0803020202020204" pitchFamily="34" charset="0"/>
              </a:rPr>
              <a:t>direncanakan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dibangun</a:t>
            </a:r>
            <a:r>
              <a:rPr lang="en-ID" dirty="0">
                <a:latin typeface="Tw Cen MT Condensed Extra Bold" panose="020B0803020202020204" pitchFamily="34" charset="0"/>
              </a:rPr>
              <a:t> oleh Allah" [</a:t>
            </a:r>
            <a:r>
              <a:rPr lang="en-ID" dirty="0" err="1"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latin typeface="Tw Cen MT Condensed Extra Bold" panose="020B0803020202020204" pitchFamily="34" charset="0"/>
              </a:rPr>
              <a:t> 11:10].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74B45-3767-65C9-43A4-D5E0538BF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0" r="22332" b="1"/>
          <a:stretch/>
        </p:blipFill>
        <p:spPr>
          <a:xfrm>
            <a:off x="5552775" y="1412554"/>
            <a:ext cx="3311242" cy="4414989"/>
          </a:xfrm>
          <a:custGeom>
            <a:avLst/>
            <a:gdLst/>
            <a:ahLst/>
            <a:cxnLst/>
            <a:rect l="l" t="t" r="r" b="b"/>
            <a:pathLst>
              <a:path w="4810442" h="4810442">
                <a:moveTo>
                  <a:pt x="2405221" y="0"/>
                </a:moveTo>
                <a:cubicBezTo>
                  <a:pt x="3733588" y="0"/>
                  <a:pt x="4810442" y="1076854"/>
                  <a:pt x="4810442" y="2405221"/>
                </a:cubicBezTo>
                <a:cubicBezTo>
                  <a:pt x="4810442" y="3733588"/>
                  <a:pt x="3733588" y="4810442"/>
                  <a:pt x="2405221" y="4810442"/>
                </a:cubicBezTo>
                <a:cubicBezTo>
                  <a:pt x="1076854" y="4810442"/>
                  <a:pt x="0" y="3733588"/>
                  <a:pt x="0" y="2405221"/>
                </a:cubicBezTo>
                <a:cubicBezTo>
                  <a:pt x="0" y="1076854"/>
                  <a:pt x="1076854" y="0"/>
                  <a:pt x="240522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7182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854F7-2801-B283-C229-518B5254B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" y="4360985"/>
            <a:ext cx="7966710" cy="22789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Meskipun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tubuh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terpenjara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bebas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bebas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kebenaran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Firman</a:t>
            </a:r>
            <a:r>
              <a:rPr lang="en-ID" sz="3200" dirty="0">
                <a:latin typeface="Impact" panose="020B0806030902050204" pitchFamily="34" charset="0"/>
              </a:rPr>
              <a:t>-Nya, </a:t>
            </a:r>
            <a:r>
              <a:rPr lang="en-ID" sz="3200" dirty="0" err="1">
                <a:latin typeface="Impact" panose="020B0806030902050204" pitchFamily="34" charset="0"/>
              </a:rPr>
              <a:t>bebas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pengharapan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kedatangan</a:t>
            </a:r>
            <a:r>
              <a:rPr lang="en-ID" sz="3200" dirty="0">
                <a:latin typeface="Impact" panose="020B0806030902050204" pitchFamily="34" charset="0"/>
              </a:rPr>
              <a:t>-Nya yang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segera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terjadi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61492-7AB9-DFBC-BF75-F510CCF08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86" y="868362"/>
            <a:ext cx="3976514" cy="24977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D1401-8AA7-E6B0-8F53-A02E4737D509}"/>
              </a:ext>
            </a:extLst>
          </p:cNvPr>
          <p:cNvSpPr txBox="1"/>
          <p:nvPr/>
        </p:nvSpPr>
        <p:spPr>
          <a:xfrm>
            <a:off x="4269544" y="762001"/>
            <a:ext cx="476191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Ketika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disiksa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memberkati</a:t>
            </a:r>
            <a:r>
              <a:rPr lang="en-ID" sz="2800" dirty="0">
                <a:latin typeface="Tw Cen MT Condensed Extra Bold" panose="020B0803020202020204" pitchFamily="34" charset="0"/>
              </a:rPr>
              <a:t> para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penyiksa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mendekam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penjara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bawah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tanah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gelap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lembab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menuntut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janji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esok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cerah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9254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9BB16-29B5-EFC6-771B-FFC48FDE1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5" b="2548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6EA00-E5F6-C5CE-6240-961EE9782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3" y="3594813"/>
            <a:ext cx="8342140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artinya</a:t>
            </a:r>
            <a:r>
              <a:rPr lang="en-ID" sz="3200" dirty="0">
                <a:latin typeface="Franklin Gothic Demi Cond" panose="020B0706030402020204" pitchFamily="34" charset="0"/>
              </a:rPr>
              <a:t> menjadi Kristen. </a:t>
            </a:r>
            <a:r>
              <a:rPr lang="en-ID" sz="3200" dirty="0" err="1">
                <a:latin typeface="Impact" panose="020B0806030902050204" pitchFamily="34" charset="0"/>
              </a:rPr>
              <a:t>Kehidupan</a:t>
            </a:r>
            <a:r>
              <a:rPr lang="en-ID" sz="3200" dirty="0">
                <a:latin typeface="Impact" panose="020B0806030902050204" pitchFamily="34" charset="0"/>
              </a:rPr>
              <a:t> Kristen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kehidupan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bertumbuh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kasih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karunia</a:t>
            </a:r>
            <a:r>
              <a:rPr lang="en-ID" sz="3200" dirty="0">
                <a:latin typeface="Impact" panose="020B0806030902050204" pitchFamily="34" charset="0"/>
              </a:rPr>
              <a:t> Allah,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pengetahuan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pengenalan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Allah,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ciptaan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baru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menurut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kehendak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>
                <a:latin typeface="Franklin Gothic Demi Cond" panose="020B0706030402020204" pitchFamily="34" charset="0"/>
              </a:rPr>
              <a:t>[1 Petrus 2:2, 2 Petrus 3:18, </a:t>
            </a:r>
            <a:r>
              <a:rPr lang="en-ID" sz="3200" dirty="0" err="1">
                <a:latin typeface="Franklin Gothic Demi Cond" panose="020B0706030402020204" pitchFamily="34" charset="0"/>
              </a:rPr>
              <a:t>Kolose</a:t>
            </a:r>
            <a:r>
              <a:rPr lang="en-ID" sz="3200" dirty="0">
                <a:latin typeface="Franklin Gothic Demi Cond" panose="020B0706030402020204" pitchFamily="34" charset="0"/>
              </a:rPr>
              <a:t> 1:10, dan </a:t>
            </a:r>
            <a:r>
              <a:rPr lang="en-ID" sz="3200" dirty="0" err="1">
                <a:latin typeface="Franklin Gothic Demi Cond" panose="020B0706030402020204" pitchFamily="34" charset="0"/>
              </a:rPr>
              <a:t>Efesus</a:t>
            </a:r>
            <a:r>
              <a:rPr lang="en-ID" sz="3200" dirty="0">
                <a:latin typeface="Franklin Gothic Demi Cond" panose="020B0706030402020204" pitchFamily="34" charset="0"/>
              </a:rPr>
              <a:t> 4:18–24].</a:t>
            </a:r>
          </a:p>
        </p:txBody>
      </p:sp>
    </p:spTree>
    <p:extLst>
      <p:ext uri="{BB962C8B-B14F-4D97-AF65-F5344CB8AC3E}">
        <p14:creationId xmlns:p14="http://schemas.microsoft.com/office/powerpoint/2010/main" val="3990769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0E829-562E-30D1-268C-7EA72F9CD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D8A00-893E-7EFF-0832-A46848A83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9BE74-0298-EAD3-0E49-5D53D88DB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1B9A7B-5A34-4766-BFA4-3A28B95F5F17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C79BAD35-255A-E54C-F159-59664C5A8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03" y="1017143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EA0FB108-1EDD-3970-95C6-70DCF358E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96537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BC31FC01-6CDF-767C-464E-CC73608FD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464385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D79DC76C-D5BB-849A-E680-7666066E18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593160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4B8A4ABD-4012-F347-B42D-D2A6B88B76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B3B352-7BFE-5527-9285-097584C6161D}"/>
              </a:ext>
            </a:extLst>
          </p:cNvPr>
          <p:cNvSpPr txBox="1"/>
          <p:nvPr/>
        </p:nvSpPr>
        <p:spPr>
          <a:xfrm>
            <a:off x="1247205" y="958584"/>
            <a:ext cx="7557748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Ketika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merenungkan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memercayai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janji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janji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kuasa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energi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seluruh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keberadaan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secara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fisik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mental,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emosional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dan spiritual.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03786-D1E9-0259-9DCF-27D2ECA348E3}"/>
              </a:ext>
            </a:extLst>
          </p:cNvPr>
          <p:cNvSpPr txBox="1"/>
          <p:nvPr/>
        </p:nvSpPr>
        <p:spPr>
          <a:xfrm>
            <a:off x="1247204" y="2193571"/>
            <a:ext cx="7557747" cy="1107996"/>
          </a:xfrm>
          <a:prstGeom prst="rect">
            <a:avLst/>
          </a:prstGeom>
          <a:solidFill>
            <a:srgbClr val="245225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Alkitab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dicetak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disebarluaskan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memberikan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dampak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besar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jutaan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mengenal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kebenaran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sejati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diubahkan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793BC-BADD-D611-F959-EA314C78B659}"/>
              </a:ext>
            </a:extLst>
          </p:cNvPr>
          <p:cNvSpPr txBox="1"/>
          <p:nvPr/>
        </p:nvSpPr>
        <p:spPr>
          <a:xfrm>
            <a:off x="1247204" y="3533755"/>
            <a:ext cx="7557746" cy="830997"/>
          </a:xfrm>
          <a:prstGeom prst="rect">
            <a:avLst/>
          </a:prstGeom>
          <a:solidFill>
            <a:srgbClr val="224954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Ketika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membaca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halaman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demi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halaman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maka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Kudus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menerangi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pikiran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08322-EE67-F0BD-F628-B190E14D5316}"/>
              </a:ext>
            </a:extLst>
          </p:cNvPr>
          <p:cNvSpPr txBox="1"/>
          <p:nvPr/>
        </p:nvSpPr>
        <p:spPr>
          <a:xfrm>
            <a:off x="1247204" y="4839737"/>
            <a:ext cx="7557746" cy="461665"/>
          </a:xfrm>
          <a:prstGeom prst="rect">
            <a:avLst/>
          </a:prstGeom>
          <a:solidFill>
            <a:srgbClr val="4E2C42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menyediakan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keselamatan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anugerah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076F77-052D-180A-B719-F34F346BD4EB}"/>
              </a:ext>
            </a:extLst>
          </p:cNvPr>
          <p:cNvSpPr txBox="1"/>
          <p:nvPr/>
        </p:nvSpPr>
        <p:spPr>
          <a:xfrm>
            <a:off x="1247204" y="5679546"/>
            <a:ext cx="7557746" cy="738664"/>
          </a:xfrm>
          <a:prstGeom prst="rect">
            <a:avLst/>
          </a:prstGeom>
          <a:solidFill>
            <a:srgbClr val="283452"/>
          </a:solidFill>
        </p:spPr>
        <p:txBody>
          <a:bodyPr wrap="square">
            <a:spAutoFit/>
          </a:bodyPr>
          <a:lstStyle/>
          <a:p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Kristen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bertumbuh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karunia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Allah,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pengetahuan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pengenalan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100" dirty="0">
                <a:solidFill>
                  <a:schemeClr val="bg1"/>
                </a:solidFill>
                <a:latin typeface="Impact" panose="020B0806030902050204" pitchFamily="34" charset="0"/>
              </a:rPr>
              <a:t> Allah</a:t>
            </a:r>
          </a:p>
        </p:txBody>
      </p:sp>
    </p:spTree>
    <p:extLst>
      <p:ext uri="{BB962C8B-B14F-4D97-AF65-F5344CB8AC3E}">
        <p14:creationId xmlns:p14="http://schemas.microsoft.com/office/powerpoint/2010/main" val="397161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D2744-2279-9D6D-46F2-9131C74B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FIRMAN ALLAH SAJA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Minggu</a:t>
            </a:r>
            <a:r>
              <a:rPr lang="en-ID" sz="2800" dirty="0">
                <a:solidFill>
                  <a:srgbClr val="FFFFFF"/>
                </a:solidFill>
              </a:rPr>
              <a:t>, 28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5666-4A3A-3FEE-18D6-12F20D056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091" y="1885279"/>
            <a:ext cx="7133813" cy="1324535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Mazmur</a:t>
            </a:r>
            <a:r>
              <a:rPr lang="en-ID" sz="3200" dirty="0">
                <a:latin typeface="Tw Cen MT Condensed Extra Bold" panose="020B0803020202020204" pitchFamily="34" charset="0"/>
              </a:rPr>
              <a:t> 119:147 “Pagi-</a:t>
            </a:r>
            <a:r>
              <a:rPr lang="en-ID" sz="3200" dirty="0" err="1">
                <a:latin typeface="Tw Cen MT Condensed Extra Bold" panose="020B0803020202020204" pitchFamily="34" charset="0"/>
              </a:rPr>
              <a:t>pagi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bangun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berteriak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minta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tolong</a:t>
            </a:r>
            <a:r>
              <a:rPr lang="en-ID" sz="3200" dirty="0">
                <a:latin typeface="Tw Cen MT Condensed Extra Bold" panose="020B0803020202020204" pitchFamily="34" charset="0"/>
              </a:rPr>
              <a:t>;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berharap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latin typeface="Tw Cen MT Condensed Extra Bold" panose="020B0803020202020204" pitchFamily="34" charset="0"/>
              </a:rPr>
              <a:t>-Mu.”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C2AEC-E130-259E-6D06-EE1AE9CC044F}"/>
              </a:ext>
            </a:extLst>
          </p:cNvPr>
          <p:cNvSpPr txBox="1"/>
          <p:nvPr/>
        </p:nvSpPr>
        <p:spPr>
          <a:xfrm>
            <a:off x="3206687" y="3407223"/>
            <a:ext cx="57973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Kitab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fondasi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iman</a:t>
            </a:r>
            <a:r>
              <a:rPr lang="en-ID" sz="2800" dirty="0">
                <a:latin typeface="Tw Cen MT Condensed Extra Bold" panose="020B0803020202020204" pitchFamily="34" charset="0"/>
              </a:rPr>
              <a:t> para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Pembaru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esensi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pengajaran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menghargai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2800" dirty="0">
                <a:latin typeface="Tw Cen MT Condensed Extra Bold" panose="020B0803020202020204" pitchFamily="34" charset="0"/>
              </a:rPr>
              <a:t> kata. </a:t>
            </a:r>
          </a:p>
          <a:p>
            <a:r>
              <a:rPr lang="en-ID" sz="2800" dirty="0">
                <a:latin typeface="Impact" panose="020B0806030902050204" pitchFamily="34" charset="0"/>
              </a:rPr>
              <a:t>Ketika </a:t>
            </a:r>
            <a:r>
              <a:rPr lang="en-ID" sz="2800" dirty="0" err="1">
                <a:latin typeface="Impact" panose="020B0806030902050204" pitchFamily="34" charset="0"/>
              </a:rPr>
              <a:t>mereka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membaca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halaman-halamannya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memercayai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janji-janjinya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iman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mereka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dikuatkan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keberanian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mereka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diperbarui</a:t>
            </a:r>
            <a:r>
              <a:rPr lang="en-ID" sz="2800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10E2A-CADD-C93B-B55A-C433F5C64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9" t="7829" r="35104" b="6517"/>
          <a:stretch/>
        </p:blipFill>
        <p:spPr>
          <a:xfrm>
            <a:off x="519012" y="3785977"/>
            <a:ext cx="2391353" cy="2523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097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360AD-5F1E-3C54-26E3-11313556B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76" y="1055077"/>
            <a:ext cx="5787966" cy="564071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Para </a:t>
            </a:r>
            <a:r>
              <a:rPr lang="en-ID" sz="3000" dirty="0" err="1">
                <a:latin typeface="Franklin Gothic Demi Cond" panose="020B0706030402020204" pitchFamily="34" charset="0"/>
              </a:rPr>
              <a:t>Pembaru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memenuhi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pikiran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hidup</a:t>
            </a:r>
            <a:r>
              <a:rPr lang="en-ID" sz="3000" dirty="0">
                <a:latin typeface="Impact" panose="020B0806030902050204" pitchFamily="34" charset="0"/>
              </a:rPr>
              <a:t> oleh </a:t>
            </a:r>
            <a:r>
              <a:rPr lang="en-ID" sz="3000" dirty="0" err="1">
                <a:latin typeface="Impact" panose="020B0806030902050204" pitchFamily="34" charset="0"/>
              </a:rPr>
              <a:t>Firman</a:t>
            </a:r>
            <a:r>
              <a:rPr lang="en-ID" sz="3000" dirty="0">
                <a:latin typeface="Impact" panose="020B0806030902050204" pitchFamily="34" charset="0"/>
              </a:rPr>
              <a:t>, dan </a:t>
            </a:r>
            <a:r>
              <a:rPr lang="en-ID" sz="3000" dirty="0" err="1">
                <a:latin typeface="Impact" panose="020B0806030902050204" pitchFamily="34" charset="0"/>
              </a:rPr>
              <a:t>banyak</a:t>
            </a:r>
            <a:r>
              <a:rPr lang="en-ID" sz="3000" dirty="0">
                <a:latin typeface="Impact" panose="020B0806030902050204" pitchFamily="34" charset="0"/>
              </a:rPr>
              <a:t> di </a:t>
            </a:r>
            <a:r>
              <a:rPr lang="en-ID" sz="3000" dirty="0" err="1">
                <a:latin typeface="Impact" panose="020B0806030902050204" pitchFamily="34" charset="0"/>
              </a:rPr>
              <a:t>antara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mati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karena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Firman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bukanlah</a:t>
            </a:r>
            <a:r>
              <a:rPr lang="en-ID" sz="3000" dirty="0">
                <a:latin typeface="Franklin Gothic Demi Cond" panose="020B0706030402020204" pitchFamily="34" charset="0"/>
              </a:rPr>
              <a:t> orang-orang Kristen yang </a:t>
            </a:r>
            <a:r>
              <a:rPr lang="en-ID" sz="3000" dirty="0" err="1">
                <a:latin typeface="Franklin Gothic Demi Cond" panose="020B0706030402020204" pitchFamily="34" charset="0"/>
              </a:rPr>
              <a:t>santai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berpuas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diri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ceroboh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bakti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dangkal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tahu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tanpa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kuasa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Firman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bertahan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melawan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kekuatan-kekuatan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jahat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melawan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88703-E16F-2119-9184-01F2A923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047" y="2293034"/>
            <a:ext cx="3235503" cy="261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282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572C0-0421-E3B8-364E-6456864F4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3" r="19846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C2045A-1E57-99A7-B7BE-3F09C549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1" y="326952"/>
            <a:ext cx="5638541" cy="1111838"/>
          </a:xfrm>
        </p:spPr>
        <p:txBody>
          <a:bodyPr>
            <a:no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Kemenangan</a:t>
            </a:r>
            <a:r>
              <a:rPr lang="en-ID" sz="3200" dirty="0">
                <a:latin typeface="Impact" panose="020B0806030902050204" pitchFamily="34" charset="0"/>
              </a:rPr>
              <a:t> Akhir,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78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C1BB2-E7D4-D0FD-3C96-DA0903A7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10" y="1602265"/>
            <a:ext cx="5705956" cy="5092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Hasrat John Wycliffe </a:t>
            </a:r>
            <a:r>
              <a:rPr lang="en-ID" sz="2600" dirty="0" err="1">
                <a:latin typeface="Franklin Gothic Demi Cond" panose="020B0706030402020204" pitchFamily="34" charset="0"/>
              </a:rPr>
              <a:t>menerjemahkan</a:t>
            </a:r>
            <a:r>
              <a:rPr lang="en-ID" sz="2600" dirty="0">
                <a:latin typeface="Franklin Gothic Demi Cond" panose="020B0706030402020204" pitchFamily="34" charset="0"/>
              </a:rPr>
              <a:t> Kitab </a:t>
            </a:r>
            <a:r>
              <a:rPr lang="en-ID" sz="2600" dirty="0" err="1">
                <a:latin typeface="Franklin Gothic Demi Cond" panose="020B0706030402020204" pitchFamily="34" charset="0"/>
              </a:rPr>
              <a:t>Suci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bahasa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Inggris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supaya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semua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membaca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memahaminya</a:t>
            </a:r>
            <a:r>
              <a:rPr lang="en-ID" sz="2600" dirty="0">
                <a:latin typeface="Franklin Gothic Demi Cond" panose="020B0706030402020204" pitchFamily="34" charset="0"/>
              </a:rPr>
              <a:t>. Karena </a:t>
            </a:r>
            <a:r>
              <a:rPr lang="en-ID" sz="2600" dirty="0" err="1">
                <a:latin typeface="Franklin Gothic Demi Cond" panose="020B0706030402020204" pitchFamily="34" charset="0"/>
              </a:rPr>
              <a:t>hal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ilegal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diadili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karena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keyakinannya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dikutuk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bidah</a:t>
            </a:r>
            <a:r>
              <a:rPr lang="en-ID" sz="2600" dirty="0">
                <a:latin typeface="Franklin Gothic Demi Cond" panose="020B0706030402020204" pitchFamily="34" charset="0"/>
              </a:rPr>
              <a:t>, dan </a:t>
            </a:r>
            <a:r>
              <a:rPr lang="en-ID" sz="2600" dirty="0" err="1">
                <a:latin typeface="Franklin Gothic Demi Cond" panose="020B0706030402020204" pitchFamily="34" charset="0"/>
              </a:rPr>
              <a:t>dijatuhi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hukuman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mati</a:t>
            </a:r>
            <a:r>
              <a:rPr lang="en-ID" sz="2600" dirty="0">
                <a:latin typeface="Franklin Gothic Demi Cond" panose="020B0706030402020204" pitchFamily="34" charset="0"/>
              </a:rPr>
              <a:t>. Pada </a:t>
            </a:r>
            <a:r>
              <a:rPr lang="en-ID" sz="2600" dirty="0" err="1">
                <a:latin typeface="Franklin Gothic Demi Cond" panose="020B0706030402020204" pitchFamily="34" charset="0"/>
              </a:rPr>
              <a:t>persidangannya</a:t>
            </a:r>
            <a:r>
              <a:rPr lang="en-ID" sz="2600" dirty="0">
                <a:latin typeface="Franklin Gothic Demi Cond" panose="020B0706030402020204" pitchFamily="34" charset="0"/>
              </a:rPr>
              <a:t>, Wycliffe </a:t>
            </a:r>
            <a:r>
              <a:rPr lang="en-ID" sz="2600" dirty="0" err="1">
                <a:latin typeface="Franklin Gothic Demi Cond" panose="020B0706030402020204" pitchFamily="34" charset="0"/>
              </a:rPr>
              <a:t>mengajukan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permohonan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sungguh-sungguh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b="1" dirty="0">
                <a:latin typeface="Franklin Gothic Demi Cond" panose="020B0706030402020204" pitchFamily="34" charset="0"/>
              </a:rPr>
              <a:t>"</a:t>
            </a:r>
            <a:r>
              <a:rPr lang="en-ID" sz="2600" b="1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siapakah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pikirmu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kamu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sedang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berhadapan</a:t>
            </a:r>
            <a:r>
              <a:rPr lang="en-ID" sz="2600" b="1" dirty="0">
                <a:latin typeface="Franklin Gothic Demi Cond" panose="020B0706030402020204" pitchFamily="34" charset="0"/>
              </a:rPr>
              <a:t>? </a:t>
            </a:r>
            <a:r>
              <a:rPr lang="en-ID" sz="2600" b="1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seorang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tua</a:t>
            </a:r>
            <a:r>
              <a:rPr lang="en-ID" sz="2600" b="1" dirty="0">
                <a:latin typeface="Franklin Gothic Demi Cond" panose="020B0706030402020204" pitchFamily="34" charset="0"/>
              </a:rPr>
              <a:t> yang </a:t>
            </a:r>
            <a:r>
              <a:rPr lang="en-ID" sz="2600" b="1" dirty="0" err="1">
                <a:latin typeface="Franklin Gothic Demi Cond" panose="020B0706030402020204" pitchFamily="34" charset="0"/>
              </a:rPr>
              <a:t>sudah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mau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masuk</a:t>
            </a:r>
            <a:r>
              <a:rPr lang="en-ID" sz="2600" b="1" dirty="0">
                <a:latin typeface="Franklin Gothic Demi Cond" panose="020B0706030402020204" pitchFamily="34" charset="0"/>
              </a:rPr>
              <a:t> liang </a:t>
            </a:r>
            <a:r>
              <a:rPr lang="en-ID" sz="2600" b="1" dirty="0" err="1">
                <a:latin typeface="Franklin Gothic Demi Cond" panose="020B0706030402020204" pitchFamily="34" charset="0"/>
              </a:rPr>
              <a:t>kubur</a:t>
            </a:r>
            <a:r>
              <a:rPr lang="en-ID" sz="2600" b="1" dirty="0">
                <a:latin typeface="Franklin Gothic Demi Cond" panose="020B0706030402020204" pitchFamily="34" charset="0"/>
              </a:rPr>
              <a:t>? </a:t>
            </a:r>
            <a:r>
              <a:rPr lang="en-ID" sz="2600" b="1" dirty="0" err="1">
                <a:latin typeface="Franklin Gothic Demi Cond" panose="020B0706030402020204" pitchFamily="34" charset="0"/>
              </a:rPr>
              <a:t>Tidak</a:t>
            </a:r>
            <a:r>
              <a:rPr lang="en-ID" sz="2600" b="1" dirty="0">
                <a:latin typeface="Franklin Gothic Demi Cond" panose="020B0706030402020204" pitchFamily="34" charset="0"/>
              </a:rPr>
              <a:t>! </a:t>
            </a:r>
            <a:r>
              <a:rPr lang="en-ID" sz="2600" b="1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kebenaran-kebenaran</a:t>
            </a:r>
            <a:r>
              <a:rPr lang="en-ID" sz="2600" b="1" dirty="0">
                <a:latin typeface="Franklin Gothic Demi Cond" panose="020B0706030402020204" pitchFamily="34" charset="0"/>
              </a:rPr>
              <a:t> yang </a:t>
            </a:r>
            <a:r>
              <a:rPr lang="en-ID" sz="2600" b="1" dirty="0" err="1">
                <a:latin typeface="Franklin Gothic Demi Cond" panose="020B0706030402020204" pitchFamily="34" charset="0"/>
              </a:rPr>
              <a:t>lebih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kuat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daripada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kamu</a:t>
            </a:r>
            <a:r>
              <a:rPr lang="en-ID" sz="2600" b="1" dirty="0">
                <a:latin typeface="Franklin Gothic Demi Cond" panose="020B0706030402020204" pitchFamily="34" charset="0"/>
              </a:rPr>
              <a:t> dan yang </a:t>
            </a:r>
            <a:r>
              <a:rPr lang="en-ID" sz="2600" b="1" dirty="0" err="1">
                <a:latin typeface="Franklin Gothic Demi Cond" panose="020B0706030402020204" pitchFamily="34" charset="0"/>
              </a:rPr>
              <a:t>akan</a:t>
            </a:r>
            <a:r>
              <a:rPr lang="en-ID" sz="2600" b="1" dirty="0"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latin typeface="Franklin Gothic Demi Cond" panose="020B0706030402020204" pitchFamily="34" charset="0"/>
              </a:rPr>
              <a:t>mengalahkanmu</a:t>
            </a:r>
            <a:r>
              <a:rPr lang="en-ID" sz="2600" b="1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43392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6638CC-0F52-938D-F968-09D01A932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23" t="1" r="30075" b="1"/>
          <a:stretch/>
        </p:blipFill>
        <p:spPr>
          <a:xfrm>
            <a:off x="2" y="1587"/>
            <a:ext cx="417810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2FD1-AE32-9D4B-63C7-5BEC4FA60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52" y="1266094"/>
            <a:ext cx="4571999" cy="54811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Kitab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menyinari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sukacita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tengah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kesedihan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harapan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tengah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keputusasaan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terang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tengah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kegelapan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Kitab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arah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kebingungan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kepastian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tengah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kebingungan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kekuatan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tengah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kelemahan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hikmat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tengah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ketidaktahuan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473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EBB41-CC6D-9371-0041-34FC5EEAE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5" b="3401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9249E-4238-2312-A3A8-B7801A8B7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06" y="3341057"/>
            <a:ext cx="8252605" cy="35169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ID" sz="32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Ketika </a:t>
            </a:r>
            <a:r>
              <a:rPr lang="en-ID" sz="3200" dirty="0" err="1">
                <a:latin typeface="Berlin Sans FB" panose="020E0602020502020306" pitchFamily="34" charset="0"/>
              </a:rPr>
              <a:t>kita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merenungkan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Firman</a:t>
            </a:r>
            <a:r>
              <a:rPr lang="en-ID" sz="3200" dirty="0">
                <a:latin typeface="Berlin Sans FB" panose="020E0602020502020306" pitchFamily="34" charset="0"/>
              </a:rPr>
              <a:t> Allah dan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iman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memercayai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janji</a:t>
            </a:r>
            <a:r>
              <a:rPr lang="en-ID" sz="3200" dirty="0">
                <a:latin typeface="Berlin Sans FB" panose="020E0602020502020306" pitchFamily="34" charset="0"/>
              </a:rPr>
              <a:t>-</a:t>
            </a:r>
            <a:r>
              <a:rPr lang="en-ID" sz="3200" dirty="0" err="1">
                <a:latin typeface="Berlin Sans FB" panose="020E0602020502020306" pitchFamily="34" charset="0"/>
              </a:rPr>
              <a:t>janji</a:t>
            </a:r>
            <a:r>
              <a:rPr lang="en-ID" sz="3200" dirty="0">
                <a:latin typeface="Berlin Sans FB" panose="020E0602020502020306" pitchFamily="34" charset="0"/>
              </a:rPr>
              <a:t>-Nya, </a:t>
            </a:r>
            <a:r>
              <a:rPr lang="en-ID" sz="3200" dirty="0" err="1">
                <a:latin typeface="Eras Bold ITC" panose="020B0907030504020204" pitchFamily="34" charset="0"/>
              </a:rPr>
              <a:t>kuasa</a:t>
            </a:r>
            <a:r>
              <a:rPr lang="en-ID" sz="3200" dirty="0">
                <a:latin typeface="Eras Bold ITC" panose="020B0907030504020204" pitchFamily="34" charset="0"/>
              </a:rPr>
              <a:t> Allah yang </a:t>
            </a:r>
            <a:r>
              <a:rPr lang="en-ID" sz="3200" dirty="0" err="1">
                <a:latin typeface="Eras Bold ITC" panose="020B0907030504020204" pitchFamily="34" charset="0"/>
              </a:rPr>
              <a:t>memberi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kehidupan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memberi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energi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kepada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seluruh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keberadaan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kita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secara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fisik</a:t>
            </a:r>
            <a:r>
              <a:rPr lang="en-ID" sz="3200" dirty="0">
                <a:latin typeface="Eras Bold ITC" panose="020B0907030504020204" pitchFamily="34" charset="0"/>
              </a:rPr>
              <a:t>, mental, </a:t>
            </a:r>
            <a:r>
              <a:rPr lang="en-ID" sz="3200" dirty="0" err="1">
                <a:latin typeface="Eras Bold ITC" panose="020B0907030504020204" pitchFamily="34" charset="0"/>
              </a:rPr>
              <a:t>emosional</a:t>
            </a:r>
            <a:r>
              <a:rPr lang="en-ID" sz="3200" dirty="0">
                <a:latin typeface="Eras Bold ITC" panose="020B0907030504020204" pitchFamily="34" charset="0"/>
              </a:rPr>
              <a:t>, dan spiritual.</a:t>
            </a:r>
          </a:p>
          <a:p>
            <a:endParaRPr lang="en-ID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6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74AF9-3212-F068-C147-9E12C5FB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39610"/>
            <a:ext cx="9143996" cy="1033669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MENYAMPAIKAN FIRMAN ALLAH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Senin</a:t>
            </a:r>
            <a:r>
              <a:rPr lang="en-ID" sz="2800" dirty="0">
                <a:solidFill>
                  <a:srgbClr val="FFFFFF"/>
                </a:solidFill>
              </a:rPr>
              <a:t>, 29 April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718AF-2AE8-AD16-6D8E-8AEF5D899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2" y="4299250"/>
            <a:ext cx="8218245" cy="2324676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Pemberitaan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Injil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dikerjakan</a:t>
            </a:r>
            <a:r>
              <a:rPr lang="en-ID" sz="3200" dirty="0">
                <a:latin typeface="Tw Cen MT Condensed Extra Bold" panose="020B0803020202020204" pitchFamily="34" charset="0"/>
              </a:rPr>
              <a:t> rasul 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rintangan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pernah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mundur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banyaknya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musuh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Injil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keyakinan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latin typeface="Tw Cen MT Condensed Extra Bold" panose="020B0803020202020204" pitchFamily="34" charset="0"/>
              </a:rPr>
              <a:t> Allah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menang</a:t>
            </a:r>
            <a:r>
              <a:rPr lang="en-ID" sz="3200" dirty="0">
                <a:latin typeface="Tw Cen MT Condensed Extra Bold" panose="020B0803020202020204" pitchFamily="34" charset="0"/>
              </a:rPr>
              <a:t> [2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Korintus</a:t>
            </a:r>
            <a:r>
              <a:rPr lang="en-ID" sz="3200" dirty="0">
                <a:latin typeface="Tw Cen MT Condensed Extra Bold" panose="020B0803020202020204" pitchFamily="34" charset="0"/>
              </a:rPr>
              <a:t> 2:14; 4:1-6].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C82AD-B1DC-FC52-09DA-9474CB01B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907" y="1415342"/>
            <a:ext cx="5134762" cy="2883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2267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1815</Words>
  <Application>Microsoft Office PowerPoint</Application>
  <PresentationFormat>On-screen Show (4:3)</PresentationFormat>
  <Paragraphs>79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Amasis MT Pro Black</vt:lpstr>
      <vt:lpstr>Aptos</vt:lpstr>
      <vt:lpstr>Aptos Display</vt:lpstr>
      <vt:lpstr>Arial</vt:lpstr>
      <vt:lpstr>Berlin Sans FB</vt:lpstr>
      <vt:lpstr>Eras Bold ITC</vt:lpstr>
      <vt:lpstr>Franklin Gothic Demi Cond</vt:lpstr>
      <vt:lpstr>Franklin Gothic Medium Cond</vt:lpstr>
      <vt:lpstr>Gill Sans Ultra Bold Condensed</vt:lpstr>
      <vt:lpstr>Impact</vt:lpstr>
      <vt:lpstr>Tw Cen MT Condensed Extra Bold</vt:lpstr>
      <vt:lpstr>Office Theme</vt:lpstr>
      <vt:lpstr>IMAN MELAWAN SEGALA RINTANGAN</vt:lpstr>
      <vt:lpstr>MAZMUR 119 : 11</vt:lpstr>
      <vt:lpstr>Pelajaran pekan ini menyoroti tiga prinsip utama yang menjadi ciri khas dari pertentangan besar ini:</vt:lpstr>
      <vt:lpstr>FIRMAN ALLAH SAJA Minggu, 28 April 2024</vt:lpstr>
      <vt:lpstr>PowerPoint Presentation</vt:lpstr>
      <vt:lpstr>Ellen G. White,  Kemenangan Akhir, hlm. 78</vt:lpstr>
      <vt:lpstr>PowerPoint Presentation</vt:lpstr>
      <vt:lpstr>PowerPoint Presentation</vt:lpstr>
      <vt:lpstr>MENYAMPAIKAN FIRMAN ALLAH Senin, 29 April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DITERANGI OLEH ROH KUDUS Selasa, 30 April 2024</vt:lpstr>
      <vt:lpstr>PowerPoint Presentation</vt:lpstr>
      <vt:lpstr>PowerPoint Presentation</vt:lpstr>
      <vt:lpstr>PowerPoint Presentation</vt:lpstr>
      <vt:lpstr>David Laing, "Works of John Knox," jld. 2, him. 281, 284, dikutip dalam Ellen G. White, Kemenangan Akhir, hlm. 213, 214</vt:lpstr>
      <vt:lpstr>David Laing, "Works of John Knox," jld. 2, him. 281, 284, dikutip dalam Ellen G. White, Kemenangan Akhir, hlm. 213, 214</vt:lpstr>
      <vt:lpstr>KRISTUS SAJA... KASIH KARUNIA SAJA Rabu, 1 Mei 2024</vt:lpstr>
      <vt:lpstr>PowerPoint Presentation</vt:lpstr>
      <vt:lpstr>PowerPoint Presentation</vt:lpstr>
      <vt:lpstr>PowerPoint Presentation</vt:lpstr>
      <vt:lpstr>PowerPoint Presentation</vt:lpstr>
      <vt:lpstr>Ellen G. White,  Alfa dan Omega, jld. 5, hlm. 20</vt:lpstr>
      <vt:lpstr>KETAATAN : BUAH IMAN  Kamis, 2 Mei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IMAN MELAWAN SEGALA RINTANGAN</dc:title>
  <dc:creator>Office365</dc:creator>
  <cp:lastModifiedBy>Office365</cp:lastModifiedBy>
  <cp:revision>15</cp:revision>
  <dcterms:created xsi:type="dcterms:W3CDTF">2024-04-29T00:04:43Z</dcterms:created>
  <dcterms:modified xsi:type="dcterms:W3CDTF">2024-05-02T16:26:50Z</dcterms:modified>
</cp:coreProperties>
</file>