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71" r:id="rId15"/>
    <p:sldId id="272" r:id="rId16"/>
    <p:sldId id="274" r:id="rId17"/>
    <p:sldId id="275" r:id="rId18"/>
    <p:sldId id="276" r:id="rId19"/>
    <p:sldId id="273" r:id="rId20"/>
    <p:sldId id="267" r:id="rId21"/>
    <p:sldId id="277" r:id="rId22"/>
    <p:sldId id="278" r:id="rId23"/>
    <p:sldId id="280" r:id="rId24"/>
    <p:sldId id="279" r:id="rId25"/>
    <p:sldId id="268" r:id="rId26"/>
    <p:sldId id="281" r:id="rId27"/>
    <p:sldId id="282" r:id="rId28"/>
    <p:sldId id="283" r:id="rId29"/>
    <p:sldId id="285" r:id="rId30"/>
    <p:sldId id="284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151C"/>
    <a:srgbClr val="19454B"/>
    <a:srgbClr val="0C5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80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485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61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964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599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55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14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684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099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18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146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BB147A-8DCC-4AD6-B6B4-3CD4A707B1E0}" type="datetimeFigureOut">
              <a:rPr lang="en-ID" smtClean="0"/>
              <a:t>26/04/2024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DE3821-3C23-4FD3-BBC8-AB3EC700C6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15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87848-7483-84F7-9BB7-9C23A3663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0" r="24519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9BBF8-EB20-DA91-95BF-7A44D1285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50387"/>
            <a:ext cx="2690074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Impact" panose="020B0806030902050204" pitchFamily="34" charset="0"/>
              </a:rPr>
              <a:t>MEMBELA KEBENARAN</a:t>
            </a:r>
            <a:endParaRPr lang="en-ID" sz="40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011DD-A8F3-80EA-E6CA-1861013FF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885" y="743803"/>
            <a:ext cx="2207189" cy="1382392"/>
          </a:xfrm>
        </p:spPr>
        <p:txBody>
          <a:bodyPr anchor="b">
            <a:normAutofit/>
          </a:bodyPr>
          <a:lstStyle/>
          <a:p>
            <a:pPr algn="r"/>
            <a:r>
              <a:rPr lang="en-US" sz="1700" dirty="0">
                <a:solidFill>
                  <a:srgbClr val="FFFFFF"/>
                </a:solidFill>
              </a:rPr>
              <a:t>Pelajaran ke-4, Triwulan II</a:t>
            </a:r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Tahun 2024</a:t>
            </a:r>
            <a:endParaRPr lang="en-ID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73CAC-3B59-8EBC-02F6-BA4E7F91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r="1984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F674A-3D2E-DDF6-D792-8D3ACA0C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87" y="732665"/>
            <a:ext cx="6020972" cy="1322887"/>
          </a:xfrm>
        </p:spPr>
        <p:txBody>
          <a:bodyPr>
            <a:noAutofit/>
          </a:bodyPr>
          <a:lstStyle/>
          <a:p>
            <a:r>
              <a:rPr lang="en-ID" sz="3200" dirty="0">
                <a:latin typeface="Franklin Gothic Heavy" panose="020B0903020102020204" pitchFamily="34" charset="0"/>
              </a:rPr>
              <a:t>Ellen G. White, </a:t>
            </a:r>
            <a:br>
              <a:rPr lang="en-ID" sz="3200" dirty="0">
                <a:latin typeface="Franklin Gothic Heavy" panose="020B0903020102020204" pitchFamily="34" charset="0"/>
              </a:rPr>
            </a:br>
            <a:r>
              <a:rPr lang="en-ID" sz="3200" dirty="0" err="1">
                <a:latin typeface="Franklin Gothic Heavy" panose="020B0903020102020204" pitchFamily="34" charset="0"/>
              </a:rPr>
              <a:t>Kemenangan</a:t>
            </a:r>
            <a:r>
              <a:rPr lang="en-ID" sz="3200" dirty="0">
                <a:latin typeface="Franklin Gothic Heavy" panose="020B0903020102020204" pitchFamily="34" charset="0"/>
              </a:rPr>
              <a:t> Akhir, </a:t>
            </a:r>
            <a:r>
              <a:rPr lang="en-ID" sz="3200" dirty="0" err="1">
                <a:latin typeface="Franklin Gothic Heavy" panose="020B0903020102020204" pitchFamily="34" charset="0"/>
              </a:rPr>
              <a:t>hlm</a:t>
            </a:r>
            <a:r>
              <a:rPr lang="en-ID" sz="3200" dirty="0">
                <a:latin typeface="Franklin Gothic Heavy" panose="020B0903020102020204" pitchFamily="34" charset="0"/>
              </a:rPr>
              <a:t>. 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8D13-1C9B-B0AB-025C-051CA6BA3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04" y="2527443"/>
            <a:ext cx="5565562" cy="421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</a:t>
            </a: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zaman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saksi-saksi</a:t>
            </a:r>
            <a:r>
              <a:rPr lang="en-ID" dirty="0">
                <a:latin typeface="Impact" panose="020B0806030902050204" pitchFamily="34" charset="0"/>
              </a:rPr>
              <a:t> Allah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>
                <a:latin typeface="Eras Demi ITC" panose="020B0805030504020804" pitchFamily="34" charset="0"/>
              </a:rPr>
              <a:t>orang-orang yang </a:t>
            </a:r>
            <a:r>
              <a:rPr lang="en-ID" dirty="0" err="1">
                <a:latin typeface="Eras Demi ITC" panose="020B0805030504020804" pitchFamily="34" charset="0"/>
              </a:rPr>
              <a:t>memelihara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imannya</a:t>
            </a:r>
            <a:r>
              <a:rPr lang="en-ID" dirty="0">
                <a:latin typeface="Eras Demi ITC" panose="020B0805030504020804" pitchFamily="34" charset="0"/>
              </a:rPr>
              <a:t> pada </a:t>
            </a:r>
            <a:r>
              <a:rPr lang="en-ID" dirty="0" err="1">
                <a:latin typeface="Eras Demi ITC" panose="020B0805030504020804" pitchFamily="34" charset="0"/>
              </a:rPr>
              <a:t>Kristus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satu-satunya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pengantara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antara</a:t>
            </a:r>
            <a:r>
              <a:rPr lang="en-ID" dirty="0">
                <a:latin typeface="Eras Demi ITC" panose="020B0805030504020804" pitchFamily="34" charset="0"/>
              </a:rPr>
              <a:t> Allah dan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berpegang</a:t>
            </a:r>
            <a:r>
              <a:rPr lang="en-ID" dirty="0">
                <a:latin typeface="Tw Cen MT Condensed Extra Bold" panose="020B0803020202020204" pitchFamily="34" charset="0"/>
              </a:rPr>
              <a:t> pada 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satu-satunya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pedoman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, dan yang </a:t>
            </a:r>
            <a:r>
              <a:rPr lang="en-ID" dirty="0" err="1">
                <a:latin typeface="Tw Cen MT Condensed Extra Bold" panose="020B0803020202020204" pitchFamily="34" charset="0"/>
              </a:rPr>
              <a:t>menguduskan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Sabat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latin typeface="Tw Cen MT Condensed Extra Bold" panose="020B0803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940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E336-1474-9CA4-5444-DAE5129E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ID" sz="3100">
                <a:latin typeface="Impact" panose="020B0806030902050204" pitchFamily="34" charset="0"/>
              </a:rPr>
              <a:t>Wahyu 2:10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52184-29DD-FAF5-8CBF-2873B90A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76" b="67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2C3F-EC00-602C-ECF5-CD925E43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860" y="3701480"/>
            <a:ext cx="6151862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"</a:t>
            </a:r>
            <a:r>
              <a:rPr lang="en-ID" sz="2600" dirty="0" err="1">
                <a:latin typeface="Tw Cen MT Condensed Extra Bold" panose="020B0803020202020204" pitchFamily="34" charset="0"/>
              </a:rPr>
              <a:t>Jangan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takut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derita</a:t>
            </a:r>
            <a:r>
              <a:rPr lang="en-ID" sz="2600" dirty="0">
                <a:latin typeface="Tw Cen MT Condensed Extra Bold" panose="020B0803020202020204" pitchFamily="34" charset="0"/>
              </a:rPr>
              <a:t>!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Sesungguhnya</a:t>
            </a:r>
            <a:r>
              <a:rPr lang="en-ID" sz="2600" dirty="0">
                <a:latin typeface="Tw Cen MT Condensed Extra Bold" panose="020B0803020202020204" pitchFamily="34" charset="0"/>
              </a:rPr>
              <a:t> Iblis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melemparkan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2600" dirty="0"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antaramu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dicobai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beroleh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kesusahan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sepuluh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Gill Sans Nova Cond Ultra Bold" panose="020B0B04020104020203" pitchFamily="34" charset="0"/>
              </a:rPr>
              <a:t>Hendaklah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engkau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setia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sampai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600" dirty="0">
                <a:latin typeface="Gill Sans Nova Cond Ultra Bold" panose="020B0B04020104020203" pitchFamily="34" charset="0"/>
              </a:rPr>
              <a:t>, dan Aku </a:t>
            </a:r>
            <a:r>
              <a:rPr lang="en-ID" sz="26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mengaruniakan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kepadamu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mahkota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kehidupan</a:t>
            </a:r>
            <a:r>
              <a:rPr lang="en-ID" sz="26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38263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90223-1D20-EAE4-7F81-67036F58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4E7B5-572D-1AF6-A204-84500EE2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1931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janji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Mahkota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begitu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beriman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949F-372C-523A-F24C-2805D7C6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5" y="1645920"/>
            <a:ext cx="8637562" cy="52120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Mahkota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mengilhami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setia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menanggung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 demi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Mahkota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selalu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memotivasi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keadaan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menantang</a:t>
            </a:r>
            <a:r>
              <a:rPr lang="en-ID" dirty="0">
                <a:latin typeface="Tw Cen MT Condensed Extra Bold" panose="020B08030202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Mahkota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menginspirasi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kaum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Waldensia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melalui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penderitaan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nanti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bersama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selamanya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Mahkota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: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mungkin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mengalami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pencobaan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sekarang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mahkota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menanti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tetap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mengarahkan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pandangan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05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D185F-B84A-E6CF-1EB4-62671320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23" y="294538"/>
            <a:ext cx="781673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nn-NO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KEBERANIAN UNTUK BERDIRI</a:t>
            </a:r>
            <a:br>
              <a:rPr lang="nn-NO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n-NO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23 April 2024</a:t>
            </a:r>
            <a:endParaRPr lang="en-ID" sz="3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8695-0FF2-E8E5-C50D-89712E282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23" y="2089770"/>
            <a:ext cx="7876150" cy="426251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Seruan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para rasul: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PETRUS: "Kita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latin typeface="Tw Cen MT Condensed Extra Bold" panose="020B0803020202020204" pitchFamily="34" charset="0"/>
              </a:rPr>
              <a:t>" [</a:t>
            </a:r>
            <a:r>
              <a:rPr lang="en-ID" sz="30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000" dirty="0">
                <a:latin typeface="Tw Cen MT Condensed Extra Bold" panose="020B0803020202020204" pitchFamily="34" charset="0"/>
              </a:rPr>
              <a:t> Para rasul 5:29].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PAULUS: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Hendaklah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kuat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dan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-Nya" 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6:10].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YOHANES: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Peganglah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padamu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pun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mahkotamu</a:t>
            </a:r>
            <a:r>
              <a:rPr lang="en-ID" sz="3000" dirty="0">
                <a:latin typeface="Tw Cen MT Condensed Extra Bold" panose="020B0803020202020204" pitchFamily="34" charset="0"/>
              </a:rPr>
              <a:t>" [Wahyu 3:11].</a:t>
            </a:r>
          </a:p>
        </p:txBody>
      </p:sp>
    </p:spTree>
    <p:extLst>
      <p:ext uri="{BB962C8B-B14F-4D97-AF65-F5344CB8AC3E}">
        <p14:creationId xmlns:p14="http://schemas.microsoft.com/office/powerpoint/2010/main" val="19790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09B3C-26D9-9AE1-C9DA-1446E484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24" y="318499"/>
            <a:ext cx="5404561" cy="622776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Seruan</a:t>
            </a:r>
            <a:r>
              <a:rPr lang="en-ID" sz="3200" dirty="0">
                <a:latin typeface="Tw Cen MT Condensed Extra Bold" panose="020B0803020202020204" pitchFamily="34" charset="0"/>
              </a:rPr>
              <a:t> para rasul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bergema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 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pembaharu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Waldensia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orang-orang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beriman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tunduk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tradisi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gereja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berani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berdiri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Firman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Ciri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khas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kaum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Waldensia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kesetiaan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mutlak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Allah,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ketaatan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otoritas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Kitab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komitmen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supremasi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Trade Gothic Next Heavy" panose="020B0903040303020004" pitchFamily="34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33F5D-5596-B5FD-5E96-00B3A1E4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51" y="2400519"/>
            <a:ext cx="3127897" cy="2289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4142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1379B-6420-BC08-106A-CFDD851B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607" y="3221375"/>
            <a:ext cx="7805959" cy="35733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Kaum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Waldensia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diam-diam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menyalin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Kitab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komunitas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pegunungan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Italia Utara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Prancis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Selatan.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Anak-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muda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usia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dini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diinstruksikan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orangtua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menghafal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sebagian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Tim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penyalin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Kitab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Suci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bekerja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sama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menyalin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Kitab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Suci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susah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payah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32CFD-0CED-023C-D3E4-3DD330AB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457" y="675249"/>
            <a:ext cx="3866004" cy="2170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10C43-F3C6-C315-58D3-D6565E5E452D}"/>
              </a:ext>
            </a:extLst>
          </p:cNvPr>
          <p:cNvSpPr txBox="1"/>
          <p:nvPr/>
        </p:nvSpPr>
        <p:spPr>
          <a:xfrm>
            <a:off x="283539" y="445078"/>
            <a:ext cx="467487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Kaum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Waldensia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salah </a:t>
            </a:r>
            <a:r>
              <a:rPr lang="en-ID" sz="3000" dirty="0" err="1">
                <a:latin typeface="Impact" panose="020B0806030902050204" pitchFamily="34" charset="0"/>
              </a:rPr>
              <a:t>satu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kelompok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pertama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mendapatkan</a:t>
            </a:r>
            <a:r>
              <a:rPr lang="en-ID" sz="3000" dirty="0">
                <a:latin typeface="Impact" panose="020B0806030902050204" pitchFamily="34" charset="0"/>
              </a:rPr>
              <a:t> 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bahasa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sendiri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460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EEF7-D106-41A3-E085-8D457966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172" y="603607"/>
            <a:ext cx="5095361" cy="5650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Banyak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para pemuda </a:t>
            </a:r>
            <a:r>
              <a:rPr lang="en-ID" sz="3200" dirty="0" err="1">
                <a:latin typeface="Franklin Gothic Demi Cond" panose="020B0706030402020204" pitchFamily="34" charset="0"/>
              </a:rPr>
              <a:t>Waldensia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perjalanan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Eropa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pedagang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membagikan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diam</a:t>
            </a:r>
            <a:r>
              <a:rPr lang="en-ID" sz="3200" dirty="0">
                <a:latin typeface="Franklin Gothic Demi Cond" panose="020B0706030402020204" pitchFamily="34" charset="0"/>
              </a:rPr>
              <a:t>-diam.</a:t>
            </a:r>
          </a:p>
          <a:p>
            <a:pPr marL="0" indent="0">
              <a:buNone/>
            </a:pPr>
            <a:endParaRPr lang="en-ID" sz="8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Beberapa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masuk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</a:t>
            </a:r>
            <a:r>
              <a:rPr lang="en-ID" sz="3200" dirty="0">
                <a:latin typeface="Gill Sans Nova Cond Ultra Bold" panose="020B0B04020104020203" pitchFamily="34" charset="0"/>
              </a:rPr>
              <a:t> universitas dan,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ketika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kesempatan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membagikan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bagian-bagian</a:t>
            </a:r>
            <a:r>
              <a:rPr lang="en-ID" sz="3200" dirty="0">
                <a:latin typeface="Gill Sans Nova Cond Ultra Bold" panose="020B0B04020104020203" pitchFamily="34" charset="0"/>
              </a:rPr>
              <a:t> Kitab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Suci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sesama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mahasiswa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242D6-C8E4-ABE4-B0F2-E403C824B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38" y="1340698"/>
            <a:ext cx="3620334" cy="44240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2893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8DB7F-4D26-A756-A6BA-AB7343BB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1" y="881913"/>
            <a:ext cx="5114053" cy="5726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Dibimbing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Kudus, pada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tepat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pemuda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Waldensia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merasakan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adanya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penerimaan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pencari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jujur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bagian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berharga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diberikan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Banyak yang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membayar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kesetiaan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pengabdian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nyawa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.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C3639-1B29-D175-294C-B18A2FE05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52" y="2398475"/>
            <a:ext cx="3591379" cy="2693534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97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97653-CBD4-B986-8DA4-040D050CA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9B23-2ABE-9C63-D3D8-A7D8902D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2" y="3996902"/>
            <a:ext cx="8435795" cy="24526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Meskipun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kaum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Waldensia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memahami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setiap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ajaran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Kitab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Suci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jelas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memelihara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Firman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selama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berabad-abad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membagikannya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25236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0776-993A-9497-8B2A-27A52414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8262736" cy="819151"/>
          </a:xfrm>
        </p:spPr>
        <p:txBody>
          <a:bodyPr anchor="ctr">
            <a:normAutofit/>
          </a:bodyPr>
          <a:lstStyle/>
          <a:p>
            <a:pPr algn="ctr"/>
            <a:r>
              <a:rPr lang="en-ID" dirty="0" err="1">
                <a:latin typeface="Amasis MT Pro Black" panose="02040A04050005020304" pitchFamily="18" charset="0"/>
              </a:rPr>
              <a:t>Amsal</a:t>
            </a:r>
            <a:r>
              <a:rPr lang="en-ID" dirty="0">
                <a:latin typeface="Amasis MT Pro Black" panose="02040A04050005020304" pitchFamily="18" charset="0"/>
              </a:rPr>
              <a:t> 4:18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829B0-25A6-80F8-A247-078ACE099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6" b="1575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708D-66D7-B581-5989-E3F5410C7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1" y="4867455"/>
            <a:ext cx="8585098" cy="15913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“</a:t>
            </a:r>
            <a:r>
              <a:rPr lang="en-ID" sz="3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600" dirty="0">
                <a:latin typeface="Tw Cen MT Condensed Extra Bold" panose="020B0803020202020204" pitchFamily="34" charset="0"/>
              </a:rPr>
              <a:t> orang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cahaya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fajar</a:t>
            </a:r>
            <a:r>
              <a:rPr lang="en-ID" sz="3600" dirty="0">
                <a:latin typeface="Tw Cen MT Condensed Extra Bold" panose="020B0803020202020204" pitchFamily="34" charset="0"/>
              </a:rPr>
              <a:t>,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bertambah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rembang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tengah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6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5453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87C46-A1E5-5025-4312-A4325C41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77694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YOHANES 3 : 14, 15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9A411-8BA9-88E0-DC39-8182DFD7D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4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151E6-3A85-9ECA-8F8F-E750CF0A4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0" y="4572035"/>
            <a:ext cx="7934179" cy="200080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“Dan </a:t>
            </a:r>
            <a:r>
              <a:rPr lang="en-US" sz="3200" dirty="0" err="1">
                <a:latin typeface="Tw Cen MT Condensed Extra Bold" panose="020B0803020202020204" pitchFamily="34" charset="0"/>
              </a:rPr>
              <a:t>sama</a:t>
            </a:r>
            <a:r>
              <a:rPr lang="en-US" sz="3200" dirty="0">
                <a:latin typeface="Tw Cen MT Condensed Extra Bold" panose="020B0803020202020204" pitchFamily="34" charset="0"/>
              </a:rPr>
              <a:t> seperti Musa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meninggikan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ular</a:t>
            </a:r>
            <a:r>
              <a:rPr lang="en-US" sz="3200" dirty="0">
                <a:latin typeface="Tw Cen MT Condensed Extra Bold" panose="020B0803020202020204" pitchFamily="34" charset="0"/>
              </a:rPr>
              <a:t>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padang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gurun</a:t>
            </a:r>
            <a:r>
              <a:rPr lang="en-US" sz="3200" dirty="0">
                <a:latin typeface="Tw Cen MT Condensed Extra Bold" panose="020B0803020202020204" pitchFamily="34" charset="0"/>
              </a:rPr>
              <a:t>, </a:t>
            </a:r>
            <a:r>
              <a:rPr lang="en-US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US" sz="3200" dirty="0">
                <a:latin typeface="Tw Cen MT Condensed Extra Bold" panose="020B0803020202020204" pitchFamily="34" charset="0"/>
              </a:rPr>
              <a:t> juga Anak </a:t>
            </a:r>
            <a:r>
              <a:rPr lang="en-US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US" sz="3200" dirty="0">
                <a:latin typeface="Tw Cen MT Condensed Extra Bold" panose="020B0803020202020204" pitchFamily="34" charset="0"/>
              </a:rPr>
              <a:t> harus </a:t>
            </a:r>
            <a:r>
              <a:rPr lang="en-US" sz="3200" dirty="0" err="1">
                <a:latin typeface="Tw Cen MT Condensed Extra Bold" panose="020B0803020202020204" pitchFamily="34" charset="0"/>
              </a:rPr>
              <a:t>ditinggikan</a:t>
            </a:r>
            <a:r>
              <a:rPr lang="en-US" sz="3200" dirty="0">
                <a:latin typeface="Tw Cen MT Condensed Extra Bold" panose="020B0803020202020204" pitchFamily="34" charset="0"/>
              </a:rPr>
              <a:t>, supaya setiap orang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percaya</a:t>
            </a:r>
            <a:r>
              <a:rPr lang="en-US" sz="3200" dirty="0">
                <a:latin typeface="Tw Cen MT Condensed Extra Bold" panose="020B0803020202020204" pitchFamily="34" charset="0"/>
              </a:rPr>
              <a:t> kepada-Nya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beroleh</a:t>
            </a:r>
            <a:r>
              <a:rPr lang="en-US" sz="3200" dirty="0">
                <a:latin typeface="Tw Cen MT Condensed Extra Bold" panose="020B0803020202020204" pitchFamily="34" charset="0"/>
              </a:rPr>
              <a:t> hidup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kekal</a:t>
            </a:r>
            <a:r>
              <a:rPr lang="en-US" sz="3200" dirty="0">
                <a:latin typeface="Tw Cen MT Condensed Extra Bold" panose="020B0803020202020204" pitchFamily="34" charset="0"/>
              </a:rPr>
              <a:t>.”</a:t>
            </a:r>
          </a:p>
          <a:p>
            <a:pPr marL="0" indent="0">
              <a:buNone/>
            </a:pPr>
            <a:endParaRPr lang="en-US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8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A22B1-AF98-5C4C-523E-F0237A56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86987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BINTANG FAJAR REFORMASI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24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0BEB5-4AF2-B8DB-2301-89EB1CAF4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28" y="1863853"/>
            <a:ext cx="5734124" cy="30739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Salah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dasar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paling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signifikan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Reformasi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sukacita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dibawa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mempelajari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Mempelajari</a:t>
            </a:r>
            <a:r>
              <a:rPr lang="en-ID" sz="3000" dirty="0">
                <a:latin typeface="Impact" panose="020B0806030902050204" pitchFamily="34" charset="0"/>
              </a:rPr>
              <a:t> 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bukanlah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tugas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melelahkan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tetapi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suatu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kesenangan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3E76B-4980-5AAA-4D56-B5745F15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50" y="2025515"/>
            <a:ext cx="2847266" cy="2847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C46506-AD14-8C28-12CA-374B8139889E}"/>
              </a:ext>
            </a:extLst>
          </p:cNvPr>
          <p:cNvSpPr txBox="1"/>
          <p:nvPr/>
        </p:nvSpPr>
        <p:spPr>
          <a:xfrm>
            <a:off x="619059" y="5140749"/>
            <a:ext cx="7905871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Franklin Gothic Demi" panose="020B0703020102020204" pitchFamily="34" charset="0"/>
              </a:rPr>
              <a:t>Daud dan </a:t>
            </a:r>
            <a:r>
              <a:rPr lang="en-ID" sz="2800" dirty="0" err="1">
                <a:latin typeface="Franklin Gothic Demi" panose="020B0703020102020204" pitchFamily="34" charset="0"/>
              </a:rPr>
              <a:t>nabi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Yeremia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mengekspresikan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sukacita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itu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dalam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kitabnya</a:t>
            </a:r>
            <a:r>
              <a:rPr lang="en-ID" sz="2800" dirty="0">
                <a:latin typeface="Franklin Gothic Demi" panose="020B0703020102020204" pitchFamily="34" charset="0"/>
              </a:rPr>
              <a:t> [</a:t>
            </a:r>
            <a:r>
              <a:rPr lang="en-ID" sz="2800" dirty="0" err="1">
                <a:latin typeface="Franklin Gothic Demi" panose="020B0703020102020204" pitchFamily="34" charset="0"/>
              </a:rPr>
              <a:t>Mazmur</a:t>
            </a:r>
            <a:r>
              <a:rPr lang="en-ID" sz="2800" dirty="0">
                <a:latin typeface="Franklin Gothic Demi" panose="020B0703020102020204" pitchFamily="34" charset="0"/>
              </a:rPr>
              <a:t> 19:7-11, </a:t>
            </a:r>
            <a:r>
              <a:rPr lang="en-ID" sz="2800" dirty="0" err="1">
                <a:latin typeface="Franklin Gothic Demi" panose="020B0703020102020204" pitchFamily="34" charset="0"/>
              </a:rPr>
              <a:t>Mazmur</a:t>
            </a:r>
            <a:r>
              <a:rPr lang="en-ID" sz="2800" dirty="0">
                <a:latin typeface="Franklin Gothic Demi" panose="020B0703020102020204" pitchFamily="34" charset="0"/>
              </a:rPr>
              <a:t> 119:140, 162, </a:t>
            </a:r>
            <a:r>
              <a:rPr lang="en-ID" sz="2800" dirty="0" err="1">
                <a:latin typeface="Franklin Gothic Demi" panose="020B0703020102020204" pitchFamily="34" charset="0"/>
              </a:rPr>
              <a:t>Yeremia</a:t>
            </a:r>
            <a:r>
              <a:rPr lang="en-ID" sz="2800" dirty="0">
                <a:latin typeface="Franklin Gothic Demi" panose="020B0703020102020204" pitchFamily="34" charset="0"/>
              </a:rPr>
              <a:t> 15:16].</a:t>
            </a:r>
          </a:p>
        </p:txBody>
      </p:sp>
    </p:spTree>
    <p:extLst>
      <p:ext uri="{BB962C8B-B14F-4D97-AF65-F5344CB8AC3E}">
        <p14:creationId xmlns:p14="http://schemas.microsoft.com/office/powerpoint/2010/main" val="213662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CBAEC-ACF2-CAE6-1867-2B420AE37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60" y="921125"/>
            <a:ext cx="5289265" cy="5487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John Wycliffe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menghabiskan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menerjemahkan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Inggris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dua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200" dirty="0">
                <a:latin typeface="Tw Cen MT Condensed Extra Bold" panose="020B0803020202020204" pitchFamily="34" charset="0"/>
              </a:rPr>
              <a:t> :</a:t>
            </a:r>
          </a:p>
          <a:p>
            <a:r>
              <a:rPr lang="en-ID" sz="32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mengubahkannya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melalui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Firman</a:t>
            </a:r>
            <a:endParaRPr lang="en-ID" sz="3200" dirty="0">
              <a:latin typeface="Gill Sans Nova Cond Ultra Bold" panose="020B0B04020104020203" pitchFamily="34" charset="0"/>
            </a:endParaRPr>
          </a:p>
          <a:p>
            <a:r>
              <a:rPr lang="en-ID" sz="3200" dirty="0">
                <a:latin typeface="Gill Sans Nova Cond XBd" panose="020B0A06020104020203" pitchFamily="34" charset="0"/>
              </a:rPr>
              <a:t>Kasih </a:t>
            </a:r>
            <a:r>
              <a:rPr lang="en-ID" sz="3200" dirty="0" err="1"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memotivasi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membagikan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pelajari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orang 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ADAE6-B077-7C37-44E2-F8B16F3C7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7" r="13405" b="-2"/>
          <a:stretch/>
        </p:blipFill>
        <p:spPr>
          <a:xfrm>
            <a:off x="5528135" y="1690688"/>
            <a:ext cx="3111890" cy="414918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3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4FD506-1762-7352-CB04-E203CE3C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318" y="431631"/>
            <a:ext cx="5447714" cy="1338696"/>
          </a:xfrm>
        </p:spPr>
        <p:txBody>
          <a:bodyPr>
            <a:no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Ellen G. White, </a:t>
            </a:r>
            <a:br>
              <a:rPr lang="en-ID" sz="3600" dirty="0">
                <a:latin typeface="Impact" panose="020B0806030902050204" pitchFamily="34" charset="0"/>
              </a:rPr>
            </a:br>
            <a:r>
              <a:rPr lang="en-ID" sz="3600" dirty="0" err="1">
                <a:latin typeface="Impact" panose="020B0806030902050204" pitchFamily="34" charset="0"/>
              </a:rPr>
              <a:t>Kemenangan</a:t>
            </a:r>
            <a:r>
              <a:rPr lang="en-ID" sz="3600" dirty="0">
                <a:latin typeface="Impact" panose="020B0806030902050204" pitchFamily="34" charset="0"/>
              </a:rPr>
              <a:t> Akhir,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D00D9-0B66-2115-B0BB-B2C7FB472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8" r="2529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EAE90-0BC2-22EF-5952-2B23E5E04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456" y="1990069"/>
            <a:ext cx="5576576" cy="46481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Tabiat</a:t>
            </a:r>
            <a:r>
              <a:rPr lang="en-ID" sz="3000" dirty="0">
                <a:latin typeface="Tw Cen MT Condensed Extra Bold" panose="020B0803020202020204" pitchFamily="34" charset="0"/>
              </a:rPr>
              <a:t> Wycliffe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mengajar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mengubahkan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.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Sucilah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sekarang</a:t>
            </a:r>
            <a:r>
              <a:rPr lang="en-ID" sz="3000" dirty="0">
                <a:latin typeface="Tw Cen MT Condensed Extra Bold" panose="020B0803020202020204" pitchFamily="34" charset="0"/>
              </a:rPr>
              <a:t>. Usaha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meraih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 agung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penyataan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kesegaran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memperluas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mempertajam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pengertian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mematangkan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pertimbangan</a:t>
            </a:r>
            <a:r>
              <a:rPr lang="en-ID" sz="30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93408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8023B-370E-9F98-E568-E9088D39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8" r="2529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5B69-D254-8111-ACCB-4D35B093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717" y="815926"/>
            <a:ext cx="5950634" cy="58240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“Pelajaran Kitab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mempertinggi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derajat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pemikiran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perasaan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aspirasi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2600" dirty="0">
                <a:latin typeface="Tw Cen MT Condensed Extra Bold" panose="020B0803020202020204" pitchFamily="34" charset="0"/>
              </a:rPr>
              <a:t> oleh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pelajaran</a:t>
            </a:r>
            <a:r>
              <a:rPr lang="en-ID" sz="2600" dirty="0">
                <a:latin typeface="Tw Cen MT Condensed Extra Bold" panose="020B0803020202020204" pitchFamily="34" charset="0"/>
              </a:rPr>
              <a:t> lain. </a:t>
            </a: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stabilitas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maksud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kesabaran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keberanian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memperhalus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tabiat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menyucikan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jiwa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Mempelajari</a:t>
            </a:r>
            <a:r>
              <a:rPr lang="en-ID" sz="2600" dirty="0">
                <a:latin typeface="Tw Cen MT Condensed Extra Bold" panose="020B0803020202020204" pitchFamily="34" charset="0"/>
              </a:rPr>
              <a:t> Kitab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sungguh-sungguh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hormat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pelajar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berhubungan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langsung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2600" dirty="0">
                <a:latin typeface="Tw Cen MT Condensed Extra Bold" panose="020B0803020202020204" pitchFamily="34" charset="0"/>
              </a:rPr>
              <a:t> batas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dunia orang-orang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intelek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kuat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aktif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serta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prinsip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tinggi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daripada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dihasilkan</a:t>
            </a:r>
            <a:r>
              <a:rPr lang="en-ID" sz="2600" dirty="0">
                <a:latin typeface="Tw Cen MT Condensed Extra Bold" panose="020B0803020202020204" pitchFamily="34" charset="0"/>
              </a:rPr>
              <a:t> oleh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pelatihan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terbaik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2600" dirty="0">
                <a:latin typeface="Tw Cen MT Condensed Extra Bold" panose="020B0803020202020204" pitchFamily="34" charset="0"/>
              </a:rPr>
              <a:t> oleh </a:t>
            </a:r>
            <a:r>
              <a:rPr lang="en-ID" sz="2600" dirty="0" err="1">
                <a:latin typeface="Tw Cen MT Condensed Extra Bold" panose="020B0803020202020204" pitchFamily="34" charset="0"/>
              </a:rPr>
              <a:t>falsafah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53520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2953-7DA4-7FEC-42D0-AF3B7ACE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105151"/>
            <a:ext cx="8421287" cy="861354"/>
          </a:xfrm>
        </p:spPr>
        <p:txBody>
          <a:bodyPr anchor="ctr">
            <a:no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Nasihat</a:t>
            </a:r>
            <a:r>
              <a:rPr lang="en-ID" sz="3200" dirty="0"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Timotius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2 </a:t>
            </a:r>
            <a:r>
              <a:rPr lang="en-ID" sz="3200" dirty="0" err="1">
                <a:latin typeface="Impact" panose="020B0806030902050204" pitchFamily="34" charset="0"/>
              </a:rPr>
              <a:t>Timotius</a:t>
            </a:r>
            <a:r>
              <a:rPr lang="en-ID" sz="3200" dirty="0">
                <a:latin typeface="Impact" panose="020B0806030902050204" pitchFamily="34" charset="0"/>
              </a:rPr>
              <a:t> 2:1-3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1824A-C689-C00B-2CE4-B26038F33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084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7FD59-1574-E176-81CF-D1868EBA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150555"/>
            <a:ext cx="8421287" cy="246125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Sebab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hai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anakku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jadilah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kuat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karunia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padaku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depan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percayakanlah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dipercayai</a:t>
            </a:r>
            <a:r>
              <a:rPr lang="en-ID" sz="3000" dirty="0">
                <a:latin typeface="Franklin Gothic Demi Cond" panose="020B0706030402020204" pitchFamily="34" charset="0"/>
              </a:rPr>
              <a:t>, yang juga </a:t>
            </a:r>
            <a:r>
              <a:rPr lang="en-ID" sz="3000" dirty="0" err="1">
                <a:latin typeface="Franklin Gothic Demi Cond" panose="020B0706030402020204" pitchFamily="34" charset="0"/>
              </a:rPr>
              <a:t>cakap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mengajar</a:t>
            </a:r>
            <a:r>
              <a:rPr lang="en-ID" sz="3000" dirty="0">
                <a:latin typeface="Franklin Gothic Demi Cond" panose="020B0706030402020204" pitchFamily="34" charset="0"/>
              </a:rPr>
              <a:t> orang lain. </a:t>
            </a:r>
            <a:r>
              <a:rPr lang="en-ID" sz="3000" b="1" dirty="0" err="1">
                <a:latin typeface="Franklin Gothic Demi Cond" panose="020B0706030402020204" pitchFamily="34" charset="0"/>
              </a:rPr>
              <a:t>Ikutlah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menderita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prajurit</a:t>
            </a:r>
            <a:r>
              <a:rPr lang="en-ID" sz="3000" b="1" dirty="0"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latin typeface="Franklin Gothic Demi Cond" panose="020B0706030402020204" pitchFamily="34" charset="0"/>
              </a:rPr>
              <a:t>baik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9451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0A41B-5422-C5D5-85C2-A880B5CE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DIHIBURKAN OLEH PENGHARAPAN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25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E98E-00BB-89FF-6BF6-6CF820A59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870" y="1891970"/>
            <a:ext cx="5761402" cy="46714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1 </a:t>
            </a:r>
            <a:r>
              <a:rPr lang="en-ID" sz="3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latin typeface="Tw Cen MT Condensed Extra Bold" panose="020B0803020202020204" pitchFamily="34" charset="0"/>
              </a:rPr>
              <a:t> 5:11-13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“Dan </a:t>
            </a:r>
            <a:r>
              <a:rPr lang="en-ID" dirty="0" err="1">
                <a:latin typeface="Tw Cen MT Condensed Extra Bold" panose="020B0803020202020204" pitchFamily="34" charset="0"/>
              </a:rPr>
              <a:t>inilah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kesaksian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: Allah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mengaruniakan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kekal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Anak-Nya. </a:t>
            </a:r>
            <a:r>
              <a:rPr lang="en-ID" dirty="0" err="1">
                <a:latin typeface="Tw Cen MT Condensed Extra Bold" panose="020B0803020202020204" pitchFamily="34" charset="0"/>
              </a:rPr>
              <a:t>Barangsiapa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Anak,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latin typeface="Tw Cen MT Condensed Extra Bold" panose="020B0803020202020204" pitchFamily="34" charset="0"/>
              </a:rPr>
              <a:t>barangsiapa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Anak,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Semuanya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kutuliskan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nama</a:t>
            </a:r>
            <a:r>
              <a:rPr lang="en-ID" dirty="0">
                <a:latin typeface="Tw Cen MT Condensed Extra Bold" panose="020B0803020202020204" pitchFamily="34" charset="0"/>
              </a:rPr>
              <a:t> Anak Allah,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kekal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60187-32EF-ADD0-AF63-1581860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9" y="2843410"/>
            <a:ext cx="2907783" cy="28909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201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2BD3F-46D4-9C41-88E5-A44662757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5" r="2859" b="2"/>
          <a:stretch/>
        </p:blipFill>
        <p:spPr>
          <a:xfrm>
            <a:off x="20" y="3310255"/>
            <a:ext cx="4571980" cy="3547745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70CC2-19AD-4A5B-9B7E-B77A636A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18" y="3781247"/>
            <a:ext cx="4136089" cy="240065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memiliki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rohani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melihat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melampaui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terjadi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terjadi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23BD2-17D3-B169-403A-694A8A9ADCAC}"/>
              </a:ext>
            </a:extLst>
          </p:cNvPr>
          <p:cNvSpPr txBox="1"/>
          <p:nvPr/>
        </p:nvSpPr>
        <p:spPr>
          <a:xfrm>
            <a:off x="171592" y="608803"/>
            <a:ext cx="880081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tengah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aniaya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mengerikan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hadapi</a:t>
            </a:r>
            <a:r>
              <a:rPr lang="en-ID" sz="3000" dirty="0">
                <a:latin typeface="Tw Cen MT Condensed Extra Bold" panose="020B0803020202020204" pitchFamily="34" charset="0"/>
              </a:rPr>
              <a:t>;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Waldensia</a:t>
            </a:r>
            <a:r>
              <a:rPr lang="en-ID" sz="3000" dirty="0">
                <a:latin typeface="Tw Cen MT Condensed Extra Bold" panose="020B0803020202020204" pitchFamily="34" charset="0"/>
              </a:rPr>
              <a:t>, John Huss, Jerome, Tyndale, Latimer dan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martir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lainnya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abad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pertengahan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gentar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mempertahankan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berpegang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janji-janji</a:t>
            </a:r>
            <a:r>
              <a:rPr lang="en-ID" sz="3000" dirty="0">
                <a:latin typeface="Tw Cen MT Condensed Extra Bold" panose="020B080302020202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388906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317E-1D51-3A38-8BF9-075D17CEB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13" y="708918"/>
            <a:ext cx="4664467" cy="5280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menemukan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kekuatan</a:t>
            </a:r>
            <a:r>
              <a:rPr lang="en-ID" sz="3000" dirty="0">
                <a:latin typeface="Gill Sans Nova Cond Ultra Bold" panose="020B0B04020104020203" pitchFamily="34" charset="0"/>
              </a:rPr>
              <a:t>-Nya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cukup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menghadapi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pencobaan-pencobaan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terbesar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menemukan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sukacita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persekutuan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penderitaan</a:t>
            </a:r>
            <a:r>
              <a:rPr lang="en-ID" sz="3000" dirty="0">
                <a:latin typeface="Tw Cen MT Condensed Extra Bold" panose="020B08030202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kesetiaan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kesaksian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kuat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dunia.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625E6-01B3-D805-8526-AE5C53B9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480" y="2090670"/>
            <a:ext cx="3878005" cy="3129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0710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1F9D1-24EF-6651-C934-9B5E89DC4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r="1984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9DF78-3E84-E0FC-E375-D2E23118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93" y="424667"/>
            <a:ext cx="6119447" cy="1003442"/>
          </a:xfrm>
        </p:spPr>
        <p:txBody>
          <a:bodyPr>
            <a:no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91, 92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29DA5-2E58-4517-8797-A0434205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57" y="1643865"/>
            <a:ext cx="5465852" cy="5126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John Huss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goyah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pemenjaraan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ketidakadilan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latin typeface="Franklin Gothic Demi Cond" panose="020B0706030402020204" pitchFamily="34" charset="0"/>
              </a:rPr>
              <a:t>. Dia </a:t>
            </a:r>
            <a:r>
              <a:rPr lang="en-ID" dirty="0" err="1">
                <a:latin typeface="Franklin Gothic Demi Cond" panose="020B0706030402020204" pitchFamily="34" charset="0"/>
              </a:rPr>
              <a:t>mendekam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penjara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berbulan-bulan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Kondisi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dingin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lembab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menyebabkan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demam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hampir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merenggut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nyawanya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, "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menopangnya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Eras Bold ITC" panose="020B0907030504020204" pitchFamily="34" charset="0"/>
              </a:rPr>
              <a:t>Selama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minggu-minggu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telah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berlalu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sebelum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keputusan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terakhirnya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damai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surga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memenuhi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jiwanya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8018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E8537-02E8-701B-2BD9-B5BAB2428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r="1984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8097-CD02-3332-9404-2933D15B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2" y="478302"/>
            <a:ext cx="6006905" cy="62812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'Saya </a:t>
            </a:r>
            <a:r>
              <a:rPr lang="en-ID" dirty="0" err="1">
                <a:latin typeface="Franklin Gothic Demi Cond" panose="020B0706030402020204" pitchFamily="34" charset="0"/>
              </a:rPr>
              <a:t>menulis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,' </a:t>
            </a:r>
            <a:r>
              <a:rPr lang="en-ID" dirty="0" err="1">
                <a:latin typeface="Franklin Gothic Demi Cond" panose="020B0706030402020204" pitchFamily="34" charset="0"/>
              </a:rPr>
              <a:t>katanya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temannya</a:t>
            </a:r>
            <a:r>
              <a:rPr lang="en-ID" dirty="0">
                <a:latin typeface="Franklin Gothic Demi Cond" panose="020B0706030402020204" pitchFamily="34" charset="0"/>
              </a:rPr>
              <a:t>, 'di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ruang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penjara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terbelenggu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menanti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pelaksanaan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besok</a:t>
            </a:r>
            <a:r>
              <a:rPr lang="en-ID" dirty="0">
                <a:latin typeface="Franklin Gothic Demi Cond" panose="020B0706030402020204" pitchFamily="34" charset="0"/>
              </a:rPr>
              <a:t>.... </a:t>
            </a:r>
            <a:r>
              <a:rPr lang="en-ID" dirty="0" err="1">
                <a:latin typeface="Franklin Gothic Demi Cond" panose="020B0706030402020204" pitchFamily="34" charset="0"/>
              </a:rPr>
              <a:t>Bilamana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pertolongan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bertemu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kedamaian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bagaimana</a:t>
            </a:r>
            <a:r>
              <a:rPr lang="en-ID" dirty="0">
                <a:latin typeface="Franklin Gothic Demi Cond" panose="020B0706030402020204" pitchFamily="34" charset="0"/>
              </a:rPr>
              <a:t> Allah yang </a:t>
            </a:r>
            <a:r>
              <a:rPr lang="en-ID" dirty="0" err="1">
                <a:latin typeface="Franklin Gothic Demi Cond" panose="020B0706030402020204" pitchFamily="34" charset="0"/>
              </a:rPr>
              <a:t>berbelaskasihan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ditunjukkan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kepadaku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betapa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pertolongan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kepadaku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pencobaan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pengadilanku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Bonnechose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jld</a:t>
            </a:r>
            <a:r>
              <a:rPr lang="en-ID" dirty="0">
                <a:latin typeface="Franklin Gothic Demi Cond" panose="020B0706030402020204" pitchFamily="34" charset="0"/>
              </a:rPr>
              <a:t>. 2, </a:t>
            </a:r>
            <a:r>
              <a:rPr lang="en-ID" dirty="0" err="1">
                <a:latin typeface="Franklin Gothic Demi Cond" panose="020B0706030402020204" pitchFamily="34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</a:rPr>
              <a:t>. 67]. 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kegelapan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penjara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bawah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tanahnya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kemenangan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sejati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3872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7D711-374B-B644-1A8C-B8CB6A206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" r="13070" b="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0D30F-DF64-004B-469B-20ABAB34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1038584"/>
            <a:ext cx="3842533" cy="4618413"/>
          </a:xfrm>
        </p:spPr>
        <p:txBody>
          <a:bodyPr anchor="ctr">
            <a:no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Selama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berabad-abad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pria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wanita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bersedia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mengalami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kemartiran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melepaskan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Pengorbanan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menghidupkan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keberanian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Kisah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komitmen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membarui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komitmen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937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4BE80-FA05-B0CB-82F5-DE78E5F01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7" r="38595"/>
          <a:stretch/>
        </p:blipFill>
        <p:spPr>
          <a:xfrm>
            <a:off x="0" y="10"/>
            <a:ext cx="451572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5A7D-2498-F287-F080-13A5AF97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373" y="421240"/>
            <a:ext cx="4412514" cy="6190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Marilah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teguh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berpegang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pengakuan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pengharapan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sebab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menjanjikannya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setia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" [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Ibrani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10:23]. </a:t>
            </a:r>
          </a:p>
          <a:p>
            <a:pPr marL="0" indent="0">
              <a:buNone/>
            </a:pPr>
            <a:endParaRPr lang="en-ID" sz="8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latin typeface="Gill Sans Ultra Bold Condensed" panose="020B0A06020104020203" pitchFamily="34" charset="0"/>
              </a:rPr>
              <a:t>Sebagaimana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janji-janji</a:t>
            </a:r>
            <a:r>
              <a:rPr lang="en-ID" sz="3600" dirty="0">
                <a:latin typeface="Gill Sans Ultra Bold Condensed" panose="020B0A06020104020203" pitchFamily="34" charset="0"/>
              </a:rPr>
              <a:t> Allah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menopang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umat</a:t>
            </a:r>
            <a:r>
              <a:rPr lang="en-ID" sz="3600" dirty="0">
                <a:latin typeface="Gill Sans Ultra Bold Condensed" panose="020B0A06020104020203" pitchFamily="34" charset="0"/>
              </a:rPr>
              <a:t>-Nya di masa </a:t>
            </a:r>
            <a:r>
              <a:rPr lang="en-ID" sz="3600" dirty="0" err="1">
                <a:latin typeface="Gill Sans Ultra Bold Condensed" panose="020B0A06020104020203" pitchFamily="34" charset="0"/>
              </a:rPr>
              <a:t>lampau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demikian</a:t>
            </a:r>
            <a:r>
              <a:rPr lang="en-ID" sz="3600" dirty="0">
                <a:latin typeface="Gill Sans Ultra Bold Condensed" panose="020B0A06020104020203" pitchFamily="34" charset="0"/>
              </a:rPr>
              <a:t> pula </a:t>
            </a:r>
            <a:r>
              <a:rPr lang="en-ID" sz="3600" dirty="0" err="1">
                <a:latin typeface="Gill Sans Ultra Bold Condensed" panose="020B0A06020104020203" pitchFamily="34" charset="0"/>
              </a:rPr>
              <a:t>janji-janji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itu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menopang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ini</a:t>
            </a:r>
            <a:r>
              <a:rPr lang="en-ID" sz="3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355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FCDB-D8A6-DFDE-5D94-9F297CB2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0F2B-57FF-331C-803D-DBBD2773B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580E7-2587-4554-C1E5-5BE1E093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C249A7-3870-B97A-F046-8BBE9138D468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22D2D7D0-6887-B8B0-1AE6-AD7BFEE0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EF0F69B2-CFA5-453D-D856-F2E703596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96537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6583371D-6C1F-DCD5-E583-901662821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464385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6F99EA75-4546-2E00-4371-3F7F07B8E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593160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BBEA5AFB-8079-EBD8-9AE6-D87A4DDF1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140145-2DA7-350B-CD30-476B12D54B89}"/>
              </a:ext>
            </a:extLst>
          </p:cNvPr>
          <p:cNvSpPr txBox="1"/>
          <p:nvPr/>
        </p:nvSpPr>
        <p:spPr>
          <a:xfrm>
            <a:off x="1247205" y="958584"/>
            <a:ext cx="7588567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Kemenangan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atas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iblis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kemenangan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martir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karena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hanyalah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peristirahatan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sampai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kedatangan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kembali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2E357-9B2D-611C-C2ED-58FBDA859F7F}"/>
              </a:ext>
            </a:extLst>
          </p:cNvPr>
          <p:cNvSpPr txBox="1"/>
          <p:nvPr/>
        </p:nvSpPr>
        <p:spPr>
          <a:xfrm>
            <a:off x="1247203" y="2260098"/>
            <a:ext cx="7588570" cy="1107996"/>
          </a:xfrm>
          <a:prstGeom prst="rect">
            <a:avLst/>
          </a:prstGeom>
          <a:solidFill>
            <a:srgbClr val="0C580E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zaman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saksi-saksi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orang-orang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memelihara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imannya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berpegang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Kitab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menguduskan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1C8C0-2D67-9A37-C038-29C789182CA7}"/>
              </a:ext>
            </a:extLst>
          </p:cNvPr>
          <p:cNvSpPr txBox="1"/>
          <p:nvPr/>
        </p:nvSpPr>
        <p:spPr>
          <a:xfrm>
            <a:off x="1247203" y="3562145"/>
            <a:ext cx="7588570" cy="769441"/>
          </a:xfrm>
          <a:prstGeom prst="rect">
            <a:avLst/>
          </a:prstGeom>
          <a:solidFill>
            <a:srgbClr val="19454B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Waldensia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memelihara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membagikannya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6D4226-9795-3A0A-5158-B193727E7058}"/>
              </a:ext>
            </a:extLst>
          </p:cNvPr>
          <p:cNvSpPr txBox="1"/>
          <p:nvPr/>
        </p:nvSpPr>
        <p:spPr>
          <a:xfrm>
            <a:off x="1247203" y="4638998"/>
            <a:ext cx="7588569" cy="769441"/>
          </a:xfrm>
          <a:prstGeom prst="rect">
            <a:avLst/>
          </a:prstGeom>
          <a:solidFill>
            <a:srgbClr val="4F151C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Pelajaran Kitab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mempertinggi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derajat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pemikiran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perasaan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aspirasi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diberikan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pelajaran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lain.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61E282-1937-0D0A-1451-76F15A9DDCC4}"/>
              </a:ext>
            </a:extLst>
          </p:cNvPr>
          <p:cNvSpPr txBox="1"/>
          <p:nvPr/>
        </p:nvSpPr>
        <p:spPr>
          <a:xfrm>
            <a:off x="1247203" y="5624162"/>
            <a:ext cx="7588569" cy="8002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Sebagaimana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janji-janji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menopang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-Nya di masa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lampau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demikian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pula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janji-janji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menopang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58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B0470-9986-B301-8C93-82C7BC4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7"/>
            <a:ext cx="9144005" cy="1268619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DIANIAYA NAMUN MENANG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21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0416-A5D1-CA95-81FD-1A6570950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905762"/>
            <a:ext cx="5414947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nabi</a:t>
            </a:r>
            <a:r>
              <a:rPr lang="en-ID" sz="3200" dirty="0">
                <a:latin typeface="Tw Cen MT Condensed Extra Bold" panose="020B0803020202020204" pitchFamily="34" charset="0"/>
              </a:rPr>
              <a:t> Daniel [Daniel 7:25]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maupun</a:t>
            </a:r>
            <a:r>
              <a:rPr lang="en-ID" sz="3200" dirty="0">
                <a:latin typeface="Tw Cen MT Condensed Extra Bold" panose="020B0803020202020204" pitchFamily="34" charset="0"/>
              </a:rPr>
              <a:t> rasul 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[Wahyu 12:6, 14] </a:t>
            </a:r>
            <a:r>
              <a:rPr lang="en-ID" sz="3200" dirty="0">
                <a:latin typeface="Gill Sans Nova Cond Ultra Bold" panose="020B0B04020104020203" pitchFamily="34" charset="0"/>
              </a:rPr>
              <a:t>masing-masing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menggambarkan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periode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sama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yaitu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ketika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gereja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mengalami</a:t>
            </a:r>
            <a:r>
              <a:rPr lang="en-ID" sz="3200" dirty="0">
                <a:latin typeface="Gill Sans Nova Cond Ultra Bold" panose="020B0B04020104020203" pitchFamily="34" charset="0"/>
              </a:rPr>
              <a:t> masa </a:t>
            </a:r>
            <a:r>
              <a:rPr lang="en-ID" sz="3200" dirty="0" err="1">
                <a:latin typeface="Gill Sans Nova Cond Ultra Bold" panose="020B0B04020104020203" pitchFamily="34" charset="0"/>
              </a:rPr>
              <a:t>aniaya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harus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melarikan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padang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gurun</a:t>
            </a:r>
            <a:r>
              <a:rPr lang="en-ID" sz="3200" dirty="0">
                <a:latin typeface="Tw Cen MT Condensed Extra Bold" panose="020B0803020202020204" pitchFamily="34" charset="0"/>
              </a:rPr>
              <a:t>, di mana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dipelihara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masa dan dua masa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setengah</a:t>
            </a:r>
            <a:r>
              <a:rPr lang="en-ID" sz="3200" dirty="0">
                <a:latin typeface="Tw Cen MT Condensed Extra Bold" panose="020B0803020202020204" pitchFamily="34" charset="0"/>
              </a:rPr>
              <a:t> masa",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1.260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D0E5B-4331-60D1-19D4-1714D700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78" y="2337063"/>
            <a:ext cx="3099489" cy="30994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043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190A-75CE-7B0C-EFE2-FF41E58F6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87" y="349321"/>
            <a:ext cx="5038442" cy="60510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bagian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nubuatan</a:t>
            </a:r>
            <a:r>
              <a:rPr lang="en-ID" sz="3600" dirty="0">
                <a:latin typeface="Impact" panose="020B0806030902050204" pitchFamily="34" charset="0"/>
              </a:rPr>
              <a:t> Daniel dan Wahyu, </a:t>
            </a:r>
            <a:r>
              <a:rPr lang="en-ID" sz="3600" dirty="0" err="1">
                <a:latin typeface="Impact" panose="020B0806030902050204" pitchFamily="34" charset="0"/>
              </a:rPr>
              <a:t>satu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nubuatan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sama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dengan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satu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tahun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secara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harfiah</a:t>
            </a:r>
            <a:r>
              <a:rPr lang="en-ID" sz="3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Kita </a:t>
            </a:r>
            <a:r>
              <a:rPr lang="en-ID" sz="36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prinsip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hari-tahun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Bilangan</a:t>
            </a:r>
            <a:r>
              <a:rPr lang="en-ID" sz="3600" dirty="0">
                <a:latin typeface="Franklin Gothic Demi Cond" panose="020B0706030402020204" pitchFamily="34" charset="0"/>
              </a:rPr>
              <a:t> 14:34 dan </a:t>
            </a:r>
            <a:r>
              <a:rPr lang="en-ID" sz="3600" dirty="0" err="1">
                <a:latin typeface="Franklin Gothic Demi Cond" panose="020B0706030402020204" pitchFamily="34" charset="0"/>
              </a:rPr>
              <a:t>Yehezkiel</a:t>
            </a:r>
            <a:r>
              <a:rPr lang="en-ID" sz="3600" dirty="0">
                <a:latin typeface="Franklin Gothic Demi Cond" panose="020B0706030402020204" pitchFamily="34" charset="0"/>
              </a:rPr>
              <a:t> 4:6. </a:t>
            </a:r>
          </a:p>
          <a:p>
            <a:pPr marL="0" indent="0">
              <a:buNone/>
            </a:pP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Jadi, 3½ masa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atau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1.260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nubuatan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sama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1.260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tahun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harafiah</a:t>
            </a:r>
            <a:r>
              <a:rPr lang="en-ID" sz="3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49090-9518-4462-2C1C-37CBB98D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16" y="2470139"/>
            <a:ext cx="3127897" cy="2345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214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1592-A6B3-93D3-30CE-5C6589C42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33" y="791110"/>
            <a:ext cx="5082560" cy="5779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Periode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dimulai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 538 M </a:t>
            </a:r>
            <a:r>
              <a:rPr lang="en-ID" sz="3000" dirty="0" err="1">
                <a:latin typeface="Franklin Gothic Demi Cond" panose="020B0706030402020204" pitchFamily="34" charset="0"/>
              </a:rPr>
              <a:t>hingga</a:t>
            </a:r>
            <a:r>
              <a:rPr lang="en-ID" sz="3000" dirty="0">
                <a:latin typeface="Franklin Gothic Demi Cond" panose="020B0706030402020204" pitchFamily="34" charset="0"/>
              </a:rPr>
              <a:t> 1.260 M.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Periode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diawali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suku</a:t>
            </a:r>
            <a:r>
              <a:rPr lang="en-ID" sz="3000" dirty="0">
                <a:latin typeface="Franklin Gothic Demi Cond" panose="020B0706030402020204" pitchFamily="34" charset="0"/>
              </a:rPr>
              <a:t> Ostrogoth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keyakinan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berbeda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ajaran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resmi</a:t>
            </a:r>
            <a:r>
              <a:rPr lang="en-ID" sz="3000" dirty="0">
                <a:latin typeface="Franklin Gothic Demi Cond" panose="020B0706030402020204" pitchFamily="34" charset="0"/>
              </a:rPr>
              <a:t> Roma,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diusir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Roma </a:t>
            </a:r>
            <a:r>
              <a:rPr lang="en-ID" sz="3000" dirty="0" err="1">
                <a:latin typeface="Franklin Gothic Demi Cond" panose="020B0706030402020204" pitchFamily="34" charset="0"/>
              </a:rPr>
              <a:t>sama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2 </a:t>
            </a:r>
            <a:r>
              <a:rPr lang="en-ID" sz="3000" dirty="0" err="1">
                <a:latin typeface="Franklin Gothic Demi Cond" panose="020B0706030402020204" pitchFamily="34" charset="0"/>
              </a:rPr>
              <a:t>suku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sebelumnya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yaitu</a:t>
            </a:r>
            <a:r>
              <a:rPr lang="en-ID" sz="3000" dirty="0">
                <a:latin typeface="Franklin Gothic Demi Cond" panose="020B0706030402020204" pitchFamily="34" charset="0"/>
              </a:rPr>
              <a:t> Visigoth dan Vandal,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dilenyapkan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Periode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berakhir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 1798 M </a:t>
            </a:r>
            <a:r>
              <a:rPr lang="en-ID" sz="3000" dirty="0" err="1">
                <a:latin typeface="Franklin Gothic Demi Cond" panose="020B0706030402020204" pitchFamily="34" charset="0"/>
              </a:rPr>
              <a:t>yaitu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jenderal</a:t>
            </a:r>
            <a:r>
              <a:rPr lang="en-ID" sz="3000">
                <a:latin typeface="Franklin Gothic Demi Cond" panose="020B0706030402020204" pitchFamily="34" charset="0"/>
              </a:rPr>
              <a:t> Berthier </a:t>
            </a:r>
            <a:r>
              <a:rPr lang="en-ID" sz="3000" dirty="0" err="1">
                <a:latin typeface="Franklin Gothic Demi Cond" panose="020B0706030402020204" pitchFamily="34" charset="0"/>
              </a:rPr>
              <a:t>mengusir</a:t>
            </a:r>
            <a:r>
              <a:rPr lang="en-ID" sz="3000" dirty="0">
                <a:latin typeface="Franklin Gothic Demi Cond" panose="020B0706030402020204" pitchFamily="34" charset="0"/>
              </a:rPr>
              <a:t> paus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Roma.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9889F-366E-4BEF-89E1-D0089624B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77" r="31377" b="-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639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B90C7-4228-9756-B45E-318A80CDC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26930"/>
            <a:ext cx="8163658" cy="2682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bebas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rasa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bersalah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dominasi</a:t>
            </a:r>
            <a:r>
              <a:rPr lang="en-ID" sz="3000" dirty="0">
                <a:latin typeface="Tw Cen MT Condensed Extra Bold" panose="020B0803020202020204" pitchFamily="34" charset="0"/>
              </a:rPr>
              <a:t> dosa,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menang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darah</a:t>
            </a:r>
            <a:r>
              <a:rPr lang="en-ID" sz="3000" dirty="0">
                <a:latin typeface="Tw Cen MT Condensed Extra Bold" panose="020B0803020202020204" pitchFamily="34" charset="0"/>
              </a:rPr>
              <a:t> Anak </a:t>
            </a:r>
            <a:r>
              <a:rPr lang="en-ID" sz="3000" dirty="0" err="1">
                <a:latin typeface="Tw Cen MT Condensed Extra Bold" panose="020B0803020202020204" pitchFamily="34" charset="0"/>
              </a:rPr>
              <a:t>Domba</a:t>
            </a:r>
            <a:r>
              <a:rPr lang="en-ID" sz="3000" dirty="0">
                <a:latin typeface="Tw Cen MT Condensed Extra Bold" panose="020B0803020202020204" pitchFamily="34" charset="0"/>
              </a:rPr>
              <a:t>".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Kemenangan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iblis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kayu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salib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kemenangan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Meskipun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mati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kematian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hanyalah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peristirahatan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sampai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kedatangan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kembali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2EBFB-71FC-CD22-5383-B3FF01B3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03" y="718990"/>
            <a:ext cx="3794907" cy="27100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EC5C0-9C04-52B3-87F3-90FD4069B1AE}"/>
              </a:ext>
            </a:extLst>
          </p:cNvPr>
          <p:cNvSpPr txBox="1"/>
          <p:nvPr/>
        </p:nvSpPr>
        <p:spPr>
          <a:xfrm>
            <a:off x="4151876" y="718990"/>
            <a:ext cx="47951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Tak </a:t>
            </a:r>
            <a:r>
              <a:rPr lang="en-ID" sz="3000" dirty="0" err="1">
                <a:latin typeface="Franklin Gothic Demi Cond" panose="020B0706030402020204" pitchFamily="34" charset="0"/>
              </a:rPr>
              <a:t>terhitung</a:t>
            </a:r>
            <a:r>
              <a:rPr lang="en-ID" sz="3000" dirty="0">
                <a:latin typeface="Franklin Gothic Demi Cond" panose="020B0706030402020204" pitchFamily="34" charset="0"/>
              </a:rPr>
              <a:t> orang Kristen yang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martir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periode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panjang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Firman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Impact" panose="020B0806030902050204" pitchFamily="34" charset="0"/>
              </a:rPr>
              <a:t>Bahkan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kematian</a:t>
            </a:r>
            <a:r>
              <a:rPr lang="en-ID" sz="3000" dirty="0">
                <a:latin typeface="Impact" panose="020B0806030902050204" pitchFamily="34" charset="0"/>
              </a:rPr>
              <a:t> pun,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menang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626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344A4-E5BC-B1AC-97DD-F26FD963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TERANG MENAKHLUKKAN KEGELAPAN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Senin</a:t>
            </a:r>
            <a:r>
              <a:rPr lang="en-ID" sz="2800" dirty="0">
                <a:solidFill>
                  <a:srgbClr val="FFFFFF"/>
                </a:solidFill>
              </a:rPr>
              <a:t>, 22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872F6-8047-3C40-3117-2100462A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3" y="1801486"/>
            <a:ext cx="5880991" cy="48390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Peringatan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orang-orang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abad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mempertahankan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iman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berkenaan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adanya</a:t>
            </a:r>
            <a:r>
              <a:rPr lang="en-ID" sz="2600" dirty="0"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tertentu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masuk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menyelusup</a:t>
            </a:r>
            <a:r>
              <a:rPr lang="en-ID" sz="2600" dirty="0">
                <a:latin typeface="Tw Cen MT Condensed Extra Bold" panose="020B0803020202020204" pitchFamily="34" charset="0"/>
              </a:rPr>
              <a:t>...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menyalahgunakan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600" dirty="0"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melampiaskan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nafsu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" [</a:t>
            </a:r>
            <a:r>
              <a:rPr lang="en-ID" sz="2600" dirty="0" err="1">
                <a:latin typeface="Tw Cen MT Condensed Extra Bold" panose="020B0803020202020204" pitchFamily="34" charset="0"/>
              </a:rPr>
              <a:t>Yudas</a:t>
            </a:r>
            <a:r>
              <a:rPr lang="en-ID" sz="2600" dirty="0">
                <a:latin typeface="Tw Cen MT Condensed Extra Bold" panose="020B0803020202020204" pitchFamily="34" charset="0"/>
              </a:rPr>
              <a:t> 1:3-4]. 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Ultra Bold" panose="020B0B04020104020203" pitchFamily="34" charset="0"/>
              </a:rPr>
              <a:t>Peringatan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 menjadi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semakin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berarti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bagi</a:t>
            </a:r>
            <a:r>
              <a:rPr lang="en-ID" sz="2600" dirty="0">
                <a:latin typeface="Gill Sans Nova Cond Ultra Bold" panose="020B0B04020104020203" pitchFamily="34" charset="0"/>
              </a:rPr>
              <a:t> orang-orang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600" dirty="0">
                <a:latin typeface="Gill Sans Nova Cond Ultra Bold" panose="020B0B04020104020203" pitchFamily="34" charset="0"/>
              </a:rPr>
              <a:t> pada Abad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Pertengahan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setelah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praktik-praktik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kekafiran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membanjiri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gereja</a:t>
            </a:r>
            <a:r>
              <a:rPr lang="en-ID" sz="2600" dirty="0"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tradisi-tradisi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mengompromikan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Firman</a:t>
            </a:r>
            <a:r>
              <a:rPr lang="en-ID" sz="2600" dirty="0">
                <a:latin typeface="Gill Sans Nova Cond Ultra Bold" panose="020B0B04020104020203" pitchFamily="34" charset="0"/>
              </a:rPr>
              <a:t> Allah.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9737C-3EAD-BB9F-A819-667326D9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343" y="2898838"/>
            <a:ext cx="2669145" cy="353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812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E5141-4BDC-7C05-4629-6764AE3D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03" y="2032727"/>
            <a:ext cx="3127897" cy="2524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63537-D047-4D29-BA6C-797790E5D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43172"/>
            <a:ext cx="4987403" cy="53014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berabad-abad</a:t>
            </a:r>
            <a:r>
              <a:rPr lang="en-ID" sz="3200" dirty="0">
                <a:latin typeface="Tw Cen MT Condensed Extra Bold" panose="020B0803020202020204" pitchFamily="34" charset="0"/>
              </a:rPr>
              <a:t>, orang-orang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Waldensia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pejuang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percaya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satu-satunya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pengantara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Kitab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satu-satunya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sumber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otoritas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55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1733</Words>
  <Application>Microsoft Office PowerPoint</Application>
  <PresentationFormat>On-screen Show (4:3)</PresentationFormat>
  <Paragraphs>86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Amasis MT Pro Black</vt:lpstr>
      <vt:lpstr>Aptos</vt:lpstr>
      <vt:lpstr>Aptos Display</vt:lpstr>
      <vt:lpstr>Arial</vt:lpstr>
      <vt:lpstr>Calibri</vt:lpstr>
      <vt:lpstr>Eras Bold ITC</vt:lpstr>
      <vt:lpstr>Eras Demi ITC</vt:lpstr>
      <vt:lpstr>Franklin Gothic Demi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MEMBELA KEBENARAN</vt:lpstr>
      <vt:lpstr>YOHANES 3 : 14, 15</vt:lpstr>
      <vt:lpstr>PowerPoint Presentation</vt:lpstr>
      <vt:lpstr>DIANIAYA NAMUN MENANG Minggu, 21 April 2024</vt:lpstr>
      <vt:lpstr>PowerPoint Presentation</vt:lpstr>
      <vt:lpstr>PowerPoint Presentation</vt:lpstr>
      <vt:lpstr>PowerPoint Presentation</vt:lpstr>
      <vt:lpstr>TERANG MENAKHLUKKAN KEGELAPAN Senin, 22 April 2024</vt:lpstr>
      <vt:lpstr>PowerPoint Presentation</vt:lpstr>
      <vt:lpstr>Ellen G. White,  Kemenangan Akhir, hlm. 53</vt:lpstr>
      <vt:lpstr>Wahyu 2:10</vt:lpstr>
      <vt:lpstr>Mengapa janji Allah akan Mahkota Kehidupan  begitu penting bagi orang beriman?</vt:lpstr>
      <vt:lpstr>KEBERANIAN UNTUK BERDIRI Selasa, 23 April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Amsal 4:18</vt:lpstr>
      <vt:lpstr>BINTANG FAJAR REFORMASI Rabu, 24 April 2024</vt:lpstr>
      <vt:lpstr>PowerPoint Presentation</vt:lpstr>
      <vt:lpstr>Ellen G. White,  Kemenangan Akhir, hlm. 81</vt:lpstr>
      <vt:lpstr>PowerPoint Presentation</vt:lpstr>
      <vt:lpstr>Nasihat Paulus kepada Timotius 2 Timotius 2:1-3</vt:lpstr>
      <vt:lpstr>DIHIBURKAN OLEH PENGHARAPAN Kamis, 25 April 2024</vt:lpstr>
      <vt:lpstr>PowerPoint Presentation</vt:lpstr>
      <vt:lpstr>PowerPoint Presentation</vt:lpstr>
      <vt:lpstr>Ellen G. White, Kemenangan Akhir,  hlm. 91, 92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MEMBELA KEBENARAN</dc:title>
  <dc:creator>Office365</dc:creator>
  <cp:lastModifiedBy>Office365</cp:lastModifiedBy>
  <cp:revision>22</cp:revision>
  <dcterms:created xsi:type="dcterms:W3CDTF">2024-04-22T10:00:23Z</dcterms:created>
  <dcterms:modified xsi:type="dcterms:W3CDTF">2024-04-25T22:46:45Z</dcterms:modified>
</cp:coreProperties>
</file>