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5" r:id="rId8"/>
    <p:sldId id="261" r:id="rId9"/>
    <p:sldId id="262" r:id="rId10"/>
    <p:sldId id="271" r:id="rId11"/>
    <p:sldId id="263" r:id="rId12"/>
    <p:sldId id="264" r:id="rId13"/>
    <p:sldId id="266" r:id="rId14"/>
    <p:sldId id="272" r:id="rId15"/>
    <p:sldId id="273" r:id="rId16"/>
    <p:sldId id="274" r:id="rId17"/>
    <p:sldId id="275" r:id="rId18"/>
    <p:sldId id="276" r:id="rId19"/>
    <p:sldId id="267" r:id="rId20"/>
    <p:sldId id="277" r:id="rId21"/>
    <p:sldId id="280" r:id="rId22"/>
    <p:sldId id="278" r:id="rId23"/>
    <p:sldId id="279" r:id="rId24"/>
    <p:sldId id="268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0AC7A"/>
    <a:srgbClr val="B3FFFF"/>
    <a:srgbClr val="FFFFFF"/>
    <a:srgbClr val="81FF81"/>
    <a:srgbClr val="F3ABB4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452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02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14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978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560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082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19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612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5110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280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7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040BD9-0BBA-400E-86F1-FB42B7C415D1}" type="datetimeFigureOut">
              <a:rPr lang="en-ID" smtClean="0"/>
              <a:t>18/04/2024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8E1BEB-CBF9-40E2-86D7-4CFA372274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38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open book with a light shining on it&#10;&#10;Description automatically generated">
            <a:extLst>
              <a:ext uri="{FF2B5EF4-FFF2-40B4-BE49-F238E27FC236}">
                <a16:creationId xmlns:a16="http://schemas.microsoft.com/office/drawing/2014/main" id="{4F2C16D5-3C82-023B-428A-91B4EE967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8" r="7977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0F85D-20C6-4608-78B2-753017D37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2756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Impact" panose="020B0806030902050204" pitchFamily="34" charset="0"/>
              </a:rPr>
              <a:t>TERANG BERSINAR </a:t>
            </a:r>
            <a:br>
              <a:rPr lang="en-US" sz="54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US" sz="5400" dirty="0">
                <a:solidFill>
                  <a:srgbClr val="FFFFFF"/>
                </a:solidFill>
                <a:latin typeface="Impact" panose="020B0806030902050204" pitchFamily="34" charset="0"/>
              </a:rPr>
              <a:t>DALAM KEGELAPAN</a:t>
            </a:r>
            <a:endParaRPr lang="en-ID" sz="54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9907F-47F7-ED25-B22B-A5719F4B7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3239837"/>
            <a:ext cx="7543800" cy="892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Pelajaran ke-3, Triwulan II</a:t>
            </a:r>
          </a:p>
          <a:p>
            <a:r>
              <a:rPr lang="en-US" dirty="0">
                <a:solidFill>
                  <a:srgbClr val="FFFFFF"/>
                </a:solidFill>
              </a:rPr>
              <a:t>Tahun 2024</a:t>
            </a:r>
            <a:endParaRPr lang="en-ID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754A0-BF62-39C0-0EF2-04B75B9C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01D16-3E4D-75DA-77C5-A8208F27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545" y="939015"/>
            <a:ext cx="7934179" cy="57642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muncul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beberapa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orang,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ajaran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palsu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berusaha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menarik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murid-murid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jalan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benar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mengikut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Kisah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Para Rasul 20:30].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Ajaran-ajaran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sesat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masuk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gereja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Doktrin-doktrin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palsu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menggantikan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kebenaran-kebenaran</a:t>
            </a:r>
            <a:r>
              <a:rPr lang="en-ID" sz="3000" dirty="0">
                <a:latin typeface="Tw Cen MT Condensed Extra Bold" panose="020B0803020202020204" pitchFamily="34" charset="0"/>
              </a:rPr>
              <a:t> Ilahi. </a:t>
            </a:r>
            <a:r>
              <a:rPr lang="en-ID" sz="3000" dirty="0" err="1">
                <a:latin typeface="Tw Cen MT Condensed Extra Bold" panose="020B0803020202020204" pitchFamily="34" charset="0"/>
              </a:rPr>
              <a:t>Praktik-praktik</a:t>
            </a:r>
            <a:r>
              <a:rPr lang="en-ID" sz="3000" dirty="0">
                <a:latin typeface="Tw Cen MT Condensed Extra Bold" panose="020B0803020202020204" pitchFamily="34" charset="0"/>
              </a:rPr>
              <a:t> kafir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menang</a:t>
            </a:r>
            <a:r>
              <a:rPr lang="en-ID" sz="3000" dirty="0">
                <a:latin typeface="Tw Cen MT Condensed Extra Bold" panose="020B0803020202020204" pitchFamily="34" charset="0"/>
              </a:rPr>
              <a:t>.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abad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keempat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kelima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kompromi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menyusup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000" dirty="0">
                <a:latin typeface="Tw Cen MT Condensed Extra Bold" panose="020B0803020202020204" pitchFamily="34" charset="0"/>
              </a:rPr>
              <a:t> Kristen,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kemajuan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kemungkinan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pembenarannya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hasil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penyimpangan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000" dirty="0">
                <a:latin typeface="Tw Cen MT Condensed Extra Bold" panose="020B0803020202020204" pitchFamily="34" charset="0"/>
              </a:rPr>
              <a:t> Allah.</a:t>
            </a:r>
          </a:p>
          <a:p>
            <a:endParaRPr lang="en-ID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795443-939A-3281-47A7-6E7866504043}"/>
              </a:ext>
            </a:extLst>
          </p:cNvPr>
          <p:cNvSpPr/>
          <p:nvPr/>
        </p:nvSpPr>
        <p:spPr>
          <a:xfrm>
            <a:off x="204552" y="2768992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432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35CD25-6ABD-3C43-47D4-78C5CF233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3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1DB8-D63C-9A33-A378-47C26F8F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942535"/>
            <a:ext cx="3897363" cy="55821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2 </a:t>
            </a:r>
            <a:r>
              <a:rPr lang="en-ID" sz="3200" dirty="0" err="1">
                <a:latin typeface="Impact" panose="020B0806030902050204" pitchFamily="34" charset="0"/>
              </a:rPr>
              <a:t>Tesalonika</a:t>
            </a:r>
            <a:r>
              <a:rPr lang="en-ID" sz="3200" dirty="0">
                <a:latin typeface="Impact" panose="020B0806030902050204" pitchFamily="34" charset="0"/>
              </a:rPr>
              <a:t> 2:7-12</a:t>
            </a:r>
            <a:r>
              <a:rPr lang="en-ID" sz="3200" dirty="0">
                <a:latin typeface="Tw Cen MT Condensed Extra Bold" panose="020B0803020202020204" pitchFamily="34" charset="0"/>
              </a:rPr>
              <a:t> rasul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mengamarkan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rahasia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kedurhakaan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bekerja</a:t>
            </a:r>
            <a:r>
              <a:rPr lang="en-ID" sz="3200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Pada zaman Paulus,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penyimpangan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bertahap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berkembang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abad-abad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selanjutnya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705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B2C39-D5F5-964B-02BD-4AC672F9D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4" b="-4"/>
          <a:stretch/>
        </p:blipFill>
        <p:spPr>
          <a:xfrm>
            <a:off x="20" y="3685734"/>
            <a:ext cx="4088099" cy="3172265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A74CC-67C7-3453-3D7C-DA00DC87E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119" y="739725"/>
            <a:ext cx="4856772" cy="589201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membuat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kekristenan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lebih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diterima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oleh orang kafir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masuk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Kristen,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dewa-dewa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kafir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diganti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namanya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disebut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orang-orang kudus.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Hari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Minggu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penyembahan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dewa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matahari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bertahap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diadopsi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ibadah Kristen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menghormati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kebangkitan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latin typeface="Franklin Gothic Demi Cond" panose="020B0706030402020204" pitchFamily="34" charset="0"/>
              </a:rPr>
              <a:t>Dan </a:t>
            </a:r>
            <a:r>
              <a:rPr lang="en-ID" sz="3000" dirty="0" err="1"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berlanjut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sampai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sekarang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A2A1F-57C4-1697-D135-3E7AD91DC84A}"/>
              </a:ext>
            </a:extLst>
          </p:cNvPr>
          <p:cNvSpPr txBox="1"/>
          <p:nvPr/>
        </p:nvSpPr>
        <p:spPr>
          <a:xfrm>
            <a:off x="339222" y="807676"/>
            <a:ext cx="35367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Gill Sans Ultra Bold Condensed" panose="020B0A06020104020203" pitchFamily="34" charset="0"/>
              </a:rPr>
              <a:t>Selama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ribuan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tahun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berhala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berada</a:t>
            </a:r>
            <a:r>
              <a:rPr lang="en-ID" sz="3200" dirty="0">
                <a:latin typeface="Gill Sans Ultra Bold Condensed" panose="020B0A06020104020203" pitchFamily="34" charset="0"/>
              </a:rPr>
              <a:t> di garis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depan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semua</a:t>
            </a:r>
            <a:r>
              <a:rPr lang="en-ID" sz="3200" dirty="0">
                <a:latin typeface="Gill Sans Ultra Bold Condensed" panose="020B0A06020104020203" pitchFamily="34" charset="0"/>
              </a:rPr>
              <a:t> agama kafir. </a:t>
            </a:r>
          </a:p>
        </p:txBody>
      </p:sp>
    </p:spTree>
    <p:extLst>
      <p:ext uri="{BB962C8B-B14F-4D97-AF65-F5344CB8AC3E}">
        <p14:creationId xmlns:p14="http://schemas.microsoft.com/office/powerpoint/2010/main" val="132822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7E48D-3233-D514-74B8-16D3BCEB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DILINDUNGI OLEH FIRMAN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16 April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9642-6B6F-4F33-5DA4-27906414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5323039"/>
            <a:ext cx="8304334" cy="1138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Eras Bold ITC" panose="020B0907030504020204" pitchFamily="34" charset="0"/>
              </a:rPr>
              <a:t>Kitab </a:t>
            </a:r>
            <a:r>
              <a:rPr lang="en-ID" sz="3200" dirty="0" err="1">
                <a:latin typeface="Eras Bold ITC" panose="020B0907030504020204" pitchFamily="34" charset="0"/>
              </a:rPr>
              <a:t>Suci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wahyu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tidak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dapat</a:t>
            </a:r>
            <a:r>
              <a:rPr lang="en-ID" sz="3200" dirty="0">
                <a:latin typeface="Eras Bold ITC" panose="020B0907030504020204" pitchFamily="34" charset="0"/>
              </a:rPr>
              <a:t> salah </a:t>
            </a:r>
            <a:r>
              <a:rPr lang="en-ID" sz="3200" dirty="0" err="1">
                <a:latin typeface="Eras Bold ITC" panose="020B0907030504020204" pitchFamily="34" charset="0"/>
              </a:rPr>
              <a:t>tentang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kehendak</a:t>
            </a:r>
            <a:r>
              <a:rPr lang="en-ID" sz="3200" dirty="0">
                <a:latin typeface="Eras Bold ITC" panose="020B0907030504020204" pitchFamily="34" charset="0"/>
              </a:rPr>
              <a:t> Allah.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14D0A-4B95-041D-31D0-5359CC93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15" y="2248921"/>
            <a:ext cx="4206240" cy="236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F8B48F-49F0-58D7-0E07-91961DE56F91}"/>
              </a:ext>
            </a:extLst>
          </p:cNvPr>
          <p:cNvSpPr txBox="1"/>
          <p:nvPr/>
        </p:nvSpPr>
        <p:spPr>
          <a:xfrm>
            <a:off x="501777" y="2286438"/>
            <a:ext cx="45520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17:17 </a:t>
            </a:r>
          </a:p>
          <a:p>
            <a:r>
              <a:rPr lang="en-ID" sz="3200" dirty="0">
                <a:latin typeface="Berlin Sans FB" panose="020E0602020502020306" pitchFamily="34" charset="0"/>
              </a:rPr>
              <a:t>“</a:t>
            </a:r>
            <a:r>
              <a:rPr lang="en-ID" sz="3200" dirty="0" err="1">
                <a:latin typeface="Berlin Sans FB" panose="020E0602020502020306" pitchFamily="34" charset="0"/>
              </a:rPr>
              <a:t>Kuduskanlah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kebenaran</a:t>
            </a:r>
            <a:r>
              <a:rPr lang="en-ID" sz="3200" dirty="0">
                <a:latin typeface="Berlin Sans FB" panose="020E0602020502020306" pitchFamily="34" charset="0"/>
              </a:rPr>
              <a:t>; </a:t>
            </a:r>
            <a:r>
              <a:rPr lang="en-ID" sz="3200" dirty="0" err="1">
                <a:latin typeface="Berlin Sans FB" panose="020E0602020502020306" pitchFamily="34" charset="0"/>
              </a:rPr>
              <a:t>firman</a:t>
            </a:r>
            <a:r>
              <a:rPr lang="en-ID" sz="3200" dirty="0">
                <a:latin typeface="Berlin Sans FB" panose="020E0602020502020306" pitchFamily="34" charset="0"/>
              </a:rPr>
              <a:t>-Mu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kebenaran</a:t>
            </a:r>
            <a:r>
              <a:rPr lang="en-ID" sz="3200" dirty="0">
                <a:latin typeface="Berlin Sans FB" panose="020E0602020502020306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9781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139D0-371F-9B18-AB3C-76F5E907A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76" b="67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70F35-36AC-D824-2F7E-1E62135FB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15" y="3710613"/>
            <a:ext cx="8641369" cy="29152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Kitab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menyajikan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rencana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keselamatan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2 </a:t>
            </a:r>
            <a:r>
              <a:rPr lang="en-ID" sz="3200" dirty="0" err="1">
                <a:latin typeface="Impact" panose="020B0806030902050204" pitchFamily="34" charset="0"/>
              </a:rPr>
              <a:t>Timotius</a:t>
            </a:r>
            <a:r>
              <a:rPr lang="en-ID" sz="3200" dirty="0">
                <a:latin typeface="Impact" panose="020B0806030902050204" pitchFamily="34" charset="0"/>
              </a:rPr>
              <a:t> 3:16</a:t>
            </a:r>
            <a:r>
              <a:rPr lang="en-ID" sz="3200" dirty="0">
                <a:latin typeface="Franklin Gothic Demi Cond" panose="020B0706030402020204" pitchFamily="34" charset="0"/>
              </a:rPr>
              <a:t> “</a:t>
            </a:r>
            <a:r>
              <a:rPr lang="en-ID" sz="3200" dirty="0" err="1"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latin typeface="Franklin Gothic Demi Cond" panose="020B0706030402020204" pitchFamily="34" charset="0"/>
              </a:rPr>
              <a:t> tulisan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diilhamkan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memang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bermanfaat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mengajar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kesalahan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memperbaiki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kelakuan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mendidik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168776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383BC-9D6C-C914-5E62-6059AAECB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8" r="12658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E3A6-9F1D-EA1D-8C54-2053811DF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242" y="1272247"/>
            <a:ext cx="3933705" cy="54450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Kitab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menyingkapkan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khayalan-khayalan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Iblis dan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menyingkapkan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tipu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dayanya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Iblis </a:t>
            </a:r>
            <a:r>
              <a:rPr lang="en-ID" sz="3200" dirty="0" err="1">
                <a:latin typeface="Franklin Gothic Demi Cond" panose="020B0706030402020204" pitchFamily="34" charset="0"/>
              </a:rPr>
              <a:t>membenci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Allah dan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berabad-abad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menghancurkan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pengaruhnya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A61A8-3978-E943-3898-E5046218FF96}"/>
              </a:ext>
            </a:extLst>
          </p:cNvPr>
          <p:cNvSpPr txBox="1"/>
          <p:nvPr/>
        </p:nvSpPr>
        <p:spPr>
          <a:xfrm>
            <a:off x="395036" y="877717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Kitab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Suci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menyatakan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kasih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Allah yang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tak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terbatas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terang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pertentangan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22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4AD98-7EFB-51CD-AD00-43237CAF8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2" b="2557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67E1-8157-1470-8DAB-F37A7F3E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21" y="3665152"/>
            <a:ext cx="8472557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Firman</a:t>
            </a:r>
            <a:r>
              <a:rPr lang="en-ID" sz="3200" dirty="0">
                <a:latin typeface="Eras Bold ITC" panose="020B0907030504020204" pitchFamily="34" charset="0"/>
              </a:rPr>
              <a:t> Allah [Kitab </a:t>
            </a:r>
            <a:r>
              <a:rPr lang="en-ID" sz="3200" dirty="0" err="1">
                <a:latin typeface="Eras Bold ITC" panose="020B0907030504020204" pitchFamily="34" charset="0"/>
              </a:rPr>
              <a:t>Suci</a:t>
            </a:r>
            <a:r>
              <a:rPr lang="en-ID" sz="3200" dirty="0">
                <a:latin typeface="Eras Bold ITC" panose="020B0907030504020204" pitchFamily="34" charset="0"/>
              </a:rPr>
              <a:t>] </a:t>
            </a:r>
            <a:r>
              <a:rPr lang="en-ID" sz="3200" dirty="0" err="1">
                <a:latin typeface="Eras Bold ITC" panose="020B0907030504020204" pitchFamily="34" charset="0"/>
              </a:rPr>
              <a:t>harus</a:t>
            </a:r>
            <a:r>
              <a:rPr lang="en-ID" sz="3200" dirty="0">
                <a:latin typeface="Eras Bold ITC" panose="020B0907030504020204" pitchFamily="34" charset="0"/>
              </a:rPr>
              <a:t> menjadi </a:t>
            </a:r>
            <a:r>
              <a:rPr lang="en-ID" sz="3200" dirty="0" err="1">
                <a:latin typeface="Eras Bold ITC" panose="020B0907030504020204" pitchFamily="34" charset="0"/>
              </a:rPr>
              <a:t>standar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terakhir</a:t>
            </a:r>
            <a:r>
              <a:rPr lang="en-ID" sz="3200" dirty="0"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latin typeface="Eras Bold ITC" panose="020B0907030504020204" pitchFamily="34" charset="0"/>
              </a:rPr>
              <a:t>tertinggi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untuk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memahami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semua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kebenaran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suci</a:t>
            </a:r>
            <a:r>
              <a:rPr lang="en-ID" sz="32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melawan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usaha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merusak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otoritas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inspirasi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mengaku</a:t>
            </a:r>
            <a:r>
              <a:rPr lang="en-ID" sz="3200" dirty="0">
                <a:latin typeface="Franklin Gothic Demi Cond" panose="020B0706030402020204" pitchFamily="34" charset="0"/>
              </a:rPr>
              <a:t>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mencintai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meragukannya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halus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76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52A64-0518-E51B-8E5A-311193098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43" r="43343"/>
          <a:stretch/>
        </p:blipFill>
        <p:spPr>
          <a:xfrm>
            <a:off x="20" y="10"/>
            <a:ext cx="3147352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02A8-461D-5D7F-345C-8BD7A37C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869" y="534573"/>
            <a:ext cx="5683347" cy="6161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Pemikiran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modern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dewasa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menjadikan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perkataan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bukannya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Allah. </a:t>
            </a:r>
            <a:r>
              <a:rPr lang="en-ID" sz="2600" dirty="0" err="1">
                <a:latin typeface="Franklin Gothic Demi Cond" panose="020B0706030402020204" pitchFamily="34" charset="0"/>
              </a:rPr>
              <a:t>Menurut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: Kitab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tulisan-tulisan para raja, </a:t>
            </a:r>
            <a:r>
              <a:rPr lang="en-ID" sz="2600" dirty="0" err="1">
                <a:latin typeface="Franklin Gothic Demi Cond" panose="020B0706030402020204" pitchFamily="34" charset="0"/>
              </a:rPr>
              <a:t>gembala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nelayan</a:t>
            </a:r>
            <a:r>
              <a:rPr lang="en-ID" sz="2600" dirty="0">
                <a:latin typeface="Franklin Gothic Demi Cond" panose="020B0706030402020204" pitchFamily="34" charset="0"/>
              </a:rPr>
              <a:t>, imam, </a:t>
            </a:r>
            <a:r>
              <a:rPr lang="en-ID" sz="2600" dirty="0" err="1">
                <a:latin typeface="Franklin Gothic Demi Cond" panose="020B0706030402020204" pitchFamily="34" charset="0"/>
              </a:rPr>
              <a:t>penyair</a:t>
            </a:r>
            <a:r>
              <a:rPr lang="en-ID" sz="2600" dirty="0">
                <a:latin typeface="Franklin Gothic Demi Cond" panose="020B0706030402020204" pitchFamily="34" charset="0"/>
              </a:rPr>
              <a:t>, dan orang-orang lain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membagikan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pemahaman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konsepsi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Allah,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alam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realitas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cara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terbaik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pahami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waktu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tempat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. Bila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mempercayai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dasar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pemikiran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maka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kesimpulannya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pengharapan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fondasi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memerlukan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tuntunan</a:t>
            </a:r>
            <a:r>
              <a:rPr lang="en-ID" sz="2600" dirty="0"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ditulis</a:t>
            </a:r>
            <a:r>
              <a:rPr lang="en-ID" sz="2600" dirty="0">
                <a:latin typeface="Franklin Gothic Demi Cond" panose="020B0706030402020204" pitchFamily="34" charset="0"/>
              </a:rPr>
              <a:t> oleh orang-orang </a:t>
            </a:r>
            <a:r>
              <a:rPr lang="en-ID" sz="2600" dirty="0" err="1">
                <a:latin typeface="Franklin Gothic Demi Cond" panose="020B0706030402020204" pitchFamily="34" charset="0"/>
              </a:rPr>
              <a:t>dahulu</a:t>
            </a:r>
            <a:r>
              <a:rPr lang="en-ID" sz="2600" dirty="0">
                <a:latin typeface="Franklin Gothic Demi Cond" panose="020B0706030402020204" pitchFamily="34" charset="0"/>
              </a:rPr>
              <a:t> kala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kebutuhan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. Kita </a:t>
            </a:r>
            <a:r>
              <a:rPr lang="en-ID" sz="2600" dirty="0" err="1">
                <a:latin typeface="Franklin Gothic Demi Cond" panose="020B0706030402020204" pitchFamily="34" charset="0"/>
              </a:rPr>
              <a:t>hidup</a:t>
            </a:r>
            <a:r>
              <a:rPr lang="en-ID" sz="2600" dirty="0">
                <a:latin typeface="Franklin Gothic Demi Cond" panose="020B0706030402020204" pitchFamily="34" charset="0"/>
              </a:rPr>
              <a:t> pada zaman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berbeda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endParaRPr lang="en-ID" sz="26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89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F14EA-AB57-8CC0-9720-2531B07FB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2269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EAD07-238D-4C6B-8E00-B2048F21A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988" y="1093763"/>
            <a:ext cx="8022981" cy="2335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Pemikiran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modern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membuat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Firman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Allah [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Alkitab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]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kehilangan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maknanya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umat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sekarang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Gill Sans Nova Cond XBd" panose="020B0A06020104020203" pitchFamily="34" charset="0"/>
              </a:rPr>
              <a:t>. 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Tapi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puji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Tuhan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mempercayai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: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Mazmur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119:105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Firman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-Mu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pelita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kakiku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terang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jalanku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5617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1F442-FCB3-E415-66BF-65CCF3A2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PENALARAN MANUSIA YANG TERPISAH DARI KITAB SUCI</a:t>
            </a:r>
            <a:b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17 April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410CC-B812-4516-9D50-3CB1326A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55" y="2385256"/>
            <a:ext cx="3862350" cy="377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bukanlah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masalah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pendapat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manusia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Kebenaran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adalah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masalah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wahyu</a:t>
            </a:r>
            <a:r>
              <a:rPr lang="en-ID" sz="3600" dirty="0">
                <a:latin typeface="Eras Bold ITC" panose="020B0907030504020204" pitchFamily="34" charset="0"/>
              </a:rPr>
              <a:t> Ilahi.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399D8-2760-FCC3-CB3B-12C2591A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926" y="2251636"/>
            <a:ext cx="2870666" cy="358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946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4E100-15CA-E41C-4062-4A7B0533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0311"/>
            <a:ext cx="8017546" cy="72734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YOHANES 12 : 35</a:t>
            </a:r>
            <a:endParaRPr lang="en-ID" sz="48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69D3A-379E-AE84-9476-423B74393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58B6-9C74-0F8E-65B5-4C48D021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13319"/>
            <a:ext cx="7567900" cy="255902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“Kata </a:t>
            </a:r>
            <a:r>
              <a:rPr lang="en-US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US" sz="3200" dirty="0">
                <a:latin typeface="Tw Cen MT Condensed Extra Bold" panose="020B0803020202020204" pitchFamily="34" charset="0"/>
              </a:rPr>
              <a:t> kepada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US" sz="3200" dirty="0">
                <a:latin typeface="Tw Cen MT Condensed Extra Bold" panose="020B0803020202020204" pitchFamily="34" charset="0"/>
              </a:rPr>
              <a:t>: "Hanya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sedikit</a:t>
            </a:r>
            <a:r>
              <a:rPr lang="en-US" sz="3200" dirty="0">
                <a:latin typeface="Tw Cen MT Condensed Extra Bold" panose="020B0803020202020204" pitchFamily="34" charset="0"/>
              </a:rPr>
              <a:t> waktu lagi </a:t>
            </a:r>
            <a:r>
              <a:rPr lang="en-US" sz="3200" dirty="0" err="1">
                <a:latin typeface="Tw Cen MT Condensed Extra Bold" panose="020B0803020202020204" pitchFamily="34" charset="0"/>
              </a:rPr>
              <a:t>terang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ada</a:t>
            </a:r>
            <a:r>
              <a:rPr lang="en-US" sz="3200" dirty="0">
                <a:latin typeface="Tw Cen MT Condensed Extra Bold" panose="020B0803020202020204" pitchFamily="34" charset="0"/>
              </a:rPr>
              <a:t> di </a:t>
            </a:r>
            <a:r>
              <a:rPr lang="en-US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kamu</a:t>
            </a:r>
            <a:r>
              <a:rPr lang="en-US" sz="3200" dirty="0">
                <a:latin typeface="Tw Cen MT Condensed Extra Bold" panose="020B0803020202020204" pitchFamily="34" charset="0"/>
              </a:rPr>
              <a:t>.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Selama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terang</a:t>
            </a:r>
            <a:r>
              <a:rPr lang="en-US" sz="3200" dirty="0">
                <a:latin typeface="Tw Cen MT Condensed Extra Bold" panose="020B0803020202020204" pitchFamily="34" charset="0"/>
              </a:rPr>
              <a:t> itu </a:t>
            </a:r>
            <a:r>
              <a:rPr lang="en-US" sz="3200" dirty="0" err="1">
                <a:latin typeface="Tw Cen MT Condensed Extra Bold" panose="020B0803020202020204" pitchFamily="34" charset="0"/>
              </a:rPr>
              <a:t>ada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padamu</a:t>
            </a:r>
            <a:r>
              <a:rPr lang="en-US" sz="3200" dirty="0">
                <a:latin typeface="Tw Cen MT Condensed Extra Bold" panose="020B0803020202020204" pitchFamily="34" charset="0"/>
              </a:rPr>
              <a:t>, </a:t>
            </a:r>
            <a:r>
              <a:rPr lang="en-US" sz="3200" dirty="0" err="1">
                <a:latin typeface="Tw Cen MT Condensed Extra Bold" panose="020B0803020202020204" pitchFamily="34" charset="0"/>
              </a:rPr>
              <a:t>percayalah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kepadanya</a:t>
            </a:r>
            <a:r>
              <a:rPr lang="en-US" sz="3200" dirty="0">
                <a:latin typeface="Tw Cen MT Condensed Extra Bold" panose="020B0803020202020204" pitchFamily="34" charset="0"/>
              </a:rPr>
              <a:t>, supaya kegelapan </a:t>
            </a:r>
            <a:r>
              <a:rPr lang="en-US" sz="3200" dirty="0" err="1">
                <a:latin typeface="Tw Cen MT Condensed Extra Bold" panose="020B0803020202020204" pitchFamily="34" charset="0"/>
              </a:rPr>
              <a:t>jangan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menguasai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kamu</a:t>
            </a:r>
            <a:r>
              <a:rPr lang="en-US" sz="3200" dirty="0">
                <a:latin typeface="Tw Cen MT Condensed Extra Bold" panose="020B0803020202020204" pitchFamily="34" charset="0"/>
              </a:rPr>
              <a:t>; </a:t>
            </a:r>
            <a:r>
              <a:rPr lang="en-US" sz="3200" dirty="0" err="1">
                <a:latin typeface="Tw Cen MT Condensed Extra Bold" panose="020B0803020202020204" pitchFamily="34" charset="0"/>
              </a:rPr>
              <a:t>barangsiapa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berjalan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kegelapan, </a:t>
            </a:r>
            <a:r>
              <a:rPr lang="en-US" sz="3200" dirty="0" err="1">
                <a:latin typeface="Tw Cen MT Condensed Extra Bold" panose="020B0803020202020204" pitchFamily="34" charset="0"/>
              </a:rPr>
              <a:t>ia</a:t>
            </a:r>
            <a:r>
              <a:rPr lang="en-US" sz="3200" dirty="0">
                <a:latin typeface="Tw Cen MT Condensed Extra Bold" panose="020B0803020202020204" pitchFamily="34" charset="0"/>
              </a:rPr>
              <a:t> tidak </a:t>
            </a:r>
            <a:r>
              <a:rPr lang="en-US" sz="3200" dirty="0" err="1">
                <a:latin typeface="Tw Cen MT Condensed Extra Bold" panose="020B0803020202020204" pitchFamily="34" charset="0"/>
              </a:rPr>
              <a:t>tahu</a:t>
            </a:r>
            <a:r>
              <a:rPr lang="en-US" sz="3200" dirty="0">
                <a:latin typeface="Tw Cen MT Condensed Extra Bold" panose="020B0803020202020204" pitchFamily="34" charset="0"/>
              </a:rPr>
              <a:t> ke mana </a:t>
            </a:r>
            <a:r>
              <a:rPr lang="en-US" sz="3200" dirty="0" err="1">
                <a:latin typeface="Tw Cen MT Condensed Extra Bold" panose="020B0803020202020204" pitchFamily="34" charset="0"/>
              </a:rPr>
              <a:t>ia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pergi</a:t>
            </a:r>
            <a:r>
              <a:rPr lang="en-US" sz="3200" dirty="0">
                <a:latin typeface="Tw Cen MT Condensed Extra Bold" panose="020B0803020202020204" pitchFamily="34" charset="0"/>
              </a:rPr>
              <a:t>.”</a:t>
            </a: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7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859A6-3CE1-1EBC-B155-1A40ACAE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" b="2631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514C4-8B1A-2144-BBA6-98F88D10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3752850"/>
            <a:ext cx="8500692" cy="27182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tipu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lblis</a:t>
            </a:r>
            <a:r>
              <a:rPr lang="en-ID" sz="3200" dirty="0">
                <a:latin typeface="Franklin Gothic Demi Cond" panose="020B0706030402020204" pitchFamily="34" charset="0"/>
              </a:rPr>
              <a:t> yang paling </a:t>
            </a:r>
            <a:r>
              <a:rPr lang="en-ID" sz="3200" dirty="0" err="1">
                <a:latin typeface="Franklin Gothic Demi Cond" panose="020B0706030402020204" pitchFamily="34" charset="0"/>
              </a:rPr>
              <a:t>efektif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penalaran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sudah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cukup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memahami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kehendak</a:t>
            </a:r>
            <a:r>
              <a:rPr lang="en-ID" sz="3200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tampaknya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budaya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sekali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salah di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955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C6FA2-8207-50B1-F367-3222F2C0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" r="7088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2B5F0-3F47-1D5D-5436-B958EE7C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78" y="2283970"/>
            <a:ext cx="4089397" cy="875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Amsal</a:t>
            </a:r>
            <a:r>
              <a:rPr 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16:25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3D172-9314-9A1B-74E8-60143D54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0" y="829206"/>
            <a:ext cx="7545071" cy="12153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“Ada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jalan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 yang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disangka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lurus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, tetapi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ujungnya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menuju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Eras Bold ITC" panose="020B0907030504020204" pitchFamily="34" charset="0"/>
              </a:rPr>
              <a:t>maut</a:t>
            </a:r>
            <a:r>
              <a:rPr lang="en-US" sz="3600" dirty="0">
                <a:solidFill>
                  <a:srgbClr val="FFFFFF"/>
                </a:solidFill>
                <a:latin typeface="Eras Bold ITC" panose="020B0907030504020204" pitchFamily="34" charset="0"/>
              </a:rPr>
              <a:t>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0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29B43-71F3-6E9A-41C0-06E7D3CF6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20" b="11533"/>
          <a:stretch/>
        </p:blipFill>
        <p:spPr>
          <a:xfrm>
            <a:off x="0" y="0"/>
            <a:ext cx="9143980" cy="272587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A9BAE-DA0A-2EFC-CDC3-DF010E05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2725875"/>
            <a:ext cx="8444421" cy="399848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Kebenaran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kesalahan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latin typeface="Tw Cen MT Condensed Extra Bold" panose="020B0803020202020204" pitchFamily="34" charset="0"/>
              </a:rPr>
              <a:t> dan yang salah, yang </a:t>
            </a:r>
            <a:r>
              <a:rPr lang="en-ID" dirty="0" err="1"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latin typeface="Tw Cen MT Condensed Extra Bold" panose="020B0803020202020204" pitchFamily="34" charset="0"/>
              </a:rPr>
              <a:t> dan yang </a:t>
            </a:r>
            <a:r>
              <a:rPr lang="en-ID" dirty="0" err="1"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-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dipahami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bertentangan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Allah dan </a:t>
            </a:r>
            <a:r>
              <a:rPr lang="en-ID" dirty="0" err="1">
                <a:latin typeface="Eras Bold ITC" panose="020B0907030504020204" pitchFamily="34" charset="0"/>
              </a:rPr>
              <a:t>Firman</a:t>
            </a:r>
            <a:r>
              <a:rPr lang="en-ID" dirty="0">
                <a:latin typeface="Eras Bold ITC" panose="020B0907030504020204" pitchFamily="34" charset="0"/>
              </a:rPr>
              <a:t>-Nya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kesalahan</a:t>
            </a:r>
            <a:r>
              <a:rPr lang="en-ID" dirty="0">
                <a:latin typeface="Eras Bold ITC" panose="020B0907030504020204" pitchFamily="34" charset="0"/>
              </a:rPr>
              <a:t>, dan </a:t>
            </a:r>
            <a:r>
              <a:rPr lang="en-ID" dirty="0" err="1">
                <a:latin typeface="Eras Bold ITC" panose="020B0907030504020204" pitchFamily="34" charset="0"/>
              </a:rPr>
              <a:t>kesalahan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selalu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berbahaya</a:t>
            </a:r>
            <a:r>
              <a:rPr lang="en-ID" dirty="0">
                <a:latin typeface="Eras Bold ITC" panose="020B0907030504020204" pitchFamily="34" charset="0"/>
              </a:rPr>
              <a:t>; </a:t>
            </a: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selaras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Allah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kebenaran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kebaikan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Betapa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pentingnya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menjadikan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Firman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Allah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sebagai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penentu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akhir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kebenaran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dan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moralitas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04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4C119-41BF-6106-585A-37BB40B1B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3" r="2172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F584E-CC23-FD6D-373D-F7B7333C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96" y="1853663"/>
            <a:ext cx="5258442" cy="315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latin typeface="Amasis MT Pro Black" panose="02040A04050005020304" pitchFamily="18" charset="0"/>
              </a:rPr>
              <a:t>Kita membutuhkan pertolongan Roh Kudus untuk menemukan kebenaran Ilahi.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5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E582C-CD3F-16E1-4B2A-AC81E556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0098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PEPERANGAN UNTUK PIKIRAN</a:t>
            </a:r>
            <a:br>
              <a:rPr lang="fi-FI" sz="47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18 April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C33FD-7D65-9E90-480F-F3DE1DCDC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82" y="1913125"/>
            <a:ext cx="4646735" cy="4558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2 </a:t>
            </a:r>
            <a:r>
              <a:rPr lang="en-ID" sz="36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600" dirty="0">
                <a:latin typeface="Tw Cen MT Condensed Extra Bold" panose="020B0803020202020204" pitchFamily="34" charset="0"/>
              </a:rPr>
              <a:t> 4:3-4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Jika </a:t>
            </a:r>
            <a:r>
              <a:rPr lang="en-ID" dirty="0" err="1"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latin typeface="Tw Cen MT Condensed Extra Bold" panose="020B0803020202020204" pitchFamily="34" charset="0"/>
              </a:rPr>
              <a:t> yang kami </a:t>
            </a:r>
            <a:r>
              <a:rPr lang="en-ID" dirty="0" err="1">
                <a:latin typeface="Tw Cen MT Condensed Extra Bold" panose="020B0803020202020204" pitchFamily="34" charset="0"/>
              </a:rPr>
              <a:t>beritakan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tertutup</a:t>
            </a:r>
            <a:r>
              <a:rPr lang="en-ID" dirty="0">
                <a:latin typeface="Tw Cen MT Condensed Extra Bold" panose="020B0803020202020204" pitchFamily="34" charset="0"/>
              </a:rPr>
              <a:t> juga, </a:t>
            </a:r>
            <a:r>
              <a:rPr lang="en-ID" dirty="0" err="1">
                <a:latin typeface="Tw Cen MT Condensed Extra Bold" panose="020B0803020202020204" pitchFamily="34" charset="0"/>
              </a:rPr>
              <a:t>maka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tertutup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binasa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latin typeface="Tw Cen MT Condensed Extra Bold" panose="020B0803020202020204" pitchFamily="34" charset="0"/>
              </a:rPr>
              <a:t> orang-orang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pikirannya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dibutakan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ilah</a:t>
            </a:r>
            <a:r>
              <a:rPr lang="en-ID" dirty="0">
                <a:latin typeface="Tw Cen MT Condensed Extra Bold" panose="020B0803020202020204" pitchFamily="34" charset="0"/>
              </a:rPr>
              <a:t> zaman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cahaya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gambaran</a:t>
            </a:r>
            <a:r>
              <a:rPr lang="en-ID" dirty="0">
                <a:latin typeface="Tw Cen MT Condensed Extra Bold" panose="020B0803020202020204" pitchFamily="34" charset="0"/>
              </a:rPr>
              <a:t> Allah.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791DA-D2E8-B7E0-7A93-9A6F0A567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2" t="5163" r="38641" b="7619"/>
          <a:stretch/>
        </p:blipFill>
        <p:spPr>
          <a:xfrm>
            <a:off x="5658365" y="2452702"/>
            <a:ext cx="2871053" cy="36957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9663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D9BF0-D5D0-2353-1765-934C1EF9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813" y="576285"/>
            <a:ext cx="4753672" cy="1322887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The SDA Bible Commentary,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854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CDBAC-2CBF-2375-289D-73BD0C44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0" y="1345541"/>
            <a:ext cx="2790114" cy="4177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32CFF-EEFE-5829-14C2-EBFB3CA0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412" y="2089085"/>
            <a:ext cx="4619073" cy="4333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"</a:t>
            </a:r>
            <a:r>
              <a:rPr lang="en-ID" sz="3000" dirty="0" err="1">
                <a:latin typeface="Tw Cen MT Condensed Extra Bold" panose="020B0803020202020204" pitchFamily="34" charset="0"/>
              </a:rPr>
              <a:t>Peperangan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dan Iblis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peperangan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memperebutkan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latin typeface="Tw Cen MT Condensed Extra Bold" panose="020B0803020202020204" pitchFamily="34" charset="0"/>
              </a:rPr>
              <a:t>" [Roma 7: 23, 25; 12: 2; 2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000" dirty="0">
                <a:latin typeface="Tw Cen MT Condensed Extra Bold" panose="020B0803020202020204" pitchFamily="34" charset="0"/>
              </a:rPr>
              <a:t> 3: 14, 11: 3; </a:t>
            </a:r>
            <a:r>
              <a:rPr lang="en-ID" sz="3000" dirty="0" err="1">
                <a:latin typeface="Tw Cen MT Condensed Extra Bold" panose="020B0803020202020204" pitchFamily="34" charset="0"/>
              </a:rPr>
              <a:t>Filipi</a:t>
            </a:r>
            <a:r>
              <a:rPr lang="en-ID" sz="3000" dirty="0">
                <a:latin typeface="Tw Cen MT Condensed Extra Bold" panose="020B0803020202020204" pitchFamily="34" charset="0"/>
              </a:rPr>
              <a:t> 2: 5, 4: 7, 8].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Pekerjaan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utama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Iblis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membutakan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menggelapkan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pikiran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5424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6CD6A-804D-438F-9747-49036506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56D6B-8106-4BA9-E5E7-9FCDE72A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39151"/>
            <a:ext cx="9143999" cy="1451538"/>
          </a:xfrm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Bagaimana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cara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Iblis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membutakan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pikiran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manusia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622F-C8DF-E4D7-86B0-198AE3A2A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81" y="1803231"/>
            <a:ext cx="8004516" cy="4625705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latin typeface="Franklin Gothic Demi Cond" panose="020B0706030402020204" pitchFamily="34" charset="0"/>
              </a:rPr>
              <a:t>menjauhkan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mempelajari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Firman</a:t>
            </a:r>
            <a:r>
              <a:rPr lang="en-ID" dirty="0"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mengacaukan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kekuatan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ekses-ekses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tubuh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jiwa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memenuhi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pikiran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sepenuhnya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hal-hal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membangkitkan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kesombongan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peninggian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Kurangnya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pengetahuan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pihak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terhilang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. Banyak yang </a:t>
            </a:r>
            <a:r>
              <a:rPr lang="en-ID" dirty="0" err="1"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kesempatan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memilih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; dan </a:t>
            </a:r>
            <a:r>
              <a:rPr lang="en-ID" dirty="0" err="1">
                <a:latin typeface="Franklin Gothic Demi Cond" panose="020B0706030402020204" pitchFamily="34" charset="0"/>
              </a:rPr>
              <a:t>lblis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membutakan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196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35502-1B54-671C-FCD9-D317722C8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7" r="848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D988-9C10-ABA7-E313-774919EA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821" y="1114194"/>
            <a:ext cx="4366517" cy="5227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"</a:t>
            </a:r>
            <a:r>
              <a:rPr lang="en-ID" sz="3200" dirty="0" err="1">
                <a:latin typeface="Franklin Gothic Heavy" panose="020B0903020102020204" pitchFamily="34" charset="0"/>
              </a:rPr>
              <a:t>Injil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satu-satunya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sarana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dengannya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skema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jahat</a:t>
            </a:r>
            <a:r>
              <a:rPr lang="en-ID" sz="3200" dirty="0"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latin typeface="Franklin Gothic Heavy" panose="020B0903020102020204" pitchFamily="34" charset="0"/>
              </a:rPr>
              <a:t>tipu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lblis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disingkapkan</a:t>
            </a:r>
            <a:r>
              <a:rPr lang="en-ID" sz="3200" dirty="0">
                <a:latin typeface="Franklin Gothic Heavy" panose="020B0903020102020204" pitchFamily="34" charset="0"/>
              </a:rPr>
              <a:t>, dan yang </a:t>
            </a:r>
            <a:r>
              <a:rPr lang="en-ID" sz="3200" dirty="0" err="1">
                <a:latin typeface="Franklin Gothic Heavy" panose="020B0903020102020204" pitchFamily="34" charset="0"/>
              </a:rPr>
              <a:t>dengannya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manusia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melihat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jalan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keluar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dari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kegelapan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menuju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terang</a:t>
            </a:r>
            <a:r>
              <a:rPr lang="en-ID" sz="3200" dirty="0">
                <a:latin typeface="Franklin Gothic Heavy" panose="020B09030201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298876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3F053-6129-517F-89BE-546EF77B6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8" r="28943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69A31-09C2-F1E1-AB93-6E5AB9F5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55" y="246580"/>
            <a:ext cx="5919894" cy="6534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abad-abad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awal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Kristen, orang-orang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 Baru </a:t>
            </a:r>
            <a:r>
              <a:rPr lang="en-ID" dirty="0" err="1">
                <a:latin typeface="Franklin Gothic Demi Cond" panose="020B0706030402020204" pitchFamily="34" charset="0"/>
              </a:rPr>
              <a:t>sepenuhnya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berkomitmen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Dia yang menjadi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kegelapan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ditebus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Impact" panose="020B0806030902050204" pitchFamily="34" charset="0"/>
              </a:rPr>
              <a:t>-Nya, </a:t>
            </a:r>
            <a:r>
              <a:rPr lang="en-ID" dirty="0" err="1">
                <a:latin typeface="Impact" panose="020B0806030902050204" pitchFamily="34" charset="0"/>
              </a:rPr>
              <a:t>diubahkan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kuasa</a:t>
            </a:r>
            <a:r>
              <a:rPr lang="en-ID" dirty="0">
                <a:latin typeface="Impact" panose="020B0806030902050204" pitchFamily="34" charset="0"/>
              </a:rPr>
              <a:t>-Nya, dan </a:t>
            </a:r>
            <a:r>
              <a:rPr lang="en-ID" dirty="0" err="1">
                <a:latin typeface="Impact" panose="020B0806030902050204" pitchFamily="34" charset="0"/>
              </a:rPr>
              <a:t>dimotivasi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memutuskan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ikatan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kesetiaan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mengenali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tipu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lblis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mulia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selalu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pria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wanita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oleh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berdiri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berani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demi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475658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FDF4-7B69-9C22-2B1C-2F648C09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8C83B-E222-E9BA-288C-FF1EA2E3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2B52C-C448-9DA0-FB21-7F313D2B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8EA220-9A43-96D2-8965-E5F95721CAAB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E82D8CCD-1E42-04D7-EA46-702757B44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7C17B30C-0573-BE90-C297-9D1150567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96537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64D3A225-8B2B-4C41-6AC0-153D31D2F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464385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44D18AFB-29CF-2177-8BD0-D0C6EAB3A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593160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8D0EA722-9DA4-00C0-C6CD-E38072210F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E8ADB1-3854-0AF9-114F-7ABC3B53CD4E}"/>
              </a:ext>
            </a:extLst>
          </p:cNvPr>
          <p:cNvSpPr txBox="1"/>
          <p:nvPr/>
        </p:nvSpPr>
        <p:spPr>
          <a:xfrm>
            <a:off x="1247205" y="935078"/>
            <a:ext cx="7557748" cy="1015663"/>
          </a:xfrm>
          <a:prstGeom prst="rect">
            <a:avLst/>
          </a:prstGeom>
          <a:solidFill>
            <a:srgbClr val="F3ABB4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Kebenaran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keluar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hati</a:t>
            </a:r>
            <a:r>
              <a:rPr lang="en-ID" sz="2000" dirty="0">
                <a:latin typeface="Impact" panose="020B0806030902050204" pitchFamily="34" charset="0"/>
              </a:rPr>
              <a:t> Allah yang </a:t>
            </a:r>
            <a:r>
              <a:rPr lang="en-ID" sz="2000" dirty="0" err="1">
                <a:latin typeface="Impact" panose="020B0806030902050204" pitchFamily="34" charset="0"/>
              </a:rPr>
              <a:t>maha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bijaksana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maha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pengasih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maha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tahu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sehingga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setiap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serangan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menggunakan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perisai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kebenaran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abadi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berkata</a:t>
            </a:r>
            <a:r>
              <a:rPr lang="en-ID" sz="2000" dirty="0">
                <a:latin typeface="Impact" panose="020B0806030902050204" pitchFamily="34" charset="0"/>
              </a:rPr>
              <a:t>, "Ada </a:t>
            </a:r>
            <a:r>
              <a:rPr lang="en-ID" sz="2000" dirty="0" err="1">
                <a:latin typeface="Impact" panose="020B0806030902050204" pitchFamily="34" charset="0"/>
              </a:rPr>
              <a:t>tertulis</a:t>
            </a:r>
            <a:r>
              <a:rPr lang="en-ID" sz="2000" dirty="0">
                <a:latin typeface="Impact" panose="020B0806030902050204" pitchFamily="34" charset="0"/>
              </a:rPr>
              <a:t>."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3C5C9-074B-F15D-4855-B5F454DE99BB}"/>
              </a:ext>
            </a:extLst>
          </p:cNvPr>
          <p:cNvSpPr txBox="1"/>
          <p:nvPr/>
        </p:nvSpPr>
        <p:spPr>
          <a:xfrm>
            <a:off x="1235467" y="2147627"/>
            <a:ext cx="7557748" cy="1154162"/>
          </a:xfrm>
          <a:prstGeom prst="rect">
            <a:avLst/>
          </a:prstGeom>
          <a:solidFill>
            <a:srgbClr val="81FF81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Berjaga-jagalah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karena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ajaran-ajaran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sesat</a:t>
            </a:r>
            <a:r>
              <a:rPr lang="en-ID" sz="2300" dirty="0">
                <a:latin typeface="Impact" panose="020B0806030902050204" pitchFamily="34" charset="0"/>
              </a:rPr>
              <a:t> dan orang-orang </a:t>
            </a:r>
            <a:r>
              <a:rPr lang="en-ID" sz="2300" dirty="0" err="1">
                <a:latin typeface="Impact" panose="020B0806030902050204" pitchFamily="34" charset="0"/>
              </a:rPr>
              <a:t>percaya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menghadapi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penganiayaan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kejam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berasal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dari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gereja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7FF94-2228-F016-7FFB-055EE0059829}"/>
              </a:ext>
            </a:extLst>
          </p:cNvPr>
          <p:cNvSpPr txBox="1"/>
          <p:nvPr/>
        </p:nvSpPr>
        <p:spPr>
          <a:xfrm>
            <a:off x="1247205" y="3527339"/>
            <a:ext cx="7546010" cy="800219"/>
          </a:xfrm>
          <a:prstGeom prst="rect">
            <a:avLst/>
          </a:prstGeom>
          <a:solidFill>
            <a:srgbClr val="B3FFFF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Firman</a:t>
            </a:r>
            <a:r>
              <a:rPr lang="en-ID" sz="2300" dirty="0">
                <a:latin typeface="Impact" panose="020B0806030902050204" pitchFamily="34" charset="0"/>
              </a:rPr>
              <a:t> Allah [Kitab </a:t>
            </a:r>
            <a:r>
              <a:rPr lang="en-ID" sz="2300" dirty="0" err="1">
                <a:latin typeface="Impact" panose="020B0806030902050204" pitchFamily="34" charset="0"/>
              </a:rPr>
              <a:t>Suci</a:t>
            </a:r>
            <a:r>
              <a:rPr lang="en-ID" sz="2300" dirty="0">
                <a:latin typeface="Impact" panose="020B0806030902050204" pitchFamily="34" charset="0"/>
              </a:rPr>
              <a:t>] </a:t>
            </a:r>
            <a:r>
              <a:rPr lang="en-ID" sz="2300" dirty="0" err="1">
                <a:latin typeface="Impact" panose="020B0806030902050204" pitchFamily="34" charset="0"/>
              </a:rPr>
              <a:t>harus</a:t>
            </a:r>
            <a:r>
              <a:rPr lang="en-ID" sz="2300" dirty="0">
                <a:latin typeface="Impact" panose="020B0806030902050204" pitchFamily="34" charset="0"/>
              </a:rPr>
              <a:t> menjadi </a:t>
            </a:r>
            <a:r>
              <a:rPr lang="en-ID" sz="2300" dirty="0" err="1">
                <a:latin typeface="Impact" panose="020B0806030902050204" pitchFamily="34" charset="0"/>
              </a:rPr>
              <a:t>standar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terakhir</a:t>
            </a:r>
            <a:r>
              <a:rPr lang="en-ID" sz="2300" dirty="0">
                <a:latin typeface="Impact" panose="020B0806030902050204" pitchFamily="34" charset="0"/>
              </a:rPr>
              <a:t> dan </a:t>
            </a:r>
            <a:r>
              <a:rPr lang="en-ID" sz="2300" dirty="0" err="1">
                <a:latin typeface="Impact" panose="020B0806030902050204" pitchFamily="34" charset="0"/>
              </a:rPr>
              <a:t>tertinggi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memahami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semua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kebenaran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suci</a:t>
            </a:r>
            <a:r>
              <a:rPr lang="en-ID" sz="23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9377F-D59D-2A98-84FA-44A396E547C7}"/>
              </a:ext>
            </a:extLst>
          </p:cNvPr>
          <p:cNvSpPr txBox="1"/>
          <p:nvPr/>
        </p:nvSpPr>
        <p:spPr>
          <a:xfrm>
            <a:off x="1247205" y="4578283"/>
            <a:ext cx="7546010" cy="830997"/>
          </a:xfrm>
          <a:prstGeom prst="rect">
            <a:avLst/>
          </a:prstGeom>
          <a:solidFill>
            <a:srgbClr val="C0AC7A"/>
          </a:solidFill>
        </p:spPr>
        <p:txBody>
          <a:bodyPr wrap="square">
            <a:spAutoFit/>
          </a:bodyPr>
          <a:lstStyle/>
          <a:p>
            <a:r>
              <a:rPr lang="fi-FI" sz="2400" dirty="0">
                <a:latin typeface="Impact" panose="020B0806030902050204" pitchFamily="34" charset="0"/>
              </a:rPr>
              <a:t>Kita membutuhkan pertolongan Roh Kudus untuk menemukan kebenaran Ilahi.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80A5A8-41AD-BFA8-7290-580F08AB5796}"/>
              </a:ext>
            </a:extLst>
          </p:cNvPr>
          <p:cNvSpPr txBox="1"/>
          <p:nvPr/>
        </p:nvSpPr>
        <p:spPr>
          <a:xfrm>
            <a:off x="1235468" y="5596979"/>
            <a:ext cx="7557748" cy="1107996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Injil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satu-satunya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sarana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dengannya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skema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jahat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tipu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lblis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disingkapkan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sehingga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manusia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melihat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jalan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keluar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kegelapan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menuju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terang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83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38640-3AF5-EA1B-DF11-7054257A2C14}"/>
              </a:ext>
            </a:extLst>
          </p:cNvPr>
          <p:cNvSpPr>
            <a:spLocks/>
          </p:cNvSpPr>
          <p:nvPr/>
        </p:nvSpPr>
        <p:spPr>
          <a:xfrm>
            <a:off x="4557442" y="2728994"/>
            <a:ext cx="4490419" cy="385749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29768"/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Terlahir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dari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Yesus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,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gereja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bergabung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dengan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pertentangan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besar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 di </a:t>
            </a:r>
            <a:r>
              <a:rPr lang="en-ID" sz="2300" kern="1200" dirty="0" err="1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pihak</a:t>
            </a:r>
            <a:r>
              <a:rPr lang="en-ID" sz="2300" kern="1200" dirty="0">
                <a:solidFill>
                  <a:schemeClr val="tx1"/>
                </a:solidFill>
                <a:latin typeface="Gill Sans Nova Cond XBd" panose="020B0A06020104020203" pitchFamily="34" charset="0"/>
                <a:ea typeface="+mn-ea"/>
                <a:cs typeface="+mn-cs"/>
              </a:rPr>
              <a:t>-Nya. </a:t>
            </a:r>
          </a:p>
          <a:p>
            <a:pPr defTabSz="429768"/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Namun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,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gereja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akan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segera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menghadapi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godaan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yang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sama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seperti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Adam dan Hawa: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meragukan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Firman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Yesus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dan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menginginkan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kompromi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antara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perintah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-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perintah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-Nya yang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berotoritas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dengan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doktrin-doktrin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Iblis yang </a:t>
            </a:r>
            <a:r>
              <a:rPr lang="en-ID" sz="2300" kern="1200" dirty="0" err="1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menyesatkan</a:t>
            </a:r>
            <a:r>
              <a:rPr lang="en-ID" sz="2300" kern="1200" dirty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.</a:t>
            </a:r>
            <a:endParaRPr lang="en-ID" sz="2300" dirty="0">
              <a:latin typeface="Franklin Gothic Demi" panose="020B07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440D9-AD55-8AAB-4E17-2E37D55E4AFB}"/>
              </a:ext>
            </a:extLst>
          </p:cNvPr>
          <p:cNvSpPr txBox="1"/>
          <p:nvPr/>
        </p:nvSpPr>
        <p:spPr>
          <a:xfrm>
            <a:off x="482600" y="347263"/>
            <a:ext cx="411380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9768"/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Pekan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ini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kita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menyaksikan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bagaimana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gereja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rasuli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, dan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gereja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pascarasuli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,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memasuki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pertentangan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besar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n-ID" sz="2600" kern="1200" dirty="0" err="1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antara</a:t>
            </a:r>
            <a:r>
              <a:rPr lang="en-ID" sz="260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 Allah dan Iblis.</a:t>
            </a:r>
            <a:endParaRPr lang="en-ID" sz="2600" dirty="0"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3D4F7-365F-D326-5A05-9D50BE44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25" y="347584"/>
            <a:ext cx="3178573" cy="2092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D631D-616C-92B6-5100-A858DC982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6" r="7395"/>
          <a:stretch/>
        </p:blipFill>
        <p:spPr>
          <a:xfrm>
            <a:off x="482600" y="3052164"/>
            <a:ext cx="3462879" cy="2794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67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54EB7-95CB-7129-D69B-F7E4DF8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KOMPROMI: STRATEGI LICIK IBLIS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14 April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1012-933B-BE1E-E058-2A89646CF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06" y="2120954"/>
            <a:ext cx="8248282" cy="1550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Sumber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Penulis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keluar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hati</a:t>
            </a:r>
            <a:r>
              <a:rPr lang="en-ID" sz="3200" dirty="0">
                <a:latin typeface="Gill Sans Ultra Bold Condensed" panose="020B0A06020104020203" pitchFamily="34" charset="0"/>
              </a:rPr>
              <a:t> Allah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maha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bijaksana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maha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pengasih</a:t>
            </a:r>
            <a:r>
              <a:rPr lang="en-ID" sz="3200" dirty="0">
                <a:latin typeface="Gill Sans Ultra Bold Condensed" panose="020B0A06020104020203" pitchFamily="34" charset="0"/>
              </a:rPr>
              <a:t>,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maha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tahu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E61F3-4AFF-8281-035A-21503302A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7" r="13077"/>
          <a:stretch/>
        </p:blipFill>
        <p:spPr>
          <a:xfrm>
            <a:off x="397504" y="3779465"/>
            <a:ext cx="3658697" cy="27134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4B888D-F443-F444-6AC3-1011E997A845}"/>
              </a:ext>
            </a:extLst>
          </p:cNvPr>
          <p:cNvSpPr txBox="1"/>
          <p:nvPr/>
        </p:nvSpPr>
        <p:spPr>
          <a:xfrm>
            <a:off x="3879120" y="4026465"/>
            <a:ext cx="48673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Dia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dasar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realitas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14:6, </a:t>
            </a:r>
            <a:r>
              <a:rPr lang="en-ID" sz="3600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17:17].</a:t>
            </a:r>
          </a:p>
        </p:txBody>
      </p:sp>
    </p:spTree>
    <p:extLst>
      <p:ext uri="{BB962C8B-B14F-4D97-AF65-F5344CB8AC3E}">
        <p14:creationId xmlns:p14="http://schemas.microsoft.com/office/powerpoint/2010/main" val="425332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F05646-040B-F2B1-01E0-5685FA68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E870E-2183-37B3-C40E-B820E271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latin typeface="Impact" panose="020B0806030902050204" pitchFamily="34" charset="0"/>
              </a:rPr>
              <a:t>Iblis adalah pendusta dan bapa segala dusta [Yohanes 8:44]. Apa yang Iblis lakukan </a:t>
            </a:r>
            <a:br>
              <a:rPr lang="sv-SE" sz="32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sv-SE" sz="3200" dirty="0">
                <a:solidFill>
                  <a:schemeClr val="bg1"/>
                </a:solidFill>
                <a:latin typeface="Impact" panose="020B0806030902050204" pitchFamily="34" charset="0"/>
              </a:rPr>
              <a:t>terhadap firman Allah dan apa tujuannya? </a:t>
            </a:r>
            <a:endParaRPr lang="en-ID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585B-454F-4C62-45B2-5F578DFF9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28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siap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kebohongan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tipu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informasi</a:t>
            </a:r>
            <a:r>
              <a:rPr lang="en-ID" sz="3000" dirty="0">
                <a:latin typeface="Tw Cen MT Condensed Extra Bold" panose="020B0803020202020204" pitchFamily="34" charset="0"/>
              </a:rPr>
              <a:t> yang salah,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pemutarbalikan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menyesatkan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000" dirty="0">
                <a:latin typeface="Tw Cen MT Condensed Extra Bold" panose="020B0803020202020204" pitchFamily="34" charset="0"/>
              </a:rPr>
              <a:t> Allah.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menipu</a:t>
            </a:r>
            <a:r>
              <a:rPr lang="en-ID" sz="3000" dirty="0">
                <a:latin typeface="Tw Cen MT Condensed Extra Bold" panose="020B0803020202020204" pitchFamily="34" charset="0"/>
              </a:rPr>
              <a:t> Hawa di Taman Eden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memutarbalikkan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menciptakan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keraguan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terang-terangan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menyangkal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katakan</a:t>
            </a:r>
            <a:r>
              <a:rPr lang="en-ID" sz="3000" dirty="0">
                <a:latin typeface="Tw Cen MT Condensed Extra Bold" panose="020B08030202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merusak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kepercayaan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000" dirty="0">
                <a:latin typeface="Tw Cen MT Condensed Extra Bold" panose="020B0803020202020204" pitchFamily="34" charset="0"/>
              </a:rPr>
              <a:t> Allah,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menentang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kehendak</a:t>
            </a:r>
            <a:r>
              <a:rPr lang="en-ID" sz="3000" dirty="0">
                <a:latin typeface="Tw Cen MT Condensed Extra Bold" panose="020B0803020202020204" pitchFamily="34" charset="0"/>
              </a:rPr>
              <a:t> Allah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diungkapkan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memutarbalikkan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kadang-kadang</a:t>
            </a:r>
            <a:r>
              <a:rPr lang="en-ID" sz="3000" dirty="0">
                <a:latin typeface="Tw Cen MT Condensed Extra Bold" panose="020B0803020202020204" pitchFamily="34" charset="0"/>
              </a:rPr>
              <a:t> salah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mengutip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keuntungannya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34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43C69-87D4-9335-6294-E2EB84F4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985" y="306322"/>
            <a:ext cx="5086350" cy="1338696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. 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BC631-CE64-B348-8588-83120718A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1" r="22013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ECA56-7459-ABF9-A014-998FB67D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69" y="1540330"/>
            <a:ext cx="6299539" cy="520511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“</a:t>
            </a:r>
            <a:r>
              <a:rPr lang="en-ID" sz="2600" dirty="0" err="1">
                <a:latin typeface="Franklin Gothic Demi Cond" panose="020B0706030402020204" pitchFamily="34" charset="0"/>
              </a:rPr>
              <a:t>Setan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tahu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betul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menyanggupkan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manusia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penipuannya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melawan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kuasanya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oleh </a:t>
            </a:r>
            <a:r>
              <a:rPr lang="en-ID" sz="2600" dirty="0" err="1">
                <a:latin typeface="Franklin Gothic Demi Cond" panose="020B0706030402020204" pitchFamily="34" charset="0"/>
              </a:rPr>
              <a:t>Firman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bahkan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Juruselamat</a:t>
            </a:r>
            <a:r>
              <a:rPr lang="en-ID" sz="2600" dirty="0">
                <a:latin typeface="Franklin Gothic Demi Cond" panose="020B0706030402020204" pitchFamily="34" charset="0"/>
              </a:rPr>
              <a:t> dunia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mampu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melawan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serangan</a:t>
            </a:r>
            <a:r>
              <a:rPr lang="en-ID" sz="2600" dirty="0">
                <a:latin typeface="Franklin Gothic Demi Cond" panose="020B0706030402020204" pitchFamily="34" charset="0"/>
              </a:rPr>
              <a:t> Satan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latin typeface="Gill Sans Ultra Bold Condensed" panose="020B0A06020104020203" pitchFamily="34" charset="0"/>
              </a:rPr>
              <a:t>Pada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setiap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serangan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menggunakan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perisai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abadi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berkata</a:t>
            </a:r>
            <a:r>
              <a:rPr lang="en-ID" sz="2600" dirty="0">
                <a:latin typeface="Gill Sans Ultra Bold Condensed" panose="020B0A06020104020203" pitchFamily="34" charset="0"/>
              </a:rPr>
              <a:t>, "Ada </a:t>
            </a:r>
            <a:r>
              <a:rPr lang="en-ID" sz="2600" dirty="0" err="1">
                <a:latin typeface="Gill Sans Ultra Bold Condensed" panose="020B0A06020104020203" pitchFamily="34" charset="0"/>
              </a:rPr>
              <a:t>tertulis</a:t>
            </a:r>
            <a:r>
              <a:rPr lang="en-ID" sz="2600" dirty="0">
                <a:latin typeface="Gill Sans Ultra Bold Condensed" panose="020B0A06020104020203" pitchFamily="34" charset="0"/>
              </a:rPr>
              <a:t>."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setiap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usul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musuh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menghadapkan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budi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kuasa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Firman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. Agar </a:t>
            </a:r>
            <a:r>
              <a:rPr lang="en-ID" sz="2600" dirty="0" err="1">
                <a:latin typeface="Franklin Gothic Demi Cond" panose="020B0706030402020204" pitchFamily="34" charset="0"/>
              </a:rPr>
              <a:t>Setan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mempertahankan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kekuasaannya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manusia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mendirikan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kekuasaan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Kepausan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direbut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menahan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mengabaikan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ketidaktahuan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193281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CB46E-C009-8D94-D31F-97425831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402470"/>
            <a:ext cx="5086350" cy="1044176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. 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C47E8-19F7-75B1-6382-7E4F318FC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1" r="22013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E2B-1BC0-F89C-7955-7028C2DD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808" y="1583769"/>
            <a:ext cx="5880734" cy="513710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“</a:t>
            </a:r>
            <a:r>
              <a:rPr lang="en-ID" dirty="0">
                <a:latin typeface="Gill Sans Ultra Bold Condensed" panose="020B0A06020104020203" pitchFamily="34" charset="0"/>
              </a:rPr>
              <a:t>Kitab </a:t>
            </a:r>
            <a:r>
              <a:rPr lang="en-ID" dirty="0" err="1">
                <a:latin typeface="Gill Sans Ultra Bold Condensed" panose="020B0A06020104020203" pitchFamily="34" charset="0"/>
              </a:rPr>
              <a:t>Suci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meninggikan</a:t>
            </a:r>
            <a:r>
              <a:rPr lang="en-ID" dirty="0">
                <a:latin typeface="Gill Sans Ultra Bold Condensed" panose="020B0A06020104020203" pitchFamily="34" charset="0"/>
              </a:rPr>
              <a:t> Allah, dan </a:t>
            </a:r>
            <a:r>
              <a:rPr lang="en-ID" dirty="0" err="1">
                <a:latin typeface="Gill Sans Ultra Bold Condensed" panose="020B0A06020104020203" pitchFamily="34" charset="0"/>
              </a:rPr>
              <a:t>menempatkan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fana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latin typeface="Gill Sans Ultra Bold Condensed" panose="020B0A06020104020203" pitchFamily="34" charset="0"/>
              </a:rPr>
              <a:t>posisinya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sebenarnya</a:t>
            </a:r>
            <a:r>
              <a:rPr lang="en-ID" dirty="0">
                <a:latin typeface="Franklin Gothic Demi Cond" panose="020B0706030402020204" pitchFamily="34" charset="0"/>
              </a:rPr>
              <a:t>; oleh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kebenarannya</a:t>
            </a:r>
            <a:r>
              <a:rPr lang="en-ID" dirty="0">
                <a:latin typeface="Franklin Gothic Demi Cond" panose="020B0706030402020204" pitchFamily="34" charset="0"/>
              </a:rPr>
              <a:t> yang kudus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dirahasiakan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dipadamkan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Logika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dianut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Roma. </a:t>
            </a:r>
            <a:r>
              <a:rPr lang="en-ID" dirty="0" err="1"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ratusan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pengedaran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dilarang</a:t>
            </a:r>
            <a:r>
              <a:rPr lang="en-ID" dirty="0">
                <a:latin typeface="Franklin Gothic Demi Cond" panose="020B0706030402020204" pitchFamily="34" charset="0"/>
              </a:rPr>
              <a:t>. Orang-orang </a:t>
            </a:r>
            <a:r>
              <a:rPr lang="en-ID" dirty="0" err="1">
                <a:latin typeface="Franklin Gothic Demi Cond" panose="020B0706030402020204" pitchFamily="34" charset="0"/>
              </a:rPr>
              <a:t>dilarang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membacanya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memilikinya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rumah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, dan para imam dan </a:t>
            </a:r>
            <a:r>
              <a:rPr lang="en-ID" dirty="0" err="1">
                <a:latin typeface="Franklin Gothic Demi Cond" panose="020B0706030402020204" pitchFamily="34" charset="0"/>
              </a:rPr>
              <a:t>pejabat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tinggi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Roma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jujur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menafsirkan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pengajaran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mendukung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kepura-puraan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10728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08E3D-8B26-FCF3-A584-EC00CA1D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C00000"/>
                </a:solidFill>
                <a:latin typeface="Impact" panose="020B0806030902050204" pitchFamily="34" charset="0"/>
              </a:rPr>
              <a:t>SERIGALA-SERIGALA GANAS</a:t>
            </a:r>
            <a:br>
              <a:rPr lang="sv-SE" sz="4300" dirty="0"/>
            </a:b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15 April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9D1F9-1DCE-B5AC-5ACD-D0B086F3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68" y="2278965"/>
            <a:ext cx="5411417" cy="4417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Aptos Black" panose="020B0004020202020204" pitchFamily="34" charset="0"/>
              </a:rPr>
              <a:t>Kisah</a:t>
            </a:r>
            <a:r>
              <a:rPr lang="en-ID" sz="3200" dirty="0">
                <a:latin typeface="Aptos Black" panose="020B0004020202020204" pitchFamily="34" charset="0"/>
              </a:rPr>
              <a:t> Para Rasul 20:29-30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“Aku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serigala-serigala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ganas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tengah-tengah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menyayangkan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kawanan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muncul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orang, yang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palsu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berusaha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menarik</a:t>
            </a:r>
            <a:r>
              <a:rPr lang="en-ID" dirty="0">
                <a:latin typeface="Franklin Gothic Demi Cond" panose="020B0706030402020204" pitchFamily="34" charset="0"/>
              </a:rPr>
              <a:t> murid-murid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jalan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mengikut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21487-4DD2-D76A-0237-1755FB521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679" y="2508377"/>
            <a:ext cx="3221053" cy="3202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885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A6D3C-20A8-ED0C-44A9-3758B231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B85BA-458E-195E-0561-EE762091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93899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Dua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amaran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keprihatinan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rasul Paulus: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48067-A3BE-5B50-ACC1-7ADC73F4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395" y="2307103"/>
            <a:ext cx="7058178" cy="4318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serigala-serigala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ganas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masuk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tengah-tengah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menyayangkan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kawanan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Kisah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Para Rasul 20:29]. </a:t>
            </a:r>
          </a:p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kata lain, </a:t>
            </a:r>
            <a:r>
              <a:rPr lang="en-ID" sz="3600" dirty="0">
                <a:latin typeface="Impact" panose="020B0806030902050204" pitchFamily="34" charset="0"/>
              </a:rPr>
              <a:t>orang-orang </a:t>
            </a:r>
            <a:r>
              <a:rPr lang="en-ID" sz="3600" dirty="0" err="1">
                <a:latin typeface="Impact" panose="020B0806030902050204" pitchFamily="34" charset="0"/>
              </a:rPr>
              <a:t>percaya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menghadapi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penganiayaan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kejam</a:t>
            </a:r>
            <a:r>
              <a:rPr lang="en-ID" sz="36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tetapi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gereja</a:t>
            </a:r>
            <a:r>
              <a:rPr lang="en-ID" sz="3600" dirty="0"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E3587-539B-E82A-1E30-164B3DEC8656}"/>
              </a:ext>
            </a:extLst>
          </p:cNvPr>
          <p:cNvSpPr/>
          <p:nvPr/>
        </p:nvSpPr>
        <p:spPr>
          <a:xfrm>
            <a:off x="341427" y="3299085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7412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</TotalTime>
  <Words>1642</Words>
  <Application>Microsoft Office PowerPoint</Application>
  <PresentationFormat>On-screen Show (4:3)</PresentationFormat>
  <Paragraphs>78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Aptos</vt:lpstr>
      <vt:lpstr>Aptos Black</vt:lpstr>
      <vt:lpstr>Aptos Display</vt:lpstr>
      <vt:lpstr>Arial</vt:lpstr>
      <vt:lpstr>Berlin Sans FB</vt:lpstr>
      <vt:lpstr>Eras Bold ITC</vt:lpstr>
      <vt:lpstr>Franklin Gothic Demi</vt:lpstr>
      <vt:lpstr>Franklin Gothic Demi Cond</vt:lpstr>
      <vt:lpstr>Franklin Gothic Heavy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TERANG BERSINAR  DALAM KEGELAPAN</vt:lpstr>
      <vt:lpstr>YOHANES 12 : 35</vt:lpstr>
      <vt:lpstr>PowerPoint Presentation</vt:lpstr>
      <vt:lpstr>KOMPROMI: STRATEGI LICIK IBLIS Minggu, 14 April 2024</vt:lpstr>
      <vt:lpstr>Iblis adalah pendusta dan bapa segala dusta [Yohanes 8:44]. Apa yang Iblis lakukan  terhadap firman Allah dan apa tujuannya? </vt:lpstr>
      <vt:lpstr>Ellen G. White,  Kemenangan Akhir, hal. 44</vt:lpstr>
      <vt:lpstr>Ellen G. White,  Kemenangan Akhir, hal. 44</vt:lpstr>
      <vt:lpstr>SERIGALA-SERIGALA GANAS Senin, 15 April 2024</vt:lpstr>
      <vt:lpstr>Dua amaran dan keprihatinan rasul Paulus:</vt:lpstr>
      <vt:lpstr>PowerPoint Presentation</vt:lpstr>
      <vt:lpstr>PowerPoint Presentation</vt:lpstr>
      <vt:lpstr>PowerPoint Presentation</vt:lpstr>
      <vt:lpstr>DILINDUNGI OLEH FIRMAN Selasa, 16 April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PENALARAN MANUSIA YANG TERPISAH DARI KITAB SUCI Rabu, 17 April 2024</vt:lpstr>
      <vt:lpstr>PowerPoint Presentation</vt:lpstr>
      <vt:lpstr>Amsal 16:25</vt:lpstr>
      <vt:lpstr>PowerPoint Presentation</vt:lpstr>
      <vt:lpstr>PowerPoint Presentation</vt:lpstr>
      <vt:lpstr>PEPERANGAN UNTUK PIKIRAN Kamis, 18 April 2024</vt:lpstr>
      <vt:lpstr>The SDA Bible Commentary, Jld. 6, hlm. 854</vt:lpstr>
      <vt:lpstr>Bagaimana cara Iblis membutakan pikiran manusia?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TERANG BERSINAR DALAM KEGELAPAN</dc:title>
  <dc:creator>Office365</dc:creator>
  <cp:lastModifiedBy>Office365</cp:lastModifiedBy>
  <cp:revision>19</cp:revision>
  <dcterms:created xsi:type="dcterms:W3CDTF">2024-04-15T22:35:50Z</dcterms:created>
  <dcterms:modified xsi:type="dcterms:W3CDTF">2024-04-18T10:46:18Z</dcterms:modified>
</cp:coreProperties>
</file>