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7" r:id="rId4"/>
    <p:sldId id="298" r:id="rId5"/>
    <p:sldId id="295" r:id="rId6"/>
    <p:sldId id="299" r:id="rId7"/>
    <p:sldId id="296" r:id="rId8"/>
    <p:sldId id="257" r:id="rId9"/>
    <p:sldId id="258" r:id="rId10"/>
    <p:sldId id="260" r:id="rId11"/>
    <p:sldId id="261" r:id="rId12"/>
    <p:sldId id="262" r:id="rId13"/>
    <p:sldId id="263" r:id="rId14"/>
    <p:sldId id="264" r:id="rId15"/>
    <p:sldId id="305" r:id="rId16"/>
    <p:sldId id="265" r:id="rId17"/>
    <p:sldId id="266" r:id="rId18"/>
    <p:sldId id="268" r:id="rId19"/>
    <p:sldId id="269" r:id="rId20"/>
    <p:sldId id="301" r:id="rId21"/>
    <p:sldId id="300" r:id="rId22"/>
    <p:sldId id="270" r:id="rId23"/>
    <p:sldId id="272" r:id="rId24"/>
    <p:sldId id="274" r:id="rId25"/>
    <p:sldId id="275" r:id="rId26"/>
    <p:sldId id="276" r:id="rId27"/>
    <p:sldId id="277" r:id="rId28"/>
    <p:sldId id="278" r:id="rId29"/>
    <p:sldId id="302" r:id="rId30"/>
    <p:sldId id="279" r:id="rId31"/>
    <p:sldId id="280" r:id="rId32"/>
    <p:sldId id="303" r:id="rId33"/>
    <p:sldId id="281" r:id="rId34"/>
    <p:sldId id="304" r:id="rId35"/>
    <p:sldId id="286" r:id="rId36"/>
    <p:sldId id="287" r:id="rId37"/>
    <p:sldId id="288" r:id="rId38"/>
    <p:sldId id="289" r:id="rId39"/>
    <p:sldId id="308" r:id="rId40"/>
    <p:sldId id="307" r:id="rId41"/>
    <p:sldId id="290" r:id="rId42"/>
    <p:sldId id="306" r:id="rId43"/>
    <p:sldId id="291" r:id="rId44"/>
    <p:sldId id="292" r:id="rId45"/>
    <p:sldId id="293" r:id="rId46"/>
    <p:sldId id="30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09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4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8DAB3-3261-33C4-5129-4DA2F440E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7AC4B1-ED9A-E19D-C566-B5585F7DE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B6286-7FBC-03CB-76BE-76E550E5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70CFE-457E-1469-D0C9-45357101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EC3C4-057C-9211-E1E6-09B5E0AA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3025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CE3A3-6A4A-369C-58E3-83F799D2A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68022B-3AB3-A133-EEE8-45ACFBAF3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66BC3-E42F-7C23-5A80-AD4166326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54029-5C45-96E8-809D-E89E04FA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F0C32-A8AC-0D26-0F4E-4278779E0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54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0CDD00-54F5-D3B2-9908-6A020569C6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5F45A-7172-A2BE-46CD-24BF53D1F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32F7D-7193-C3B0-730E-9B36E2E85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9EFF9-887E-F2CA-0206-90DA9496D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A0515-4AD5-7AB2-CEB1-5861A339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484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D44EF-9D6A-8BD1-F109-E458113B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D9213-900E-EBB1-5831-D632B7C2E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2230F-1A46-20B8-A0E9-967F6FA1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A75D6-1D5B-536C-7E6A-5B5876A60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C653E-096B-D49F-D33F-931C715E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229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83229-0026-4C63-FB23-F86BCAB78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D6F8C-2337-1052-E71C-0FA327BF5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FD94-6D4C-3A4B-B6BC-37C47DEC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D3E4A-6615-42D2-CB53-173A5BCC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DC805-EF61-CA4E-0252-00E22102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9731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467D-2396-4894-8EEE-3F7C88AE4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8FFDD-EE39-3DAA-3068-DFA7CD274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45400-6F0A-482D-7961-0369A013E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6740-E308-2E11-F269-6B2974BA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2EBD3-458E-FABE-05B4-3E85730DD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74A9F-089F-41A3-E590-9A9000A79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9073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7ACFC-6A01-F5D6-A3B7-FB749E62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1CA9E-CD30-65C3-A925-C2D8A84A9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E434C-0C2B-CB2A-A256-F299706BC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8E591-44BC-1C90-017E-5A8D53A51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1B1C2-7A91-AF3F-F4AC-7F11C83A2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4E8CF-D84F-00D8-315C-E1ACB123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FC5E0E-F78C-5144-5390-C4C1075F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45C553-C5B3-C674-DF5E-8C9ABC86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74147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D244-9FBF-17B9-5CC7-79182A5F7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EAE46-6683-FCD0-3ACA-DA934F34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E14A9-1C1C-DEB8-0202-55AB22EAA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37995-9CD0-360A-D494-A09B0D56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468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357655-56B5-F15F-AF31-D39DF269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0D7DF-8444-6A55-014D-392DDCD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F60B5-202E-D236-1F60-296854C2E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2717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C28CC-7B45-00E3-8449-E5949F89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28BAB-F87A-F5BD-64DF-E5F7405B2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70EB6-F870-DD19-EA32-330C699D7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93378-1455-40D1-7D2D-C860097FB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BA481-C179-9151-D509-7CA88EAFD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C7A5B-EE93-0702-B262-0B1048654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582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71A48-59DB-03EC-A4C9-5478439E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CF320-6562-0C54-54B8-1524BC87D6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EDF33-670D-DBCA-C0AC-951CE2B0A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22BD8-C821-B8C9-EADD-262FEC296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9E5BE-D20A-18CF-DBDF-0FFD85F6C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C56B2-9A15-6389-F9D7-D11AABDC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774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C7E73-57BA-BA9F-48E2-1E5B2990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E2BE2-B8AA-1248-1874-2C36684AC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966FC-8A4A-5A83-C124-39E414987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69EFE5-7EAA-4D93-8575-1B484D8BE894}" type="datetimeFigureOut">
              <a:rPr lang="en-ID" smtClean="0"/>
              <a:t>03/02/2024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2B741-0892-29A8-3CFA-53111CC29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2BAC4-6B4D-AD73-BFA8-2AE0E70C4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E7F3A-15F4-469D-BD4F-9E46B5B747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501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81AD6-5449-DF2A-D926-0A4F84113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66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1D6D2-B3F2-F641-DEB0-72BFD4916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05" y="5621451"/>
            <a:ext cx="6725117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sz="3200" kern="1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Sabat, 03 </a:t>
            </a:r>
            <a:r>
              <a:rPr lang="en-US" sz="3200" kern="1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US" sz="3200" kern="1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  <a:endParaRPr lang="en-ID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7E9132-0022-6AD4-783E-58F4C5AA9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7947" y="3187439"/>
            <a:ext cx="6414053" cy="2387600"/>
          </a:xfrm>
        </p:spPr>
        <p:txBody>
          <a:bodyPr>
            <a:normAutofit/>
          </a:bodyPr>
          <a:lstStyle/>
          <a:p>
            <a:pPr algn="l"/>
            <a:r>
              <a:rPr lang="en-ID" sz="6000" kern="100" dirty="0">
                <a:solidFill>
                  <a:schemeClr val="bg1"/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KALAHKAN RAKSASAMU</a:t>
            </a:r>
            <a:endParaRPr lang="en-ID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9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79441-9948-9BAF-B9C3-290FDFDAC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76"/>
          <a:stretch/>
        </p:blipFill>
        <p:spPr>
          <a:xfrm>
            <a:off x="363789" y="1938677"/>
            <a:ext cx="4777381" cy="298064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29D73-AF05-9280-2C2C-45D5481CF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228" y="847725"/>
            <a:ext cx="6426217" cy="59070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Banyak orang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takut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Hal-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masalah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kesehatan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kematian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krisis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keuangan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lain-lain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sepertinya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gemetar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ketakutan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ID" kern="100" dirty="0">
              <a:effectLst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 </a:t>
            </a:r>
            <a:r>
              <a:rPr lang="en-ID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sadar</a:t>
            </a: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ternyata</a:t>
            </a: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penyakit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penderitaan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kesedihan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kemiskinan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eksternal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lainnya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yang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</a:t>
            </a: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masalah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terbesar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menyebabkan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masalah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paling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besar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berdiam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ID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FC0B7-4B73-C14D-C5FD-0B0C3976A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04" r="17227" b="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0A88D-3A1B-4CD0-613A-461C466F1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1571626"/>
            <a:ext cx="4926541" cy="43316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4000" kern="100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Ingat</a:t>
            </a:r>
            <a:r>
              <a:rPr lang="en-ID" sz="40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0" indent="0" algn="ctr">
              <a:buNone/>
            </a:pPr>
            <a:r>
              <a:rPr lang="en-ID" sz="4000" kern="100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40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4000" kern="100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membunuh</a:t>
            </a:r>
            <a:r>
              <a:rPr lang="en-ID" sz="40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Daud juga </a:t>
            </a:r>
            <a:r>
              <a:rPr lang="en-ID" sz="4000" kern="100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ingin</a:t>
            </a:r>
            <a:r>
              <a:rPr lang="en-ID" sz="40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membunuh</a:t>
            </a:r>
            <a:r>
              <a:rPr lang="en-ID" sz="40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40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40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000" kern="100" dirty="0" err="1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40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9BBF7-085E-94D6-96B1-635DBDC4A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3" y="629252"/>
            <a:ext cx="11018520" cy="894207"/>
          </a:xfrm>
        </p:spPr>
        <p:txBody>
          <a:bodyPr anchor="b">
            <a:noAutofit/>
          </a:bodyPr>
          <a:lstStyle/>
          <a:p>
            <a:pPr algn="ctr"/>
            <a:br>
              <a:rPr lang="en-ID" sz="36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ID" sz="36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D" sz="36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KEPRIBADIAN RAKSASA DAUD</a:t>
            </a:r>
            <a:endParaRPr lang="en-ID" sz="36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255C4-26A4-2DEA-F565-BEC37C926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503" y="2152710"/>
            <a:ext cx="7864608" cy="4705290"/>
          </a:xfrm>
        </p:spPr>
        <p:txBody>
          <a:bodyPr anchor="t">
            <a:noAutofit/>
          </a:bodyPr>
          <a:lstStyle/>
          <a:p>
            <a:pPr marL="457200" indent="-457200">
              <a:buAutoNum type="alphaUcPeriod"/>
            </a:pPr>
            <a:r>
              <a:rPr lang="en-ID" sz="3200" b="1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200" b="1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endParaRPr lang="en-ID" sz="3200" b="1" kern="100" dirty="0"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Jika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benar-benar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ingin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memahami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sifat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bersemayam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Daud,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perlu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melihat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kembali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Samuel 5:12-13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memberkati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dan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mendirikan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kerajaannya</a:t>
            </a: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mengenali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pemeliharaan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lahi yang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bekerja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hidupnya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Tapi di Ayat 13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mengatakan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“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 Daud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membawa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lagi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selir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isterinya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keluar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Yerusalem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 marL="0" indent="0">
              <a:buNone/>
            </a:pPr>
            <a:endParaRPr lang="en-ID" dirty="0"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B80FD-2BB4-C457-8413-8C5545632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5" r="1" b="1"/>
          <a:stretch/>
        </p:blipFill>
        <p:spPr>
          <a:xfrm>
            <a:off x="8437101" y="2575750"/>
            <a:ext cx="3311343" cy="34419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672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8E456-4AA8-293A-DADC-6AC87B49B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27" y="571500"/>
            <a:ext cx="7398324" cy="61143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4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r>
              <a:rPr lang="en-ID" sz="4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salah </a:t>
            </a:r>
            <a:r>
              <a:rPr lang="en-ID" sz="44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4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44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4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Bagaimanapun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Daud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Raja yang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perkasa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terkalahkan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pertempuran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memperluas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kerajaannya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membangun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pasukan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besar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menempatkan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orang-orang yang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tepat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posisi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penting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memimpin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negara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pertumbuhan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militer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finansial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spiritual. </a:t>
            </a:r>
          </a:p>
          <a:p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Tentunya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pun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peduli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jika</a:t>
            </a:r>
            <a:r>
              <a:rPr lang="en-ID" kern="1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kern="1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menuruti</a:t>
            </a:r>
            <a:r>
              <a:rPr lang="en-ID" kern="1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nafsunya</a:t>
            </a:r>
            <a:r>
              <a:rPr lang="en-ID" kern="1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terhadap</a:t>
            </a:r>
            <a:r>
              <a:rPr lang="en-ID" kern="1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wanita</a:t>
            </a:r>
            <a:r>
              <a:rPr lang="en-ID" kern="1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kern="1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mengambil</a:t>
            </a:r>
            <a:r>
              <a:rPr lang="en-ID" kern="1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ID" kern="1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istri</a:t>
            </a:r>
            <a:r>
              <a:rPr lang="en-ID" kern="1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selir</a:t>
            </a: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kern="100" dirty="0"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kern="100" dirty="0"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peduli</a:t>
            </a: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kern="100" dirty="0">
              <a:effectLst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BF740-BD43-37AD-A064-216CB6873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940" y="2166425"/>
            <a:ext cx="3664842" cy="24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7CB08-DD09-33C2-D6E1-495E551B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59" y="209551"/>
            <a:ext cx="11240086" cy="2019300"/>
          </a:xfrm>
        </p:spPr>
        <p:txBody>
          <a:bodyPr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ID" sz="36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r>
              <a:rPr lang="en-ID" sz="36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Daud </a:t>
            </a:r>
            <a:r>
              <a:rPr lang="en-ID" sz="36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lakukan</a:t>
            </a:r>
            <a:r>
              <a:rPr lang="en-ID" sz="36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sangat </a:t>
            </a:r>
            <a:r>
              <a:rPr lang="en-ID" sz="36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bertentangan</a:t>
            </a:r>
            <a:r>
              <a:rPr lang="en-ID" sz="36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36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firman</a:t>
            </a:r>
            <a:r>
              <a:rPr lang="en-ID" sz="36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6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6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Ulangan</a:t>
            </a:r>
            <a:r>
              <a:rPr lang="en-ID" sz="3600" kern="100" dirty="0"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17:14-17</a:t>
            </a:r>
            <a:b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sz="3600" dirty="0">
              <a:latin typeface="Tw Cen MT Condensed Extra Bold" panose="020B0803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2E3C84-2FED-34F3-DD8B-97354C537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307" y="1806574"/>
            <a:ext cx="10515600" cy="4632325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latin typeface="Times New Roman" panose="02020603050405020304" pitchFamily="18" charset="0"/>
              </a:rPr>
              <a:t>17:14 "</a:t>
            </a:r>
            <a:r>
              <a:rPr lang="en-US" sz="2800" dirty="0" err="1">
                <a:latin typeface="Times New Roman" panose="02020603050405020304" pitchFamily="18" charset="0"/>
              </a:rPr>
              <a:t>Apabila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engkau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telah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masuk</a:t>
            </a:r>
            <a:r>
              <a:rPr lang="en-US" sz="2800" dirty="0">
                <a:latin typeface="Times New Roman" panose="02020603050405020304" pitchFamily="18" charset="0"/>
              </a:rPr>
              <a:t> ke negeri yang </a:t>
            </a:r>
            <a:r>
              <a:rPr lang="en-US" sz="2800" dirty="0" err="1">
                <a:latin typeface="Times New Roman" panose="02020603050405020304" pitchFamily="18" charset="0"/>
              </a:rPr>
              <a:t>diberikan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kepadamu</a:t>
            </a:r>
            <a:r>
              <a:rPr lang="en-US" sz="2800" dirty="0">
                <a:latin typeface="Times New Roman" panose="02020603050405020304" pitchFamily="18" charset="0"/>
              </a:rPr>
              <a:t> oleh TUHAN, Allahmu, dan </a:t>
            </a:r>
            <a:r>
              <a:rPr lang="en-US" sz="2800" dirty="0" err="1">
                <a:latin typeface="Times New Roman" panose="02020603050405020304" pitchFamily="18" charset="0"/>
              </a:rPr>
              <a:t>telah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mendudukinya</a:t>
            </a:r>
            <a:r>
              <a:rPr lang="en-US" sz="2800" dirty="0">
                <a:latin typeface="Times New Roman" panose="02020603050405020304" pitchFamily="18" charset="0"/>
              </a:rPr>
              <a:t> dan diam di sana, </a:t>
            </a:r>
            <a:r>
              <a:rPr lang="en-US" sz="2800" dirty="0" err="1">
                <a:latin typeface="Times New Roman" panose="02020603050405020304" pitchFamily="18" charset="0"/>
              </a:rPr>
              <a:t>kemudian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engkau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berkata</a:t>
            </a:r>
            <a:r>
              <a:rPr lang="en-US" sz="2800" dirty="0">
                <a:latin typeface="Times New Roman" panose="02020603050405020304" pitchFamily="18" charset="0"/>
              </a:rPr>
              <a:t>: Aku </a:t>
            </a:r>
            <a:r>
              <a:rPr lang="en-US" sz="2800" dirty="0" err="1">
                <a:latin typeface="Times New Roman" panose="02020603050405020304" pitchFamily="18" charset="0"/>
              </a:rPr>
              <a:t>mau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mengangkat</a:t>
            </a:r>
            <a:r>
              <a:rPr lang="en-US" sz="2800" dirty="0">
                <a:latin typeface="Times New Roman" panose="02020603050405020304" pitchFamily="18" charset="0"/>
              </a:rPr>
              <a:t> raja </a:t>
            </a:r>
            <a:r>
              <a:rPr lang="en-US" sz="2800" dirty="0" err="1">
                <a:latin typeface="Times New Roman" panose="02020603050405020304" pitchFamily="18" charset="0"/>
              </a:rPr>
              <a:t>atasku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seperti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segala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bangsa</a:t>
            </a:r>
            <a:r>
              <a:rPr lang="en-US" sz="2800" dirty="0">
                <a:latin typeface="Times New Roman" panose="02020603050405020304" pitchFamily="18" charset="0"/>
              </a:rPr>
              <a:t> yang di </a:t>
            </a:r>
            <a:r>
              <a:rPr lang="en-US" sz="2800" dirty="0" err="1">
                <a:latin typeface="Times New Roman" panose="02020603050405020304" pitchFamily="18" charset="0"/>
              </a:rPr>
              <a:t>sekelilingku</a:t>
            </a:r>
            <a:r>
              <a:rPr lang="en-US" sz="2800" dirty="0">
                <a:latin typeface="Times New Roman" panose="02020603050405020304" pitchFamily="18" charset="0"/>
              </a:rPr>
              <a:t>,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17:15 </a:t>
            </a:r>
            <a:r>
              <a:rPr lang="en-US" sz="2800" dirty="0" err="1">
                <a:latin typeface="Times New Roman" panose="02020603050405020304" pitchFamily="18" charset="0"/>
              </a:rPr>
              <a:t>maka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hanyalah</a:t>
            </a:r>
            <a:r>
              <a:rPr lang="en-US" sz="2800" dirty="0">
                <a:latin typeface="Times New Roman" panose="02020603050405020304" pitchFamily="18" charset="0"/>
              </a:rPr>
              <a:t> raja yang </a:t>
            </a:r>
            <a:r>
              <a:rPr lang="en-US" sz="2800" dirty="0" err="1">
                <a:latin typeface="Times New Roman" panose="02020603050405020304" pitchFamily="18" charset="0"/>
              </a:rPr>
              <a:t>dipilih</a:t>
            </a:r>
            <a:r>
              <a:rPr lang="en-US" sz="2800" dirty="0">
                <a:latin typeface="Times New Roman" panose="02020603050405020304" pitchFamily="18" charset="0"/>
              </a:rPr>
              <a:t> TUHAN, Allahmu, yang </a:t>
            </a:r>
            <a:r>
              <a:rPr lang="en-US" sz="2800" dirty="0" err="1">
                <a:latin typeface="Times New Roman" panose="02020603050405020304" pitchFamily="18" charset="0"/>
              </a:rPr>
              <a:t>harus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kauangkat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atasmu</a:t>
            </a:r>
            <a:r>
              <a:rPr lang="en-US" sz="2800" dirty="0">
                <a:latin typeface="Times New Roman" panose="02020603050405020304" pitchFamily="18" charset="0"/>
              </a:rPr>
              <a:t>. Dari </a:t>
            </a:r>
            <a:r>
              <a:rPr lang="en-US" sz="2800" dirty="0" err="1">
                <a:latin typeface="Times New Roman" panose="02020603050405020304" pitchFamily="18" charset="0"/>
              </a:rPr>
              <a:t>tengah-tengah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saudara-saudaramu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haruslah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engkau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mengangkat</a:t>
            </a:r>
            <a:r>
              <a:rPr lang="en-US" sz="2800" dirty="0">
                <a:latin typeface="Times New Roman" panose="02020603050405020304" pitchFamily="18" charset="0"/>
              </a:rPr>
              <a:t> seorang raja </a:t>
            </a:r>
            <a:r>
              <a:rPr lang="en-US" sz="2800" dirty="0" err="1">
                <a:latin typeface="Times New Roman" panose="02020603050405020304" pitchFamily="18" charset="0"/>
              </a:rPr>
              <a:t>atasmu</a:t>
            </a:r>
            <a:r>
              <a:rPr lang="en-US" sz="2800" dirty="0">
                <a:latin typeface="Times New Roman" panose="02020603050405020304" pitchFamily="18" charset="0"/>
              </a:rPr>
              <a:t>; seorang </a:t>
            </a:r>
            <a:r>
              <a:rPr lang="en-US" sz="2800" dirty="0" err="1">
                <a:latin typeface="Times New Roman" panose="02020603050405020304" pitchFamily="18" charset="0"/>
              </a:rPr>
              <a:t>asing</a:t>
            </a:r>
            <a:r>
              <a:rPr lang="en-US" sz="2800" dirty="0">
                <a:latin typeface="Times New Roman" panose="02020603050405020304" pitchFamily="18" charset="0"/>
              </a:rPr>
              <a:t> yang </a:t>
            </a:r>
            <a:r>
              <a:rPr lang="en-US" sz="2800" dirty="0" err="1">
                <a:latin typeface="Times New Roman" panose="02020603050405020304" pitchFamily="18" charset="0"/>
              </a:rPr>
              <a:t>bukan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saudaramu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tidaklah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boleh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kauangkat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atasmu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17:16 Hanya, </a:t>
            </a:r>
            <a:r>
              <a:rPr lang="en-US" sz="2800" dirty="0" err="1">
                <a:latin typeface="Gill Sans Nova Cond XBd" panose="020B0A06020104020203" pitchFamily="34" charset="0"/>
              </a:rPr>
              <a:t>janganlah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ia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memelihara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banyak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kuda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</a:rPr>
              <a:t>dan </a:t>
            </a:r>
            <a:r>
              <a:rPr lang="en-US" sz="2800" dirty="0" err="1">
                <a:latin typeface="Times New Roman" panose="02020603050405020304" pitchFamily="18" charset="0"/>
              </a:rPr>
              <a:t>janganlah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ia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mengembalikan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bangsa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ini</a:t>
            </a:r>
            <a:r>
              <a:rPr lang="en-US" sz="2800" dirty="0">
                <a:latin typeface="Times New Roman" panose="02020603050405020304" pitchFamily="18" charset="0"/>
              </a:rPr>
              <a:t> ke </a:t>
            </a:r>
            <a:r>
              <a:rPr lang="en-US" sz="2800" dirty="0" err="1">
                <a:latin typeface="Times New Roman" panose="02020603050405020304" pitchFamily="18" charset="0"/>
              </a:rPr>
              <a:t>Mesir</a:t>
            </a:r>
            <a:r>
              <a:rPr lang="en-US" sz="2800" dirty="0">
                <a:latin typeface="Times New Roman" panose="02020603050405020304" pitchFamily="18" charset="0"/>
              </a:rPr>
              <a:t> untuk </a:t>
            </a:r>
            <a:r>
              <a:rPr lang="en-US" sz="2800" dirty="0" err="1">
                <a:latin typeface="Times New Roman" panose="02020603050405020304" pitchFamily="18" charset="0"/>
              </a:rPr>
              <a:t>mendapat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banyak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kuda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sebab</a:t>
            </a:r>
            <a:r>
              <a:rPr lang="en-US" sz="2800" dirty="0">
                <a:latin typeface="Times New Roman" panose="02020603050405020304" pitchFamily="18" charset="0"/>
              </a:rPr>
              <a:t> TUHAN </a:t>
            </a:r>
            <a:r>
              <a:rPr lang="en-US" sz="2800" dirty="0" err="1">
                <a:latin typeface="Times New Roman" panose="02020603050405020304" pitchFamily="18" charset="0"/>
              </a:rPr>
              <a:t>telah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berfirman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kepadamu</a:t>
            </a:r>
            <a:r>
              <a:rPr lang="en-US" sz="2800" dirty="0"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</a:rPr>
              <a:t>Janganlah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sekali</a:t>
            </a:r>
            <a:r>
              <a:rPr lang="en-US" sz="2800" dirty="0">
                <a:latin typeface="Times New Roman" panose="02020603050405020304" pitchFamily="18" charset="0"/>
              </a:rPr>
              <a:t>-kali kamu </a:t>
            </a:r>
            <a:r>
              <a:rPr lang="en-US" sz="2800" dirty="0" err="1">
                <a:latin typeface="Times New Roman" panose="02020603050405020304" pitchFamily="18" charset="0"/>
              </a:rPr>
              <a:t>kembali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melalui</a:t>
            </a:r>
            <a:r>
              <a:rPr lang="en-US" sz="2800" dirty="0">
                <a:latin typeface="Times New Roman" panose="02020603050405020304" pitchFamily="18" charset="0"/>
              </a:rPr>
              <a:t> jalan </a:t>
            </a:r>
            <a:r>
              <a:rPr lang="en-US" sz="2800" dirty="0" err="1">
                <a:latin typeface="Times New Roman" panose="02020603050405020304" pitchFamily="18" charset="0"/>
              </a:rPr>
              <a:t>ini</a:t>
            </a:r>
            <a:r>
              <a:rPr lang="en-US" sz="2800" dirty="0">
                <a:latin typeface="Times New Roman" panose="02020603050405020304" pitchFamily="18" charset="0"/>
              </a:rPr>
              <a:t> lagi.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17:17 </a:t>
            </a:r>
            <a:r>
              <a:rPr lang="en-US" sz="2800" dirty="0">
                <a:latin typeface="Gill Sans Nova Cond XBd" panose="020B0A06020104020203" pitchFamily="34" charset="0"/>
              </a:rPr>
              <a:t>Juga </a:t>
            </a:r>
            <a:r>
              <a:rPr lang="en-US" sz="2800" dirty="0" err="1">
                <a:latin typeface="Gill Sans Nova Cond XBd" panose="020B0A06020104020203" pitchFamily="34" charset="0"/>
              </a:rPr>
              <a:t>janganlah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ia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mempunyai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banyak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isteri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supaya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hatinya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jangan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menyimpang</a:t>
            </a:r>
            <a:r>
              <a:rPr lang="en-US" sz="2800" dirty="0">
                <a:latin typeface="Times New Roman" panose="02020603050405020304" pitchFamily="18" charset="0"/>
              </a:rPr>
              <a:t>; </a:t>
            </a:r>
            <a:r>
              <a:rPr lang="en-US" sz="2800" dirty="0" err="1">
                <a:latin typeface="Gill Sans Nova Cond XBd" panose="020B0A06020104020203" pitchFamily="34" charset="0"/>
              </a:rPr>
              <a:t>emas</a:t>
            </a:r>
            <a:r>
              <a:rPr lang="en-US" sz="2800" dirty="0">
                <a:latin typeface="Gill Sans Nova Cond XBd" panose="020B0A06020104020203" pitchFamily="34" charset="0"/>
              </a:rPr>
              <a:t> dan </a:t>
            </a:r>
            <a:r>
              <a:rPr lang="en-US" sz="2800" dirty="0" err="1">
                <a:latin typeface="Gill Sans Nova Cond XBd" panose="020B0A06020104020203" pitchFamily="34" charset="0"/>
              </a:rPr>
              <a:t>perak</a:t>
            </a:r>
            <a:r>
              <a:rPr lang="en-US" sz="2800" dirty="0">
                <a:latin typeface="Gill Sans Nova Cond XBd" panose="020B0A06020104020203" pitchFamily="34" charset="0"/>
              </a:rPr>
              <a:t> pun </a:t>
            </a:r>
            <a:r>
              <a:rPr lang="en-US" sz="2800" dirty="0" err="1">
                <a:latin typeface="Gill Sans Nova Cond XBd" panose="020B0A06020104020203" pitchFamily="34" charset="0"/>
              </a:rPr>
              <a:t>janganlah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ia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kumpulkan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terlalu</a:t>
            </a:r>
            <a:r>
              <a:rPr lang="en-US" sz="2800" dirty="0">
                <a:latin typeface="Gill Sans Nova Cond XBd" panose="020B0A06020104020203" pitchFamily="34" charset="0"/>
              </a:rPr>
              <a:t> </a:t>
            </a:r>
            <a:r>
              <a:rPr lang="en-US" sz="2800" dirty="0" err="1">
                <a:latin typeface="Gill Sans Nova Cond XBd" panose="020B0A06020104020203" pitchFamily="34" charset="0"/>
              </a:rPr>
              <a:t>banyak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43915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2CA18-1C1A-1BF5-5310-148F8CCA2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69" r="12172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8B739-D3C4-3A6B-5CD1-39A4D550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ID" sz="3400" kern="10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Ayat ini menuliskan bahwa raja dilarang melakukan tiga hal :</a:t>
            </a:r>
            <a:endParaRPr lang="en-ID" sz="3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41439-C2A7-1A67-0A5C-941C6F190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644292" cy="3496878"/>
          </a:xfrm>
        </p:spPr>
        <p:txBody>
          <a:bodyPr anchor="ctr">
            <a:norm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boleh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mengumpulkan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kuda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boleh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mengumpulkan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istri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boleh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mengumpulkan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emas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perak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731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819D1-76AB-BAFC-DD23-419E48D4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1" y="495886"/>
            <a:ext cx="6476050" cy="5866227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en-ID" sz="32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sz="32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32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menaati</a:t>
            </a:r>
            <a:r>
              <a:rPr lang="en-ID" sz="32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perintah</a:t>
            </a:r>
            <a:r>
              <a:rPr lang="en-ID" sz="32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2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mengenai</a:t>
            </a:r>
            <a:r>
              <a:rPr lang="en-ID" sz="32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</a:t>
            </a:r>
            <a:r>
              <a:rPr lang="en-ID" sz="32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nomor</a:t>
            </a:r>
            <a:r>
              <a:rPr lang="en-ID" sz="32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</a:t>
            </a:r>
            <a:r>
              <a:rPr lang="en-ID" sz="32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2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tiga</a:t>
            </a:r>
            <a:r>
              <a:rPr lang="en-ID" sz="32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ID" sz="3200" kern="1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ID" sz="2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sz="24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2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melumpuhkan</a:t>
            </a:r>
            <a:r>
              <a:rPr lang="en-ID" sz="2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kuda-kuda</a:t>
            </a:r>
            <a:r>
              <a:rPr lang="en-ID" sz="2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dibawa</a:t>
            </a:r>
            <a:r>
              <a:rPr lang="en-ID" sz="2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peperangan</a:t>
            </a:r>
            <a:r>
              <a:rPr lang="en-ID" sz="2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 Samuel 8:4.</a:t>
            </a:r>
            <a:r>
              <a:rPr lang="en-ID" sz="24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juga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mendedikasikan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emas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perak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diambil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rampasan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perang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 Samuel 8:7-12. </a:t>
            </a:r>
          </a:p>
          <a:p>
            <a:pPr>
              <a:spcAft>
                <a:spcPts val="800"/>
              </a:spcAft>
            </a:pPr>
            <a:r>
              <a:rPr lang="en-ID" sz="3600" kern="10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Namun</a:t>
            </a:r>
            <a:r>
              <a:rPr lang="en-ID" sz="3600" kern="10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600" kern="10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600" kern="10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mengabaikan</a:t>
            </a:r>
            <a:r>
              <a:rPr lang="en-ID" sz="3600" kern="10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r>
              <a:rPr lang="en-ID" sz="3600" kern="10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600" kern="10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600" kern="10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katakan</a:t>
            </a:r>
            <a:r>
              <a:rPr lang="en-ID" sz="3600" kern="10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sz="3600" kern="10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mengumpulkan</a:t>
            </a:r>
            <a:r>
              <a:rPr lang="en-ID" sz="3600" kern="10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istri</a:t>
            </a:r>
            <a:r>
              <a:rPr lang="en-ID" sz="3600" kern="100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Aft>
                <a:spcPts val="800"/>
              </a:spcAft>
              <a:buNone/>
            </a:pPr>
            <a:endParaRPr lang="en-ID" sz="3200" kern="100" dirty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sz="3200" dirty="0">
              <a:latin typeface="Berlin Sans FB" panose="020E0602020502020306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68B1E-BBE5-F911-FAF1-6CF8AF51F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0" y="2253826"/>
            <a:ext cx="4788505" cy="26935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8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BE81B-B67C-E4B9-130C-26C3DE322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9" r="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A6063-B1A7-6D54-7800-B5126FD58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407" y="885825"/>
            <a:ext cx="7066978" cy="5628763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memiliki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200" kern="100" dirty="0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mempunyai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masalah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spiritual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bernama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ID" sz="4000" kern="100" dirty="0" err="1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Nafsu</a:t>
            </a:r>
            <a:r>
              <a:rPr lang="en-ID" sz="4000" kern="100" dirty="0"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>
              <a:spcAft>
                <a:spcPts val="800"/>
              </a:spcAft>
            </a:pP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Tampaknya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memiliki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hasrat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seksual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kuat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berusaha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memuaskan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hasratnya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mengumpulkan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wanita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ID" sz="32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ksasa</a:t>
            </a:r>
            <a:r>
              <a:rPr lang="en-ID" sz="32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spiritual </a:t>
            </a:r>
            <a:r>
              <a:rPr lang="en-ID" sz="32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r>
              <a:rPr lang="en-ID" sz="32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ID" sz="32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masing-masing </a:t>
            </a:r>
            <a:r>
              <a:rPr lang="en-ID" sz="32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2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 </a:t>
            </a:r>
            <a:r>
              <a:rPr lang="en-ID" sz="32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sz="32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mencari</a:t>
            </a:r>
            <a:r>
              <a:rPr lang="en-ID" sz="32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</a:t>
            </a:r>
            <a:r>
              <a:rPr lang="en-ID" sz="32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engakui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keberadaannya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supaya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melawan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mengalahkannya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800"/>
              </a:spcAft>
            </a:pPr>
            <a:endParaRPr lang="en-ID" sz="3200" kern="100" dirty="0">
              <a:effectLst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1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595B2-C14D-159A-0EDE-0ABF5883E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341" y="1280160"/>
            <a:ext cx="6002110" cy="5402581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Dibangun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</a:p>
          <a:p>
            <a:pPr marL="0" indent="0">
              <a:spcAft>
                <a:spcPts val="800"/>
              </a:spcAft>
              <a:buNone/>
            </a:pPr>
            <a:endParaRPr lang="en-ID" sz="3200" kern="100" dirty="0">
              <a:effectLst/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 mana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datangnya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nafsu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>
              <a:spcAft>
                <a:spcPts val="800"/>
              </a:spcAft>
            </a:pP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Bagaimana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memperoleh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kekuatan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diperlukan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mengalahkan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manusia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berkenan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</a:p>
          <a:p>
            <a:endParaRPr lang="en-ID" sz="3200" dirty="0">
              <a:latin typeface="Berlin Sans FB" panose="020E0602020502020306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03DEF-40C6-0529-B7F6-36427AA38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07" b="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8015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FB99C-1393-0863-480C-206F8F2EB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117EF-BE24-468A-71D5-9AD894B9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044126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b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 </a:t>
            </a: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beberapa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faktor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digabungkan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memungkinkan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milik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memiliki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kekuatan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menyerang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hidupnya</a:t>
            </a:r>
            <a: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ID" sz="3600" kern="100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000B5-F637-4DA5-8FA2-AB4825E0F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967" y="2400163"/>
            <a:ext cx="10868315" cy="4471936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ID" sz="3200" b="1" kern="100" dirty="0" err="1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Pengabaian</a:t>
            </a:r>
            <a:r>
              <a:rPr lang="en-ID" sz="3200" b="1" kern="100" dirty="0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b="1" kern="100" dirty="0" err="1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Tugas</a:t>
            </a:r>
            <a:r>
              <a:rPr lang="en-ID" sz="3200" kern="100" dirty="0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Raja, Daud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seharusnya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memimpin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pasukannya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berperang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tinggal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berperang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sekarat</a:t>
            </a:r>
            <a:endParaRPr lang="en-ID" sz="3200" kern="100" dirty="0">
              <a:effectLst/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ID" sz="3200" b="1" kern="100" dirty="0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Waktu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Daud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berada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tempat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tidur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seharusnya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berada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pertempuran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Terlalu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waktu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luang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memberikan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berkelana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area yang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seharusnya</a:t>
            </a:r>
            <a:r>
              <a:rPr lang="en-ID" sz="32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ID" sz="32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menganggur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bengkel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iblis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sz="32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7F0CC7-47BC-BBA3-46D8-A5F068F67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50D577-E002-0F84-3306-F8B6ED94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sz="44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Samuel 11:1-27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9FD10-0163-6641-A471-E314C852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34" y="1816410"/>
            <a:ext cx="10929730" cy="4915867"/>
          </a:xfrm>
        </p:spPr>
        <p:txBody>
          <a:bodyPr>
            <a:normAutofit fontScale="92500"/>
          </a:bodyPr>
          <a:lstStyle/>
          <a:p>
            <a:r>
              <a:rPr lang="en-ID" dirty="0">
                <a:latin typeface="Franklin Gothic Medium Cond" panose="020B0606030402020204" pitchFamily="34" charset="0"/>
              </a:rPr>
              <a:t>11:1 Pada </a:t>
            </a:r>
            <a:r>
              <a:rPr lang="en-ID" dirty="0" err="1">
                <a:latin typeface="Franklin Gothic Medium Cond" panose="020B0606030402020204" pitchFamily="34" charset="0"/>
              </a:rPr>
              <a:t>pergantian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tahun</a:t>
            </a:r>
            <a:r>
              <a:rPr lang="en-ID" dirty="0">
                <a:latin typeface="Franklin Gothic Medium Cond" panose="020B0606030402020204" pitchFamily="34" charset="0"/>
              </a:rPr>
              <a:t>, pada </a:t>
            </a:r>
            <a:r>
              <a:rPr lang="en-ID" dirty="0" err="1"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 raja-raja </a:t>
            </a:r>
            <a:r>
              <a:rPr lang="en-ID" dirty="0" err="1">
                <a:latin typeface="Franklin Gothic Medium Cond" panose="020B0606030402020204" pitchFamily="34" charset="0"/>
              </a:rPr>
              <a:t>biasanya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maju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berperang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maka</a:t>
            </a:r>
            <a:r>
              <a:rPr lang="en-ID" dirty="0">
                <a:latin typeface="Franklin Gothic Medium Cond" panose="020B0606030402020204" pitchFamily="34" charset="0"/>
              </a:rPr>
              <a:t> Daud </a:t>
            </a:r>
            <a:r>
              <a:rPr lang="en-ID" dirty="0" err="1">
                <a:latin typeface="Franklin Gothic Medium Cond" panose="020B0606030402020204" pitchFamily="34" charset="0"/>
              </a:rPr>
              <a:t>menyuruh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Yoab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maju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beserta</a:t>
            </a:r>
            <a:r>
              <a:rPr lang="en-ID" dirty="0">
                <a:latin typeface="Franklin Gothic Medium Cond" panose="020B0606030402020204" pitchFamily="34" charset="0"/>
              </a:rPr>
              <a:t> orang-</a:t>
            </a:r>
            <a:r>
              <a:rPr lang="en-ID" dirty="0" err="1">
                <a:latin typeface="Franklin Gothic Medium Cond" panose="020B0606030402020204" pitchFamily="34" charset="0"/>
              </a:rPr>
              <a:t>orangnya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seluruh</a:t>
            </a:r>
            <a:r>
              <a:rPr lang="en-ID" dirty="0">
                <a:latin typeface="Franklin Gothic Medium Cond" panose="020B0606030402020204" pitchFamily="34" charset="0"/>
              </a:rPr>
              <a:t> orang Israel.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memusnahkan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bani</a:t>
            </a:r>
            <a:r>
              <a:rPr lang="en-ID" dirty="0">
                <a:latin typeface="Franklin Gothic Medium Cond" panose="020B0606030402020204" pitchFamily="34" charset="0"/>
              </a:rPr>
              <a:t> Amon dan </a:t>
            </a:r>
            <a:r>
              <a:rPr lang="en-ID" dirty="0" err="1">
                <a:latin typeface="Franklin Gothic Medium Cond" panose="020B0606030402020204" pitchFamily="34" charset="0"/>
              </a:rPr>
              <a:t>mengepung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kota</a:t>
            </a:r>
            <a:r>
              <a:rPr lang="en-ID" dirty="0">
                <a:latin typeface="Franklin Gothic Medium Cond" panose="020B0606030402020204" pitchFamily="34" charset="0"/>
              </a:rPr>
              <a:t> Raba, </a:t>
            </a:r>
            <a:r>
              <a:rPr lang="en-ID" dirty="0" err="1">
                <a:latin typeface="Franklin Gothic Medium Cond" panose="020B0606030402020204" pitchFamily="34" charset="0"/>
              </a:rPr>
              <a:t>sedang</a:t>
            </a:r>
            <a:r>
              <a:rPr lang="en-ID" dirty="0">
                <a:latin typeface="Franklin Gothic Medium Cond" panose="020B0606030402020204" pitchFamily="34" charset="0"/>
              </a:rPr>
              <a:t> Daud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tinggal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Yerusalem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dirty="0">
                <a:latin typeface="Franklin Gothic Medium Cond" panose="020B0606030402020204" pitchFamily="34" charset="0"/>
              </a:rPr>
              <a:t>11:2 </a:t>
            </a:r>
            <a:r>
              <a:rPr lang="en-ID" dirty="0" err="1">
                <a:latin typeface="Franklin Gothic Medium Cond" panose="020B0606030402020204" pitchFamily="34" charset="0"/>
              </a:rPr>
              <a:t>Sekali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peristiwa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petang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ketika</a:t>
            </a:r>
            <a:r>
              <a:rPr lang="en-ID" dirty="0">
                <a:latin typeface="Franklin Gothic Medium Cond" panose="020B0606030402020204" pitchFamily="34" charset="0"/>
              </a:rPr>
              <a:t> Daud </a:t>
            </a:r>
            <a:r>
              <a:rPr lang="en-ID" dirty="0" err="1">
                <a:latin typeface="Franklin Gothic Medium Cond" panose="020B0606030402020204" pitchFamily="34" charset="0"/>
              </a:rPr>
              <a:t>bangun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pembaringannya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lalu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berjalan-jalan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atas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sotoh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istana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tampak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sotoh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seorang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perempuan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sedang</a:t>
            </a:r>
            <a:r>
              <a:rPr lang="en-ID" dirty="0">
                <a:latin typeface="Franklin Gothic Medium Cond" panose="020B0606030402020204" pitchFamily="34" charset="0"/>
              </a:rPr>
              <a:t> mandi; </a:t>
            </a:r>
            <a:r>
              <a:rPr lang="en-ID" b="1" dirty="0" err="1">
                <a:latin typeface="Gill Sans Nova Cond XBd" panose="020B0A06020104020203" pitchFamily="34" charset="0"/>
              </a:rPr>
              <a:t>perempuan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itu</a:t>
            </a:r>
            <a:r>
              <a:rPr lang="en-ID" b="1" dirty="0">
                <a:latin typeface="Gill Sans Nova Cond XBd" panose="020B0A06020104020203" pitchFamily="34" charset="0"/>
              </a:rPr>
              <a:t> sangat </a:t>
            </a:r>
            <a:r>
              <a:rPr lang="en-ID" b="1" dirty="0" err="1">
                <a:latin typeface="Gill Sans Nova Cond XBd" panose="020B0A06020104020203" pitchFamily="34" charset="0"/>
              </a:rPr>
              <a:t>elok</a:t>
            </a:r>
            <a:r>
              <a:rPr lang="en-ID" b="1" dirty="0">
                <a:latin typeface="Gill Sans Nova Cond XBd" panose="020B0A06020104020203" pitchFamily="34" charset="0"/>
              </a:rPr>
              <a:t> </a:t>
            </a:r>
            <a:r>
              <a:rPr lang="en-ID" b="1" dirty="0" err="1">
                <a:latin typeface="Gill Sans Nova Cond XBd" panose="020B0A06020104020203" pitchFamily="34" charset="0"/>
              </a:rPr>
              <a:t>rupanya</a:t>
            </a:r>
            <a:r>
              <a:rPr lang="en-ID" b="1" dirty="0">
                <a:latin typeface="Gill Sans Nova Cond XBd" panose="020B0A06020104020203" pitchFamily="34" charset="0"/>
              </a:rPr>
              <a:t>.</a:t>
            </a:r>
          </a:p>
          <a:p>
            <a:r>
              <a:rPr lang="en-ID" dirty="0">
                <a:latin typeface="Franklin Gothic Medium Cond" panose="020B0606030402020204" pitchFamily="34" charset="0"/>
              </a:rPr>
              <a:t>11:3 Lalu Daud </a:t>
            </a:r>
            <a:r>
              <a:rPr lang="en-ID" dirty="0" err="1">
                <a:latin typeface="Franklin Gothic Medium Cond" panose="020B0606030402020204" pitchFamily="34" charset="0"/>
              </a:rPr>
              <a:t>menyuruh</a:t>
            </a:r>
            <a:r>
              <a:rPr lang="en-ID" dirty="0">
                <a:latin typeface="Franklin Gothic Medium Cond" panose="020B0606030402020204" pitchFamily="34" charset="0"/>
              </a:rPr>
              <a:t> orang </a:t>
            </a:r>
            <a:r>
              <a:rPr lang="en-ID" dirty="0" err="1">
                <a:latin typeface="Franklin Gothic Medium Cond" panose="020B0606030402020204" pitchFamily="34" charset="0"/>
              </a:rPr>
              <a:t>bertanya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perempuan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dan orang </a:t>
            </a:r>
            <a:r>
              <a:rPr lang="en-ID" dirty="0" err="1">
                <a:latin typeface="Franklin Gothic Medium Cond" panose="020B0606030402020204" pitchFamily="34" charset="0"/>
              </a:rPr>
              <a:t>berkata</a:t>
            </a:r>
            <a:r>
              <a:rPr lang="en-ID" dirty="0">
                <a:latin typeface="Franklin Gothic Medium Cond" panose="020B0606030402020204" pitchFamily="34" charset="0"/>
              </a:rPr>
              <a:t>: "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Batsyeba</a:t>
            </a:r>
            <a:r>
              <a:rPr lang="en-ID" dirty="0">
                <a:latin typeface="Franklin Gothic Medium Cond" panose="020B0606030402020204" pitchFamily="34" charset="0"/>
              </a:rPr>
              <a:t> binti Eliam, </a:t>
            </a:r>
            <a:r>
              <a:rPr lang="en-ID" dirty="0" err="1">
                <a:latin typeface="Franklin Gothic Medium Cond" panose="020B0606030402020204" pitchFamily="34" charset="0"/>
              </a:rPr>
              <a:t>isteri</a:t>
            </a:r>
            <a:r>
              <a:rPr lang="en-ID" dirty="0">
                <a:latin typeface="Franklin Gothic Medium Cond" panose="020B0606030402020204" pitchFamily="34" charset="0"/>
              </a:rPr>
              <a:t> Uria orang Het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."</a:t>
            </a:r>
          </a:p>
          <a:p>
            <a:r>
              <a:rPr lang="en-ID" dirty="0">
                <a:latin typeface="Franklin Gothic Medium Cond" panose="020B0606030402020204" pitchFamily="34" charset="0"/>
              </a:rPr>
              <a:t>11:4 </a:t>
            </a:r>
            <a:r>
              <a:rPr lang="en-ID" dirty="0" err="1">
                <a:latin typeface="Franklin Gothic Medium Cond" panose="020B0606030402020204" pitchFamily="34" charset="0"/>
              </a:rPr>
              <a:t>Sesudah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Daud </a:t>
            </a:r>
            <a:r>
              <a:rPr lang="en-ID" dirty="0" err="1">
                <a:latin typeface="Franklin Gothic Medium Cond" panose="020B0606030402020204" pitchFamily="34" charset="0"/>
              </a:rPr>
              <a:t>menyuruh</a:t>
            </a:r>
            <a:r>
              <a:rPr lang="en-ID" dirty="0">
                <a:latin typeface="Franklin Gothic Medium Cond" panose="020B0606030402020204" pitchFamily="34" charset="0"/>
              </a:rPr>
              <a:t> orang </a:t>
            </a:r>
            <a:r>
              <a:rPr lang="en-ID" dirty="0" err="1">
                <a:latin typeface="Franklin Gothic Medium Cond" panose="020B0606030402020204" pitchFamily="34" charset="0"/>
              </a:rPr>
              <a:t>mengambil</a:t>
            </a:r>
            <a:r>
              <a:rPr lang="en-ID" dirty="0">
                <a:latin typeface="Franklin Gothic Medium Cond" panose="020B0606030402020204" pitchFamily="34" charset="0"/>
              </a:rPr>
              <a:t> dia. Perempuan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lalu</a:t>
            </a:r>
            <a:r>
              <a:rPr lang="en-ID" dirty="0">
                <a:latin typeface="Franklin Gothic Medium Cond" panose="020B0606030402020204" pitchFamily="34" charset="0"/>
              </a:rPr>
              <a:t> Daud </a:t>
            </a:r>
            <a:r>
              <a:rPr lang="en-ID" dirty="0" err="1">
                <a:latin typeface="Franklin Gothic Medium Cond" panose="020B0606030402020204" pitchFamily="34" charset="0"/>
              </a:rPr>
              <a:t>tidur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dia. Perempuan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baru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selesai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membersihkan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kenajisannya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Kemudian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pulanglah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perempuan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rumahnya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  <a:p>
            <a:endParaRPr lang="en-ID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380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4A9FEE-187F-BBE7-1005-77D4F6DE5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B1006-F5E2-BB80-1C06-BBBA65345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64" y="882502"/>
            <a:ext cx="11105271" cy="59754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b="1" kern="100" dirty="0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Sukses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Daud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menikmati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kesuksesan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kemenangan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mutlak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atas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musuh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Israel.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Sukses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memabukkan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cenderung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mengembangkan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perasaan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terkalahkan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0" indent="0">
              <a:buNone/>
            </a:pPr>
            <a:r>
              <a:rPr lang="en-ID" sz="3000" b="1" kern="100" dirty="0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Kesombongan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Daud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Allah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menyertai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Sam. 5:12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Dia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mungkin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membiarkan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pengetahuan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masuk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kepalanya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mungkin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melupakan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kebenaran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Allah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berjalan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bersama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menempuh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jalan</a:t>
            </a:r>
            <a:r>
              <a:rPr lang="en-ID" kern="100" dirty="0">
                <a:solidFill>
                  <a:srgbClr val="7030A0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-Nya, Amos 3:3. </a:t>
            </a:r>
            <a:r>
              <a:rPr lang="en-ID" sz="3000" b="1" kern="100" dirty="0"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ID" sz="3000" b="1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etika orang </a:t>
            </a:r>
            <a:r>
              <a:rPr lang="en-ID" sz="3000" b="1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sedang</a:t>
            </a:r>
            <a:r>
              <a:rPr lang="en-ID" sz="3000" b="1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melewati</a:t>
            </a:r>
            <a:r>
              <a:rPr lang="en-ID" sz="3000" b="1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masa-masa </a:t>
            </a:r>
            <a:r>
              <a:rPr lang="en-ID" sz="3000" b="1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sulit</a:t>
            </a:r>
            <a:r>
              <a:rPr lang="en-ID" sz="3000" b="1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b="1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3000" b="1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menjadi sangat </a:t>
            </a:r>
            <a:r>
              <a:rPr lang="en-ID" sz="3000" b="1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bergantung</a:t>
            </a:r>
            <a:r>
              <a:rPr lang="en-ID" sz="3000" b="1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3000" b="1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ruang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kesombongan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bergantung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butuhkan</a:t>
            </a:r>
            <a:r>
              <a:rPr lang="en-ID" sz="30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Namun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kesuksesan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datang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impian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menjadi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kenyataan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mendapatkan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inginkan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mudah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menjadi </a:t>
            </a:r>
            <a:r>
              <a:rPr lang="en-ID" sz="3000" b="1" kern="100" dirty="0" err="1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sombong</a:t>
            </a:r>
            <a:r>
              <a:rPr lang="en-ID" sz="3000" b="1" kern="100" dirty="0">
                <a:effectLst/>
                <a:highlight>
                  <a:srgbClr val="FFFF00"/>
                </a:highlight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3000" kern="100" dirty="0">
              <a:effectLst/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D" sz="3000" dirty="0"/>
          </a:p>
        </p:txBody>
      </p:sp>
    </p:spTree>
    <p:extLst>
      <p:ext uri="{BB962C8B-B14F-4D97-AF65-F5344CB8AC3E}">
        <p14:creationId xmlns:p14="http://schemas.microsoft.com/office/powerpoint/2010/main" val="374351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B01F7-3632-36F2-CD8C-06430143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9D117-607F-72A1-C077-72BD900D2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281" y="967947"/>
            <a:ext cx="10620147" cy="6002594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en-ID" sz="3000" b="1" kern="100" dirty="0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Arogansi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Daud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jadi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percaya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perasaannya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Dia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percaya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berkuasa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atas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apapun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menentang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dia. Dia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menyukai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kepopulerannya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menjadi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kejatuhannya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b="1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Amsal</a:t>
            </a:r>
            <a:r>
              <a:rPr lang="en-ID" sz="3000" b="1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16:18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Kita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membutuhkan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seseorang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sekitar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memberitahukan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kebenaran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diri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membantu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tetap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rendah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hati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hadapan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3000" kern="100" dirty="0">
              <a:latin typeface="Bernard MT Condensed" panose="020508060609050204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en-ID" sz="3000" b="1" kern="100" dirty="0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Pengabaian</a:t>
            </a:r>
            <a:r>
              <a:rPr lang="en-ID" sz="3000" b="1" kern="100" dirty="0">
                <a:solidFill>
                  <a:srgbClr val="C00000"/>
                </a:solidFill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Hal Rohani </a:t>
            </a:r>
            <a:r>
              <a:rPr lang="en-ID" sz="3000" b="1" kern="100" dirty="0"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ID" sz="3000" b="1" kern="100" dirty="0">
                <a:solidFill>
                  <a:srgbClr val="C00000"/>
                </a:solidFill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hanya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berspekulasi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namun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nampaknya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bersalah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karena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mengabaikan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kesehatan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rohaninya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Orang-orang yang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tetap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dekat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doa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membaca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serta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merenungkan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Firman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-Nya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dilakukan</a:t>
            </a:r>
            <a:r>
              <a:rPr lang="en-ID" sz="3000" kern="1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Daud.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ID" sz="3000" kern="100" dirty="0">
              <a:effectLst/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sz="3000" dirty="0"/>
          </a:p>
        </p:txBody>
      </p:sp>
    </p:spTree>
    <p:extLst>
      <p:ext uri="{BB962C8B-B14F-4D97-AF65-F5344CB8AC3E}">
        <p14:creationId xmlns:p14="http://schemas.microsoft.com/office/powerpoint/2010/main" val="187056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68980-431D-ACA1-0D2C-5492764AE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5" r="36869"/>
          <a:stretch/>
        </p:blipFill>
        <p:spPr>
          <a:xfrm>
            <a:off x="0" y="1587"/>
            <a:ext cx="4694904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7E96E-23C0-0E5F-4F6B-88C0B2163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555" y="563526"/>
            <a:ext cx="7014493" cy="6294474"/>
          </a:xfrm>
        </p:spPr>
        <p:txBody>
          <a:bodyPr>
            <a:noAutofit/>
          </a:bodyPr>
          <a:lstStyle/>
          <a:p>
            <a:r>
              <a:rPr lang="en-ID" sz="3000" kern="100" dirty="0" err="1"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erlu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pahami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kebenarannya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sesuatu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biarkan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berkembang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hidupnya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3000" kern="100" dirty="0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sz="3000" kern="100" dirty="0" err="1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ID" sz="3000" kern="100" dirty="0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mencegah</a:t>
            </a:r>
            <a:r>
              <a:rPr lang="en-ID" sz="3000" kern="100" dirty="0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r>
              <a:rPr lang="en-ID" sz="3000" kern="100" dirty="0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terjadi</a:t>
            </a:r>
            <a:r>
              <a:rPr lang="en-ID" sz="3000" kern="100" dirty="0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jika</a:t>
            </a:r>
            <a:r>
              <a:rPr lang="en-ID" sz="3000" kern="100" dirty="0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kern="100" dirty="0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mengambil</a:t>
            </a:r>
            <a:r>
              <a:rPr lang="en-ID" sz="3000" kern="100" dirty="0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langkah</a:t>
            </a:r>
            <a:r>
              <a:rPr lang="en-ID" sz="3000" kern="100" dirty="0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tepat</a:t>
            </a:r>
            <a:r>
              <a:rPr lang="en-ID" sz="3000" kern="100" dirty="0">
                <a:effectLst/>
                <a:highlight>
                  <a:srgbClr val="00FFFF"/>
                </a:highlight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kalanya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bersalah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karena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sampai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menjadi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begitu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kuat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hingga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kewalahan</a:t>
            </a:r>
            <a:r>
              <a:rPr lang="en-ID" sz="3000" kern="100" dirty="0">
                <a:effectLst/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jatuh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perangkap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dialami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Daud,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perangkap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berhenti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sampai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hampir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menghancurkan</a:t>
            </a:r>
            <a:r>
              <a:rPr lang="en-ID" sz="3000" kern="100" dirty="0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sz="3000" kern="100" dirty="0"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latin typeface="Trade Gothic Next Heavy" panose="020B09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ID" sz="3000" kern="100" dirty="0">
              <a:effectLst/>
              <a:latin typeface="Trade Gothic Next Heavy" panose="020B09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sz="3000" kern="100" dirty="0">
              <a:effectLst/>
              <a:latin typeface="Franklin Gothic Medium Cond" panose="020B06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sz="30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8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6AE402-60F1-DC81-EF15-78984DCC3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78" r="15789"/>
          <a:stretch/>
        </p:blipFill>
        <p:spPr>
          <a:xfrm>
            <a:off x="20" y="-1"/>
            <a:ext cx="4143544" cy="6856413"/>
          </a:xfrm>
          <a:custGeom>
            <a:avLst/>
            <a:gdLst/>
            <a:ahLst/>
            <a:cxnLst/>
            <a:rect l="l" t="t" r="r" b="b"/>
            <a:pathLst>
              <a:path w="4143564" h="6856413">
                <a:moveTo>
                  <a:pt x="0" y="0"/>
                </a:moveTo>
                <a:lnTo>
                  <a:pt x="4141667" y="0"/>
                </a:lnTo>
                <a:lnTo>
                  <a:pt x="4141086" y="145208"/>
                </a:lnTo>
                <a:cubicBezTo>
                  <a:pt x="4109790" y="1611281"/>
                  <a:pt x="3796834" y="3077353"/>
                  <a:pt x="4047199" y="4543426"/>
                </a:cubicBezTo>
                <a:cubicBezTo>
                  <a:pt x="4172382" y="5276463"/>
                  <a:pt x="4156734" y="6009499"/>
                  <a:pt x="4105878" y="6742536"/>
                </a:cubicBezTo>
                <a:lnTo>
                  <a:pt x="4096763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FF279-9184-EB2E-58EA-29A6D8EE0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735" y="337625"/>
            <a:ext cx="7363974" cy="6414867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en-ID" kern="100" dirty="0"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kern="100" dirty="0" err="1">
                <a:solidFill>
                  <a:srgbClr val="7030A0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aksasa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dan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raksasa-raksasa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hadapi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biasanya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datang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luar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datang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solidFill>
                  <a:srgbClr val="7030A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ID" kern="100" dirty="0">
              <a:solidFill>
                <a:srgbClr val="7030A0"/>
              </a:solidFill>
              <a:effectLst/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Yakobus</a:t>
            </a:r>
            <a:r>
              <a:rPr lang="en-ID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1:13-14 </a:t>
            </a:r>
          </a:p>
          <a:p>
            <a:pPr marL="0" indent="0">
              <a:buNone/>
            </a:pP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Apabila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dicobai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janganlah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berkata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"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Pencobaan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datang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Allah!"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Sebab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Allah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dicobai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oleh yang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jahat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mencobai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siapa</a:t>
            </a:r>
            <a:r>
              <a:rPr lang="en-ID" kern="100" dirty="0">
                <a:solidFill>
                  <a:srgbClr val="C00000"/>
                </a:solidFill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pun.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kern="100" dirty="0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tiap-tiap</a:t>
            </a:r>
            <a:r>
              <a:rPr lang="en-ID" kern="100" dirty="0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dicobai</a:t>
            </a:r>
            <a:r>
              <a:rPr lang="en-ID" kern="100" dirty="0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oleh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keinginannya</a:t>
            </a:r>
            <a:r>
              <a:rPr lang="en-ID" kern="100" dirty="0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kern="100" dirty="0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karena</a:t>
            </a:r>
            <a:r>
              <a:rPr lang="en-ID" kern="100" dirty="0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kern="100" dirty="0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diseret</a:t>
            </a:r>
            <a:r>
              <a:rPr lang="en-ID" kern="100" dirty="0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dipikat</a:t>
            </a:r>
            <a:r>
              <a:rPr lang="en-ID" kern="100" dirty="0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olehnya</a:t>
            </a:r>
            <a:r>
              <a:rPr lang="en-ID" kern="100" dirty="0">
                <a:solidFill>
                  <a:srgbClr val="C00000"/>
                </a:solidFill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ID" kern="100" dirty="0">
              <a:effectLst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Oleh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karena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yakin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batin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dikuatkan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sehingga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berperang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melawan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mengintai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04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A405-75D1-3114-545B-E4ABE41D9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297" y="235359"/>
            <a:ext cx="7421903" cy="1103111"/>
          </a:xfrm>
        </p:spPr>
        <p:txBody>
          <a:bodyPr anchor="ctr">
            <a:normAutofit/>
          </a:bodyPr>
          <a:lstStyle/>
          <a:p>
            <a:pPr algn="ctr"/>
            <a:r>
              <a:rPr lang="en-ID" sz="3200" kern="100" dirty="0">
                <a:effectLst/>
                <a:latin typeface="Amasis MT Pro Black" panose="02040A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KEKUATAN RAKSASA DAUD</a:t>
            </a:r>
            <a:endParaRPr lang="en-ID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0FA8D-B60B-615D-A821-2DF70B4D6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7" r="12562"/>
          <a:stretch/>
        </p:blipFill>
        <p:spPr>
          <a:xfrm>
            <a:off x="20" y="-1"/>
            <a:ext cx="4143544" cy="6856413"/>
          </a:xfrm>
          <a:custGeom>
            <a:avLst/>
            <a:gdLst/>
            <a:ahLst/>
            <a:cxnLst/>
            <a:rect l="l" t="t" r="r" b="b"/>
            <a:pathLst>
              <a:path w="4143564" h="6856413">
                <a:moveTo>
                  <a:pt x="0" y="0"/>
                </a:moveTo>
                <a:lnTo>
                  <a:pt x="4141667" y="0"/>
                </a:lnTo>
                <a:lnTo>
                  <a:pt x="4141086" y="145208"/>
                </a:lnTo>
                <a:cubicBezTo>
                  <a:pt x="4109790" y="1611281"/>
                  <a:pt x="3796834" y="3077353"/>
                  <a:pt x="4047199" y="4543426"/>
                </a:cubicBezTo>
                <a:cubicBezTo>
                  <a:pt x="4172382" y="5276463"/>
                  <a:pt x="4156734" y="6009499"/>
                  <a:pt x="4105878" y="6742536"/>
                </a:cubicBezTo>
                <a:lnTo>
                  <a:pt x="4096763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3E61E-BBAF-E93A-9AEC-BFC1C7C30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297" y="1338470"/>
            <a:ext cx="7607432" cy="55195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ID" kern="100" dirty="0">
              <a:effectLst/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Memiliki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Kekuatan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Menjerat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Pikirannya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sedang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berbaring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tempat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tidurnya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memutuskan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berjalan-jalan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atap</a:t>
            </a: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semacam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sebuah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teras di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luar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kamar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kerajaannya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Sejarah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raja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sering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kali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menjadikan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teras atap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yang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dilengkapi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perabotan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mewah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sering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kali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ditutupi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keteduhan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tempat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perlindungan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berada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atas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kebisingan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kota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cukup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tinggi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memberikan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privasi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raja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orang-orang di </a:t>
            </a:r>
            <a:r>
              <a:rPr lang="en-ID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bawah</a:t>
            </a:r>
            <a:r>
              <a:rPr lang="en-ID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52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B3CC40-81BB-CDE0-7B9F-C78CB09B6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99" r="25983" b="-1"/>
          <a:stretch/>
        </p:blipFill>
        <p:spPr>
          <a:xfrm>
            <a:off x="20" y="-1"/>
            <a:ext cx="4143544" cy="6856413"/>
          </a:xfrm>
          <a:custGeom>
            <a:avLst/>
            <a:gdLst/>
            <a:ahLst/>
            <a:cxnLst/>
            <a:rect l="l" t="t" r="r" b="b"/>
            <a:pathLst>
              <a:path w="4143564" h="6856413">
                <a:moveTo>
                  <a:pt x="0" y="0"/>
                </a:moveTo>
                <a:lnTo>
                  <a:pt x="4141667" y="0"/>
                </a:lnTo>
                <a:lnTo>
                  <a:pt x="4141086" y="145208"/>
                </a:lnTo>
                <a:cubicBezTo>
                  <a:pt x="4109790" y="1611281"/>
                  <a:pt x="3796834" y="3077353"/>
                  <a:pt x="4047199" y="4543426"/>
                </a:cubicBezTo>
                <a:cubicBezTo>
                  <a:pt x="4172382" y="5276463"/>
                  <a:pt x="4156734" y="6009499"/>
                  <a:pt x="4105878" y="6742536"/>
                </a:cubicBezTo>
                <a:lnTo>
                  <a:pt x="4096763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154BE-5029-CC02-A9D2-5CE73333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85" y="407963"/>
            <a:ext cx="7348415" cy="64484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ID" sz="3000" kern="100" dirty="0">
              <a:effectLst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Pada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malam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melihat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wanita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sedang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mandi.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Alkitab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mengatakan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penampilan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fisiknya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”sangat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indah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dipandang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</a:p>
          <a:p>
            <a:pPr marL="0" indent="0">
              <a:buNone/>
            </a:pP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Alkitab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menggunakan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kata 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“sangat”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menekankan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suatu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kebenaran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Oleh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karena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Alkitab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mengatakan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Batsyeba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“sangat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cantik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dipandang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mengatakan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tanpa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syarat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gambaran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mutlak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kecantikan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wanita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kesempurnaan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fisik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3000" kern="100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melihatnya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nafsu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bersemayam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hatinya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meraung-raung</a:t>
            </a:r>
            <a:r>
              <a:rPr lang="en-ID" sz="3000" kern="100" dirty="0">
                <a:effectLst/>
                <a:highlight>
                  <a:srgbClr val="FFFF00"/>
                </a:highlight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sz="30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0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CEF7D1-7CE1-814F-AA6A-2A90FE4AF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39" r="30294" b="-1"/>
          <a:stretch/>
        </p:blipFill>
        <p:spPr>
          <a:xfrm>
            <a:off x="20" y="-1"/>
            <a:ext cx="4143544" cy="6856413"/>
          </a:xfrm>
          <a:custGeom>
            <a:avLst/>
            <a:gdLst/>
            <a:ahLst/>
            <a:cxnLst/>
            <a:rect l="l" t="t" r="r" b="b"/>
            <a:pathLst>
              <a:path w="4143564" h="6856413">
                <a:moveTo>
                  <a:pt x="0" y="0"/>
                </a:moveTo>
                <a:lnTo>
                  <a:pt x="4141667" y="0"/>
                </a:lnTo>
                <a:lnTo>
                  <a:pt x="4141086" y="145208"/>
                </a:lnTo>
                <a:cubicBezTo>
                  <a:pt x="4109790" y="1611281"/>
                  <a:pt x="3796834" y="3077353"/>
                  <a:pt x="4047199" y="4543426"/>
                </a:cubicBezTo>
                <a:cubicBezTo>
                  <a:pt x="4172382" y="5276463"/>
                  <a:pt x="4156734" y="6009499"/>
                  <a:pt x="4105878" y="6742536"/>
                </a:cubicBezTo>
                <a:lnTo>
                  <a:pt x="4096763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0D690-D152-4B1D-95AE-549DEC9F1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189" y="329609"/>
            <a:ext cx="7306212" cy="6528391"/>
          </a:xfrm>
        </p:spPr>
        <p:txBody>
          <a:bodyPr anchor="ctr">
            <a:normAutofit lnSpcReduction="10000"/>
          </a:bodyPr>
          <a:lstStyle/>
          <a:p>
            <a:pPr marL="0" indent="0">
              <a:spcAft>
                <a:spcPts val="800"/>
              </a:spcAft>
              <a:buNone/>
            </a:pPr>
            <a:endParaRPr lang="en-ID" sz="3200" kern="100" dirty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ID" sz="3200" kern="100" dirty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Yang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hanyalah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Batsyeba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Dia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ingin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siapa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segala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sesuatu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tentangnya</a:t>
            </a:r>
            <a:r>
              <a:rPr lang="en-ID" sz="3200" kern="1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diragukan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lagi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pikirannya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dipenuhi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fantasi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bagaimana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rasanya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bersama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wanita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fisik</a:t>
            </a:r>
            <a:r>
              <a:rPr lang="en-ID" sz="32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menjerat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pikirannya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lupa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siapa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dirinya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siapa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layani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bagaimana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seharusnya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menguasai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Daud!</a:t>
            </a:r>
          </a:p>
          <a:p>
            <a:pPr marL="0" indent="0">
              <a:spcAft>
                <a:spcPts val="800"/>
              </a:spcAft>
              <a:buNone/>
            </a:pPr>
            <a:endParaRPr lang="en-ID" sz="3200" kern="100" dirty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sz="32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9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01619-FE43-55F8-8C25-16812C16A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01" y="542259"/>
            <a:ext cx="6722603" cy="6315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melihatnya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menginginkannya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mengambilnya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 marL="0" indent="0">
              <a:buNone/>
            </a:pPr>
            <a:endParaRPr lang="en-ID" sz="800" kern="100" dirty="0">
              <a:solidFill>
                <a:srgbClr val="C00000"/>
              </a:solidFill>
              <a:effectLst/>
              <a:latin typeface="Gill Sans Ultra Bold Condensed" panose="020B0A06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sz="3600" kern="100" dirty="0" err="1">
                <a:solidFill>
                  <a:srgbClr val="C00000"/>
                </a:solidFill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Beginilah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dosa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bekerja</a:t>
            </a:r>
            <a:r>
              <a:rPr lang="en-ID" sz="3600" kern="100" dirty="0">
                <a:solidFill>
                  <a:srgbClr val="C00000"/>
                </a:solidFill>
                <a:latin typeface="Eras Bold ITC" panose="020B0907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Yakobus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1:15</a:t>
            </a:r>
            <a:r>
              <a:rPr lang="en-ID" sz="3000" kern="100" dirty="0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“Dan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apabila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keinginan</a:t>
            </a:r>
            <a:r>
              <a:rPr lang="en-ID" sz="3000" b="1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dibuahi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melahirkan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dosa; dan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apabila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dosa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sudah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matang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melahirkan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maut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ID" sz="3000" kern="100" dirty="0">
              <a:effectLst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Yohanes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2:16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Sebab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dunia,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yaitu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keinginan</a:t>
            </a:r>
            <a:r>
              <a:rPr lang="en-ID" sz="3000" b="1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daging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b="1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keinginan</a:t>
            </a:r>
            <a:r>
              <a:rPr lang="en-ID" sz="3000" b="1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serta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keangkuhan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bukanlah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berasal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Bapa,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melainkan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dunia.”</a:t>
            </a:r>
            <a:endParaRPr lang="en-ID" sz="3000" kern="100" dirty="0">
              <a:effectLst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sz="3000" dirty="0"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4AE18-1058-720B-0518-0F7FE00B4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1" r="33795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338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5798D-32F6-BAB9-E5BF-0981F3250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54" b="38624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5951A-D791-C8FF-1FCF-5EC1D33C4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877" y="2846014"/>
            <a:ext cx="11030243" cy="3909315"/>
          </a:xfrm>
        </p:spPr>
        <p:txBody>
          <a:bodyPr anchor="ctr">
            <a:noAutofit/>
          </a:bodyPr>
          <a:lstStyle/>
          <a:p>
            <a:pPr>
              <a:spcAft>
                <a:spcPts val="800"/>
              </a:spcAft>
            </a:pPr>
            <a:endParaRPr lang="en-ID" sz="3000" kern="100" dirty="0">
              <a:effectLst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Sebuah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pemikiran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berkembang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menjadi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keinginan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menuntut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dipenuhi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medan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perang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pertama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melawan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dijaga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menjeratnya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menuntun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seluruh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tubuh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pemberontakan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dosa!</a:t>
            </a:r>
          </a:p>
          <a:p>
            <a:pPr>
              <a:spcAft>
                <a:spcPts val="800"/>
              </a:spcAft>
            </a:pP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mempunyai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sesuatu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dikatakan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mengenai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bagaimana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harus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dijaga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setiap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Filipi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4:6-9; 2 Kor. 10:3-5). </a:t>
            </a:r>
          </a:p>
          <a:p>
            <a:endParaRPr lang="en-ID" sz="30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0789B8-4A8D-E567-22EE-D23A1C21E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4" r="16715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9D069-2635-ED13-D121-F624C24D3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434" y="1079635"/>
            <a:ext cx="5687357" cy="5570806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 Daud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bertanya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Batsyeba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diberitahu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istri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prajurit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setia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0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cucu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penasihat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terpercaya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ID" sz="36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Informasi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seharusnya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menyebabkan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menghentikan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tindakan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dilakukannya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sebaliknya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malah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melanjutkan</a:t>
            </a:r>
            <a:r>
              <a:rPr lang="en-ID" sz="3600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sz="3000" dirty="0"/>
          </a:p>
        </p:txBody>
      </p:sp>
    </p:spTree>
    <p:extLst>
      <p:ext uri="{BB962C8B-B14F-4D97-AF65-F5344CB8AC3E}">
        <p14:creationId xmlns:p14="http://schemas.microsoft.com/office/powerpoint/2010/main" val="101663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C529E-BB81-57A4-E560-B593D6E67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08FEE-CF0C-9526-1196-0E6AB8A9C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3" y="834888"/>
            <a:ext cx="10515600" cy="5671930"/>
          </a:xfrm>
        </p:spPr>
        <p:txBody>
          <a:bodyPr>
            <a:noAutofit/>
          </a:bodyPr>
          <a:lstStyle/>
          <a:p>
            <a:r>
              <a:rPr lang="en-ID" sz="2600" dirty="0">
                <a:latin typeface="Franklin Gothic Medium Cond" panose="020B0606030402020204" pitchFamily="34" charset="0"/>
              </a:rPr>
              <a:t>11:5 Lalu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mengandunglah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perempuan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disuruhnya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memberitahukan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Daud,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dirty="0">
                <a:latin typeface="Franklin Gothic Medium Cond" panose="020B0606030402020204" pitchFamily="34" charset="0"/>
              </a:rPr>
              <a:t>: "Aku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mengandung</a:t>
            </a:r>
            <a:r>
              <a:rPr lang="en-ID" sz="2600" dirty="0">
                <a:latin typeface="Franklin Gothic Medium Cond" panose="020B0606030402020204" pitchFamily="34" charset="0"/>
              </a:rPr>
              <a:t>."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11:6 Lalu Daud </a:t>
            </a:r>
            <a:r>
              <a:rPr lang="en-ID" sz="2600" dirty="0" err="1">
                <a:latin typeface="Franklin Gothic Medium Cond" panose="020B0606030402020204" pitchFamily="34" charset="0"/>
              </a:rPr>
              <a:t>menyuruh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Yoab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600" dirty="0">
                <a:latin typeface="Franklin Gothic Medium Cond" panose="020B0606030402020204" pitchFamily="34" charset="0"/>
              </a:rPr>
              <a:t>: "</a:t>
            </a:r>
            <a:r>
              <a:rPr lang="en-ID" sz="2600" dirty="0" err="1">
                <a:latin typeface="Franklin Gothic Medium Cond" panose="020B0606030402020204" pitchFamily="34" charset="0"/>
              </a:rPr>
              <a:t>Suruhlah</a:t>
            </a:r>
            <a:r>
              <a:rPr lang="en-ID" sz="2600" dirty="0">
                <a:latin typeface="Franklin Gothic Medium Cond" panose="020B0606030402020204" pitchFamily="34" charset="0"/>
              </a:rPr>
              <a:t> Uria, orang Het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datang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kepadaku</a:t>
            </a:r>
            <a:r>
              <a:rPr lang="en-ID" sz="2600" dirty="0">
                <a:latin typeface="Franklin Gothic Medium Cond" panose="020B0606030402020204" pitchFamily="34" charset="0"/>
              </a:rPr>
              <a:t>." </a:t>
            </a:r>
            <a:r>
              <a:rPr lang="en-ID" sz="2600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Yoab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menyuruh</a:t>
            </a:r>
            <a:r>
              <a:rPr lang="en-ID" sz="2600" dirty="0">
                <a:latin typeface="Franklin Gothic Medium Cond" panose="020B0606030402020204" pitchFamily="34" charset="0"/>
              </a:rPr>
              <a:t> Uria </a:t>
            </a:r>
            <a:r>
              <a:rPr lang="en-ID" sz="2600" dirty="0" err="1">
                <a:latin typeface="Franklin Gothic Medium Cond" panose="020B0606030402020204" pitchFamily="34" charset="0"/>
              </a:rPr>
              <a:t>menghadap</a:t>
            </a:r>
            <a:r>
              <a:rPr lang="en-ID" sz="2600" dirty="0">
                <a:latin typeface="Franklin Gothic Medium Cond" panose="020B0606030402020204" pitchFamily="34" charset="0"/>
              </a:rPr>
              <a:t> Daud.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11:7 Ketika Uria </a:t>
            </a:r>
            <a:r>
              <a:rPr lang="en-ID" sz="2600" dirty="0" err="1">
                <a:latin typeface="Franklin Gothic Medium Cond" panose="020B0606030402020204" pitchFamily="34" charset="0"/>
              </a:rPr>
              <a:t>masuk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menghadap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bertanyalah</a:t>
            </a:r>
            <a:r>
              <a:rPr lang="en-ID" sz="2600" dirty="0">
                <a:latin typeface="Franklin Gothic Medium Cond" panose="020B0606030402020204" pitchFamily="34" charset="0"/>
              </a:rPr>
              <a:t> Daud </a:t>
            </a:r>
            <a:r>
              <a:rPr lang="en-ID" sz="26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keadaan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Yoab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tentara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keadaan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perang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11:8 </a:t>
            </a:r>
            <a:r>
              <a:rPr lang="en-ID" sz="26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berkatalah</a:t>
            </a:r>
            <a:r>
              <a:rPr lang="en-ID" sz="2600" dirty="0">
                <a:latin typeface="Franklin Gothic Medium Cond" panose="020B0606030402020204" pitchFamily="34" charset="0"/>
              </a:rPr>
              <a:t> Daud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Uria: "</a:t>
            </a:r>
            <a:r>
              <a:rPr lang="en-ID" sz="2600" dirty="0" err="1">
                <a:latin typeface="Franklin Gothic Medium Cond" panose="020B0606030402020204" pitchFamily="34" charset="0"/>
              </a:rPr>
              <a:t>Pergilah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rumahmu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basuhlah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kakimu</a:t>
            </a:r>
            <a:r>
              <a:rPr lang="en-ID" sz="2600" dirty="0">
                <a:latin typeface="Franklin Gothic Medium Cond" panose="020B0606030402020204" pitchFamily="34" charset="0"/>
              </a:rPr>
              <a:t>." Ketika Uria </a:t>
            </a:r>
            <a:r>
              <a:rPr lang="en-ID" sz="2600" dirty="0" err="1">
                <a:latin typeface="Franklin Gothic Medium Cond" panose="020B0606030402020204" pitchFamily="34" charset="0"/>
              </a:rPr>
              <a:t>keluar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istana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menyusul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membawa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hadiah</a:t>
            </a:r>
            <a:r>
              <a:rPr lang="en-ID" sz="2600" dirty="0">
                <a:latin typeface="Franklin Gothic Medium Cond" panose="020B0606030402020204" pitchFamily="34" charset="0"/>
              </a:rPr>
              <a:t> raja.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11:9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latin typeface="Franklin Gothic Medium Cond" panose="020B0606030402020204" pitchFamily="34" charset="0"/>
              </a:rPr>
              <a:t> Uria </a:t>
            </a:r>
            <a:r>
              <a:rPr lang="en-ID" sz="2600" dirty="0" err="1">
                <a:latin typeface="Franklin Gothic Medium Cond" panose="020B0606030402020204" pitchFamily="34" charset="0"/>
              </a:rPr>
              <a:t>membaringkan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diri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depan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pintu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istana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bersama-sama</a:t>
            </a:r>
            <a:r>
              <a:rPr lang="en-ID" sz="2600" dirty="0">
                <a:latin typeface="Franklin Gothic Medium Cond" panose="020B0606030402020204" pitchFamily="34" charset="0"/>
              </a:rPr>
              <a:t> hamba </a:t>
            </a:r>
            <a:r>
              <a:rPr lang="en-ID" sz="2600" dirty="0" err="1">
                <a:latin typeface="Franklin Gothic Medium Cond" panose="020B0606030402020204" pitchFamily="34" charset="0"/>
              </a:rPr>
              <a:t>tuannya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rumahnya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11:10 </a:t>
            </a:r>
            <a:r>
              <a:rPr lang="en-ID" sz="2600" dirty="0" err="1">
                <a:latin typeface="Franklin Gothic Medium Cond" panose="020B0606030402020204" pitchFamily="34" charset="0"/>
              </a:rPr>
              <a:t>Diberitahukan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Daud,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dirty="0">
                <a:latin typeface="Franklin Gothic Medium Cond" panose="020B0606030402020204" pitchFamily="34" charset="0"/>
              </a:rPr>
              <a:t>: "Uria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rumahnya</a:t>
            </a:r>
            <a:r>
              <a:rPr lang="en-ID" sz="2600" dirty="0">
                <a:latin typeface="Franklin Gothic Medium Cond" panose="020B0606030402020204" pitchFamily="34" charset="0"/>
              </a:rPr>
              <a:t>." Lalu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berkatalah</a:t>
            </a:r>
            <a:r>
              <a:rPr lang="en-ID" sz="2600" dirty="0">
                <a:latin typeface="Franklin Gothic Medium Cond" panose="020B0606030402020204" pitchFamily="34" charset="0"/>
              </a:rPr>
              <a:t> Daud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Uria: "</a:t>
            </a:r>
            <a:r>
              <a:rPr lang="en-ID" sz="2600" dirty="0" err="1">
                <a:latin typeface="Franklin Gothic Medium Cond" panose="020B0606030402020204" pitchFamily="34" charset="0"/>
              </a:rPr>
              <a:t>Bukankah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engkau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baru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pulang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perjalanan</a:t>
            </a:r>
            <a:r>
              <a:rPr lang="en-ID" sz="2600" dirty="0">
                <a:latin typeface="Franklin Gothic Medium Cond" panose="020B0606030402020204" pitchFamily="34" charset="0"/>
              </a:rPr>
              <a:t>?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Mengapa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engkau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rumahmu</a:t>
            </a:r>
            <a:r>
              <a:rPr lang="en-ID" sz="2600" dirty="0">
                <a:latin typeface="Franklin Gothic Medium Cond" panose="020B0606030402020204" pitchFamily="34" charset="0"/>
              </a:rPr>
              <a:t>?"</a:t>
            </a:r>
          </a:p>
          <a:p>
            <a:endParaRPr lang="en-ID" sz="2600" dirty="0">
              <a:latin typeface="Franklin Gothic Medium Cond" panose="020B0606030402020204" pitchFamily="34" charset="0"/>
            </a:endParaRPr>
          </a:p>
          <a:p>
            <a:endParaRPr lang="en-ID" sz="26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08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C0382-0C80-9C18-BAD3-89E33F0E9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53" y="318977"/>
            <a:ext cx="7742124" cy="6539023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Begitulah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kekuatan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menyerang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pertama-tama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menjerat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kemudian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seolah-olah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menghapus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akal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sehat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Orang-orang yang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berada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cengkeraman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nafsu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keinginan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daging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lainnya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sering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kali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hal-hal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pernah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lakukan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keadaan</a:t>
            </a:r>
            <a:r>
              <a:rPr lang="en-ID" kern="100" dirty="0">
                <a:effectLst/>
                <a:highlight>
                  <a:srgbClr val="FFFF00"/>
                </a:highlight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normal.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berada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cengkeraman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kehilangan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akal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sehat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menjadi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mabuk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oleh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pemuasan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keinginan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daging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kern="100" dirty="0">
                <a:effectLst/>
                <a:highlight>
                  <a:srgbClr val="00FFFF"/>
                </a:highlight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pandangan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dibiarkan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berlama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-lama,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nafsu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muncul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dan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nafsu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muncul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dosa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selalu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menjadi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akibatnya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Yakobus</a:t>
            </a:r>
            <a:r>
              <a:rPr lang="en-ID" kern="1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1:15.</a:t>
            </a:r>
          </a:p>
          <a:p>
            <a:endParaRPr lang="en-ID" dirty="0"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C89A5-8591-AA96-5942-EE45E05AB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53" r="21217"/>
          <a:stretch/>
        </p:blipFill>
        <p:spPr>
          <a:xfrm>
            <a:off x="8651630" y="10"/>
            <a:ext cx="3540369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507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7FAE1-FE78-21A8-E846-918833E9D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5" b="-2"/>
          <a:stretch/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39150-2D0B-240B-D745-79069BDEC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135" y="446567"/>
            <a:ext cx="5908361" cy="6411431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berumur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lima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puluh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menjadi Raja di Israel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selama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dua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puluh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abdi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pejuang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perkasa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ID" sz="30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Penyanyi</a:t>
            </a:r>
            <a:r>
              <a:rPr lang="en-ID" sz="30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Manis Israel.”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Tapi, pada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mengungkapkan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kebenaran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berdaya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3000" b="1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membawa</a:t>
            </a:r>
            <a:r>
              <a:rPr lang="en-ID" sz="3000" b="1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Batsyeba</a:t>
            </a:r>
            <a:r>
              <a:rPr lang="en-ID" sz="3000" b="1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3000" b="1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tempat</a:t>
            </a:r>
            <a:r>
              <a:rPr lang="en-ID" sz="3000" b="1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tidurnya</a:t>
            </a:r>
            <a:r>
              <a:rPr lang="en-ID" sz="3000" b="1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000" b="1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berzina</a:t>
            </a:r>
            <a:r>
              <a:rPr lang="en-ID" sz="3000" b="1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3000" b="1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b="1" kern="1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istri</a:t>
            </a:r>
            <a:r>
              <a:rPr lang="en-ID" sz="3000" b="1" kern="1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lain! </a:t>
            </a:r>
            <a:endParaRPr lang="en-ID" sz="3000" b="1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982A40-3CCD-C733-4CD3-F97C0E5D41AA}"/>
              </a:ext>
            </a:extLst>
          </p:cNvPr>
          <p:cNvSpPr txBox="1"/>
          <p:nvPr/>
        </p:nvSpPr>
        <p:spPr>
          <a:xfrm>
            <a:off x="211404" y="931975"/>
            <a:ext cx="54389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Nafsu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Memiliki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Kekuatan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Mengalahkan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Tuhannya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D" sz="3200" kern="100" dirty="0"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E0595-80C7-74F5-360B-39EEAE641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9" b="17463"/>
          <a:stretch/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DBCC3-2357-9419-FDC9-DE8A60DAA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194" y="861392"/>
            <a:ext cx="5568534" cy="5731322"/>
          </a:xfrm>
        </p:spPr>
        <p:txBody>
          <a:bodyPr anchor="t">
            <a:noAutofit/>
          </a:bodyPr>
          <a:lstStyle/>
          <a:p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Nafsu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sangat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besar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membutakannya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sampai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titik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mana Daud menjadi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ateis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6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</a:t>
            </a:r>
            <a:r>
              <a:rPr lang="en-ID" sz="26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sz="26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seolah-olah</a:t>
            </a:r>
            <a:r>
              <a:rPr lang="en-ID" sz="26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26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ID" sz="26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2600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r>
              <a:rPr lang="en-ID" sz="2600" b="1" kern="100" dirty="0" err="1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2600" b="1" kern="1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b="1" kern="100" dirty="0" err="1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nafsu</a:t>
            </a:r>
            <a:r>
              <a:rPr lang="en-ID" sz="2600" b="1" kern="1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b="1" kern="100" dirty="0" err="1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berdiri</a:t>
            </a:r>
            <a:r>
              <a:rPr lang="en-ID" sz="2600" b="1" kern="1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b="1" kern="100" dirty="0" err="1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begitu</a:t>
            </a:r>
            <a:r>
              <a:rPr lang="en-ID" sz="2600" b="1" kern="1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b="1" kern="100" dirty="0" err="1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tinggi</a:t>
            </a:r>
            <a:r>
              <a:rPr lang="en-ID" sz="2600" b="1" kern="1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2600" b="1" kern="100" dirty="0" err="1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</a:t>
            </a:r>
            <a:r>
              <a:rPr lang="en-ID" sz="2600" b="1" kern="1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2600" b="1" kern="100" dirty="0" err="1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hingga</a:t>
            </a:r>
            <a:r>
              <a:rPr lang="en-ID" sz="2600" b="1" kern="1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b="1" kern="100" dirty="0" err="1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menghalangi</a:t>
            </a:r>
            <a:r>
              <a:rPr lang="en-ID" sz="2600" b="1" kern="1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b="1" kern="100" dirty="0" err="1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pandangan</a:t>
            </a:r>
            <a:r>
              <a:rPr lang="en-ID" sz="2600" b="1" kern="1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b="1" kern="100" dirty="0" err="1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wajah</a:t>
            </a:r>
            <a:r>
              <a:rPr lang="en-ID" sz="2600" b="1" kern="1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b="1" kern="100" dirty="0" err="1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2600" b="1" kern="100" dirty="0">
                <a:solidFill>
                  <a:srgbClr val="C00000"/>
                </a:solidFill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dan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Batsyeba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menikmati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nikmatnya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perselingkuhan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dikatakan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Alkitab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“Air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curian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rasanya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manis, dan roti yang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dimakan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diam-diam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enak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rasanya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,”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Amsal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9:17. </a:t>
            </a:r>
          </a:p>
          <a:p>
            <a:r>
              <a:rPr lang="en-ID" sz="26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sz="26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membayar</a:t>
            </a:r>
            <a:r>
              <a:rPr lang="en-ID" sz="26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momen</a:t>
            </a:r>
            <a:r>
              <a:rPr lang="en-ID" sz="26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kesenangannya</a:t>
            </a:r>
            <a:r>
              <a:rPr lang="en-ID" sz="26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6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penderitaan</a:t>
            </a:r>
            <a:r>
              <a:rPr lang="en-ID" sz="26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seumur</a:t>
            </a:r>
            <a:r>
              <a:rPr lang="en-ID" sz="26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sz="26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endParaRPr lang="en-ID" sz="2600" dirty="0">
              <a:latin typeface="Franklin Gothic Demi Cond" panose="020B07060304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06CA3-22A5-0E51-556A-5DC21DD4C92A}"/>
              </a:ext>
            </a:extLst>
          </p:cNvPr>
          <p:cNvSpPr txBox="1"/>
          <p:nvPr/>
        </p:nvSpPr>
        <p:spPr>
          <a:xfrm>
            <a:off x="191549" y="861392"/>
            <a:ext cx="6098344" cy="1569660"/>
          </a:xfrm>
          <a:prstGeom prst="rect">
            <a:avLst/>
          </a:prstGeom>
          <a:solidFill>
            <a:srgbClr val="585D17"/>
          </a:solidFill>
        </p:spPr>
        <p:txBody>
          <a:bodyPr wrap="square">
            <a:spAutoFit/>
          </a:bodyPr>
          <a:lstStyle/>
          <a:p>
            <a:r>
              <a:rPr lang="en-ID" sz="3200" kern="100" dirty="0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sz="3200" kern="100" dirty="0" err="1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200" kern="100" dirty="0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menghormati</a:t>
            </a:r>
            <a:r>
              <a:rPr lang="en-ID" sz="3200" kern="100" dirty="0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200" kern="100" dirty="0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200" kern="100" dirty="0" err="1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sz="3200" kern="100" dirty="0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3200" kern="100" dirty="0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melupakan</a:t>
            </a:r>
            <a:r>
              <a:rPr lang="en-ID" sz="3200" kern="100" dirty="0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hubungannya</a:t>
            </a:r>
            <a:r>
              <a:rPr lang="en-ID" sz="3200" kern="100" dirty="0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3200" kern="100" dirty="0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200" kern="100" dirty="0">
                <a:solidFill>
                  <a:schemeClr val="bg1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59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A551B-5A69-93A8-16CC-F5E5AAE2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532" y="3154024"/>
            <a:ext cx="10178934" cy="5726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Impact" panose="020B0806030902050204" pitchFamily="34" charset="0"/>
              </a:rPr>
              <a:t>2 KORINTUS 10 : 3-5</a:t>
            </a:r>
            <a:endParaRPr lang="en-ID" sz="40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9BD52-EC95-4344-CE26-5DCB1B0F0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21" b="33123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F26D-CF59-2842-954F-32DDB99D0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3938954"/>
            <a:ext cx="11240086" cy="2819655"/>
          </a:xfrm>
        </p:spPr>
        <p:txBody>
          <a:bodyPr anchor="ctr">
            <a:noAutofit/>
          </a:bodyPr>
          <a:lstStyle/>
          <a:p>
            <a:pPr marL="0" indent="0" algn="ctr">
              <a:spcAft>
                <a:spcPts val="800"/>
              </a:spcAft>
              <a:buNone/>
            </a:pPr>
            <a:endParaRPr lang="en-ID" sz="3000" kern="100" dirty="0"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Memang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kami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masih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dunia,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kami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berjuang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duniawi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karena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senjata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kami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perjuangan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bukanlah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senjata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duniawi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melainkan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senjata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diperlengkapi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kuasa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Allah, yang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sanggup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meruntuhkan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benteng-benteng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Kami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mematahkan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setiap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siasat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dan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merubuhkan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setiap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kubu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dibangun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oleh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keangkuhan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manusia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menentang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pengenalan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Allah. Kami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menawan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segala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pikiran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menaklukkannya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Kristus</a:t>
            </a:r>
            <a:r>
              <a:rPr lang="en-ID" sz="3000" kern="100" dirty="0"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,”</a:t>
            </a:r>
            <a:endParaRPr lang="en-ID" sz="3000" kern="100" dirty="0">
              <a:effectLst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ID" sz="30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48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594404-A7FF-CDBB-FE77-AEDDEC50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60" y="910441"/>
            <a:ext cx="5327716" cy="1679039"/>
          </a:xfrm>
        </p:spPr>
        <p:txBody>
          <a:bodyPr anchor="t">
            <a:normAutofit/>
          </a:bodyPr>
          <a:lstStyle/>
          <a:p>
            <a:r>
              <a:rPr lang="en-ID" sz="36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III. MASALAH DENGAN RAKSASA DAUD</a:t>
            </a:r>
            <a:br>
              <a:rPr lang="en-ID" sz="36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sz="36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84671-5B79-00D4-C4B1-3909D8240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" r="11823" b="-1"/>
          <a:stretch/>
        </p:blipFill>
        <p:spPr>
          <a:xfrm>
            <a:off x="1" y="3429000"/>
            <a:ext cx="5891963" cy="3429000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C9F24-A401-5D2A-3CDA-D9D86E2F3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235" y="532952"/>
            <a:ext cx="5984603" cy="632504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b="1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b="1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b="1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Membawa</a:t>
            </a:r>
            <a:r>
              <a:rPr lang="en-ID" b="1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Dia </a:t>
            </a:r>
            <a:r>
              <a:rPr lang="en-ID" b="1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b="1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Jalan yang </a:t>
            </a:r>
            <a:r>
              <a:rPr lang="en-ID" b="1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Menipu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mencoba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segala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taktik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Uria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tidur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Batsyeba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2600" kern="1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Namun</a:t>
            </a:r>
            <a:r>
              <a:rPr lang="en-ID" sz="2600" kern="1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Uria </a:t>
            </a:r>
            <a:r>
              <a:rPr lang="en-ID" sz="2600" kern="1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memiliki</a:t>
            </a:r>
            <a:r>
              <a:rPr lang="en-ID" sz="2600" kern="1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integritas</a:t>
            </a:r>
            <a:r>
              <a:rPr lang="en-ID" sz="2600" kern="1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600" kern="1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2600" kern="1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besar</a:t>
            </a:r>
            <a:r>
              <a:rPr lang="en-ID" sz="2600" kern="1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dibandingkan</a:t>
            </a:r>
            <a:r>
              <a:rPr lang="en-ID" sz="2600" kern="1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pada </a:t>
            </a:r>
            <a:r>
              <a:rPr lang="en-ID" sz="2600" kern="1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2600" kern="100" dirty="0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2600" kern="100" dirty="0">
                <a:latin typeface="Gill Sans Nova Cond XB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 Samuel 11:11).</a:t>
            </a:r>
            <a:endParaRPr lang="en-ID" sz="2600" kern="100" dirty="0">
              <a:effectLst/>
              <a:latin typeface="Gill Sans Nova Cond XBd" panose="020B0A06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 Uria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pulang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malam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pertama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Daud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membuatnya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mabuk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malam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berikutnya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Daud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menggunakan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tipu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mencoba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menutupi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dosa-</a:t>
            </a:r>
            <a:r>
              <a:rPr lang="en-ID" sz="26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dosanya</a:t>
            </a:r>
            <a:r>
              <a:rPr lang="en-ID" sz="26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2600" kern="100" dirty="0"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Bukannya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mengakui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dosa-</a:t>
            </a: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dosanya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menghadapi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konsekuensinya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Daud </a:t>
            </a: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berusaha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bersembunyi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seperti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seorang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6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pengecut</a:t>
            </a:r>
            <a:r>
              <a:rPr lang="en-ID" sz="26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27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C5107-A2AD-58D5-48C5-431C85193020}"/>
              </a:ext>
            </a:extLst>
          </p:cNvPr>
          <p:cNvSpPr txBox="1"/>
          <p:nvPr/>
        </p:nvSpPr>
        <p:spPr>
          <a:xfrm>
            <a:off x="496437" y="532512"/>
            <a:ext cx="6002110" cy="1495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+mj-lt"/>
                <a:ea typeface="+mj-ea"/>
                <a:cs typeface="+mj-cs"/>
              </a:rPr>
              <a:t>Jalan Allah adalah </a:t>
            </a:r>
            <a:r>
              <a:rPr lang="en-US" sz="4000" dirty="0" err="1">
                <a:effectLst/>
                <a:latin typeface="+mj-lt"/>
                <a:ea typeface="+mj-ea"/>
                <a:cs typeface="+mj-cs"/>
              </a:rPr>
              <a:t>keterbukaan</a:t>
            </a:r>
            <a:r>
              <a:rPr lang="en-US" sz="4000" dirty="0">
                <a:effectLst/>
                <a:latin typeface="+mj-lt"/>
                <a:ea typeface="+mj-ea"/>
                <a:cs typeface="+mj-cs"/>
              </a:rPr>
              <a:t> dan </a:t>
            </a:r>
            <a:r>
              <a:rPr lang="en-US" sz="4000" dirty="0" err="1">
                <a:effectLst/>
                <a:latin typeface="+mj-lt"/>
                <a:ea typeface="+mj-ea"/>
                <a:cs typeface="+mj-cs"/>
              </a:rPr>
              <a:t>kejujuran</a:t>
            </a:r>
            <a:r>
              <a:rPr lang="en-US" sz="4000" dirty="0">
                <a:latin typeface="+mj-lt"/>
                <a:ea typeface="+mj-ea"/>
                <a:cs typeface="+mj-cs"/>
              </a:rPr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330B5-9A15-AA3F-7D4E-43C7567BC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722" y="2301562"/>
            <a:ext cx="6002110" cy="428281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Impact" panose="020B0806030902050204" pitchFamily="34" charset="0"/>
              </a:rPr>
              <a:t>Ams</a:t>
            </a:r>
            <a:r>
              <a:rPr lang="en-US" sz="2400" dirty="0">
                <a:latin typeface="Impact" panose="020B0806030902050204" pitchFamily="34" charset="0"/>
              </a:rPr>
              <a:t>al</a:t>
            </a:r>
            <a:r>
              <a:rPr lang="en-US" sz="2400" dirty="0">
                <a:effectLst/>
                <a:latin typeface="Impact" panose="020B0806030902050204" pitchFamily="34" charset="0"/>
              </a:rPr>
              <a:t> 28:13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dirty="0"/>
              <a:t>“</a:t>
            </a:r>
            <a:r>
              <a:rPr lang="en-US" sz="2400" dirty="0" err="1"/>
              <a:t>Siapa</a:t>
            </a:r>
            <a:r>
              <a:rPr lang="en-US" sz="2400" dirty="0"/>
              <a:t> </a:t>
            </a:r>
            <a:r>
              <a:rPr lang="en-US" sz="2400" dirty="0" err="1"/>
              <a:t>menyembunyikan</a:t>
            </a:r>
            <a:r>
              <a:rPr lang="en-US" sz="2400" dirty="0"/>
              <a:t> </a:t>
            </a:r>
            <a:r>
              <a:rPr lang="en-US" sz="2400" dirty="0" err="1"/>
              <a:t>pelanggarannya</a:t>
            </a:r>
            <a:r>
              <a:rPr lang="en-US" sz="2400" dirty="0"/>
              <a:t> tidak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beruntung</a:t>
            </a:r>
            <a:r>
              <a:rPr lang="en-US" sz="2400" dirty="0"/>
              <a:t>, </a:t>
            </a:r>
            <a:r>
              <a:rPr lang="en-US" sz="2400" dirty="0" err="1"/>
              <a:t>tetapi</a:t>
            </a:r>
            <a:r>
              <a:rPr lang="en-US" sz="2400" dirty="0"/>
              <a:t> </a:t>
            </a:r>
            <a:r>
              <a:rPr lang="en-US" sz="2400" b="1" dirty="0" err="1"/>
              <a:t>siapa</a:t>
            </a:r>
            <a:r>
              <a:rPr lang="en-US" sz="2400" b="1" dirty="0"/>
              <a:t> </a:t>
            </a:r>
            <a:r>
              <a:rPr lang="en-US" sz="2400" b="1" dirty="0" err="1"/>
              <a:t>mengakuinya</a:t>
            </a:r>
            <a:r>
              <a:rPr lang="en-US" sz="2400" b="1" dirty="0"/>
              <a:t> </a:t>
            </a:r>
            <a:r>
              <a:rPr lang="en-US" sz="2400" dirty="0"/>
              <a:t>dan </a:t>
            </a:r>
            <a:r>
              <a:rPr lang="en-US" sz="2400" b="1" dirty="0" err="1"/>
              <a:t>meninggalkannya</a:t>
            </a:r>
            <a:r>
              <a:rPr lang="en-US" sz="2400" b="1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disayangi</a:t>
            </a:r>
            <a:r>
              <a:rPr lang="en-US" sz="2400" dirty="0"/>
              <a:t>.”</a:t>
            </a:r>
          </a:p>
          <a:p>
            <a:pPr marL="0"/>
            <a:endParaRPr lang="en-US" sz="2400" dirty="0">
              <a:effectLst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Impact" panose="020B0806030902050204" pitchFamily="34" charset="0"/>
              </a:rPr>
              <a:t>1 </a:t>
            </a:r>
            <a:r>
              <a:rPr lang="en-US" sz="2400" dirty="0" err="1">
                <a:effectLst/>
                <a:latin typeface="Impact" panose="020B0806030902050204" pitchFamily="34" charset="0"/>
              </a:rPr>
              <a:t>Yohanes</a:t>
            </a:r>
            <a:r>
              <a:rPr lang="en-US" sz="2400" dirty="0">
                <a:effectLst/>
                <a:latin typeface="Impact" panose="020B0806030902050204" pitchFamily="34" charset="0"/>
              </a:rPr>
              <a:t> 1:9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dirty="0"/>
              <a:t>“</a:t>
            </a:r>
            <a:r>
              <a:rPr lang="en-US" sz="2400" b="1" dirty="0"/>
              <a:t>Jika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mengaku</a:t>
            </a:r>
            <a:r>
              <a:rPr lang="en-US" sz="2400" b="1" dirty="0"/>
              <a:t> dosa </a:t>
            </a:r>
            <a:r>
              <a:rPr lang="en-US" sz="2400" b="1" dirty="0" err="1"/>
              <a:t>kita</a:t>
            </a:r>
            <a:r>
              <a:rPr lang="en-US" sz="2400" dirty="0"/>
              <a:t>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Ia</a:t>
            </a:r>
            <a:r>
              <a:rPr lang="en-US" sz="2400" dirty="0"/>
              <a:t> adalah </a:t>
            </a:r>
            <a:r>
              <a:rPr lang="en-US" sz="2400" dirty="0" err="1"/>
              <a:t>setia</a:t>
            </a:r>
            <a:r>
              <a:rPr lang="en-US" sz="2400" dirty="0"/>
              <a:t> dan </a:t>
            </a:r>
            <a:r>
              <a:rPr lang="en-US" sz="2400" dirty="0" err="1"/>
              <a:t>adil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Ia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mengampuni</a:t>
            </a:r>
            <a:r>
              <a:rPr lang="en-US" sz="2400" dirty="0"/>
              <a:t> </a:t>
            </a:r>
            <a:r>
              <a:rPr lang="en-US" sz="2400" dirty="0" err="1"/>
              <a:t>segala</a:t>
            </a:r>
            <a:r>
              <a:rPr lang="en-US" sz="2400" dirty="0"/>
              <a:t> dosa </a:t>
            </a:r>
            <a:r>
              <a:rPr lang="en-US" sz="2400" dirty="0" err="1"/>
              <a:t>kita</a:t>
            </a:r>
            <a:r>
              <a:rPr lang="en-US" sz="2400" dirty="0"/>
              <a:t> dan </a:t>
            </a:r>
            <a:r>
              <a:rPr lang="en-US" sz="2400" dirty="0" err="1"/>
              <a:t>menyucikan</a:t>
            </a:r>
            <a:r>
              <a:rPr lang="en-US" sz="2400" dirty="0"/>
              <a:t>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segala</a:t>
            </a:r>
            <a:r>
              <a:rPr lang="en-US" sz="2400" dirty="0"/>
              <a:t> </a:t>
            </a:r>
            <a:r>
              <a:rPr lang="en-US" sz="2400" dirty="0" err="1"/>
              <a:t>kejahatan</a:t>
            </a:r>
            <a:r>
              <a:rPr lang="en-US" sz="2400" dirty="0"/>
              <a:t>.”</a:t>
            </a:r>
          </a:p>
          <a:p>
            <a:pPr marL="0"/>
            <a:endParaRPr lang="en-US" sz="2400" dirty="0"/>
          </a:p>
          <a:p>
            <a:pPr marL="0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9164B-FCFB-ADD5-2FB3-1110968C0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5" r="21016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4758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BB8F5-5807-15E9-8B8F-C281ED5B7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552" y="844621"/>
            <a:ext cx="6128621" cy="5618922"/>
          </a:xfrm>
        </p:spPr>
        <p:txBody>
          <a:bodyPr>
            <a:noAutofit/>
          </a:bodyPr>
          <a:lstStyle/>
          <a:p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tipuannya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berhasil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Daud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rencana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menyingkirkan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Uria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sekali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menyusun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rencana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membunuh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Uria di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medan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perang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bahkan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mengirim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kembali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berperang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membawa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surat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perintah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kematiannya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Yoab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melaksanakan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perintah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</a:t>
            </a:r>
            <a:r>
              <a:rPr lang="en-ID" sz="3000" kern="100" dirty="0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ID" sz="30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Dosa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membawa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semakin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penjaranya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semakin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jauh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sz="3000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19A22-4E36-8666-931B-2287E98EB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7" y="2907291"/>
            <a:ext cx="4377064" cy="3682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C0F585-6D47-5215-8D5E-830BAB225C47}"/>
              </a:ext>
            </a:extLst>
          </p:cNvPr>
          <p:cNvSpPr txBox="1"/>
          <p:nvPr/>
        </p:nvSpPr>
        <p:spPr>
          <a:xfrm>
            <a:off x="449440" y="942173"/>
            <a:ext cx="47707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Membawanya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Jalan yang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D" sz="3200" kern="100" dirty="0"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6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B9C21-BB17-4D09-E576-C67715379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69" b="11981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1532C-8486-9541-D678-4F82ABB2B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28" y="2948675"/>
            <a:ext cx="11361598" cy="3663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000" kern="100" dirty="0"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sz="3000" kern="100" dirty="0" err="1">
                <a:solidFill>
                  <a:srgbClr val="C00000"/>
                </a:solidFill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Inilah</a:t>
            </a:r>
            <a:r>
              <a:rPr lang="en-ID" sz="3000" kern="100" dirty="0">
                <a:solidFill>
                  <a:srgbClr val="C00000"/>
                </a:solidFill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r>
              <a:rPr lang="en-ID" sz="3000" kern="100" dirty="0">
                <a:solidFill>
                  <a:srgbClr val="C00000"/>
                </a:solidFill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dosa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selalu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bekerja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Dosa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pernah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puas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namun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dosa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menuntun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membawa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semakin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semakin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mempererat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cengkeramannya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000" kern="100" dirty="0" err="1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solidFill>
                  <a:srgbClr val="C00000"/>
                </a:solidFill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000" kern="100" dirty="0">
                <a:solidFill>
                  <a:srgbClr val="C00000"/>
                </a:solidFill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ID" sz="3200" kern="100" dirty="0" err="1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Jangan</a:t>
            </a:r>
            <a:r>
              <a:rPr lang="en-ID" sz="3200" kern="10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tertipu</a:t>
            </a:r>
            <a:r>
              <a:rPr lang="en-ID" sz="3200" kern="10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oleh </a:t>
            </a:r>
            <a:r>
              <a:rPr lang="en-ID" sz="3200" kern="100" dirty="0" err="1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200" kern="10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kern="100" dirty="0" err="1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bersemayam</a:t>
            </a:r>
            <a:r>
              <a:rPr lang="en-ID" sz="3200" kern="10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3200" kern="100" dirty="0" err="1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200" kern="10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</a:t>
            </a:r>
            <a:r>
              <a:rPr lang="en-ID" sz="3200" kern="10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</a:p>
          <a:p>
            <a:pPr marL="0" indent="0">
              <a:buNone/>
            </a:pPr>
            <a:r>
              <a:rPr lang="en-ID" sz="30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Amsal</a:t>
            </a:r>
            <a:r>
              <a:rPr lang="en-ID" sz="30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13:15</a:t>
            </a:r>
            <a:r>
              <a:rPr lang="en-ID" sz="3000" kern="100" dirty="0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ID" sz="3000" kern="100" dirty="0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“Akal </a:t>
            </a:r>
            <a:r>
              <a:rPr lang="en-ID" sz="3000" kern="100" dirty="0" err="1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budi</a:t>
            </a:r>
            <a:r>
              <a:rPr lang="en-ID" sz="3000" kern="100" dirty="0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000" kern="100" dirty="0" err="1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baik</a:t>
            </a:r>
            <a:r>
              <a:rPr lang="en-ID" sz="3000" kern="100" dirty="0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mendatangkan</a:t>
            </a:r>
            <a:r>
              <a:rPr lang="en-ID" sz="3000" kern="100" dirty="0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karunia</a:t>
            </a:r>
            <a:r>
              <a:rPr lang="en-ID" sz="3000" kern="100" dirty="0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000" kern="100" dirty="0" err="1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sz="3000" kern="100" dirty="0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jalan</a:t>
            </a:r>
            <a:r>
              <a:rPr lang="en-ID" sz="3000" kern="100" dirty="0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pengkhianat-pengkhianat</a:t>
            </a:r>
            <a:r>
              <a:rPr lang="en-ID" sz="3000" kern="100" dirty="0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mencelakakan</a:t>
            </a:r>
            <a:r>
              <a:rPr lang="en-ID" sz="3000" kern="100" dirty="0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000" kern="100" dirty="0" err="1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3000" kern="100" dirty="0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ID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sz="3000" dirty="0"/>
          </a:p>
        </p:txBody>
      </p:sp>
    </p:spTree>
    <p:extLst>
      <p:ext uri="{BB962C8B-B14F-4D97-AF65-F5344CB8AC3E}">
        <p14:creationId xmlns:p14="http://schemas.microsoft.com/office/powerpoint/2010/main" val="3044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2A1A72-47E7-2513-5FA9-875F68117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837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F64DF-7A24-975E-4002-23D13328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821" y="723899"/>
            <a:ext cx="5291663" cy="588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Membawa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Jalan yang </a:t>
            </a:r>
            <a:r>
              <a:rPr lang="en-ID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Menghancurkan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ID" sz="900" kern="100" dirty="0"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Setelah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Uria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meninggal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Batsyeba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memenuhi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masa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berkabungnya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Daud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mengambilnya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istrinya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Bagaimanapun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Daud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menunjukkan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penyesalan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Tampaknya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hatinya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keras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kehilangan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kepekaan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terhadap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menandai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hari-hari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awalnya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Dosa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menghancurkan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hidupnya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7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2103D-F3A7-EA94-AE46-C343952D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86" y="368736"/>
            <a:ext cx="6582839" cy="1667997"/>
          </a:xfrm>
        </p:spPr>
        <p:txBody>
          <a:bodyPr anchor="b">
            <a:normAutofit/>
          </a:bodyPr>
          <a:lstStyle/>
          <a:p>
            <a:r>
              <a:rPr lang="en-US" sz="3700" dirty="0"/>
              <a:t>Ellen G. White, Sejarah Para Nabi, </a:t>
            </a:r>
            <a:r>
              <a:rPr lang="en-US" sz="3700" dirty="0" err="1"/>
              <a:t>Psl</a:t>
            </a:r>
            <a:r>
              <a:rPr lang="en-US" sz="3700" dirty="0"/>
              <a:t>. 71, </a:t>
            </a:r>
            <a:r>
              <a:rPr lang="en-US" sz="3700" dirty="0" err="1"/>
              <a:t>hlm</a:t>
            </a:r>
            <a:r>
              <a:rPr lang="en-US" sz="3700" dirty="0"/>
              <a:t>. 386</a:t>
            </a:r>
            <a:endParaRPr lang="en-ID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70841-F3E1-4299-E2D5-B46B4575C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02" y="2405467"/>
            <a:ext cx="5681422" cy="35350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2400" dirty="0"/>
              <a:t>…..</a:t>
            </a:r>
            <a:r>
              <a:rPr lang="en-ID" sz="2400" b="1" dirty="0" err="1"/>
              <a:t>telah</a:t>
            </a:r>
            <a:r>
              <a:rPr lang="en-ID" sz="2400" b="1" dirty="0"/>
              <a:t> </a:t>
            </a:r>
            <a:r>
              <a:rPr lang="en-ID" sz="2400" b="1" dirty="0" err="1"/>
              <a:t>begitu</a:t>
            </a:r>
            <a:r>
              <a:rPr lang="en-ID" sz="2400" b="1" dirty="0"/>
              <a:t> </a:t>
            </a:r>
            <a:r>
              <a:rPr lang="en-ID" sz="2400" b="1" dirty="0" err="1"/>
              <a:t>merosot</a:t>
            </a:r>
            <a:r>
              <a:rPr lang="en-ID" sz="2400" b="1" dirty="0"/>
              <a:t> </a:t>
            </a:r>
            <a:r>
              <a:rPr lang="en-ID" sz="2400" dirty="0" err="1"/>
              <a:t>sehingga</a:t>
            </a:r>
            <a:r>
              <a:rPr lang="en-ID" sz="2400" dirty="0"/>
              <a:t> </a:t>
            </a:r>
            <a:r>
              <a:rPr lang="en-ID" sz="2400" dirty="0" err="1"/>
              <a:t>ia</a:t>
            </a:r>
            <a:r>
              <a:rPr lang="en-ID" sz="2400" dirty="0"/>
              <a:t> </a:t>
            </a:r>
            <a:r>
              <a:rPr lang="en-ID" sz="2400" dirty="0" err="1"/>
              <a:t>bisa</a:t>
            </a:r>
            <a:r>
              <a:rPr lang="en-ID" sz="2400" dirty="0"/>
              <a:t> </a:t>
            </a:r>
            <a:r>
              <a:rPr lang="en-ID" sz="2400" dirty="0" err="1"/>
              <a:t>berbuat</a:t>
            </a:r>
            <a:r>
              <a:rPr lang="en-ID" sz="2400" dirty="0"/>
              <a:t> salah dan </a:t>
            </a:r>
            <a:r>
              <a:rPr lang="en-ID" sz="2400" dirty="0" err="1"/>
              <a:t>membunuh</a:t>
            </a:r>
            <a:r>
              <a:rPr lang="en-ID" sz="2400" dirty="0"/>
              <a:t> salah </a:t>
            </a:r>
            <a:r>
              <a:rPr lang="en-ID" sz="2400" dirty="0" err="1"/>
              <a:t>seorang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</a:t>
            </a:r>
            <a:r>
              <a:rPr lang="en-ID" sz="2400" dirty="0" err="1"/>
              <a:t>antara</a:t>
            </a:r>
            <a:r>
              <a:rPr lang="en-ID" sz="2400" dirty="0"/>
              <a:t> </a:t>
            </a:r>
            <a:r>
              <a:rPr lang="en-ID" sz="2400" dirty="0" err="1"/>
              <a:t>tentaranya</a:t>
            </a:r>
            <a:r>
              <a:rPr lang="en-ID" sz="2400" dirty="0"/>
              <a:t> yang paling </a:t>
            </a:r>
            <a:r>
              <a:rPr lang="en-ID" sz="2400" dirty="0" err="1"/>
              <a:t>setia</a:t>
            </a:r>
            <a:r>
              <a:rPr lang="en-ID" sz="2400" dirty="0"/>
              <a:t> dan paling </a:t>
            </a:r>
            <a:r>
              <a:rPr lang="en-ID" sz="2400" dirty="0" err="1"/>
              <a:t>berani</a:t>
            </a:r>
            <a:r>
              <a:rPr lang="en-ID" sz="2400" dirty="0"/>
              <a:t>, dan </a:t>
            </a:r>
            <a:r>
              <a:rPr lang="en-ID" sz="2400" dirty="0" err="1"/>
              <a:t>berharap</a:t>
            </a:r>
            <a:r>
              <a:rPr lang="en-ID" sz="2400" dirty="0"/>
              <a:t> </a:t>
            </a:r>
            <a:r>
              <a:rPr lang="en-ID" sz="2400" dirty="0" err="1"/>
              <a:t>akan</a:t>
            </a:r>
            <a:r>
              <a:rPr lang="en-ID" sz="2400" dirty="0"/>
              <a:t>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menikmati</a:t>
            </a:r>
            <a:r>
              <a:rPr lang="en-ID" sz="2400" dirty="0"/>
              <a:t> </a:t>
            </a:r>
            <a:r>
              <a:rPr lang="en-ID" sz="2400" dirty="0" err="1"/>
              <a:t>hasil</a:t>
            </a:r>
            <a:r>
              <a:rPr lang="en-ID" sz="2400" dirty="0"/>
              <a:t> </a:t>
            </a:r>
            <a:r>
              <a:rPr lang="en-ID" sz="2400" dirty="0" err="1"/>
              <a:t>dosanya</a:t>
            </a:r>
            <a:r>
              <a:rPr lang="en-ID" sz="2400" dirty="0"/>
              <a:t> </a:t>
            </a:r>
            <a:r>
              <a:rPr lang="en-ID" sz="2400" dirty="0" err="1"/>
              <a:t>itu</a:t>
            </a:r>
            <a:r>
              <a:rPr lang="en-ID" sz="2400" dirty="0"/>
              <a:t> </a:t>
            </a:r>
            <a:r>
              <a:rPr lang="en-ID" sz="2400" dirty="0" err="1"/>
              <a:t>tanpa</a:t>
            </a:r>
            <a:r>
              <a:rPr lang="en-ID" sz="2400" dirty="0"/>
              <a:t> </a:t>
            </a:r>
            <a:r>
              <a:rPr lang="en-ID" sz="2400" dirty="0" err="1"/>
              <a:t>mendapat</a:t>
            </a:r>
            <a:r>
              <a:rPr lang="en-ID" sz="2400" dirty="0"/>
              <a:t> </a:t>
            </a:r>
            <a:r>
              <a:rPr lang="en-ID" sz="2400" dirty="0" err="1"/>
              <a:t>gangguan</a:t>
            </a:r>
            <a:r>
              <a:rPr lang="en-ID" sz="2400" dirty="0"/>
              <a:t> </a:t>
            </a:r>
            <a:r>
              <a:rPr lang="en-ID" sz="2400" dirty="0" err="1"/>
              <a:t>apa-apa</a:t>
            </a:r>
            <a:r>
              <a:rPr lang="en-ID" sz="2400" dirty="0"/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Celaka</a:t>
            </a:r>
            <a:r>
              <a:rPr lang="en-ID" sz="2400" dirty="0">
                <a:latin typeface="Gill Sans Nova Cond XBd" panose="020B0A06020104020203" pitchFamily="34" charset="0"/>
              </a:rPr>
              <a:t>! </a:t>
            </a:r>
            <a:r>
              <a:rPr lang="en-ID" sz="2400" dirty="0" err="1">
                <a:latin typeface="Gill Sans Nova Cond XBd" panose="020B0A06020104020203" pitchFamily="34" charset="0"/>
              </a:rPr>
              <a:t>bagaimana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emas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murni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menjadi </a:t>
            </a:r>
            <a:r>
              <a:rPr lang="en-ID" sz="2400" dirty="0" err="1">
                <a:latin typeface="Gill Sans Nova Cond XBd" panose="020B0A06020104020203" pitchFamily="34" charset="0"/>
              </a:rPr>
              <a:t>kabur</a:t>
            </a:r>
            <a:r>
              <a:rPr lang="en-ID" sz="2400" dirty="0">
                <a:latin typeface="Gill Sans Nova Cond XBd" panose="020B0A06020104020203" pitchFamily="34" charset="0"/>
              </a:rPr>
              <a:t>! </a:t>
            </a:r>
            <a:r>
              <a:rPr lang="en-ID" sz="2400" dirty="0" err="1">
                <a:latin typeface="Gill Sans Nova Cond XBd" panose="020B0A06020104020203" pitchFamily="34" charset="0"/>
              </a:rPr>
              <a:t>bagaimana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emas</a:t>
            </a:r>
            <a:r>
              <a:rPr lang="en-ID" sz="2400" dirty="0">
                <a:latin typeface="Gill Sans Nova Cond XBd" panose="020B0A06020104020203" pitchFamily="34" charset="0"/>
              </a:rPr>
              <a:t> yang paling </a:t>
            </a:r>
            <a:r>
              <a:rPr lang="en-ID" sz="2400" dirty="0" err="1">
                <a:latin typeface="Gill Sans Nova Cond XBd" panose="020B0A06020104020203" pitchFamily="34" charset="0"/>
              </a:rPr>
              <a:t>murni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 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 </a:t>
            </a:r>
            <a:r>
              <a:rPr lang="en-ID" sz="2400" dirty="0" err="1">
                <a:latin typeface="Gill Sans Nova Cond XBd" panose="020B0A06020104020203" pitchFamily="34" charset="0"/>
              </a:rPr>
              <a:t>berubah</a:t>
            </a:r>
            <a:r>
              <a:rPr lang="en-ID" sz="2400" dirty="0">
                <a:latin typeface="Gill Sans Nova Cond XBd" panose="020B0A06020104020203" pitchFamily="34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A4885-EA33-09C9-15C6-E5742CA66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0" r="10498" b="-2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74BA35-2D71-5E74-8B0D-CC37CDE7B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E82AE-5937-952A-BD4F-8B75C3091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15" y="1020418"/>
            <a:ext cx="11282569" cy="5632174"/>
          </a:xfrm>
        </p:spPr>
        <p:txBody>
          <a:bodyPr>
            <a:noAutofit/>
          </a:bodyPr>
          <a:lstStyle/>
          <a:p>
            <a:r>
              <a:rPr lang="en-ID" dirty="0">
                <a:latin typeface="Franklin Gothic Medium Cond" panose="020B0606030402020204" pitchFamily="34" charset="0"/>
              </a:rPr>
              <a:t>11:11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Uria </a:t>
            </a:r>
            <a:r>
              <a:rPr lang="en-ID" dirty="0" err="1">
                <a:latin typeface="Franklin Gothic Medium Cond" panose="020B0606030402020204" pitchFamily="34" charset="0"/>
              </a:rPr>
              <a:t>berkata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Daud: "Tabut </a:t>
            </a:r>
            <a:r>
              <a:rPr lang="en-ID" dirty="0" err="1">
                <a:latin typeface="Franklin Gothic Medium Cond" panose="020B0606030402020204" pitchFamily="34" charset="0"/>
              </a:rPr>
              <a:t>serta</a:t>
            </a:r>
            <a:r>
              <a:rPr lang="en-ID" dirty="0">
                <a:latin typeface="Franklin Gothic Medium Cond" panose="020B0606030402020204" pitchFamily="34" charset="0"/>
              </a:rPr>
              <a:t> orang Israel dan orang Yehuda </a:t>
            </a:r>
            <a:r>
              <a:rPr lang="en-ID" dirty="0" err="1">
                <a:latin typeface="Franklin Gothic Medium Cond" panose="020B0606030402020204" pitchFamily="34" charset="0"/>
              </a:rPr>
              <a:t>diam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pondok</a:t>
            </a:r>
            <a:r>
              <a:rPr lang="en-ID" dirty="0">
                <a:latin typeface="Franklin Gothic Medium Cond" panose="020B0606030402020204" pitchFamily="34" charset="0"/>
              </a:rPr>
              <a:t>, juga </a:t>
            </a:r>
            <a:r>
              <a:rPr lang="en-ID" dirty="0" err="1">
                <a:latin typeface="Franklin Gothic Medium Cond" panose="020B0606030402020204" pitchFamily="34" charset="0"/>
              </a:rPr>
              <a:t>tuanku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Yoab</a:t>
            </a:r>
            <a:r>
              <a:rPr lang="en-ID" dirty="0">
                <a:latin typeface="Franklin Gothic Medium Cond" panose="020B0606030402020204" pitchFamily="34" charset="0"/>
              </a:rPr>
              <a:t> dan hamba-hamba </a:t>
            </a:r>
            <a:r>
              <a:rPr lang="en-ID" dirty="0" err="1">
                <a:latin typeface="Franklin Gothic Medium Cond" panose="020B0606030402020204" pitchFamily="34" charset="0"/>
              </a:rPr>
              <a:t>tuanku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berkemah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padang</a:t>
            </a:r>
            <a:r>
              <a:rPr lang="en-ID" dirty="0">
                <a:latin typeface="Franklin Gothic Medium Cond" panose="020B0606030402020204" pitchFamily="34" charset="0"/>
              </a:rPr>
              <a:t>; </a:t>
            </a:r>
            <a:r>
              <a:rPr lang="en-ID" dirty="0" err="1">
                <a:latin typeface="Franklin Gothic Medium Cond" panose="020B0606030402020204" pitchFamily="34" charset="0"/>
              </a:rPr>
              <a:t>masakan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pulang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rumahku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minum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tidur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isteriku</a:t>
            </a:r>
            <a:r>
              <a:rPr lang="en-ID" dirty="0">
                <a:latin typeface="Franklin Gothic Medium Cond" panose="020B0606030402020204" pitchFamily="34" charset="0"/>
              </a:rPr>
              <a:t>? Demi </a:t>
            </a:r>
            <a:r>
              <a:rPr lang="en-ID" dirty="0" err="1">
                <a:latin typeface="Franklin Gothic Medium Cond" panose="020B0606030402020204" pitchFamily="34" charset="0"/>
              </a:rPr>
              <a:t>hidupmu</a:t>
            </a:r>
            <a:r>
              <a:rPr lang="en-ID" dirty="0">
                <a:latin typeface="Franklin Gothic Medium Cond" panose="020B0606030402020204" pitchFamily="34" charset="0"/>
              </a:rPr>
              <a:t> dan demi </a:t>
            </a:r>
            <a:r>
              <a:rPr lang="en-ID" dirty="0" err="1">
                <a:latin typeface="Franklin Gothic Medium Cond" panose="020B0606030402020204" pitchFamily="34" charset="0"/>
              </a:rPr>
              <a:t>nyawamu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aku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takkan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melakukan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!"</a:t>
            </a:r>
          </a:p>
          <a:p>
            <a:r>
              <a:rPr lang="en-ID" dirty="0">
                <a:latin typeface="Franklin Gothic Medium Cond" panose="020B0606030402020204" pitchFamily="34" charset="0"/>
              </a:rPr>
              <a:t>11:12 Kata Daud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Uria: "</a:t>
            </a:r>
            <a:r>
              <a:rPr lang="en-ID" dirty="0" err="1">
                <a:latin typeface="Franklin Gothic Medium Cond" panose="020B0606030402020204" pitchFamily="34" charset="0"/>
              </a:rPr>
              <a:t>Tinggallah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sini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Besok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melepas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pergi</a:t>
            </a:r>
            <a:r>
              <a:rPr lang="en-ID" dirty="0">
                <a:latin typeface="Franklin Gothic Medium Cond" panose="020B0606030402020204" pitchFamily="34" charset="0"/>
              </a:rPr>
              <a:t>." Jadi Uria </a:t>
            </a:r>
            <a:r>
              <a:rPr lang="en-ID" dirty="0" err="1">
                <a:latin typeface="Franklin Gothic Medium Cond" panose="020B0606030402020204" pitchFamily="34" charset="0"/>
              </a:rPr>
              <a:t>tinggal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Yerusalem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Keesokan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harinya</a:t>
            </a:r>
            <a:endParaRPr lang="en-ID" dirty="0">
              <a:latin typeface="Franklin Gothic Medium Cond" panose="020B0606030402020204" pitchFamily="34" charset="0"/>
            </a:endParaRPr>
          </a:p>
          <a:p>
            <a:r>
              <a:rPr lang="en-ID" dirty="0">
                <a:latin typeface="Franklin Gothic Medium Cond" panose="020B0606030402020204" pitchFamily="34" charset="0"/>
              </a:rPr>
              <a:t>11:13 Daud </a:t>
            </a:r>
            <a:r>
              <a:rPr lang="en-ID" dirty="0" err="1">
                <a:latin typeface="Franklin Gothic Medium Cond" panose="020B0606030402020204" pitchFamily="34" charset="0"/>
              </a:rPr>
              <a:t>memanggil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makan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minum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, dan Daud </a:t>
            </a:r>
            <a:r>
              <a:rPr lang="en-ID" dirty="0" err="1">
                <a:latin typeface="Franklin Gothic Medium Cond" panose="020B0606030402020204" pitchFamily="34" charset="0"/>
              </a:rPr>
              <a:t>membuatnya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mabuk</a:t>
            </a:r>
            <a:r>
              <a:rPr lang="en-ID" dirty="0">
                <a:latin typeface="Franklin Gothic Medium Cond" panose="020B0606030402020204" pitchFamily="34" charset="0"/>
              </a:rPr>
              <a:t>. Pada </a:t>
            </a:r>
            <a:r>
              <a:rPr lang="en-ID" dirty="0" err="1"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keluarlah</a:t>
            </a:r>
            <a:r>
              <a:rPr lang="en-ID" dirty="0">
                <a:latin typeface="Franklin Gothic Medium Cond" panose="020B0606030402020204" pitchFamily="34" charset="0"/>
              </a:rPr>
              <a:t> Uria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berbaring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tidur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tidurnya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bersama-sama</a:t>
            </a:r>
            <a:r>
              <a:rPr lang="en-ID" dirty="0">
                <a:latin typeface="Franklin Gothic Medium Cond" panose="020B0606030402020204" pitchFamily="34" charset="0"/>
              </a:rPr>
              <a:t> hamba-hamba </a:t>
            </a:r>
            <a:r>
              <a:rPr lang="en-ID" dirty="0" err="1">
                <a:latin typeface="Franklin Gothic Medium Cond" panose="020B0606030402020204" pitchFamily="34" charset="0"/>
              </a:rPr>
              <a:t>tuannya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rumahnya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dirty="0">
                <a:latin typeface="Franklin Gothic Medium Cond" panose="020B0606030402020204" pitchFamily="34" charset="0"/>
              </a:rPr>
              <a:t>11:14 </a:t>
            </a:r>
            <a:r>
              <a:rPr lang="en-ID" dirty="0" err="1">
                <a:latin typeface="Franklin Gothic Medium Cond" panose="020B0606030402020204" pitchFamily="34" charset="0"/>
              </a:rPr>
              <a:t>Paginya</a:t>
            </a:r>
            <a:r>
              <a:rPr lang="en-ID" dirty="0">
                <a:latin typeface="Franklin Gothic Medium Cond" panose="020B0606030402020204" pitchFamily="34" charset="0"/>
              </a:rPr>
              <a:t> Daud </a:t>
            </a:r>
            <a:r>
              <a:rPr lang="en-ID" dirty="0" err="1">
                <a:latin typeface="Franklin Gothic Medium Cond" panose="020B0606030402020204" pitchFamily="34" charset="0"/>
              </a:rPr>
              <a:t>menulis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surat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Yoab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mengirimkannya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perantaraan</a:t>
            </a:r>
            <a:r>
              <a:rPr lang="en-ID" dirty="0">
                <a:latin typeface="Franklin Gothic Medium Cond" panose="020B0606030402020204" pitchFamily="34" charset="0"/>
              </a:rPr>
              <a:t> Uria.</a:t>
            </a:r>
          </a:p>
          <a:p>
            <a:endParaRPr lang="en-ID" dirty="0">
              <a:latin typeface="Franklin Gothic Medium Cond" panose="020B0606030402020204" pitchFamily="34" charset="0"/>
            </a:endParaRPr>
          </a:p>
          <a:p>
            <a:endParaRPr lang="en-ID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16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E42CA9-8F95-8CC2-29CF-F91508544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9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11707-2CFB-C9A3-2799-224943D55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2 Samuel 11:27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EFA8B-1B69-56D4-BC72-A7F275B7A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3634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Times New Roman" panose="02020603050405020304" pitchFamily="18" charset="0"/>
              </a:rPr>
              <a:t>Setelah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lewat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waktu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berkabung</a:t>
            </a:r>
            <a:r>
              <a:rPr lang="en-US" sz="3600" dirty="0"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</a:rPr>
              <a:t>maka</a:t>
            </a:r>
            <a:r>
              <a:rPr lang="en-US" sz="3600" dirty="0">
                <a:latin typeface="Times New Roman" panose="02020603050405020304" pitchFamily="18" charset="0"/>
              </a:rPr>
              <a:t> Daud </a:t>
            </a:r>
            <a:r>
              <a:rPr lang="en-US" sz="3600" b="1" dirty="0" err="1">
                <a:latin typeface="Times New Roman" panose="02020603050405020304" pitchFamily="18" charset="0"/>
              </a:rPr>
              <a:t>menyuruh</a:t>
            </a:r>
            <a:r>
              <a:rPr lang="en-US" sz="3600" b="1" dirty="0">
                <a:latin typeface="Times New Roman" panose="02020603050405020304" pitchFamily="18" charset="0"/>
              </a:rPr>
              <a:t> membawa </a:t>
            </a:r>
            <a:r>
              <a:rPr lang="en-US" sz="3600" b="1" dirty="0" err="1">
                <a:latin typeface="Times New Roman" panose="02020603050405020304" pitchFamily="18" charset="0"/>
              </a:rPr>
              <a:t>perempuan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itu</a:t>
            </a:r>
            <a:r>
              <a:rPr lang="en-US" sz="3600" b="1" dirty="0">
                <a:latin typeface="Times New Roman" panose="02020603050405020304" pitchFamily="18" charset="0"/>
              </a:rPr>
              <a:t> ke </a:t>
            </a:r>
            <a:r>
              <a:rPr lang="en-US" sz="3600" b="1" dirty="0" err="1">
                <a:latin typeface="Times New Roman" panose="02020603050405020304" pitchFamily="18" charset="0"/>
              </a:rPr>
              <a:t>rumahnya</a:t>
            </a:r>
            <a:r>
              <a:rPr lang="en-US" sz="3600" dirty="0">
                <a:latin typeface="Times New Roman" panose="02020603050405020304" pitchFamily="18" charset="0"/>
              </a:rPr>
              <a:t>. Perempuan </a:t>
            </a:r>
            <a:r>
              <a:rPr lang="en-US" sz="3600" dirty="0" err="1">
                <a:latin typeface="Times New Roman" panose="02020603050405020304" pitchFamily="18" charset="0"/>
              </a:rPr>
              <a:t>itu</a:t>
            </a:r>
            <a:r>
              <a:rPr lang="en-US" sz="3600" dirty="0">
                <a:latin typeface="Times New Roman" panose="02020603050405020304" pitchFamily="18" charset="0"/>
              </a:rPr>
              <a:t> menjadi </a:t>
            </a:r>
            <a:r>
              <a:rPr lang="en-US" sz="3600" dirty="0" err="1">
                <a:latin typeface="Times New Roman" panose="02020603050405020304" pitchFamily="18" charset="0"/>
              </a:rPr>
              <a:t>isterinya</a:t>
            </a:r>
            <a:r>
              <a:rPr lang="en-US" sz="3600" dirty="0">
                <a:latin typeface="Times New Roman" panose="02020603050405020304" pitchFamily="18" charset="0"/>
              </a:rPr>
              <a:t> dan </a:t>
            </a:r>
            <a:r>
              <a:rPr lang="en-US" sz="3600" dirty="0" err="1">
                <a:latin typeface="Times New Roman" panose="02020603050405020304" pitchFamily="18" charset="0"/>
              </a:rPr>
              <a:t>melahirkan</a:t>
            </a:r>
            <a:r>
              <a:rPr lang="en-US" sz="3600" dirty="0">
                <a:latin typeface="Times New Roman" panose="02020603050405020304" pitchFamily="18" charset="0"/>
              </a:rPr>
              <a:t> seorang </a:t>
            </a:r>
            <a:r>
              <a:rPr lang="en-US" sz="3600" dirty="0" err="1">
                <a:latin typeface="Times New Roman" panose="02020603050405020304" pitchFamily="18" charset="0"/>
              </a:rPr>
              <a:t>anak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laki-laki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baginya</a:t>
            </a:r>
            <a:r>
              <a:rPr lang="en-US" sz="3600" dirty="0">
                <a:latin typeface="Times New Roman" panose="02020603050405020304" pitchFamily="18" charset="0"/>
              </a:rPr>
              <a:t>. </a:t>
            </a:r>
            <a:r>
              <a:rPr lang="en-US" sz="3600" dirty="0" err="1">
                <a:latin typeface="Gill Sans Nova Cond Ultra Bold" panose="020B0B04020104020203" pitchFamily="34" charset="0"/>
              </a:rPr>
              <a:t>Tetapi</a:t>
            </a:r>
            <a:r>
              <a:rPr lang="en-US" sz="3600" dirty="0">
                <a:latin typeface="Gill Sans Nova Cond Ultra Bold" panose="020B0B04020104020203" pitchFamily="34" charset="0"/>
              </a:rPr>
              <a:t> </a:t>
            </a:r>
            <a:r>
              <a:rPr lang="en-US" sz="3600" dirty="0" err="1">
                <a:latin typeface="Gill Sans Nova Cond Ultra Bold" panose="020B0B04020104020203" pitchFamily="34" charset="0"/>
              </a:rPr>
              <a:t>hal</a:t>
            </a:r>
            <a:r>
              <a:rPr lang="en-US" sz="3600" dirty="0">
                <a:latin typeface="Gill Sans Nova Cond Ultra Bold" panose="020B0B04020104020203" pitchFamily="34" charset="0"/>
              </a:rPr>
              <a:t> yang </a:t>
            </a:r>
            <a:r>
              <a:rPr lang="en-US" sz="3600" dirty="0" err="1">
                <a:latin typeface="Gill Sans Nova Cond Ultra Bold" panose="020B0B04020104020203" pitchFamily="34" charset="0"/>
              </a:rPr>
              <a:t>telah</a:t>
            </a:r>
            <a:r>
              <a:rPr lang="en-US" sz="3600" dirty="0">
                <a:latin typeface="Gill Sans Nova Cond Ultra Bold" panose="020B0B04020104020203" pitchFamily="34" charset="0"/>
              </a:rPr>
              <a:t> </a:t>
            </a:r>
            <a:r>
              <a:rPr lang="en-US" sz="3600" dirty="0" err="1">
                <a:latin typeface="Gill Sans Nova Cond Ultra Bold" panose="020B0B04020104020203" pitchFamily="34" charset="0"/>
              </a:rPr>
              <a:t>dilakukan</a:t>
            </a:r>
            <a:r>
              <a:rPr lang="en-US" sz="3600" dirty="0">
                <a:latin typeface="Gill Sans Nova Cond Ultra Bold" panose="020B0B04020104020203" pitchFamily="34" charset="0"/>
              </a:rPr>
              <a:t> Daud </a:t>
            </a:r>
            <a:r>
              <a:rPr lang="en-US" sz="3600" dirty="0" err="1">
                <a:latin typeface="Gill Sans Nova Cond Ultra Bold" panose="020B0B04020104020203" pitchFamily="34" charset="0"/>
              </a:rPr>
              <a:t>itu</a:t>
            </a:r>
            <a:r>
              <a:rPr lang="en-US" sz="3600" dirty="0">
                <a:latin typeface="Gill Sans Nova Cond Ultra Bold" panose="020B0B04020104020203" pitchFamily="34" charset="0"/>
              </a:rPr>
              <a:t> adalah </a:t>
            </a:r>
            <a:r>
              <a:rPr lang="en-US" sz="3600" dirty="0" err="1">
                <a:latin typeface="Gill Sans Nova Cond Ultra Bold" panose="020B0B04020104020203" pitchFamily="34" charset="0"/>
              </a:rPr>
              <a:t>jahat</a:t>
            </a:r>
            <a:r>
              <a:rPr lang="en-US" sz="3600" dirty="0">
                <a:latin typeface="Gill Sans Nova Cond Ultra Bold" panose="020B0B04020104020203" pitchFamily="34" charset="0"/>
              </a:rPr>
              <a:t> di </a:t>
            </a:r>
            <a:r>
              <a:rPr lang="en-US" sz="3600" dirty="0" err="1">
                <a:latin typeface="Gill Sans Nova Cond Ultra Bold" panose="020B0B04020104020203" pitchFamily="34" charset="0"/>
              </a:rPr>
              <a:t>mata</a:t>
            </a:r>
            <a:r>
              <a:rPr lang="en-US" sz="3600" dirty="0">
                <a:latin typeface="Gill Sans Nova Cond Ultra Bold" panose="020B0B04020104020203" pitchFamily="34" charset="0"/>
              </a:rPr>
              <a:t> TUHAN.</a:t>
            </a:r>
          </a:p>
          <a:p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1429855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9AEE3-C8E1-0C94-1463-8274FB58E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760" b="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AD741-4720-DCDC-AC07-4B7DDAD45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01749"/>
            <a:ext cx="5833730" cy="5975201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  <a:tabLst>
                <a:tab pos="270510" algn="l"/>
              </a:tabLst>
            </a:pP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Menarik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dicatat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Samuel 11:27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mengatakan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“Daud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mengutus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menjemputnya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</a:p>
          <a:p>
            <a:pPr marL="0" indent="0">
              <a:spcAft>
                <a:spcPts val="800"/>
              </a:spcAft>
              <a:buNone/>
              <a:tabLst>
                <a:tab pos="270510" algn="l"/>
              </a:tabLst>
            </a:pP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kedua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kalinya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“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menjemput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seseorang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rumahnya</a:t>
            </a:r>
            <a:r>
              <a:rPr lang="en-ID" kern="100" dirty="0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0" indent="0">
              <a:spcAft>
                <a:spcPts val="800"/>
              </a:spcAft>
              <a:buNone/>
              <a:tabLst>
                <a:tab pos="270510" algn="l"/>
              </a:tabLst>
            </a:pPr>
            <a:r>
              <a:rPr lang="en-ID" kern="100" dirty="0" err="1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Samuel 9:5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menjemput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Mefiboset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Lo-Debar. </a:t>
            </a:r>
          </a:p>
          <a:p>
            <a:pPr marL="514350" indent="-514350">
              <a:spcAft>
                <a:spcPts val="80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menjemput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seseorang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menunjukkan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cinta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spcAft>
                <a:spcPts val="80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menjemput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seseorang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memuaskan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nafsunya</a:t>
            </a:r>
            <a:r>
              <a:rPr lang="en-ID" kern="100" dirty="0">
                <a:effectLst/>
                <a:latin typeface="Gill Sans Nova Cond Ultra Bold" panose="020B0B04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ID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9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A67CB-DA55-FA08-8E9B-22B2CD092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87" r="22489" b="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61E6A-DA60-ADA9-1C07-688A2215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3700" dirty="0"/>
              <a:t>Ellen G. White, Sejarah Para Nabi, </a:t>
            </a:r>
            <a:r>
              <a:rPr lang="en-US" sz="3700" dirty="0" err="1"/>
              <a:t>Psl</a:t>
            </a:r>
            <a:r>
              <a:rPr lang="en-US" sz="3700" dirty="0"/>
              <a:t>. 71, </a:t>
            </a:r>
            <a:r>
              <a:rPr lang="en-US" sz="3700" dirty="0" err="1"/>
              <a:t>hlm</a:t>
            </a:r>
            <a:r>
              <a:rPr lang="en-US" sz="3700" dirty="0"/>
              <a:t>. 386</a:t>
            </a:r>
            <a:endParaRPr lang="en-ID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6C5F7-2D57-F5F6-9074-06E66736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…</a:t>
            </a:r>
            <a:r>
              <a:rPr lang="en-ID" sz="3200" dirty="0" err="1">
                <a:latin typeface="Impact" panose="020B0806030902050204" pitchFamily="34" charset="0"/>
              </a:rPr>
              <a:t>namun</a:t>
            </a:r>
            <a:r>
              <a:rPr lang="en-ID" sz="3200" dirty="0">
                <a:latin typeface="Impact" panose="020B0806030902050204" pitchFamily="34" charset="0"/>
              </a:rPr>
              <a:t> dosa Daud </a:t>
            </a:r>
            <a:r>
              <a:rPr lang="en-ID" sz="3200" dirty="0" err="1">
                <a:latin typeface="Impact" panose="020B0806030902050204" pitchFamily="34" charset="0"/>
              </a:rPr>
              <a:t>telah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menampilkan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tabiat</a:t>
            </a:r>
            <a:r>
              <a:rPr lang="en-ID" sz="3200" dirty="0">
                <a:latin typeface="Impact" panose="020B0806030902050204" pitchFamily="34" charset="0"/>
              </a:rPr>
              <a:t> Allah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secara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keliru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telah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melemparkan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cemoohan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nama</a:t>
            </a:r>
            <a:r>
              <a:rPr lang="en-ID" sz="3200" dirty="0">
                <a:latin typeface="Impact" panose="020B080603090205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37440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80A9D-AE61-4100-E995-161D0066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ROMA 6 : 23</a:t>
            </a:r>
            <a:endParaRPr lang="en-ID" sz="5400" dirty="0">
              <a:latin typeface="Impact" panose="020B0806030902050204" pitchFamily="34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3D6A8-2422-F0CD-1B77-8365BC3E5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  <a:tabLst>
                <a:tab pos="270510" algn="l"/>
              </a:tabLst>
            </a:pP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Sebab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upah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dosa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ialah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maut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karunia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Allah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ialah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kekal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Kristus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Yesus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 marL="0" indent="0">
              <a:spcAft>
                <a:spcPts val="800"/>
              </a:spcAft>
              <a:buNone/>
              <a:tabLst>
                <a:tab pos="270510" algn="l"/>
              </a:tabLst>
            </a:pPr>
            <a:r>
              <a:rPr lang="en-ID" sz="3600" kern="1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D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6D06A-6C36-6A11-6178-E7318AAE4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3" r="15487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0614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D1C97-9957-AF9C-3725-442585EA6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1151989"/>
            <a:ext cx="4474094" cy="1729350"/>
          </a:xfrm>
        </p:spPr>
        <p:txBody>
          <a:bodyPr anchor="b">
            <a:normAutofit fontScale="90000"/>
          </a:bodyPr>
          <a:lstStyle/>
          <a:p>
            <a:br>
              <a:rPr lang="en-ID" sz="5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D" sz="5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ID" sz="54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</a:t>
            </a:r>
            <a:r>
              <a:rPr lang="en-ID" sz="5400" kern="100" dirty="0" err="1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intus</a:t>
            </a:r>
            <a:r>
              <a:rPr lang="en-ID" sz="5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10:12</a:t>
            </a:r>
            <a:br>
              <a:rPr lang="en-ID" sz="54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sz="5400" dirty="0">
              <a:latin typeface="Impact" panose="020B0806030902050204" pitchFamily="34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E87A5-012E-C7A4-6774-1C9A6F31A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3055779"/>
            <a:ext cx="4800600" cy="332066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Sebab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siapa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menyangka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teguh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berdiri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hati-hatilah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supaya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jangan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6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jatuh</a:t>
            </a:r>
            <a:r>
              <a:rPr lang="en-ID" sz="36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ID" sz="3600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4B36B-F44D-5C03-AEAC-949A010DA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6" r="1091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803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9446F-6350-616B-8663-6F69E861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30" y="670558"/>
            <a:ext cx="5205343" cy="618979"/>
          </a:xfrm>
        </p:spPr>
        <p:txBody>
          <a:bodyPr anchor="t">
            <a:normAutofit fontScale="90000"/>
          </a:bodyPr>
          <a:lstStyle/>
          <a:p>
            <a:r>
              <a:rPr lang="en-US" dirty="0" err="1">
                <a:latin typeface="Impact" panose="020B0806030902050204" pitchFamily="34" charset="0"/>
              </a:rPr>
              <a:t>Panggilan</a:t>
            </a:r>
            <a:endParaRPr lang="en-ID" dirty="0">
              <a:latin typeface="Impact" panose="020B080603090205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D05DB-501A-6C6E-B8E4-0EFB2BAE4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7" r="-2" b="-2"/>
          <a:stretch/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E80C8-D6E1-35DD-38BA-0C2C8046B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497" y="821635"/>
            <a:ext cx="5735470" cy="5751443"/>
          </a:xfrm>
        </p:spPr>
        <p:txBody>
          <a:bodyPr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ID" kern="100" dirty="0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perlu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kalah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pertempuran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Langkah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pertama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bersikap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jujur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​​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tentang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pertempuran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hadapi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berarti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memberitahukan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seluruh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kebenaran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kepada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-Nya dan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bersandar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pada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kekuatan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-Nya 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melawan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dosa.</a:t>
            </a:r>
          </a:p>
          <a:p>
            <a:pPr>
              <a:spcAft>
                <a:spcPts val="800"/>
              </a:spcAft>
            </a:pP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Tuhan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bagaimana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memulihkan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hidup</a:t>
            </a:r>
            <a:r>
              <a:rPr lang="en-ID" kern="100" dirty="0"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membantu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keluar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cengkeraman</a:t>
            </a:r>
            <a:r>
              <a:rPr lang="en-ID" kern="100" dirty="0">
                <a:effectLst/>
                <a:latin typeface="Gill Sans Ultra Bold Condens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dosa.</a:t>
            </a:r>
          </a:p>
          <a:p>
            <a:pPr>
              <a:spcAft>
                <a:spcPts val="800"/>
              </a:spcAft>
            </a:pPr>
            <a:r>
              <a:rPr lang="en-ID" kern="100" dirty="0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meraih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kemenangan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jika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menginginkannya</a:t>
            </a:r>
            <a:r>
              <a:rPr lang="en-ID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spcAft>
                <a:spcPts val="800"/>
              </a:spcAft>
              <a:buNone/>
            </a:pPr>
            <a:endParaRPr lang="en-ID" kern="100" dirty="0">
              <a:effectLst/>
              <a:latin typeface="Tw Cen MT Condensed Extra Bold" panose="020B08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D" dirty="0">
              <a:latin typeface="Tw Cen MT Condensed Extra Bold" panose="020B08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E0AF2-233C-CEA4-D680-9FC489228BED}"/>
              </a:ext>
            </a:extLst>
          </p:cNvPr>
          <p:cNvSpPr txBox="1"/>
          <p:nvPr/>
        </p:nvSpPr>
        <p:spPr>
          <a:xfrm>
            <a:off x="360530" y="1504846"/>
            <a:ext cx="52053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ID" sz="28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Apakah</a:t>
            </a:r>
            <a:r>
              <a:rPr lang="en-ID" sz="2800" kern="100" dirty="0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2800" kern="100" dirty="0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2800" kern="100" dirty="0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8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berhadapan</a:t>
            </a:r>
            <a:r>
              <a:rPr lang="en-ID" sz="28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8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28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8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mencoba</a:t>
            </a:r>
            <a:r>
              <a:rPr lang="en-ID" sz="28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menghancurkan</a:t>
            </a:r>
            <a:r>
              <a:rPr lang="en-ID" sz="28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ID" sz="2800" kern="100" dirty="0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800" kern="100" dirty="0" err="1"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800" kern="100" dirty="0"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5833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7EC69F-8687-5540-790D-56E24872C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27" t="9091" r="687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0F015-5A84-7FED-D162-E44AA4AFC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588029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TUHAN MEMBERKATI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927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C99A4-C7B7-69A5-B98C-6EA7EE37A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C36FD-48C2-89A3-C8FC-F40A53DD0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669" y="1046923"/>
            <a:ext cx="10515600" cy="5486400"/>
          </a:xfrm>
        </p:spPr>
        <p:txBody>
          <a:bodyPr>
            <a:noAutofit/>
          </a:bodyPr>
          <a:lstStyle/>
          <a:p>
            <a:r>
              <a:rPr lang="en-ID" sz="2600" dirty="0">
                <a:latin typeface="Franklin Gothic Medium Cond" panose="020B0606030402020204" pitchFamily="34" charset="0"/>
              </a:rPr>
              <a:t>11:15 </a:t>
            </a:r>
            <a:r>
              <a:rPr lang="en-ID" sz="2600" dirty="0" err="1">
                <a:latin typeface="Franklin Gothic Medium Cond" panose="020B0606030402020204" pitchFamily="34" charset="0"/>
              </a:rPr>
              <a:t>Ditulisnya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surat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dirty="0">
                <a:latin typeface="Franklin Gothic Medium Cond" panose="020B0606030402020204" pitchFamily="34" charset="0"/>
              </a:rPr>
              <a:t>: "</a:t>
            </a:r>
            <a:r>
              <a:rPr lang="en-ID" sz="2600" dirty="0" err="1">
                <a:latin typeface="Franklin Gothic Medium Cond" panose="020B0606030402020204" pitchFamily="34" charset="0"/>
              </a:rPr>
              <a:t>Tempatkanlah</a:t>
            </a:r>
            <a:r>
              <a:rPr lang="en-ID" sz="2600" dirty="0">
                <a:latin typeface="Franklin Gothic Medium Cond" panose="020B0606030402020204" pitchFamily="34" charset="0"/>
              </a:rPr>
              <a:t> Uria di </a:t>
            </a:r>
            <a:r>
              <a:rPr lang="en-ID" sz="2600" dirty="0" err="1">
                <a:latin typeface="Franklin Gothic Medium Cond" panose="020B0606030402020204" pitchFamily="34" charset="0"/>
              </a:rPr>
              <a:t>barisan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depan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pertempuran</a:t>
            </a:r>
            <a:r>
              <a:rPr lang="en-ID" sz="2600" dirty="0">
                <a:latin typeface="Franklin Gothic Medium Cond" panose="020B0606030402020204" pitchFamily="34" charset="0"/>
              </a:rPr>
              <a:t> yang paling </a:t>
            </a:r>
            <a:r>
              <a:rPr lang="en-ID" sz="2600" dirty="0" err="1">
                <a:latin typeface="Franklin Gothic Medium Cond" panose="020B0606030402020204" pitchFamily="34" charset="0"/>
              </a:rPr>
              <a:t>hebat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mengundurkan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padanya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supaya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terbunuh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mati</a:t>
            </a:r>
            <a:r>
              <a:rPr lang="en-ID" sz="2600" dirty="0">
                <a:latin typeface="Franklin Gothic Medium Cond" panose="020B0606030402020204" pitchFamily="34" charset="0"/>
              </a:rPr>
              <a:t>."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11:16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waktu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Yoab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mengepung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kota</a:t>
            </a:r>
            <a:r>
              <a:rPr lang="en-ID" sz="2600" dirty="0">
                <a:latin typeface="Franklin Gothic Medium Cond" panose="020B0606030402020204" pitchFamily="34" charset="0"/>
              </a:rPr>
              <a:t> Raba,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menyuruh</a:t>
            </a:r>
            <a:r>
              <a:rPr lang="en-ID" sz="2600" dirty="0">
                <a:latin typeface="Franklin Gothic Medium Cond" panose="020B0606030402020204" pitchFamily="34" charset="0"/>
              </a:rPr>
              <a:t> Uria </a:t>
            </a:r>
            <a:r>
              <a:rPr lang="en-ID" sz="2600" dirty="0" err="1">
                <a:latin typeface="Franklin Gothic Medium Cond" panose="020B0606030402020204" pitchFamily="34" charset="0"/>
              </a:rPr>
              <a:t>pergi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tempat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diketahuinya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lawan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gagah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perkasa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11:17 Ketika orang-orang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kota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keluar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menyerang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berperang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melawan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Yoab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gugurlah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beberapa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tentara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anak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buah</a:t>
            </a:r>
            <a:r>
              <a:rPr lang="en-ID" sz="2600" dirty="0">
                <a:latin typeface="Franklin Gothic Medium Cond" panose="020B0606030402020204" pitchFamily="34" charset="0"/>
              </a:rPr>
              <a:t> Daud; juga Uria, orang Het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mati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11:18 </a:t>
            </a:r>
            <a:r>
              <a:rPr lang="en-ID" sz="26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Yoab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menyuruh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memberitahukan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Daud </a:t>
            </a:r>
            <a:r>
              <a:rPr lang="en-ID" sz="2600" dirty="0" err="1">
                <a:latin typeface="Franklin Gothic Medium Cond" panose="020B0606030402020204" pitchFamily="34" charset="0"/>
              </a:rPr>
              <a:t>jalannya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pertempuran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11:19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memerintahkan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suruhan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dirty="0">
                <a:latin typeface="Franklin Gothic Medium Cond" panose="020B0606030402020204" pitchFamily="34" charset="0"/>
              </a:rPr>
              <a:t>: "Jika </a:t>
            </a:r>
            <a:r>
              <a:rPr lang="en-ID" sz="2600" dirty="0" err="1">
                <a:latin typeface="Franklin Gothic Medium Cond" panose="020B0606030402020204" pitchFamily="34" charset="0"/>
              </a:rPr>
              <a:t>engkau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sudah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selesai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mengabarkan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jalannya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pertempuran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raja,</a:t>
            </a:r>
          </a:p>
          <a:p>
            <a:endParaRPr lang="en-ID" sz="2600" dirty="0">
              <a:latin typeface="Franklin Gothic Medium Cond" panose="020B0606030402020204" pitchFamily="34" charset="0"/>
            </a:endParaRPr>
          </a:p>
          <a:p>
            <a:endParaRPr lang="en-ID" sz="26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1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888A20-E9A9-9570-BC28-D1F104725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6BF4E-EC38-5BF9-7E78-21DD051CB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8139"/>
            <a:ext cx="10515600" cy="5368581"/>
          </a:xfrm>
        </p:spPr>
        <p:txBody>
          <a:bodyPr>
            <a:normAutofit/>
          </a:bodyPr>
          <a:lstStyle/>
          <a:p>
            <a:endParaRPr lang="en-ID" sz="2600" dirty="0">
              <a:latin typeface="Franklin Gothic Medium Cond" panose="020B0606030402020204" pitchFamily="34" charset="0"/>
            </a:endParaRPr>
          </a:p>
          <a:p>
            <a:r>
              <a:rPr lang="en-ID" sz="2600" dirty="0">
                <a:latin typeface="Franklin Gothic Medium Cond" panose="020B0606030402020204" pitchFamily="34" charset="0"/>
              </a:rPr>
              <a:t>11:20 dan </a:t>
            </a:r>
            <a:r>
              <a:rPr lang="en-ID" sz="2600" dirty="0" err="1">
                <a:latin typeface="Franklin Gothic Medium Cond" panose="020B0606030402020204" pitchFamily="34" charset="0"/>
              </a:rPr>
              <a:t>jikalau</a:t>
            </a:r>
            <a:r>
              <a:rPr lang="en-ID" sz="2600" dirty="0">
                <a:latin typeface="Franklin Gothic Medium Cond" panose="020B0606030402020204" pitchFamily="34" charset="0"/>
              </a:rPr>
              <a:t> raja menjadi </a:t>
            </a:r>
            <a:r>
              <a:rPr lang="en-ID" sz="2600" dirty="0" err="1">
                <a:latin typeface="Franklin Gothic Medium Cond" panose="020B0606030402020204" pitchFamily="34" charset="0"/>
              </a:rPr>
              <a:t>geram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kepadamu</a:t>
            </a:r>
            <a:r>
              <a:rPr lang="en-ID" sz="2600" dirty="0">
                <a:latin typeface="Franklin Gothic Medium Cond" panose="020B0606030402020204" pitchFamily="34" charset="0"/>
              </a:rPr>
              <a:t>: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Mengapa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dekat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kota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berperang</a:t>
            </a:r>
            <a:r>
              <a:rPr lang="en-ID" sz="2600" dirty="0">
                <a:latin typeface="Franklin Gothic Medium Cond" panose="020B0606030402020204" pitchFamily="34" charset="0"/>
              </a:rPr>
              <a:t>?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Tidakkah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tahu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memanah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tembok</a:t>
            </a:r>
            <a:r>
              <a:rPr lang="en-ID" sz="2600" dirty="0">
                <a:latin typeface="Franklin Gothic Medium Cond" panose="020B0606030402020204" pitchFamily="34" charset="0"/>
              </a:rPr>
              <a:t>?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11:21 </a:t>
            </a:r>
            <a:r>
              <a:rPr lang="en-ID" sz="2600" dirty="0" err="1">
                <a:latin typeface="Franklin Gothic Medium Cond" panose="020B0606030402020204" pitchFamily="34" charset="0"/>
              </a:rPr>
              <a:t>Siapakah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menewaskan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Abimelekh</a:t>
            </a:r>
            <a:r>
              <a:rPr lang="en-ID" sz="2600" dirty="0">
                <a:latin typeface="Franklin Gothic Medium Cond" panose="020B0606030402020204" pitchFamily="34" charset="0"/>
              </a:rPr>
              <a:t> bin </a:t>
            </a:r>
            <a:r>
              <a:rPr lang="en-ID" sz="2600" dirty="0" err="1">
                <a:latin typeface="Franklin Gothic Medium Cond" panose="020B0606030402020204" pitchFamily="34" charset="0"/>
              </a:rPr>
              <a:t>Yerubeset</a:t>
            </a:r>
            <a:r>
              <a:rPr lang="en-ID" sz="2600" dirty="0">
                <a:latin typeface="Franklin Gothic Medium Cond" panose="020B0606030402020204" pitchFamily="34" charset="0"/>
              </a:rPr>
              <a:t>? </a:t>
            </a:r>
            <a:r>
              <a:rPr lang="en-ID" sz="2600" dirty="0" err="1">
                <a:latin typeface="Franklin Gothic Medium Cond" panose="020B0606030402020204" pitchFamily="34" charset="0"/>
              </a:rPr>
              <a:t>Bukankah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perempuan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menimpakan</a:t>
            </a:r>
            <a:r>
              <a:rPr lang="en-ID" sz="2600" dirty="0">
                <a:latin typeface="Franklin Gothic Medium Cond" panose="020B0606030402020204" pitchFamily="34" charset="0"/>
              </a:rPr>
              <a:t> batu </a:t>
            </a:r>
            <a:r>
              <a:rPr lang="en-ID" sz="2600" dirty="0" err="1">
                <a:latin typeface="Franklin Gothic Medium Cond" panose="020B0606030402020204" pitchFamily="34" charset="0"/>
              </a:rPr>
              <a:t>kilangan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tembok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sehingga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mati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Tebes</a:t>
            </a:r>
            <a:r>
              <a:rPr lang="en-ID" sz="2600" dirty="0">
                <a:latin typeface="Franklin Gothic Medium Cond" panose="020B0606030402020204" pitchFamily="34" charset="0"/>
              </a:rPr>
              <a:t>? </a:t>
            </a:r>
            <a:r>
              <a:rPr lang="en-ID" sz="2600" dirty="0" err="1">
                <a:latin typeface="Franklin Gothic Medium Cond" panose="020B0606030402020204" pitchFamily="34" charset="0"/>
              </a:rPr>
              <a:t>Mengapa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dekat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tembok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? -- </a:t>
            </a:r>
            <a:r>
              <a:rPr lang="en-ID" sz="2600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engkau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600" dirty="0">
                <a:latin typeface="Franklin Gothic Medium Cond" panose="020B0606030402020204" pitchFamily="34" charset="0"/>
              </a:rPr>
              <a:t>: Juga </a:t>
            </a:r>
            <a:r>
              <a:rPr lang="en-ID" sz="2600" dirty="0" err="1">
                <a:latin typeface="Franklin Gothic Medium Cond" panose="020B0606030402020204" pitchFamily="34" charset="0"/>
              </a:rPr>
              <a:t>hambamu</a:t>
            </a:r>
            <a:r>
              <a:rPr lang="en-ID" sz="2600" dirty="0">
                <a:latin typeface="Franklin Gothic Medium Cond" panose="020B0606030402020204" pitchFamily="34" charset="0"/>
              </a:rPr>
              <a:t> Uria, orang Het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sudah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mati</a:t>
            </a:r>
            <a:r>
              <a:rPr lang="en-ID" sz="2600" dirty="0">
                <a:latin typeface="Franklin Gothic Medium Cond" panose="020B0606030402020204" pitchFamily="34" charset="0"/>
              </a:rPr>
              <a:t>.“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11:22 Lalu </a:t>
            </a:r>
            <a:r>
              <a:rPr lang="en-ID" sz="2600" dirty="0" err="1">
                <a:latin typeface="Franklin Gothic Medium Cond" panose="020B0606030402020204" pitchFamily="34" charset="0"/>
              </a:rPr>
              <a:t>pergilah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suruhan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sesampainya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memberitahukan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Daud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diperintahkan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Yoab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kepadanya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11:23 </a:t>
            </a:r>
            <a:r>
              <a:rPr lang="en-ID" sz="2600" dirty="0" err="1">
                <a:latin typeface="Franklin Gothic Medium Cond" panose="020B0606030402020204" pitchFamily="34" charset="0"/>
              </a:rPr>
              <a:t>Suruhan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Daud: "Orang-orang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lebih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kuat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pada kami dan </a:t>
            </a:r>
            <a:r>
              <a:rPr lang="en-ID" sz="2600" dirty="0" err="1">
                <a:latin typeface="Franklin Gothic Medium Cond" panose="020B0606030402020204" pitchFamily="34" charset="0"/>
              </a:rPr>
              <a:t>keluar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menyerang</a:t>
            </a:r>
            <a:r>
              <a:rPr lang="en-ID" sz="2600" dirty="0">
                <a:latin typeface="Franklin Gothic Medium Cond" panose="020B0606030402020204" pitchFamily="34" charset="0"/>
              </a:rPr>
              <a:t> kami di </a:t>
            </a:r>
            <a:r>
              <a:rPr lang="en-ID" sz="2600" dirty="0" err="1">
                <a:latin typeface="Franklin Gothic Medium Cond" panose="020B0606030402020204" pitchFamily="34" charset="0"/>
              </a:rPr>
              <a:t>padang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latin typeface="Franklin Gothic Medium Cond" panose="020B0606030402020204" pitchFamily="34" charset="0"/>
              </a:rPr>
              <a:t> kami </a:t>
            </a:r>
            <a:r>
              <a:rPr lang="en-ID" sz="2600" dirty="0" err="1">
                <a:latin typeface="Franklin Gothic Medium Cond" panose="020B0606030402020204" pitchFamily="34" charset="0"/>
              </a:rPr>
              <a:t>mendesak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kembali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sampai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lobang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pintu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gerbang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endParaRPr lang="en-ID" sz="2600" dirty="0">
              <a:latin typeface="Franklin Gothic Medium Cond" panose="020B0606030402020204" pitchFamily="34" charset="0"/>
            </a:endParaRPr>
          </a:p>
          <a:p>
            <a:endParaRPr lang="en-ID" sz="2600" dirty="0">
              <a:latin typeface="Franklin Gothic Medium Cond" panose="020B0606030402020204" pitchFamily="34" charset="0"/>
            </a:endParaRPr>
          </a:p>
          <a:p>
            <a:endParaRPr lang="en-ID" sz="26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35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2999D7-B5A9-F780-D3B6-7F1286034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EB218-60D3-4339-E526-2358B8E4B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6922"/>
            <a:ext cx="10515600" cy="5262563"/>
          </a:xfrm>
        </p:spPr>
        <p:txBody>
          <a:bodyPr>
            <a:noAutofit/>
          </a:bodyPr>
          <a:lstStyle/>
          <a:p>
            <a:r>
              <a:rPr lang="en-ID" sz="2600" dirty="0">
                <a:latin typeface="Franklin Gothic Medium Cond" panose="020B0606030402020204" pitchFamily="34" charset="0"/>
              </a:rPr>
              <a:t>11:24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waktu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pemanah-pemanah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menembak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hamba-</a:t>
            </a:r>
            <a:r>
              <a:rPr lang="en-ID" sz="2600" dirty="0" err="1">
                <a:latin typeface="Franklin Gothic Medium Cond" panose="020B0606030402020204" pitchFamily="34" charset="0"/>
              </a:rPr>
              <a:t>hambamu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tembok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sehingga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beberapa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hamba raja </a:t>
            </a:r>
            <a:r>
              <a:rPr lang="en-ID" sz="2600" dirty="0" err="1">
                <a:latin typeface="Franklin Gothic Medium Cond" panose="020B0606030402020204" pitchFamily="34" charset="0"/>
              </a:rPr>
              <a:t>mati</a:t>
            </a:r>
            <a:r>
              <a:rPr lang="en-ID" sz="2600" dirty="0">
                <a:latin typeface="Franklin Gothic Medium Cond" panose="020B0606030402020204" pitchFamily="34" charset="0"/>
              </a:rPr>
              <a:t>; juga </a:t>
            </a:r>
            <a:r>
              <a:rPr lang="en-ID" sz="2600" dirty="0" err="1">
                <a:latin typeface="Franklin Gothic Medium Cond" panose="020B0606030402020204" pitchFamily="34" charset="0"/>
              </a:rPr>
              <a:t>hambamu</a:t>
            </a:r>
            <a:r>
              <a:rPr lang="en-ID" sz="2600" dirty="0">
                <a:latin typeface="Franklin Gothic Medium Cond" panose="020B0606030402020204" pitchFamily="34" charset="0"/>
              </a:rPr>
              <a:t> Uria, orang Het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sudah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mati</a:t>
            </a:r>
            <a:r>
              <a:rPr lang="en-ID" sz="2600" dirty="0">
                <a:latin typeface="Franklin Gothic Medium Cond" panose="020B0606030402020204" pitchFamily="34" charset="0"/>
              </a:rPr>
              <a:t>."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11:25 </a:t>
            </a:r>
            <a:r>
              <a:rPr lang="en-ID" sz="26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berkatalah</a:t>
            </a:r>
            <a:r>
              <a:rPr lang="en-ID" sz="2600" dirty="0">
                <a:latin typeface="Franklin Gothic Medium Cond" panose="020B0606030402020204" pitchFamily="34" charset="0"/>
              </a:rPr>
              <a:t> Daud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suruhan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: "</a:t>
            </a:r>
            <a:r>
              <a:rPr lang="en-ID" sz="2600" dirty="0" err="1">
                <a:latin typeface="Franklin Gothic Medium Cond" panose="020B0606030402020204" pitchFamily="34" charset="0"/>
              </a:rPr>
              <a:t>Beginilah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kaukatakan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Yoab</a:t>
            </a:r>
            <a:r>
              <a:rPr lang="en-ID" sz="2600" dirty="0">
                <a:latin typeface="Franklin Gothic Medium Cond" panose="020B0606030402020204" pitchFamily="34" charset="0"/>
              </a:rPr>
              <a:t>: </a:t>
            </a:r>
            <a:r>
              <a:rPr lang="en-ID" sz="2600" dirty="0" err="1">
                <a:latin typeface="Franklin Gothic Medium Cond" panose="020B0606030402020204" pitchFamily="34" charset="0"/>
              </a:rPr>
              <a:t>Janganlah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sebal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hatimu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karena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perkara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sudah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biasa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pedang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makan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perhebatlah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seranganmu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terhadap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kota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runtuhkanlah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Demikianlah</a:t>
            </a:r>
            <a:r>
              <a:rPr lang="en-ID" sz="2600" dirty="0">
                <a:latin typeface="Franklin Gothic Medium Cond" panose="020B0606030402020204" pitchFamily="34" charset="0"/>
              </a:rPr>
              <a:t> kau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kuatkan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hatinya</a:t>
            </a:r>
            <a:r>
              <a:rPr lang="en-ID" sz="2600" dirty="0">
                <a:latin typeface="Franklin Gothic Medium Cond" panose="020B0606030402020204" pitchFamily="34" charset="0"/>
              </a:rPr>
              <a:t>!"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11:26 Ketika </a:t>
            </a:r>
            <a:r>
              <a:rPr lang="en-ID" sz="2600" dirty="0" err="1">
                <a:latin typeface="Franklin Gothic Medium Cond" panose="020B0606030402020204" pitchFamily="34" charset="0"/>
              </a:rPr>
              <a:t>didengar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isteri</a:t>
            </a:r>
            <a:r>
              <a:rPr lang="en-ID" sz="2600" dirty="0">
                <a:latin typeface="Franklin Gothic Medium Cond" panose="020B0606030402020204" pitchFamily="34" charset="0"/>
              </a:rPr>
              <a:t> Uria,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Uria, </a:t>
            </a:r>
            <a:r>
              <a:rPr lang="en-ID" sz="2600" dirty="0" err="1">
                <a:latin typeface="Franklin Gothic Medium Cond" panose="020B0606030402020204" pitchFamily="34" charset="0"/>
              </a:rPr>
              <a:t>suaminya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sudah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mati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merataplah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karena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suaminya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11:27 </a:t>
            </a:r>
            <a:r>
              <a:rPr lang="en-ID" sz="2600" dirty="0" err="1">
                <a:latin typeface="Franklin Gothic Medium Cond" panose="020B0606030402020204" pitchFamily="34" charset="0"/>
              </a:rPr>
              <a:t>Setelah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lewat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waktu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berkabung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dirty="0">
                <a:latin typeface="Franklin Gothic Medium Cond" panose="020B0606030402020204" pitchFamily="34" charset="0"/>
              </a:rPr>
              <a:t> Daud </a:t>
            </a:r>
            <a:r>
              <a:rPr lang="en-ID" sz="2600" dirty="0" err="1">
                <a:latin typeface="Franklin Gothic Medium Cond" panose="020B0606030402020204" pitchFamily="34" charset="0"/>
              </a:rPr>
              <a:t>menyuruh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membawa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perempuan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rumahnya</a:t>
            </a:r>
            <a:r>
              <a:rPr lang="en-ID" sz="2600" dirty="0">
                <a:latin typeface="Franklin Gothic Medium Cond" panose="020B0606030402020204" pitchFamily="34" charset="0"/>
              </a:rPr>
              <a:t>. Perempuan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menjadi </a:t>
            </a:r>
            <a:r>
              <a:rPr lang="en-ID" sz="2600" dirty="0" err="1">
                <a:latin typeface="Franklin Gothic Medium Cond" panose="020B0606030402020204" pitchFamily="34" charset="0"/>
              </a:rPr>
              <a:t>isterinya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melahirkan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anak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laki-laki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baginya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hal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dilakukan</a:t>
            </a:r>
            <a:r>
              <a:rPr lang="en-ID" sz="2600" dirty="0">
                <a:latin typeface="Franklin Gothic Medium Cond" panose="020B0606030402020204" pitchFamily="34" charset="0"/>
              </a:rPr>
              <a:t> Daud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jahat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mata</a:t>
            </a:r>
            <a:r>
              <a:rPr lang="en-ID" sz="2600" dirty="0">
                <a:latin typeface="Franklin Gothic Medium Cond" panose="020B0606030402020204" pitchFamily="34" charset="0"/>
              </a:rPr>
              <a:t> TUHAN.</a:t>
            </a:r>
          </a:p>
          <a:p>
            <a:pPr marL="0" indent="0">
              <a:buNone/>
            </a:pPr>
            <a:endParaRPr lang="en-ID" sz="2600" dirty="0">
              <a:latin typeface="Franklin Gothic Medium Cond" panose="020B0606030402020204" pitchFamily="34" charset="0"/>
            </a:endParaRPr>
          </a:p>
          <a:p>
            <a:endParaRPr lang="en-ID" sz="26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1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11EC3-6F39-3F7C-7D04-F152C6B4A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85" b="-1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EE995-3C60-DAFE-5851-59308B4C0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050" y="703679"/>
            <a:ext cx="7619979" cy="6020972"/>
          </a:xfrm>
        </p:spPr>
        <p:txBody>
          <a:bodyPr>
            <a:noAutofit/>
          </a:bodyPr>
          <a:lstStyle/>
          <a:p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memikirkan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Daud,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dua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peristiwa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mungkin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sering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muncul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yaitu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Anda juga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muda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membunuh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Goliat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berzina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Batsyeba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Kedua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peristiwa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tersebut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merupakan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momen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monumental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Daud. </a:t>
            </a:r>
          </a:p>
          <a:p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Pada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pertama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Daud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mengungkapkan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kerendahan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hatinya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sedangkan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peristiwa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kedua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mengungkapkan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kemanusiaannya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Yang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pertama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Daud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membuktikan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yang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beriman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Yang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kedua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Daud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membuktikan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bahwa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manusia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daging</a:t>
            </a:r>
            <a:r>
              <a:rPr lang="en-ID" sz="2400" kern="100" dirty="0">
                <a:solidFill>
                  <a:schemeClr val="bg1">
                    <a:alpha val="80000"/>
                  </a:schemeClr>
                </a:solidFill>
                <a:effectLst/>
                <a:latin typeface="Tw Cen MT Condensed Extra Bold" panose="020B08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Saat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bertemu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bernama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Goliat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mendapat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kehormatan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menyaksikan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kemenangan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terbesarnya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tetapi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aat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bertemu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Batsyeba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kita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terpaksa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menyaksikan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kekalahan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kern="100" dirty="0" err="1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terbesarnya</a:t>
            </a:r>
            <a:r>
              <a:rPr lang="en-ID" sz="2400" kern="100" dirty="0">
                <a:solidFill>
                  <a:srgbClr val="FFFF00">
                    <a:alpha val="80000"/>
                  </a:srgbClr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sz="2400" dirty="0">
              <a:solidFill>
                <a:schemeClr val="bg1">
                  <a:alpha val="80000"/>
                </a:schemeClr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4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6A2A81-9949-74AD-ADDE-5EADB67A8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9" r="15849" b="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866BF-DF53-A252-B2C3-58B4F35F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677" y="1051707"/>
            <a:ext cx="5711483" cy="57396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Daud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belum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pernah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kalah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pertempuran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Setiap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kali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melangkah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pertempuran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Daud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memenangkan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pertempuran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keluar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lapangan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pemenang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Namun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ketika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Daud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memasuki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arena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pertempuran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hatinya</a:t>
            </a:r>
            <a:r>
              <a:rPr lang="en-ID" sz="3200" kern="1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sendiri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dikalahkan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oleh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raksasa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jauh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kuat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daripada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pernah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dihadapinya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yaitu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3200" kern="100" dirty="0" err="1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Goliat</a:t>
            </a:r>
            <a:r>
              <a:rPr lang="en-ID" sz="3200" kern="100" dirty="0">
                <a:effectLst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3373</Words>
  <Application>Microsoft Office PowerPoint</Application>
  <PresentationFormat>Widescreen</PresentationFormat>
  <Paragraphs>187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8" baseType="lpstr">
      <vt:lpstr>Aharoni</vt:lpstr>
      <vt:lpstr>Amasis MT Pro Black</vt:lpstr>
      <vt:lpstr>Aptos</vt:lpstr>
      <vt:lpstr>Aptos Display</vt:lpstr>
      <vt:lpstr>Aptos ExtraBold</vt:lpstr>
      <vt:lpstr>Arial</vt:lpstr>
      <vt:lpstr>Berlin Sans FB</vt:lpstr>
      <vt:lpstr>Bernard MT Condensed</vt:lpstr>
      <vt:lpstr>Calibri</vt:lpstr>
      <vt:lpstr>Eras Bold ITC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Times New Roman</vt:lpstr>
      <vt:lpstr>Trade Gothic Next Heavy</vt:lpstr>
      <vt:lpstr>Tw Cen MT Condensed Extra Bold</vt:lpstr>
      <vt:lpstr>Wingdings</vt:lpstr>
      <vt:lpstr>Office Theme</vt:lpstr>
      <vt:lpstr>KALAHKAN RAKSASAMU</vt:lpstr>
      <vt:lpstr>2 Samuel 11:1-27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I. KEPRIBADIAN RAKSASA DAUD</vt:lpstr>
      <vt:lpstr>PowerPoint Presentation</vt:lpstr>
      <vt:lpstr>Apa yang Daud lakukan sangat bertentangan dengan firman Tuhan dalam Ulangan 17:14-17 </vt:lpstr>
      <vt:lpstr>Ayat ini menuliskan bahwa raja dilarang melakukan tiga hal :</vt:lpstr>
      <vt:lpstr>PowerPoint Presentation</vt:lpstr>
      <vt:lpstr>PowerPoint Presentation</vt:lpstr>
      <vt:lpstr>PowerPoint Presentation</vt:lpstr>
      <vt:lpstr> Ada beberapa faktor yang digabungkan untuk  memungkinkan raksasa milik Daud memiliki  kekuatan untuk menyerang hidupnya. </vt:lpstr>
      <vt:lpstr>PowerPoint Presentation</vt:lpstr>
      <vt:lpstr>PowerPoint Presentation</vt:lpstr>
      <vt:lpstr>PowerPoint Presentation</vt:lpstr>
      <vt:lpstr>PowerPoint Presentation</vt:lpstr>
      <vt:lpstr>II. KEKUATAN RAKSASA DAUD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KORINTUS 10 : 3-5</vt:lpstr>
      <vt:lpstr>III. MASALAH DENGAN RAKSASA DAUD </vt:lpstr>
      <vt:lpstr>PowerPoint Presentation</vt:lpstr>
      <vt:lpstr>PowerPoint Presentation</vt:lpstr>
      <vt:lpstr>PowerPoint Presentation</vt:lpstr>
      <vt:lpstr>PowerPoint Presentation</vt:lpstr>
      <vt:lpstr>Ellen G. White, Sejarah Para Nabi, Psl. 71, hlm. 386</vt:lpstr>
      <vt:lpstr>2 Samuel 11:27</vt:lpstr>
      <vt:lpstr>PowerPoint Presentation</vt:lpstr>
      <vt:lpstr>Ellen G. White, Sejarah Para Nabi, Psl. 71, hlm. 386</vt:lpstr>
      <vt:lpstr>ROMA 6 : 23</vt:lpstr>
      <vt:lpstr> 1 Korintus 10:12 </vt:lpstr>
      <vt:lpstr>Panggilan</vt:lpstr>
      <vt:lpstr>TUHAN MEMBERKATI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RAKSASA YANG MEMBUNUH DAUD  2 Samuel 11:1-27</dc:title>
  <dc:creator>Office365</dc:creator>
  <cp:lastModifiedBy>Office365</cp:lastModifiedBy>
  <cp:revision>24</cp:revision>
  <dcterms:created xsi:type="dcterms:W3CDTF">2024-01-24T23:31:30Z</dcterms:created>
  <dcterms:modified xsi:type="dcterms:W3CDTF">2024-02-03T03:41:23Z</dcterms:modified>
</cp:coreProperties>
</file>