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74" r:id="rId15"/>
    <p:sldId id="275" r:id="rId16"/>
    <p:sldId id="267" r:id="rId17"/>
    <p:sldId id="268" r:id="rId18"/>
    <p:sldId id="269" r:id="rId19"/>
    <p:sldId id="276" r:id="rId20"/>
    <p:sldId id="277" r:id="rId21"/>
    <p:sldId id="278" r:id="rId22"/>
    <p:sldId id="279" r:id="rId23"/>
    <p:sldId id="283" r:id="rId24"/>
    <p:sldId id="282" r:id="rId25"/>
    <p:sldId id="270" r:id="rId26"/>
    <p:sldId id="284" r:id="rId27"/>
    <p:sldId id="285" r:id="rId28"/>
    <p:sldId id="286" r:id="rId29"/>
    <p:sldId id="287" r:id="rId30"/>
    <p:sldId id="288" r:id="rId31"/>
    <p:sldId id="271" r:id="rId32"/>
    <p:sldId id="289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C14"/>
    <a:srgbClr val="381822"/>
    <a:srgbClr val="05391E"/>
    <a:srgbClr val="005654"/>
    <a:srgbClr val="290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536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250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823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878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450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69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839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95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769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81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768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924D-DC63-41C9-A6D8-53790AC31C15}" type="datetimeFigureOut">
              <a:rPr lang="en-ID" smtClean="0"/>
              <a:t>16/11/2023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3945D-0D11-4200-BAB7-7C3EF3651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342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658554-4CC1-4559-9C7C-D3377794A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69989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CE137-36FA-1943-0BB9-8ABE764F6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73" y="3705611"/>
            <a:ext cx="8369627" cy="1169244"/>
          </a:xfrm>
        </p:spPr>
        <p:txBody>
          <a:bodyPr anchor="b">
            <a:noAutofit/>
          </a:bodyPr>
          <a:lstStyle/>
          <a:p>
            <a:pPr algn="l"/>
            <a:r>
              <a:rPr lang="en-US" sz="4400" dirty="0">
                <a:latin typeface="Amasis MT Pro Black" panose="02040A04050005020304" pitchFamily="18" charset="0"/>
              </a:rPr>
              <a:t>MISI </a:t>
            </a:r>
            <a:r>
              <a:rPr lang="en-US" sz="4400" dirty="0">
                <a:latin typeface="Eras Demi ITC" panose="020B0805030504020804" pitchFamily="34" charset="0"/>
              </a:rPr>
              <a:t>KEPADA</a:t>
            </a:r>
            <a:r>
              <a:rPr lang="en-US" sz="4400" dirty="0">
                <a:latin typeface="Amasis MT Pro Black" panose="02040A04050005020304" pitchFamily="18" charset="0"/>
              </a:rPr>
              <a:t> SESAMA SAYA</a:t>
            </a:r>
            <a:endParaRPr lang="en-ID" sz="44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33251-D651-0A7E-9C86-B76F19FE3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608" y="5026290"/>
            <a:ext cx="7825629" cy="920222"/>
          </a:xfrm>
        </p:spPr>
        <p:txBody>
          <a:bodyPr anchor="t">
            <a:normAutofit/>
          </a:bodyPr>
          <a:lstStyle/>
          <a:p>
            <a:pPr algn="l"/>
            <a:r>
              <a:rPr lang="en-US" sz="1900" b="1" dirty="0"/>
              <a:t>Pelajaran ke-7, </a:t>
            </a:r>
            <a:r>
              <a:rPr lang="en-US" sz="1900" b="1" dirty="0" err="1"/>
              <a:t>Triwulan</a:t>
            </a:r>
            <a:r>
              <a:rPr lang="en-US" sz="1900" b="1" dirty="0"/>
              <a:t> Iv</a:t>
            </a:r>
          </a:p>
          <a:p>
            <a:pPr algn="l"/>
            <a:r>
              <a:rPr lang="en-US" sz="1900" b="1" dirty="0" err="1"/>
              <a:t>Tahun</a:t>
            </a:r>
            <a:r>
              <a:rPr lang="en-US" sz="1900" b="1" dirty="0"/>
              <a:t> 2023</a:t>
            </a:r>
            <a:endParaRPr lang="en-ID" sz="19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443019-571F-4479-AFDB-8DBAEC505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316608" cy="359902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512E5-8495-9C6D-C164-0812A60AF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8" r="1" b="25882"/>
          <a:stretch/>
        </p:blipFill>
        <p:spPr>
          <a:xfrm>
            <a:off x="316608" y="10"/>
            <a:ext cx="8207883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79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AAED8-31B2-F33B-1E56-B1275140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METODE DAN RESPONS YESUS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13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B92A-F461-315A-CE03-7C2D6CA1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14" y="1885279"/>
            <a:ext cx="4654254" cy="45756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Tentu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motif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Hanya </a:t>
            </a:r>
            <a:r>
              <a:rPr lang="en-ID" sz="32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melakukannya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sempurna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285F5-573B-D612-3410-471CDD3EE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5"/>
          <a:stretch/>
        </p:blipFill>
        <p:spPr>
          <a:xfrm>
            <a:off x="4954969" y="2160621"/>
            <a:ext cx="3682862" cy="3518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9765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92129-4AC9-8156-BD21-A7E79B1DB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1" b="23749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97BE-04B3-CD56-BBB3-EC6175173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3154024"/>
            <a:ext cx="8481391" cy="345881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Walaupun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kelihatannya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pertanyaan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bersifat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provokatif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perasaan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mengetahui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jujur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bisa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menggambarkan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kerinduan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kekosongan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menanyakan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pertanyaan-pertanyaan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tersebut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Kita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tahu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;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juga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mengetahuinya</a:t>
            </a:r>
            <a:r>
              <a:rPr lang="en-ID" dirty="0">
                <a:latin typeface="Impact" panose="020B0806030902050204" pitchFamily="34" charset="0"/>
              </a:rPr>
              <a:t>. Kita </a:t>
            </a: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melayani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mungkin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lakukan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terlepas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motif </a:t>
            </a:r>
            <a:r>
              <a:rPr lang="en-ID" dirty="0" err="1">
                <a:latin typeface="Impact" panose="020B0806030902050204" pitchFamily="34" charset="0"/>
              </a:rPr>
              <a:t>terdalam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20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0EDEF-FC84-301D-2D8F-177BFCDA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2" b="1985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66ADE-89F5-5E06-F089-4FF3D35FF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8" y="3710613"/>
            <a:ext cx="8699222" cy="30778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merespon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ahli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Taurat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Lukas 10:25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renungkan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10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Lukas 10:26</a:t>
            </a:r>
            <a:r>
              <a:rPr lang="en-ID" sz="3200" dirty="0">
                <a:latin typeface="Franklin Gothic Demi Cond" panose="020B0706030402020204" pitchFamily="34" charset="0"/>
              </a:rPr>
              <a:t> Jawab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tertulis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hukum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Taurat</a:t>
            </a:r>
            <a:r>
              <a:rPr lang="en-ID" sz="3200" dirty="0">
                <a:latin typeface="Gill Sans Nova Cond XBd" panose="020B0A06020104020203" pitchFamily="34" charset="0"/>
              </a:rPr>
              <a:t>?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kaubaca</a:t>
            </a:r>
            <a:r>
              <a:rPr lang="en-ID" sz="3200" dirty="0">
                <a:latin typeface="Gill Sans Nova Cond XBd" panose="020B0A06020104020203" pitchFamily="34" charset="0"/>
              </a:rPr>
              <a:t> di sana?</a:t>
            </a:r>
            <a:r>
              <a:rPr lang="en-ID" sz="3200" dirty="0">
                <a:latin typeface="Franklin Gothic Demi Cond" panose="020B07060304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12914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51C42-4E8C-B555-2A0E-440D0F579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r="5619" b="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8936" y="395108"/>
            <a:ext cx="1280814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8AB4C-D868-B565-CA51-7B5A45B0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904875"/>
            <a:ext cx="4800600" cy="485774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mengarahkan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aspek</a:t>
            </a:r>
            <a:r>
              <a:rPr lang="en-ID" sz="3200" dirty="0">
                <a:latin typeface="Franklin Gothic Demi Cond" panose="020B0706030402020204" pitchFamily="34" charset="0"/>
              </a:rPr>
              <a:t> yang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pembelajaran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Gantinya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mendengarkan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orang lain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sampaikan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membaca</a:t>
            </a:r>
            <a:r>
              <a:rPr lang="en-ID" sz="3200" dirty="0"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35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75DC-A1D1-F4A6-EB9B-D412E4D6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9" y="3710613"/>
            <a:ext cx="8421287" cy="81915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2 </a:t>
            </a:r>
            <a:r>
              <a:rPr lang="en-US" sz="4000" dirty="0" err="1">
                <a:latin typeface="Amasis MT Pro Black" panose="02040A04050005020304" pitchFamily="18" charset="0"/>
              </a:rPr>
              <a:t>Timotius</a:t>
            </a:r>
            <a:r>
              <a:rPr lang="en-US" sz="4000" dirty="0">
                <a:latin typeface="Amasis MT Pro Black" panose="02040A04050005020304" pitchFamily="18" charset="0"/>
              </a:rPr>
              <a:t> 3 : 16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09668-C25A-E510-323B-A4DA1D167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3" b="1848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2AD53-7A3D-F7DA-7B65-B22FB4ED1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9" y="4529764"/>
            <a:ext cx="8421287" cy="20565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</a:t>
            </a:r>
            <a:r>
              <a:rPr lang="en-US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US" sz="3200" dirty="0">
                <a:latin typeface="Tw Cen MT Condensed Extra Bold" panose="020B0803020202020204" pitchFamily="34" charset="0"/>
              </a:rPr>
              <a:t> tulisan yang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diilhamkan</a:t>
            </a:r>
            <a:r>
              <a:rPr lang="en-US" sz="3200" dirty="0">
                <a:latin typeface="Tw Cen MT Condensed Extra Bold" panose="020B0803020202020204" pitchFamily="34" charset="0"/>
              </a:rPr>
              <a:t> Allah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memang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bermanfaat</a:t>
            </a:r>
            <a:r>
              <a:rPr lang="en-US" sz="3200" dirty="0">
                <a:latin typeface="Tw Cen MT Condensed Extra Bold" panose="020B0803020202020204" pitchFamily="34" charset="0"/>
              </a:rPr>
              <a:t> untuk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mengajar</a:t>
            </a:r>
            <a:r>
              <a:rPr lang="en-US" sz="3200" dirty="0">
                <a:latin typeface="Tw Cen MT Condensed Extra Bold" panose="020B0803020202020204" pitchFamily="34" charset="0"/>
              </a:rPr>
              <a:t>, untuk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menyatakan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kesalahan</a:t>
            </a:r>
            <a:r>
              <a:rPr lang="en-US" sz="3200" dirty="0">
                <a:latin typeface="Tw Cen MT Condensed Extra Bold" panose="020B0803020202020204" pitchFamily="34" charset="0"/>
              </a:rPr>
              <a:t>, untuk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memperbaiki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kelakuan</a:t>
            </a:r>
            <a:r>
              <a:rPr lang="en-US" sz="3200" dirty="0">
                <a:latin typeface="Tw Cen MT Condensed Extra Bold" panose="020B0803020202020204" pitchFamily="34" charset="0"/>
              </a:rPr>
              <a:t> dan untuk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mendidik</a:t>
            </a:r>
            <a:r>
              <a:rPr lang="en-US" sz="3200" dirty="0">
                <a:latin typeface="Tw Cen MT Condensed Extra Bold" panose="020B0803020202020204" pitchFamily="34" charset="0"/>
              </a:rPr>
              <a:t> orang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US" sz="3200" dirty="0">
                <a:latin typeface="Tw Cen MT Condensed Extra Bold" panose="020B0803020202020204" pitchFamily="34" charset="0"/>
              </a:rPr>
              <a:t>.”</a:t>
            </a: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62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C94F6-4FCC-4485-BE31-62A65E4BC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2" r="-1" b="-1"/>
          <a:stretch/>
        </p:blipFill>
        <p:spPr>
          <a:xfrm>
            <a:off x="20" y="10"/>
            <a:ext cx="5057755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89298-D46B-5C05-7676-B9B68180E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1" y="1047750"/>
            <a:ext cx="4191000" cy="54855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menemukan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semua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kebenaran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yaitu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tentang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bagaimana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harus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,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memperlakukan</a:t>
            </a:r>
            <a:r>
              <a:rPr lang="en-ID" sz="3200" dirty="0">
                <a:latin typeface="Tw Cen MT Condensed Extra Bold" panose="020B0803020202020204" pitchFamily="34" charset="0"/>
              </a:rPr>
              <a:t> orang lain,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bagaimana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3200" dirty="0">
                <a:latin typeface="Gill Sans Nova Cond Ultra Bold" panose="020B0B04020104020203" pitchFamily="34" charset="0"/>
              </a:rPr>
              <a:t> "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memperoleh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kekal</a:t>
            </a:r>
            <a:r>
              <a:rPr lang="en-ID" sz="3200" dirty="0">
                <a:latin typeface="Gill Sans Nova Cond Ultra Bold" panose="020B0B04020104020203" pitchFamily="34" charset="0"/>
              </a:rPr>
              <a:t>." 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E67C7B-CD76-230D-2B29-A218A0154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0" r="10806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18087-E45B-6837-51D6-8B4D10DF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291" y="409575"/>
            <a:ext cx="4117009" cy="6315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Tentu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para </a:t>
            </a:r>
            <a:r>
              <a:rPr lang="en-ID" dirty="0" err="1">
                <a:latin typeface="Franklin Gothic Medium Cond" panose="020B0606030402020204" pitchFamily="34" charset="0"/>
              </a:rPr>
              <a:t>pendeta</a:t>
            </a:r>
            <a:r>
              <a:rPr lang="en-ID" dirty="0">
                <a:latin typeface="Franklin Gothic Medium Cond" panose="020B0606030402020204" pitchFamily="34" charset="0"/>
              </a:rPr>
              <a:t> dan guru,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akhirnya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harus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mencari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kebenaran-kebenaran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penting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tersebut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  <a:p>
            <a:pPr marL="0" indent="0">
              <a:buNone/>
            </a:pPr>
            <a:endParaRPr lang="en-ID" sz="12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Kisah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Para Rasul 17:11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“….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kerelaan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menyelidiki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semuanya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5737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06B3F-0C2F-9D0F-7A18-D8712177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2" b="29712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7AC6B-86D3-3A1B-9422-9A207FFDC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3154024"/>
            <a:ext cx="7972011" cy="33130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Firman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-Mu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pelita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kakiku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terang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jalanku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" (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Mazmur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119:105).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Ayat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sekadar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puisi</a:t>
            </a:r>
            <a:r>
              <a:rPr lang="en-ID" sz="3200" dirty="0">
                <a:latin typeface="Tw Cen MT Condensed Extra Bold" panose="020B0803020202020204" pitchFamily="34" charset="0"/>
              </a:rPr>
              <a:t>;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 kudus,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mengarahkan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 </a:t>
            </a:r>
            <a:r>
              <a:rPr lang="en-ID" sz="32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latin typeface="Tw Cen MT Condensed Extra Bold" panose="020B0803020202020204" pitchFamily="34" charset="0"/>
              </a:rPr>
              <a:t> 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95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75A18-7DF0-F0F6-3F92-BE76ECE4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MEWARISI HIDUP YANG KEKAL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14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AC46-6B7E-7E0C-3AC8-512CFF39A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885280"/>
            <a:ext cx="4903305" cy="46781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Lukas 10:27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Jawab orang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Kasihilah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Allahmu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segenap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hatimu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segenap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jiwamu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segenap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kekuatanmu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segenap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budimu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kasihilah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sesamamu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E32AE-C498-E84F-7FEB-BE1D38F4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96" y="2620844"/>
            <a:ext cx="2920720" cy="2920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262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18A62D-7A92-2FA2-09AA-4FBD96FD9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6" r="1" b="41328"/>
          <a:stretch/>
        </p:blipFill>
        <p:spPr>
          <a:xfrm>
            <a:off x="469942" y="317578"/>
            <a:ext cx="8138333" cy="279345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2599-E9C1-88F4-9F1D-36B2D1A7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002" y="3317031"/>
            <a:ext cx="8775832" cy="314436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kebanyakan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jawaban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doktrin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iman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bukanlah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hal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sulit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Sebaliknya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tantangannya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adalah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melakukan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apa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ketahui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sebagai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hal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benar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mengikuti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apa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percaya</a:t>
            </a:r>
            <a:r>
              <a:rPr lang="en-ID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tantangan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berikan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merespon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jawaban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ahli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Taurat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Lukas 10:28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Kata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"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Jawabmu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benar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;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perbuatlah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demikian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maka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engkau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24280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2DB35-6CFC-6CC0-ADCB-507033AF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77" y="3428999"/>
            <a:ext cx="8027128" cy="7355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LUKAS 10 : 27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059AD-2B96-5605-BF4C-7FA24BCFA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629D1-1A52-6DF8-AFE6-8B65802F8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41" y="4439477"/>
            <a:ext cx="8496300" cy="235556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Jawab orang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Kasihilah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Allahmu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segenap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hatimu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segenap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jiwamu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segenap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kekuatanmu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segenap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budimu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kasihilah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sesamamu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."</a:t>
            </a:r>
          </a:p>
          <a:p>
            <a:pPr algn="ctr"/>
            <a:endParaRPr lang="en-ID" sz="3200" dirty="0">
              <a:latin typeface="Franklin Gothic Demi Cond" panose="020B0706030402020204" pitchFamily="34" charset="0"/>
            </a:endParaRPr>
          </a:p>
          <a:p>
            <a:pPr algn="ctr"/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75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59550-CFD0-E607-381D-FBD1B50CA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" r="5349" b="-1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0307-32AA-2631-F2DF-293A1E7D2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0" y="3209922"/>
            <a:ext cx="4400550" cy="3228975"/>
          </a:xfrm>
          <a:solidFill>
            <a:srgbClr val="05391E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Hanya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mengetahui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mengasihi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Allah dan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mengasihi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sesama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tidaklah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cukup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mempraktikkannya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1B7F0-8FCA-0FBF-6287-B4A8C7FDF91E}"/>
              </a:ext>
            </a:extLst>
          </p:cNvPr>
          <p:cNvSpPr txBox="1"/>
          <p:nvPr/>
        </p:nvSpPr>
        <p:spPr>
          <a:xfrm>
            <a:off x="588873" y="275303"/>
            <a:ext cx="79579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Franklin Gothic Demi Cond" panose="020B0706030402020204" pitchFamily="34" charset="0"/>
              </a:rPr>
              <a:t>Banyak orang, yang </a:t>
            </a:r>
            <a:r>
              <a:rPr lang="en-ID" sz="3200" dirty="0" err="1">
                <a:latin typeface="Franklin Gothic Demi Cond" panose="020B0706030402020204" pitchFamily="34" charset="0"/>
              </a:rPr>
              <a:t>walaupun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diselamatkan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akan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binasa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karena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mereka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tidak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menuruti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apa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mereka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ketahui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Betapa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seriusnya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masalah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517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B10EE-7692-0620-F2D6-8CA7C5F6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5" r="14998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4E84-9072-6E18-9F65-D4923F7F3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0" y="1838325"/>
            <a:ext cx="4810125" cy="40576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JIKA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mengasihi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Allah,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membaca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-Nya,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berdoa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menuruti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-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-Nya, dan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taat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pada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suara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-Nya "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segenap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hati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1021517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1389C-3C11-C21B-6204-21F55D648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51" b="20039"/>
          <a:stretch/>
        </p:blipFill>
        <p:spPr>
          <a:xfrm>
            <a:off x="1" y="10"/>
            <a:ext cx="9143999" cy="3042830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6F42-4C25-3F88-59F4-12D6C79A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52" y="3042840"/>
            <a:ext cx="8450747" cy="22435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JIKA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sesama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peduli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sesama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gereja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mengabaikan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kebutuhan</a:t>
            </a:r>
            <a:r>
              <a:rPr lang="en-ID" sz="3200" dirty="0">
                <a:latin typeface="Franklin Gothic Demi Cond" panose="020B0706030402020204" pitchFamily="34" charset="0"/>
              </a:rPr>
              <a:t> orang lain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sebenarnya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membantu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gunanya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saya</a:t>
            </a:r>
            <a:r>
              <a:rPr lang="en-ID" sz="3200" dirty="0">
                <a:latin typeface="Franklin Gothic Demi Cond" panose="020B07060304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98B59-8B10-CCA6-3E02-47DA9C439D5B}"/>
              </a:ext>
            </a:extLst>
          </p:cNvPr>
          <p:cNvSpPr txBox="1"/>
          <p:nvPr/>
        </p:nvSpPr>
        <p:spPr>
          <a:xfrm>
            <a:off x="312253" y="5630372"/>
            <a:ext cx="8595694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Kekristenan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bukan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hanya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sekadar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seperangkat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kepercayaan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unik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;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sebuah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cara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9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CE141-F4DD-551D-C247-C6A7ABB4A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D6B86-9B93-4F37-B55D-2A38762C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YAKOBUS 2 : 15-16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D89F-2040-52C9-A4C2-14D1A6BFA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19" y="1690689"/>
            <a:ext cx="7886700" cy="314801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“Jika </a:t>
            </a:r>
            <a:r>
              <a:rPr lang="en-US" sz="3200" dirty="0" err="1">
                <a:latin typeface="Franklin Gothic Demi Cond" panose="020B0706030402020204" pitchFamily="34" charset="0"/>
              </a:rPr>
              <a:t>seorang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saudara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atau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saudari</a:t>
            </a:r>
            <a:r>
              <a:rPr lang="en-US" sz="3200" dirty="0">
                <a:latin typeface="Franklin Gothic Demi Cond" panose="020B0706030402020204" pitchFamily="34" charset="0"/>
              </a:rPr>
              <a:t> tidak mempunyai </a:t>
            </a:r>
            <a:r>
              <a:rPr lang="en-US" sz="3200" dirty="0" err="1">
                <a:latin typeface="Franklin Gothic Demi Cond" panose="020B0706030402020204" pitchFamily="34" charset="0"/>
              </a:rPr>
              <a:t>pakaian</a:t>
            </a:r>
            <a:r>
              <a:rPr lang="en-US" sz="3200" dirty="0">
                <a:latin typeface="Franklin Gothic Demi Cond" panose="020B0706030402020204" pitchFamily="34" charset="0"/>
              </a:rPr>
              <a:t> dan </a:t>
            </a:r>
            <a:r>
              <a:rPr lang="en-US" sz="3200" dirty="0" err="1">
                <a:latin typeface="Franklin Gothic Demi Cond" panose="020B0706030402020204" pitchFamily="34" charset="0"/>
              </a:rPr>
              <a:t>kekurangan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makanan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sehari-hari</a:t>
            </a:r>
            <a:r>
              <a:rPr lang="en-US" sz="3200" dirty="0">
                <a:latin typeface="Franklin Gothic Demi Cond" panose="020B0706030402020204" pitchFamily="34" charset="0"/>
              </a:rPr>
              <a:t>, dan </a:t>
            </a:r>
            <a:r>
              <a:rPr lang="en-US" sz="3200" dirty="0" err="1">
                <a:latin typeface="Franklin Gothic Demi Cond" panose="020B0706030402020204" pitchFamily="34" charset="0"/>
              </a:rPr>
              <a:t>seorang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dari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antara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kamu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berkata</a:t>
            </a:r>
            <a:r>
              <a:rPr lang="en-US" sz="3200" dirty="0">
                <a:latin typeface="Franklin Gothic Demi Cond" panose="020B0706030402020204" pitchFamily="34" charset="0"/>
              </a:rPr>
              <a:t>: "</a:t>
            </a:r>
            <a:r>
              <a:rPr lang="en-US" sz="3200" dirty="0" err="1">
                <a:latin typeface="Franklin Gothic Demi Cond" panose="020B0706030402020204" pitchFamily="34" charset="0"/>
              </a:rPr>
              <a:t>Selamat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jalan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kenakanlah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kain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panas</a:t>
            </a:r>
            <a:r>
              <a:rPr lang="en-US" sz="3200" dirty="0">
                <a:latin typeface="Franklin Gothic Demi Cond" panose="020B0706030402020204" pitchFamily="34" charset="0"/>
              </a:rPr>
              <a:t> dan </a:t>
            </a:r>
            <a:r>
              <a:rPr lang="en-US" sz="3200" dirty="0" err="1">
                <a:latin typeface="Franklin Gothic Demi Cond" panose="020B0706030402020204" pitchFamily="34" charset="0"/>
              </a:rPr>
              <a:t>makanlah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sampai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kenyang</a:t>
            </a:r>
            <a:r>
              <a:rPr lang="en-US" sz="3200" dirty="0">
                <a:latin typeface="Franklin Gothic Demi Cond" panose="020B0706030402020204" pitchFamily="34" charset="0"/>
              </a:rPr>
              <a:t>!", tetapi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tidak </a:t>
            </a:r>
            <a:r>
              <a:rPr lang="en-US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kepadanya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apa</a:t>
            </a:r>
            <a:r>
              <a:rPr lang="en-US" sz="3200" dirty="0">
                <a:latin typeface="Franklin Gothic Demi Cond" panose="020B0706030402020204" pitchFamily="34" charset="0"/>
              </a:rPr>
              <a:t> yang </a:t>
            </a:r>
            <a:r>
              <a:rPr lang="en-US" sz="3200" dirty="0" err="1">
                <a:latin typeface="Franklin Gothic Demi Cond" panose="020B0706030402020204" pitchFamily="34" charset="0"/>
              </a:rPr>
              <a:t>perlu</a:t>
            </a:r>
            <a:r>
              <a:rPr lang="en-US" sz="3200" dirty="0">
                <a:latin typeface="Franklin Gothic Demi Cond" panose="020B0706030402020204" pitchFamily="34" charset="0"/>
              </a:rPr>
              <a:t> bagi </a:t>
            </a:r>
            <a:r>
              <a:rPr lang="en-US" sz="3200" dirty="0" err="1">
                <a:latin typeface="Franklin Gothic Demi Cond" panose="020B0706030402020204" pitchFamily="34" charset="0"/>
              </a:rPr>
              <a:t>tubuhnya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apakah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gunanya</a:t>
            </a:r>
            <a:r>
              <a:rPr lang="en-US" sz="3200" dirty="0">
                <a:latin typeface="Franklin Gothic Demi Cond" panose="020B0706030402020204" pitchFamily="34" charset="0"/>
              </a:rPr>
              <a:t> itu?”</a:t>
            </a:r>
          </a:p>
          <a:p>
            <a:pPr marL="0" indent="0" algn="ctr">
              <a:buNone/>
            </a:pPr>
            <a:endParaRPr lang="en-US" sz="32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9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9A099-3A2B-464D-4CA8-A6843A09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8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D6237B-ACC0-C9A4-F497-F6B20915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7" y="731283"/>
            <a:ext cx="7886700" cy="1054585"/>
          </a:xfrm>
        </p:spPr>
        <p:txBody>
          <a:bodyPr>
            <a:normAutofit/>
          </a:bodyPr>
          <a:lstStyle/>
          <a:p>
            <a:r>
              <a:rPr lang="nn-NO" sz="5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Filipi 2:4</a:t>
            </a:r>
            <a:endParaRPr lang="en-ID" sz="5400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E3FA-08AA-CF0A-EC9B-E3F66AFD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6" y="1981199"/>
            <a:ext cx="8271283" cy="2443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“dan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janganlah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tiap-tiap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hanya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memperhatikan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kepentingannya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sendiri, tetapi </a:t>
            </a:r>
            <a:r>
              <a:rPr lang="en-US" sz="3600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kepentingan</a:t>
            </a:r>
            <a:r>
              <a:rPr lang="en-US" sz="3600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orang lain juga.”</a:t>
            </a:r>
            <a:endParaRPr lang="en-ID" sz="3600" dirty="0">
              <a:solidFill>
                <a:srgbClr val="FFC000"/>
              </a:solidFill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50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3F866-C939-6B4D-4011-7843E49B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  <a:t>MENGASIHI SESAMA SEPERTI KITA </a:t>
            </a:r>
            <a:b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  <a:t>MENGASIHI DIRI KITA SENDIRI</a:t>
            </a:r>
            <a:b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15 November 2023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E803-BB97-F0E9-5DF7-EBC58762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48" y="2014330"/>
            <a:ext cx="4895575" cy="454913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Kasih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prinsip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dasar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pemerintahan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dasar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tabiat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Allah.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menjadikan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memelihara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teguh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menyanggupkan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penindasan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pencobaan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</a:p>
          <a:p>
            <a:pPr marL="0" indent="0">
              <a:buNone/>
            </a:pPr>
            <a:endParaRPr lang="en-ID" dirty="0">
              <a:latin typeface="Franklin Gothic Demi Cond" panose="020B0706030402020204" pitchFamily="34" charset="0"/>
            </a:endParaRPr>
          </a:p>
          <a:p>
            <a:pPr marL="0" indent="0" algn="r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Ellen G. White, </a:t>
            </a:r>
            <a:r>
              <a:rPr lang="en-ID" sz="2400" dirty="0" err="1">
                <a:latin typeface="Franklin Gothic Demi Cond" panose="020B0706030402020204" pitchFamily="34" charset="0"/>
              </a:rPr>
              <a:t>Membina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Kehidupan</a:t>
            </a:r>
            <a:r>
              <a:rPr lang="en-ID" sz="2400" dirty="0">
                <a:latin typeface="Franklin Gothic Demi Cond" panose="020B0706030402020204" pitchFamily="34" charset="0"/>
              </a:rPr>
              <a:t> Abadi, </a:t>
            </a:r>
            <a:r>
              <a:rPr lang="en-ID" sz="2400" dirty="0" err="1">
                <a:latin typeface="Franklin Gothic Demi Cond" panose="020B0706030402020204" pitchFamily="34" charset="0"/>
              </a:rPr>
              <a:t>hlm</a:t>
            </a:r>
            <a:r>
              <a:rPr lang="en-ID" sz="2400" dirty="0">
                <a:latin typeface="Franklin Gothic Demi Cond" panose="020B0706030402020204" pitchFamily="34" charset="0"/>
              </a:rPr>
              <a:t>. 31.</a:t>
            </a:r>
          </a:p>
        </p:txBody>
      </p:sp>
      <p:pic>
        <p:nvPicPr>
          <p:cNvPr id="5" name="Picture 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0D29A1CD-160F-65A0-6E05-E024296AF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79" y="2128384"/>
            <a:ext cx="2992783" cy="3830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4426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9395-8BC2-2EBA-CFB0-D6995DCAE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99" y="213627"/>
            <a:ext cx="7477125" cy="25495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Rasul Paulus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menjelaskan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, 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Galatia 5:14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Sebab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seluruh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hukum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Taurat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tercakup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dalam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satu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firman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ini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yaitu</a:t>
            </a:r>
            <a:r>
              <a:rPr lang="en-ID" sz="3600" dirty="0">
                <a:latin typeface="Berlin Sans FB" panose="020E0602020502020306" pitchFamily="34" charset="0"/>
                <a:cs typeface="Aharoni" panose="02010803020104030203" pitchFamily="2" charset="-79"/>
              </a:rPr>
              <a:t>: 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"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Kasihilah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sesamamu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manusia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seperti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dirimu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sendiri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!"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1ADC3-143E-F98D-845A-FDCA5E09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9" r="-1" b="10239"/>
          <a:stretch/>
        </p:blipFill>
        <p:spPr>
          <a:xfrm>
            <a:off x="-6876" y="2763151"/>
            <a:ext cx="9150876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8067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9B3DF-E0E6-CA8E-F4F8-5DFE4020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32" y="1343024"/>
            <a:ext cx="4529293" cy="531971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Nabi </a:t>
            </a:r>
            <a:r>
              <a:rPr lang="en-ID" sz="3200" dirty="0">
                <a:latin typeface="Impact" panose="020B0806030902050204" pitchFamily="34" charset="0"/>
              </a:rPr>
              <a:t>Mikha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menyerukan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>
                <a:latin typeface="Impact" panose="020B0806030902050204" pitchFamily="34" charset="0"/>
              </a:rPr>
              <a:t>Mikha 6:8 </a:t>
            </a:r>
            <a:r>
              <a:rPr lang="en-ID" sz="3200" dirty="0">
                <a:latin typeface="Franklin Gothic Demi Cond" panose="020B0706030402020204" pitchFamily="34" charset="0"/>
              </a:rPr>
              <a:t>"Hai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diberitahukan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. Dan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dituntut</a:t>
            </a:r>
            <a:r>
              <a:rPr lang="en-ID" sz="3200" dirty="0"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padamu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selain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berlaku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adil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mencintai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kesetiaan</a:t>
            </a:r>
            <a:r>
              <a:rPr lang="en-ID" sz="3200" dirty="0">
                <a:latin typeface="Gill Sans Nova Cond Ultra Bold" panose="020B0B04020104020203" pitchFamily="34" charset="0"/>
              </a:rPr>
              <a:t>,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rendah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hadapan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Allahmu</a:t>
            </a:r>
            <a:r>
              <a:rPr lang="en-ID" sz="3200" dirty="0">
                <a:latin typeface="Franklin Gothic Demi Cond" panose="020B0706030402020204" pitchFamily="34" charset="0"/>
              </a:rPr>
              <a:t>?"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B78A9-DD0D-83E7-0BCE-1B91DBE2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9" r="32734" b="-2"/>
          <a:stretch/>
        </p:blipFill>
        <p:spPr>
          <a:xfrm>
            <a:off x="4614706" y="1"/>
            <a:ext cx="4529293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1605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EB0DF-FEC7-7B35-2C48-7C834EB8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37" b="3269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6377-ECEB-5CCD-89E6-4F19B6E5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99" y="3282817"/>
            <a:ext cx="8540199" cy="31540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Rasul </a:t>
            </a:r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>
                <a:latin typeface="Impact" panose="020B0806030902050204" pitchFamily="34" charset="0"/>
              </a:rPr>
              <a:t>1 </a:t>
            </a:r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4:20-21  </a:t>
            </a:r>
            <a:r>
              <a:rPr lang="en-ID" sz="3000" dirty="0" err="1">
                <a:latin typeface="Franklin Gothic Demi Cond" panose="020B0706030402020204" pitchFamily="34" charset="0"/>
              </a:rPr>
              <a:t>Jikalau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: "Aku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Allah," dan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membenci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saudaranya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pendusta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barangsiapa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saudaranya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dilihatnya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mungkin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latin typeface="Franklin Gothic Demi Cond" panose="020B0706030402020204" pitchFamily="34" charset="0"/>
              </a:rPr>
              <a:t> Allah,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dilihatnya</a:t>
            </a:r>
            <a:r>
              <a:rPr lang="en-ID" sz="3000" dirty="0">
                <a:latin typeface="Franklin Gothic Demi Cond" panose="020B0706030402020204" pitchFamily="34" charset="0"/>
              </a:rPr>
              <a:t>. Dan </a:t>
            </a:r>
            <a:r>
              <a:rPr lang="en-ID" sz="3000" dirty="0" err="1">
                <a:latin typeface="Franklin Gothic Demi Cond" panose="020B0706030402020204" pitchFamily="34" charset="0"/>
              </a:rPr>
              <a:t>perintah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terima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Dia: </a:t>
            </a:r>
            <a:r>
              <a:rPr lang="en-ID" sz="3000" dirty="0" err="1">
                <a:latin typeface="Gill Sans Nova Cond XBd" panose="020B0A06020104020203" pitchFamily="34" charset="0"/>
              </a:rPr>
              <a:t>Barangsiapa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mengasihi</a:t>
            </a:r>
            <a:r>
              <a:rPr lang="en-ID" sz="3000" dirty="0">
                <a:latin typeface="Gill Sans Nova Cond XBd" panose="020B0A06020104020203" pitchFamily="34" charset="0"/>
              </a:rPr>
              <a:t> Allah, </a:t>
            </a:r>
            <a:r>
              <a:rPr lang="en-ID" sz="3000" dirty="0" err="1">
                <a:latin typeface="Gill Sans Nova Cond XBd" panose="020B0A06020104020203" pitchFamily="34" charset="0"/>
              </a:rPr>
              <a:t>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harus</a:t>
            </a:r>
            <a:r>
              <a:rPr lang="en-ID" sz="3000" dirty="0">
                <a:latin typeface="Gill Sans Nova Cond XBd" panose="020B0A06020104020203" pitchFamily="34" charset="0"/>
              </a:rPr>
              <a:t> juga </a:t>
            </a:r>
            <a:r>
              <a:rPr lang="en-ID" sz="3000" dirty="0" err="1">
                <a:latin typeface="Gill Sans Nova Cond XBd" panose="020B0A06020104020203" pitchFamily="34" charset="0"/>
              </a:rPr>
              <a:t>mengasihi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saudaranya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44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662E6-C2E8-F2A1-2951-E8EAEA1D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6" b="828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34BC3-F505-D23F-12A0-F8159D81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3710613"/>
            <a:ext cx="8517003" cy="29154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Selanjutnya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rasul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Paulus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  <a:r>
              <a:rPr lang="en-ID" sz="3000" dirty="0" err="1">
                <a:latin typeface="Franklin Gothic Demi Cond" panose="020B0706030402020204" pitchFamily="34" charset="0"/>
              </a:rPr>
              <a:t>jika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mengaku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pengetahuan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tindakan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hebat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iman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nyawanya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tetapi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mempunyai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kasih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Gill Sans Nova Cond Ultra Bold" panose="020B0B04020104020203" pitchFamily="34" charset="0"/>
              </a:rPr>
              <a:t>"gong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berkumandang</a:t>
            </a:r>
            <a:r>
              <a:rPr lang="en-ID" sz="3000" dirty="0"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canang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gemerincing</a:t>
            </a:r>
            <a:r>
              <a:rPr lang="en-ID" sz="3000" dirty="0">
                <a:latin typeface="Gill Sans Nova Cond Ultra Bold" panose="020B0B04020104020203" pitchFamily="34" charset="0"/>
              </a:rPr>
              <a:t>" </a:t>
            </a:r>
            <a:r>
              <a:rPr lang="en-ID" sz="3000" dirty="0">
                <a:latin typeface="Impact" panose="020B0806030902050204" pitchFamily="34" charset="0"/>
              </a:rPr>
              <a:t>[1 </a:t>
            </a:r>
            <a:r>
              <a:rPr lang="en-ID" sz="3000" dirty="0" err="1">
                <a:latin typeface="Impact" panose="020B0806030902050204" pitchFamily="34" charset="0"/>
              </a:rPr>
              <a:t>Korintus</a:t>
            </a:r>
            <a:r>
              <a:rPr lang="en-ID" sz="3000" dirty="0">
                <a:latin typeface="Impact" panose="020B0806030902050204" pitchFamily="34" charset="0"/>
              </a:rPr>
              <a:t> 13:1].</a:t>
            </a:r>
          </a:p>
        </p:txBody>
      </p:sp>
    </p:spTree>
    <p:extLst>
      <p:ext uri="{BB962C8B-B14F-4D97-AF65-F5344CB8AC3E}">
        <p14:creationId xmlns:p14="http://schemas.microsoft.com/office/powerpoint/2010/main" val="279731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CAB1F-B1DE-B044-4D71-53348C12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49" y="539156"/>
            <a:ext cx="3771072" cy="93531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ernard MT Condensed" panose="02050806060905020404" pitchFamily="18" charset="0"/>
              </a:rPr>
              <a:t>PENDAHULUAN</a:t>
            </a:r>
            <a:endParaRPr lang="en-ID" sz="36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391F3-5A8D-32EC-A029-1E3FBFE53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892107"/>
            <a:ext cx="4386470" cy="56383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Franklin Gothic Demi Cond" panose="020B0706030402020204" pitchFamily="34" charset="0"/>
              </a:rPr>
              <a:t>Apakah</a:t>
            </a:r>
            <a:r>
              <a:rPr lang="en-US" dirty="0">
                <a:latin typeface="Franklin Gothic Demi Cond" panose="020B0706030402020204" pitchFamily="34" charset="0"/>
              </a:rPr>
              <a:t> untuk </a:t>
            </a:r>
            <a:r>
              <a:rPr lang="en-US" dirty="0" err="1">
                <a:latin typeface="Franklin Gothic Demi Cond" panose="020B0706030402020204" pitchFamily="34" charset="0"/>
              </a:rPr>
              <a:t>menanyakan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atau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menjawab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pertanyaan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ini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dari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sudut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pandang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pribadi</a:t>
            </a:r>
            <a:r>
              <a:rPr lang="en-US" dirty="0">
                <a:latin typeface="Franklin Gothic Demi Cond" panose="020B0706030402020204" pitchFamily="34" charset="0"/>
              </a:rPr>
              <a:t> (</a:t>
            </a:r>
            <a:r>
              <a:rPr lang="en-US" dirty="0" err="1">
                <a:latin typeface="Franklin Gothic Demi Cond" panose="020B0706030402020204" pitchFamily="34" charset="0"/>
              </a:rPr>
              <a:t>siapakah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sesamaku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manusia</a:t>
            </a:r>
            <a:r>
              <a:rPr lang="en-US" dirty="0">
                <a:latin typeface="Franklin Gothic Demi Cond" panose="020B0706030402020204" pitchFamily="34" charset="0"/>
              </a:rPr>
              <a:t>?),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mengubah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fokus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atau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prioritas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dari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seorang</a:t>
            </a:r>
            <a:r>
              <a:rPr lang="en-US" dirty="0"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latin typeface="Franklin Gothic Demi Cond" panose="020B0706030402020204" pitchFamily="34" charset="0"/>
              </a:rPr>
              <a:t>membutuhkan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bantuan</a:t>
            </a:r>
            <a:r>
              <a:rPr lang="en-US" dirty="0">
                <a:latin typeface="Franklin Gothic Demi Cond" panose="020B0706030402020204" pitchFamily="34" charset="0"/>
              </a:rPr>
              <a:t> menjadi </a:t>
            </a:r>
            <a:r>
              <a:rPr lang="en-US" dirty="0" err="1">
                <a:latin typeface="Franklin Gothic Demi Cond" panose="020B0706030402020204" pitchFamily="34" charset="0"/>
              </a:rPr>
              <a:t>seorang</a:t>
            </a:r>
            <a:r>
              <a:rPr lang="en-US" dirty="0"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latin typeface="Franklin Gothic Demi Cond" panose="020B0706030402020204" pitchFamily="34" charset="0"/>
              </a:rPr>
              <a:t>menyediakannya</a:t>
            </a:r>
            <a:r>
              <a:rPr lang="en-US" dirty="0">
                <a:latin typeface="Franklin Gothic Demi Cond" panose="020B07060304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Franklin Gothic Demi Cond" panose="020B0706030402020204" pitchFamily="34" charset="0"/>
              </a:rPr>
              <a:t>Apakah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pergeseran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fokus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seperti</a:t>
            </a:r>
            <a:r>
              <a:rPr lang="en-US" dirty="0">
                <a:latin typeface="Franklin Gothic Demi Cond" panose="020B0706030402020204" pitchFamily="34" charset="0"/>
              </a:rPr>
              <a:t> itu </a:t>
            </a:r>
            <a:r>
              <a:rPr lang="en-US" dirty="0" err="1">
                <a:latin typeface="Franklin Gothic Demi Cond" panose="020B0706030402020204" pitchFamily="34" charset="0"/>
              </a:rPr>
              <a:t>berisiko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mengubah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pekabaran</a:t>
            </a:r>
            <a:r>
              <a:rPr lang="en-US" dirty="0">
                <a:latin typeface="Franklin Gothic Demi Cond" panose="020B0706030402020204" pitchFamily="34" charset="0"/>
              </a:rPr>
              <a:t> dan </a:t>
            </a:r>
            <a:r>
              <a:rPr lang="en-US" dirty="0" err="1">
                <a:latin typeface="Franklin Gothic Demi Cond" panose="020B0706030402020204" pitchFamily="34" charset="0"/>
              </a:rPr>
              <a:t>prinsip</a:t>
            </a:r>
            <a:r>
              <a:rPr lang="en-US" dirty="0">
                <a:latin typeface="Franklin Gothic Demi Cond" panose="020B0706030402020204" pitchFamily="34" charset="0"/>
              </a:rPr>
              <a:t> yang </a:t>
            </a:r>
            <a:r>
              <a:rPr lang="en-US" dirty="0" err="1">
                <a:latin typeface="Franklin Gothic Demi Cond" panose="020B0706030402020204" pitchFamily="34" charset="0"/>
              </a:rPr>
              <a:t>Yesus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ingin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pahami</a:t>
            </a:r>
            <a:r>
              <a:rPr lang="en-US" dirty="0">
                <a:latin typeface="Franklin Gothic Demi Cond" panose="020B0706030402020204" pitchFamily="34" charset="0"/>
              </a:rPr>
              <a:t> dan </a:t>
            </a:r>
            <a:r>
              <a:rPr lang="en-US">
                <a:latin typeface="Franklin Gothic Demi Cond" panose="020B0706030402020204" pitchFamily="34" charset="0"/>
              </a:rPr>
              <a:t>praktikkan</a:t>
            </a:r>
            <a:r>
              <a:rPr lang="en-US" dirty="0">
                <a:latin typeface="Franklin Gothic Demi Cond" panose="020B0706030402020204" pitchFamily="34" charset="0"/>
              </a:rPr>
              <a:t>?</a:t>
            </a:r>
            <a:endParaRPr lang="en-ID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117F3-B6BC-0FFB-E833-ADC5867F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73" b="-3"/>
          <a:stretch/>
        </p:blipFill>
        <p:spPr>
          <a:xfrm>
            <a:off x="783651" y="2853145"/>
            <a:ext cx="3461070" cy="3677265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B4B4C-3AA8-FCBE-3236-11519EBFBE8B}"/>
              </a:ext>
            </a:extLst>
          </p:cNvPr>
          <p:cNvSpPr txBox="1"/>
          <p:nvPr/>
        </p:nvSpPr>
        <p:spPr>
          <a:xfrm>
            <a:off x="378871" y="1686754"/>
            <a:ext cx="4270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Lukas 10:29 “Dan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siapakah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sesamaku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611953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on a cross&#10;&#10;Description automatically generated">
            <a:extLst>
              <a:ext uri="{FF2B5EF4-FFF2-40B4-BE49-F238E27FC236}">
                <a16:creationId xmlns:a16="http://schemas.microsoft.com/office/drawing/2014/main" id="{88728ACA-275C-84A5-AA65-BD0A0770F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2" r="8858" b="3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CB497-8D76-E74E-4968-B81600C8A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0" y="2190749"/>
            <a:ext cx="4385627" cy="4428559"/>
          </a:xfrm>
          <a:solidFill>
            <a:srgbClr val="293C14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Dan </a:t>
            </a:r>
            <a:r>
              <a:rPr lang="en-ID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Lukas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memperjelas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jika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seseorang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memperoleh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kekal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Lukas 10:28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Kata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kepadanya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Jawabmu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perbuatlah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."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C74DC-F4FA-DE48-3029-194FD9370ABB}"/>
              </a:ext>
            </a:extLst>
          </p:cNvPr>
          <p:cNvSpPr txBox="1"/>
          <p:nvPr/>
        </p:nvSpPr>
        <p:spPr>
          <a:xfrm>
            <a:off x="229156" y="238691"/>
            <a:ext cx="4626212" cy="2246769"/>
          </a:xfrm>
          <a:prstGeom prst="rect">
            <a:avLst/>
          </a:prstGeom>
          <a:solidFill>
            <a:srgbClr val="381822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Kasih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sesama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prinsip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dasar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yg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sangat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[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22:37-40]. </a:t>
            </a:r>
          </a:p>
        </p:txBody>
      </p:sp>
    </p:spTree>
    <p:extLst>
      <p:ext uri="{BB962C8B-B14F-4D97-AF65-F5344CB8AC3E}">
        <p14:creationId xmlns:p14="http://schemas.microsoft.com/office/powerpoint/2010/main" val="2388727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87317-70D5-C59D-CF48-21F7670F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3500" dirty="0">
                <a:solidFill>
                  <a:srgbClr val="FFFF00"/>
                </a:solidFill>
                <a:latin typeface="Impact" panose="020B0806030902050204" pitchFamily="34" charset="0"/>
              </a:rPr>
              <a:t>KISAH ORANG SAMARIA YANG MURAH HATI SAAT INI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16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C608-2666-EBE3-CB4B-5196FBA2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237" y="4134419"/>
            <a:ext cx="5995988" cy="24022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Ahli </a:t>
            </a:r>
            <a:r>
              <a:rPr lang="en-ID" dirty="0" err="1">
                <a:latin typeface="Gill Sans Nova Cond Ultra Bold" panose="020B0B04020104020203" pitchFamily="34" charset="0"/>
              </a:rPr>
              <a:t>Taurat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ingin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menjebak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memamerkan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pengetahuannya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berhasil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Kemudian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menanyakan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pertanyaan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lanjutan</a:t>
            </a:r>
            <a:r>
              <a:rPr lang="en-ID" dirty="0">
                <a:latin typeface="Franklin Gothic Medium Cond" panose="020B0606030402020204" pitchFamily="34" charset="0"/>
              </a:rPr>
              <a:t>, "</a:t>
            </a:r>
            <a:r>
              <a:rPr lang="en-ID" b="1" dirty="0" err="1">
                <a:latin typeface="Franklin Gothic Medium Cond" panose="020B0606030402020204" pitchFamily="34" charset="0"/>
              </a:rPr>
              <a:t>Siapakah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sesamaku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manusia</a:t>
            </a:r>
            <a:r>
              <a:rPr lang="en-ID" b="1" dirty="0">
                <a:latin typeface="Franklin Gothic Medium Cond" panose="020B0606030402020204" pitchFamily="34" charset="0"/>
              </a:rPr>
              <a:t>?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[Lukas10:29]. </a:t>
            </a:r>
          </a:p>
        </p:txBody>
      </p:sp>
      <p:pic>
        <p:nvPicPr>
          <p:cNvPr id="5" name="Picture 4" descr="A person putting a head on a person lying on a desert&#10;&#10;Description automatically generated">
            <a:extLst>
              <a:ext uri="{FF2B5EF4-FFF2-40B4-BE49-F238E27FC236}">
                <a16:creationId xmlns:a16="http://schemas.microsoft.com/office/drawing/2014/main" id="{1DC6830A-C439-6AED-4BC7-4D05C2FC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3" y="4335844"/>
            <a:ext cx="3004604" cy="19994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58DA8-4F83-0A25-971A-E9076B7CDADA}"/>
              </a:ext>
            </a:extLst>
          </p:cNvPr>
          <p:cNvSpPr txBox="1"/>
          <p:nvPr/>
        </p:nvSpPr>
        <p:spPr>
          <a:xfrm>
            <a:off x="344512" y="1663177"/>
            <a:ext cx="84549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Memberikan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semua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jawaban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benar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mudah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bagi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ahli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taurat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tetapi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melakukan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semua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hal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tersebut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sebuah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masalah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pada 2.000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tahun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lalu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hal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masih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tetap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menjadi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sebuah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masalah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bagi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banyak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saat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637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87D3F-6838-EF3C-4671-732F49F02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9" b="20610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057F6-FCBB-CE52-E208-6C5AAEA91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3021496"/>
            <a:ext cx="8635034" cy="383649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Menjawab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pertanyaan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menceritakan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kisah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orang Samaria yang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highlight>
                  <a:srgbClr val="00FF00"/>
                </a:highlight>
                <a:latin typeface="Impact" panose="020B0806030902050204" pitchFamily="34" charset="0"/>
              </a:rPr>
              <a:t>[Lukas 10:30-35].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Selanjutnya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meminta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ahli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Taurat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menjawab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pertanyaannya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mempraktikkannya</a:t>
            </a:r>
            <a:r>
              <a:rPr lang="en-ID" sz="2600" dirty="0">
                <a:latin typeface="Franklin Gothic Medium Cond" panose="020B0606030402020204" pitchFamily="34" charset="0"/>
              </a:rPr>
              <a:t> : </a:t>
            </a:r>
          </a:p>
          <a:p>
            <a:pPr marL="0" indent="0">
              <a:buNone/>
            </a:pP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Lukas 10:36-37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Siapakah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antara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ketiga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menurut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pendapatmu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sesama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manusia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jatuh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penyamun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?" Jawab orang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: "Orang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menunjukkan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belas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kasihan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kepadanya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." Kata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kepadanya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Franklin Gothic Medium Cond" panose="020B0606030402020204" pitchFamily="34" charset="0"/>
              </a:rPr>
              <a:t>: 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"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Pergilah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perbuatlah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demikian</a:t>
            </a:r>
            <a:r>
              <a:rPr lang="en-ID" sz="2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4272817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9F4F0-686E-DDE9-AC23-60060E75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9" r="18242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C3742-4980-6C8A-A8F4-5E33C8A4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61" y="537642"/>
            <a:ext cx="5777948" cy="1007165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Ellen G. White, 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119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9816F-B565-DA7E-707A-0E0F27ABC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870405"/>
            <a:ext cx="5777947" cy="4795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kisah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menunjukkan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segereja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Hal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hubungannya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suku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warna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kulit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perbedaan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golongan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Sesama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memerlukan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pertolongan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Sesama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jiwa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dilukai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ditindih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musuh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Sesama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yang menjadi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milik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Allah".</a:t>
            </a:r>
          </a:p>
        </p:txBody>
      </p:sp>
    </p:spTree>
    <p:extLst>
      <p:ext uri="{BB962C8B-B14F-4D97-AF65-F5344CB8AC3E}">
        <p14:creationId xmlns:p14="http://schemas.microsoft.com/office/powerpoint/2010/main" val="2113494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EE305-06DD-BEB7-C632-EAD0EF752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4" b="1423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658BE-EE31-E99C-3066-2C8D46F8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2769705"/>
            <a:ext cx="8521148" cy="388288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kadang-kadang</a:t>
            </a:r>
            <a:r>
              <a:rPr lang="en-ID" dirty="0">
                <a:latin typeface="Franklin Gothic Medium Cond" panose="020B0606030402020204" pitchFamily="34" charset="0"/>
              </a:rPr>
              <a:t> para </a:t>
            </a:r>
            <a:r>
              <a:rPr lang="en-ID" dirty="0" err="1">
                <a:latin typeface="Franklin Gothic Medium Cond" panose="020B0606030402020204" pitchFamily="34" charset="0"/>
              </a:rPr>
              <a:t>pendeta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tua-tua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anggota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jemaat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membantu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membutuhkan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pertolongan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Kadang-kadang</a:t>
            </a:r>
            <a:r>
              <a:rPr lang="en-ID" dirty="0">
                <a:latin typeface="Gill Sans Nova Cond XBd" panose="020B0A06020104020203" pitchFamily="34" charset="0"/>
              </a:rPr>
              <a:t> orang-orang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kepercayaan</a:t>
            </a:r>
            <a:r>
              <a:rPr lang="en-ID" dirty="0">
                <a:latin typeface="Gill Sans Nova Cond XBd" panose="020B0A06020104020203" pitchFamily="34" charset="0"/>
              </a:rPr>
              <a:t> lain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lebih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ramah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masyarakat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dibandingkan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bisa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berbicara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bagaimana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menjadi orang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namun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lain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justru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memenuhi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kebutuhan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lain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lakukan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Jika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berarti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menjangkau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menolong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membutuhkan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34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CA12C-F701-24E3-FA1B-0792EC87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F4D34-13F9-D3B0-D7FF-2E43357A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4C4F-24EC-63F9-6CB8-CD7970F29BC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89B55E-B359-4486-764A-F5DFD5DBAD9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D540E-274D-CCF4-6E5A-FB3CF2965E75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672505-B621-6F38-0FA6-EA04195CAC6A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F6AA5-9556-9B06-1D48-801D63AA9198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3887A-96AC-7900-B976-31A76D95DD20}"/>
              </a:ext>
            </a:extLst>
          </p:cNvPr>
          <p:cNvSpPr/>
          <p:nvPr/>
        </p:nvSpPr>
        <p:spPr>
          <a:xfrm>
            <a:off x="312887" y="3336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ECA3B-3705-6303-1621-E902981A9C53}"/>
              </a:ext>
            </a:extLst>
          </p:cNvPr>
          <p:cNvSpPr/>
          <p:nvPr/>
        </p:nvSpPr>
        <p:spPr>
          <a:xfrm>
            <a:off x="312887" y="44386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0FA80-05E7-12DB-B823-A6679D23CE24}"/>
              </a:ext>
            </a:extLst>
          </p:cNvPr>
          <p:cNvSpPr txBox="1"/>
          <p:nvPr/>
        </p:nvSpPr>
        <p:spPr>
          <a:xfrm>
            <a:off x="981075" y="1127800"/>
            <a:ext cx="7778763" cy="1015663"/>
          </a:xfrm>
          <a:prstGeom prst="rect">
            <a:avLst/>
          </a:prstGeom>
          <a:solidFill>
            <a:srgbClr val="293C14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US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pilihan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selalu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menggunakan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kesempatan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menjangkau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jiwa-jiwa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8D035-FD3C-24E2-CB05-B281159DD850}"/>
              </a:ext>
            </a:extLst>
          </p:cNvPr>
          <p:cNvSpPr txBox="1"/>
          <p:nvPr/>
        </p:nvSpPr>
        <p:spPr>
          <a:xfrm>
            <a:off x="971551" y="2286297"/>
            <a:ext cx="7788287" cy="1015663"/>
          </a:xfrm>
          <a:prstGeom prst="rect">
            <a:avLst/>
          </a:prstGeom>
          <a:solidFill>
            <a:srgbClr val="290E3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pernah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mengetahui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motif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pribadi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lakukan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melayani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sebaik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mungkin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1C5B1-F7FF-D9A9-02AB-F37373D7FAD5}"/>
              </a:ext>
            </a:extLst>
          </p:cNvPr>
          <p:cNvSpPr txBox="1"/>
          <p:nvPr/>
        </p:nvSpPr>
        <p:spPr>
          <a:xfrm>
            <a:off x="952499" y="3427236"/>
            <a:ext cx="7788289" cy="830997"/>
          </a:xfrm>
          <a:prstGeom prst="rect">
            <a:avLst/>
          </a:prstGeom>
          <a:solidFill>
            <a:srgbClr val="005654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Kekristenan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sekadar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seperangkat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kepercayaan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;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sebuah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17C6D-4BDB-7CEE-304B-AC88C4615970}"/>
              </a:ext>
            </a:extLst>
          </p:cNvPr>
          <p:cNvSpPr txBox="1"/>
          <p:nvPr/>
        </p:nvSpPr>
        <p:spPr>
          <a:xfrm>
            <a:off x="948179" y="4469665"/>
            <a:ext cx="7792609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Kasih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prinsip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dasar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pemerintahan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surga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dasar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tabiat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5ED25-CA2B-F6A1-665E-9DA7C115693D}"/>
              </a:ext>
            </a:extLst>
          </p:cNvPr>
          <p:cNvSpPr txBox="1"/>
          <p:nvPr/>
        </p:nvSpPr>
        <p:spPr>
          <a:xfrm>
            <a:off x="942973" y="5483819"/>
            <a:ext cx="7797815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Jika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berarti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menjangkau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menolong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membutuhkan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88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AD8BD-2716-B51F-5302-F8676F77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PERTANYAAN DARI SEMUA PERTANYAAN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12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D45C0-1A37-5C94-94BF-2A8D3ECFF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86" y="1891970"/>
            <a:ext cx="5001040" cy="45353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300" dirty="0">
                <a:latin typeface="Impact" panose="020B0806030902050204" pitchFamily="34" charset="0"/>
              </a:rPr>
              <a:t>Lukas 10:25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Pada </a:t>
            </a:r>
            <a:r>
              <a:rPr lang="en-ID" sz="36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600" dirty="0">
                <a:latin typeface="Tw Cen MT Condensed Extra Bold" panose="020B0803020202020204" pitchFamily="34" charset="0"/>
              </a:rPr>
              <a:t> kali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berdirilah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ahli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mencobai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katanya</a:t>
            </a:r>
            <a:r>
              <a:rPr lang="en-ID" sz="3600" dirty="0">
                <a:latin typeface="Tw Cen MT Condensed Extra Bold" panose="020B0803020202020204" pitchFamily="34" charset="0"/>
              </a:rPr>
              <a:t>: "Guru, </a:t>
            </a:r>
            <a:r>
              <a:rPr lang="en-ID" sz="3600" dirty="0" err="1">
                <a:latin typeface="Tw Cen MT Condensed Extra Bold" panose="020B0803020202020204" pitchFamily="34" charset="0"/>
              </a:rPr>
              <a:t>apa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kuperbuat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memperoleh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600" dirty="0">
                <a:latin typeface="Tw Cen MT Condensed Extra Bold" panose="020B0803020202020204" pitchFamily="34" charset="0"/>
              </a:rPr>
              <a:t>?"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8FB30-7CEB-A79D-2FAB-0460B18CA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5" r="18261"/>
          <a:stretch/>
        </p:blipFill>
        <p:spPr>
          <a:xfrm>
            <a:off x="5645426" y="1693566"/>
            <a:ext cx="2874969" cy="4248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451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E92D8-4AF4-C6D9-A203-9AC05BB18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8" b="2165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57D5-0A03-5EFE-DEF7-BB7A3CB5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78" y="3641039"/>
            <a:ext cx="8494644" cy="31407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Kita </a:t>
            </a:r>
            <a:r>
              <a:rPr lang="en-ID" dirty="0" err="1">
                <a:latin typeface="Berlin Sans FB" panose="020E0602020502020306" pitchFamily="34" charset="0"/>
              </a:rPr>
              <a:t>tahu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kadang-kadang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beberapa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bisa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saja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perasaan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skeptis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percaya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bahkan</a:t>
            </a:r>
            <a:r>
              <a:rPr lang="en-ID" dirty="0">
                <a:latin typeface="Berlin Sans FB" panose="020E0602020502020306" pitchFamily="34" charset="0"/>
              </a:rPr>
              <a:t> juga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serius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pertanyaan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ahli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Taurat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bermaksud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mencobai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Apa</a:t>
            </a:r>
            <a:r>
              <a:rPr lang="en-ID" sz="3600" dirty="0">
                <a:latin typeface="Impact" panose="020B0806030902050204" pitchFamily="34" charset="0"/>
              </a:rPr>
              <a:t> pun </a:t>
            </a:r>
            <a:r>
              <a:rPr lang="en-ID" sz="3600" dirty="0" err="1">
                <a:latin typeface="Impact" panose="020B0806030902050204" pitchFamily="34" charset="0"/>
              </a:rPr>
              <a:t>keadaannya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mereka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tetap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masih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bisa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dijangkau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372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DDBA9-496D-D84B-BBC7-4A09D5EBF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33" b="4474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DD56-1047-829D-306A-0131E4F3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3273287"/>
            <a:ext cx="8653670" cy="31540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Walaupun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tahu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bahwa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niat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awal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ahli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Taurat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tulus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ahli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pendengar</a:t>
            </a:r>
            <a:r>
              <a:rPr lang="en-ID" sz="3200" dirty="0">
                <a:latin typeface="Tw Cen MT Condensed Extra Bold" panose="020B0803020202020204" pitchFamily="34" charset="0"/>
              </a:rPr>
              <a:t> yang lain,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pembukaan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gunakan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mendorong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menyelidiki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Meskipun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mengetahui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motif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ahli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Taurat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mengabaikan-nya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081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BB28A-6D25-565B-A3CD-3B298ED79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33500"/>
            <a:ext cx="5063918" cy="491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200" dirty="0">
                <a:latin typeface="Tw Cen MT Condensed Extra Bold" panose="020B0803020202020204" pitchFamily="34" charset="0"/>
              </a:rPr>
              <a:t> “</a:t>
            </a:r>
            <a:r>
              <a:rPr lang="en-ID" sz="3200" dirty="0" err="1">
                <a:latin typeface="Eras Demi ITC" panose="020B0805030504020804" pitchFamily="34" charset="0"/>
              </a:rPr>
              <a:t>Apa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harus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kuperbuat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untuk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memperoleh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kekal</a:t>
            </a:r>
            <a:r>
              <a:rPr lang="en-ID" sz="3200" dirty="0">
                <a:latin typeface="Eras Demi ITC" panose="020B0805030504020804" pitchFamily="34" charset="0"/>
              </a:rPr>
              <a:t>?</a:t>
            </a:r>
            <a:r>
              <a:rPr lang="en-ID" sz="3200" dirty="0">
                <a:latin typeface="Tw Cen MT Condensed Extra Bold" panose="020B0803020202020204" pitchFamily="34" charset="0"/>
              </a:rPr>
              <a:t>”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mengingat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Yakobus</a:t>
            </a:r>
            <a:r>
              <a:rPr lang="en-ID" sz="3200" dirty="0">
                <a:latin typeface="Impact" panose="020B0806030902050204" pitchFamily="34" charset="0"/>
              </a:rPr>
              <a:t> 4:14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>
                <a:latin typeface="Impact" panose="020B0806030902050204" pitchFamily="34" charset="0"/>
              </a:rPr>
              <a:t>.....</a:t>
            </a:r>
            <a:r>
              <a:rPr lang="en-ID" sz="3200" dirty="0" err="1">
                <a:latin typeface="Impact" panose="020B0806030902050204" pitchFamily="34" charset="0"/>
              </a:rPr>
              <a:t>Apakah</a:t>
            </a:r>
            <a:r>
              <a:rPr lang="en-ID" sz="3200" dirty="0">
                <a:latin typeface="Impact" panose="020B0806030902050204" pitchFamily="34" charset="0"/>
              </a:rPr>
              <a:t> arti </a:t>
            </a:r>
            <a:r>
              <a:rPr lang="en-ID" sz="3200" dirty="0" err="1">
                <a:latin typeface="Impact" panose="020B0806030902050204" pitchFamily="34" charset="0"/>
              </a:rPr>
              <a:t>hidupmu</a:t>
            </a:r>
            <a:r>
              <a:rPr lang="en-ID" sz="3200" dirty="0">
                <a:latin typeface="Impact" panose="020B0806030902050204" pitchFamily="34" charset="0"/>
              </a:rPr>
              <a:t>? </a:t>
            </a:r>
            <a:r>
              <a:rPr lang="en-ID" sz="3200" dirty="0" err="1">
                <a:latin typeface="Impact" panose="020B0806030902050204" pitchFamily="34" charset="0"/>
              </a:rPr>
              <a:t>Hidupmu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seperti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uap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sebentar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saja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kelihatan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lalu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lenyap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608AA-A424-6EA7-C793-5F757A519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5" r="54339" b="-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654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6E4F5-A088-8F3B-5969-950A7DEE0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0" b="15710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5357-3A62-ABB4-80AA-40837A510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3" y="3776863"/>
            <a:ext cx="8415131" cy="25775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pilihan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sangatlah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Tentu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pilihan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hidup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kekal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pilihan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terbaik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600" dirty="0">
                <a:latin typeface="Tw Cen MT Condensed Extra Bold" panose="020B0803020202020204" pitchFamily="34" charset="0"/>
              </a:rPr>
              <a:t> yang Paulus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nyatakan</a:t>
            </a:r>
            <a:r>
              <a:rPr lang="en-ID" sz="3600" dirty="0">
                <a:latin typeface="Tw Cen MT Condensed Extra Bold" panose="020B0803020202020204" pitchFamily="34" charset="0"/>
              </a:rPr>
              <a:t> [1 </a:t>
            </a:r>
            <a:r>
              <a:rPr lang="en-ID" sz="36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600" dirty="0">
                <a:latin typeface="Tw Cen MT Condensed Extra Bold" panose="020B0803020202020204" pitchFamily="34" charset="0"/>
              </a:rPr>
              <a:t> 15:30-32].</a:t>
            </a:r>
          </a:p>
        </p:txBody>
      </p:sp>
    </p:spTree>
    <p:extLst>
      <p:ext uri="{BB962C8B-B14F-4D97-AF65-F5344CB8AC3E}">
        <p14:creationId xmlns:p14="http://schemas.microsoft.com/office/powerpoint/2010/main" val="267246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901C3-B585-83CB-4E92-36AB724DB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18" y="1117117"/>
            <a:ext cx="5114925" cy="46237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pun motif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ahli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Taurat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bagaimanapun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menanyakan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menggunakan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setiap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kesempatan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misi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mengambil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keuntungan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kesempatan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menjangkau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jiwa-jiwa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ACB62-DFE1-6255-A601-6DA3734D1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4" r="24157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122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459</TotalTime>
  <Words>1755</Words>
  <Application>Microsoft Office PowerPoint</Application>
  <PresentationFormat>On-screen Show (4:3)</PresentationFormat>
  <Paragraphs>89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Helvetica Neue Medium</vt:lpstr>
      <vt:lpstr>Impact</vt:lpstr>
      <vt:lpstr>Tw Cen MT Condensed Extra Bold</vt:lpstr>
      <vt:lpstr>Wingdings</vt:lpstr>
      <vt:lpstr>Office Theme</vt:lpstr>
      <vt:lpstr>MISI KEPADA SESAMA SAYA</vt:lpstr>
      <vt:lpstr>LUKAS 10 : 27</vt:lpstr>
      <vt:lpstr>PENDAHULUAN</vt:lpstr>
      <vt:lpstr>PERTANYAAN DARI SEMUA PERTANYAAN Minggu, 12 November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METODE DAN RESPONS YESUS Senin, 13 November 2023</vt:lpstr>
      <vt:lpstr>PowerPoint Presentation</vt:lpstr>
      <vt:lpstr>PowerPoint Presentation</vt:lpstr>
      <vt:lpstr>PowerPoint Presentation</vt:lpstr>
      <vt:lpstr>2 Timotius 3 : 16</vt:lpstr>
      <vt:lpstr>PowerPoint Presentation</vt:lpstr>
      <vt:lpstr>PowerPoint Presentation</vt:lpstr>
      <vt:lpstr>PowerPoint Presentation</vt:lpstr>
      <vt:lpstr>MEWARISI HIDUP YANG KEKAL Selasa, 14 November 2023</vt:lpstr>
      <vt:lpstr>PowerPoint Presentation</vt:lpstr>
      <vt:lpstr>PowerPoint Presentation</vt:lpstr>
      <vt:lpstr>PowerPoint Presentation</vt:lpstr>
      <vt:lpstr>PowerPoint Presentation</vt:lpstr>
      <vt:lpstr>YAKOBUS 2 : 15-16</vt:lpstr>
      <vt:lpstr>Filipi 2:4</vt:lpstr>
      <vt:lpstr>MENGASIHI SESAMA SEPERTI KITA  MENGASIHI DIRI KITA SENDIRI Rabu, 15 November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KISAH ORANG SAMARIA YANG MURAH HATI SAAT INI Kamis, 16 November 2023</vt:lpstr>
      <vt:lpstr>PowerPoint Presentation</vt:lpstr>
      <vt:lpstr>Ellen G. White, Alfa dan Omega, jld. 6, hlm. 119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 KEPADA SESAMA SAYA</dc:title>
  <dc:creator>Office365</dc:creator>
  <cp:lastModifiedBy>Office365</cp:lastModifiedBy>
  <cp:revision>16</cp:revision>
  <dcterms:created xsi:type="dcterms:W3CDTF">2023-11-13T01:30:31Z</dcterms:created>
  <dcterms:modified xsi:type="dcterms:W3CDTF">2023-11-16T08:38:44Z</dcterms:modified>
</cp:coreProperties>
</file>