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71" r:id="rId6"/>
    <p:sldId id="259" r:id="rId7"/>
    <p:sldId id="272" r:id="rId8"/>
    <p:sldId id="260" r:id="rId9"/>
    <p:sldId id="261" r:id="rId10"/>
    <p:sldId id="262" r:id="rId11"/>
    <p:sldId id="273" r:id="rId12"/>
    <p:sldId id="263" r:id="rId13"/>
    <p:sldId id="264" r:id="rId14"/>
    <p:sldId id="265" r:id="rId15"/>
    <p:sldId id="266" r:id="rId16"/>
    <p:sldId id="267" r:id="rId17"/>
    <p:sldId id="268" r:id="rId18"/>
    <p:sldId id="274" r:id="rId19"/>
    <p:sldId id="269" r:id="rId20"/>
    <p:sldId id="276" r:id="rId21"/>
    <p:sldId id="277" r:id="rId22"/>
    <p:sldId id="278" r:id="rId23"/>
    <p:sldId id="279" r:id="rId24"/>
    <p:sldId id="270" r:id="rId25"/>
    <p:sldId id="281" r:id="rId26"/>
    <p:sldId id="280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073"/>
    <a:srgbClr val="531D2F"/>
    <a:srgbClr val="341957"/>
    <a:srgbClr val="D4F4A6"/>
    <a:srgbClr val="88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546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277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21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370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260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460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960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709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492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093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724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4A304-D8A5-4753-AC7B-CD65917986BA}" type="datetimeFigureOut">
              <a:rPr lang="en-ID" smtClean="0"/>
              <a:t>26/10/2023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ECF54-CF19-40C7-A27F-051F5144DE0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485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wearing robes&#10;&#10;Description automatically generated">
            <a:extLst>
              <a:ext uri="{FF2B5EF4-FFF2-40B4-BE49-F238E27FC236}">
                <a16:creationId xmlns:a16="http://schemas.microsoft.com/office/drawing/2014/main" id="{4D33FC92-C5A7-BB93-12F5-A439236F0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78" r="3212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F01AA7-887B-C733-0F7B-3125388F9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MEMBAGIKAN MISI ALLAH</a:t>
            </a:r>
            <a:endParaRPr lang="en-ID" sz="7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1C8D4-BD57-5B4C-C5A5-D914DAB39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37243"/>
            <a:ext cx="6858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Pelajaran ke-4, </a:t>
            </a:r>
            <a:r>
              <a:rPr lang="en-US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Triwulan</a:t>
            </a:r>
            <a:r>
              <a:rPr lang="en-US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IV</a:t>
            </a:r>
          </a:p>
          <a:p>
            <a:r>
              <a:rPr lang="en-US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Tahun</a:t>
            </a:r>
            <a:r>
              <a:rPr lang="en-US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2023</a:t>
            </a:r>
            <a:endParaRPr lang="en-ID" dirty="0">
              <a:solidFill>
                <a:srgbClr val="FFFF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7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1F4819-C8C5-DCD8-4A20-7F9F50E4B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B6F9E7-4E7A-C0D6-1014-77FE33C2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217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Abraham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menunjukkan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kasihnya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orang-orang di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kota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Sodom dan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Gomorah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731A2-7E53-3A1B-9FBD-9E3BFCEF68A9}"/>
              </a:ext>
            </a:extLst>
          </p:cNvPr>
          <p:cNvSpPr txBox="1"/>
          <p:nvPr/>
        </p:nvSpPr>
        <p:spPr>
          <a:xfrm>
            <a:off x="1282671" y="1644785"/>
            <a:ext cx="7699404" cy="489364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Orang-orang Sodom dan Gomora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pendosa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Tw Cen MT Condensed Extra Bold" panose="020B0803020202020204" pitchFamily="34" charset="0"/>
              </a:rPr>
              <a:t> Sangat </a:t>
            </a:r>
            <a:r>
              <a:rPr lang="en-ID" sz="2400" dirty="0" err="1">
                <a:latin typeface="Tw Cen MT Condensed Extra Bold" panose="020B0803020202020204" pitchFamily="34" charset="0"/>
              </a:rPr>
              <a:t>jauh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nilai-nilainya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hatinya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dipenuhi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penuh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membedakan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ras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jenis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kelamin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400" dirty="0">
                <a:latin typeface="Tw Cen MT Condensed Extra Bold" panose="020B0803020202020204" pitchFamily="34" charset="0"/>
              </a:rPr>
              <a:t> agama.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Sodom dan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Gomorah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dimusnahkan</a:t>
            </a:r>
            <a:r>
              <a:rPr lang="en-ID" sz="24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kerendahan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hati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dan rasa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hormat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, Abraham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mengajukan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permohonannya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kepada</a:t>
            </a:r>
            <a:r>
              <a:rPr lang="en-ID" sz="24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Allah.</a:t>
            </a:r>
          </a:p>
          <a:p>
            <a:endParaRPr lang="en-ID" sz="2400" dirty="0">
              <a:latin typeface="Gill Sans Ultra Bold Condensed" panose="020B0A06020104020203" pitchFamily="34" charset="0"/>
            </a:endParaRPr>
          </a:p>
          <a:p>
            <a:r>
              <a:rPr lang="en-ID" sz="2400" dirty="0" err="1">
                <a:latin typeface="Impact" panose="020B0806030902050204" pitchFamily="34" charset="0"/>
              </a:rPr>
              <a:t>Kejadian</a:t>
            </a:r>
            <a:r>
              <a:rPr lang="en-ID" sz="2400" dirty="0">
                <a:latin typeface="Impact" panose="020B0806030902050204" pitchFamily="34" charset="0"/>
              </a:rPr>
              <a:t> 18:25</a:t>
            </a:r>
            <a:r>
              <a:rPr lang="en-ID" sz="2400" dirty="0">
                <a:latin typeface="Tw Cen MT Condensed Extra Bold" panose="020B0803020202020204" pitchFamily="34" charset="0"/>
              </a:rPr>
              <a:t> "</a:t>
            </a:r>
            <a:r>
              <a:rPr lang="en-ID" sz="2400" dirty="0" err="1">
                <a:latin typeface="Tw Cen MT Condensed Extra Bold" panose="020B0803020202020204" pitchFamily="34" charset="0"/>
              </a:rPr>
              <a:t>Jauhlah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kiranya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latin typeface="Tw Cen MT Condensed Extra Bold" panose="020B0803020202020204" pitchFamily="34" charset="0"/>
              </a:rPr>
              <a:t> pada-Mu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berbuat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membunuh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fasik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itu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seolah-olah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orang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fasik</a:t>
            </a:r>
            <a:r>
              <a:rPr lang="en-ID" sz="2400" dirty="0">
                <a:latin typeface="Tw Cen MT Condensed Extra Bold" panose="020B0803020202020204" pitchFamily="34" charset="0"/>
              </a:rPr>
              <a:t>! </a:t>
            </a:r>
            <a:r>
              <a:rPr lang="en-ID" sz="2400" dirty="0" err="1">
                <a:latin typeface="Tw Cen MT Condensed Extra Bold" panose="020B0803020202020204" pitchFamily="34" charset="0"/>
              </a:rPr>
              <a:t>Jauhlah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kiranya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latin typeface="Tw Cen MT Condensed Extra Bold" panose="020B0803020202020204" pitchFamily="34" charset="0"/>
              </a:rPr>
              <a:t> pada-Mu! </a:t>
            </a:r>
            <a:r>
              <a:rPr lang="en-ID" sz="2400" dirty="0" err="1">
                <a:latin typeface="Tw Cen MT Condensed Extra Bold" panose="020B0803020202020204" pitchFamily="34" charset="0"/>
              </a:rPr>
              <a:t>Masakan</a:t>
            </a:r>
            <a:r>
              <a:rPr lang="en-ID" sz="2400" dirty="0">
                <a:latin typeface="Tw Cen MT Condensed Extra Bold" panose="020B0803020202020204" pitchFamily="34" charset="0"/>
              </a:rPr>
              <a:t> Hakim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segenap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bumi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menghukum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adil</a:t>
            </a:r>
            <a:r>
              <a:rPr lang="en-ID" sz="2400" dirty="0">
                <a:latin typeface="Tw Cen MT Condensed Extra Bold" panose="020B0803020202020204" pitchFamily="34" charset="0"/>
              </a:rPr>
              <a:t>?”.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E050C-ACFE-374F-676B-5304BCF20AFF}"/>
              </a:ext>
            </a:extLst>
          </p:cNvPr>
          <p:cNvSpPr/>
          <p:nvPr/>
        </p:nvSpPr>
        <p:spPr>
          <a:xfrm>
            <a:off x="240977" y="3020398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391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0D903-2746-60F5-7AF7-0A89B37B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821CB-C5B8-CC68-A3E3-D503A8BFB739}"/>
              </a:ext>
            </a:extLst>
          </p:cNvPr>
          <p:cNvSpPr txBox="1"/>
          <p:nvPr/>
        </p:nvSpPr>
        <p:spPr>
          <a:xfrm>
            <a:off x="1325214" y="636716"/>
            <a:ext cx="7489056" cy="329320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Ultra Bold Condensed" panose="020B0A06020104020203" pitchFamily="34" charset="0"/>
              </a:rPr>
              <a:t>Abraham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berharap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bisa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semua</a:t>
            </a:r>
            <a:r>
              <a:rPr lang="en-ID" sz="2600" dirty="0">
                <a:latin typeface="Gill Sans Ultra Bold Condensed" panose="020B0A06020104020203" pitchFamily="34" charset="0"/>
              </a:rPr>
              <a:t> orang di </a:t>
            </a:r>
            <a:r>
              <a:rPr lang="en-ID" sz="2600" dirty="0" err="1">
                <a:latin typeface="Gill Sans Ultra Bold Condensed" panose="020B0A06020104020203" pitchFamily="34" charset="0"/>
              </a:rPr>
              <a:t>kota-kota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ini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bukan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hanya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2600" dirty="0">
                <a:latin typeface="Gill Sans Ultra Bold Condensed" panose="020B0A06020104020203" pitchFamily="34" charset="0"/>
              </a:rPr>
              <a:t> yang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benar</a:t>
            </a:r>
            <a:r>
              <a:rPr lang="en-ID" sz="2600" dirty="0">
                <a:latin typeface="Gill Sans Ultra Bold Condensed" panose="020B0A06020104020203" pitchFamily="34" charset="0"/>
              </a:rPr>
              <a:t>.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Meskipun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ia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tidak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memungkiri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kejahatan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orang-orang di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kota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-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kota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tersebut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Kitapun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jahatnya</a:t>
            </a:r>
            <a:r>
              <a:rPr lang="en-ID" sz="2600" dirty="0">
                <a:latin typeface="Tw Cen MT Condensed Extra Bold" panose="020B0803020202020204" pitchFamily="34" charset="0"/>
              </a:rPr>
              <a:t> orang-orang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kota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mengerumuni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rumah</a:t>
            </a:r>
            <a:r>
              <a:rPr lang="en-ID" sz="2600" dirty="0">
                <a:latin typeface="Tw Cen MT Condensed Extra Bold" panose="020B0803020202020204" pitchFamily="34" charset="0"/>
              </a:rPr>
              <a:t> Lot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2600" dirty="0">
                <a:latin typeface="Tw Cen MT Condensed Extra Bold" panose="020B0803020202020204" pitchFamily="34" charset="0"/>
              </a:rPr>
              <a:t> Lot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menyerahkan</a:t>
            </a:r>
            <a:r>
              <a:rPr lang="en-ID" sz="2600" dirty="0">
                <a:latin typeface="Tw Cen MT Condensed Extra Bold" panose="020B0803020202020204" pitchFamily="34" charset="0"/>
              </a:rPr>
              <a:t> 2 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asing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rumahnya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</a:t>
            </a: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19:1-11].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48EEC-A46B-8431-B333-81EE2648BD32}"/>
              </a:ext>
            </a:extLst>
          </p:cNvPr>
          <p:cNvSpPr txBox="1"/>
          <p:nvPr/>
        </p:nvSpPr>
        <p:spPr>
          <a:xfrm>
            <a:off x="1325216" y="4147467"/>
            <a:ext cx="7489056" cy="249299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latin typeface="Gill Sans Ultra Bold Condensed" panose="020B0A06020104020203" pitchFamily="34" charset="0"/>
              </a:rPr>
              <a:t>Abraham, </a:t>
            </a:r>
            <a:r>
              <a:rPr lang="en-ID" sz="2600" dirty="0" err="1">
                <a:latin typeface="Gill Sans Ultra Bold Condensed" panose="020B0A06020104020203" pitchFamily="34" charset="0"/>
              </a:rPr>
              <a:t>karena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mengetahui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600" dirty="0">
                <a:latin typeface="Gill Sans Ultra Bold Condensed" panose="020B0A06020104020203" pitchFamily="34" charset="0"/>
              </a:rPr>
              <a:t> Allah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baginya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memohon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600" dirty="0">
                <a:latin typeface="Gill Sans Ultra Bold Condensed" panose="020B0A06020104020203" pitchFamily="34" charset="0"/>
              </a:rPr>
              <a:t>-Nya </a:t>
            </a:r>
            <a:r>
              <a:rPr lang="en-ID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kepentingan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2600" dirty="0">
                <a:latin typeface="Gill Sans Ultra Bold Condensed" panose="020B0A06020104020203" pitchFamily="34" charset="0"/>
              </a:rPr>
              <a:t>. 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Abraham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mengetahui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selalu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bisa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kembali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pertobatan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latin typeface="Tw Cen MT Condensed Extra Bold" panose="020B0803020202020204" pitchFamily="34" charset="0"/>
              </a:rPr>
              <a:t> Abraham,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penduduk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kota-kota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kesempatan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26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FD783-0442-64F9-0C9B-1DD8C27CCC97}"/>
              </a:ext>
            </a:extLst>
          </p:cNvPr>
          <p:cNvSpPr/>
          <p:nvPr/>
        </p:nvSpPr>
        <p:spPr>
          <a:xfrm>
            <a:off x="329728" y="4297891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B469E-CA8D-D17C-D94A-1631D109BA0A}"/>
              </a:ext>
            </a:extLst>
          </p:cNvPr>
          <p:cNvSpPr/>
          <p:nvPr/>
        </p:nvSpPr>
        <p:spPr>
          <a:xfrm>
            <a:off x="209241" y="1298143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810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EE03-9B0C-8848-FBA5-6C37B25FE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9" r="21919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25EF8-996C-3F1B-6FDB-9CC258A86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008" y="530087"/>
            <a:ext cx="4147930" cy="6228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Pada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, Abraham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mendasari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permohonannya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tahu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pribadi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Dia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sendiri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memiliki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kasih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besar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kepada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orang-orang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berdosa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dia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tahu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bahwa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selama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masih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ada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kehidupan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masih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ada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harapan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bagi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keselamatan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12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9D9A0-F54E-6F3C-259A-2B9DDBF62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54" y="3162300"/>
            <a:ext cx="4672220" cy="34979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lain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membutuhkan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pertolongan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membantu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bertumbuh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secara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rohani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mengalami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lebih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banyak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realitas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 orang 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berdosa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BF9DE-E226-2C86-A3CD-73E2652D9DB9}"/>
              </a:ext>
            </a:extLst>
          </p:cNvPr>
          <p:cNvSpPr txBox="1"/>
          <p:nvPr/>
        </p:nvSpPr>
        <p:spPr>
          <a:xfrm>
            <a:off x="350354" y="457766"/>
            <a:ext cx="4152900" cy="224676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Doa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Pengantaraan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Abraham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Sodom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Gomorah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mengajarkan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betapa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sangat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berdoa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23032-7A35-5348-6744-6D561A7B0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85" r="36108"/>
          <a:stretch/>
        </p:blipFill>
        <p:spPr>
          <a:xfrm>
            <a:off x="4721705" y="10"/>
            <a:ext cx="442229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613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665AB-89B4-2018-100E-DCE01576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 SUKA BERDOA DARI ABRAHAM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24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77260-65EE-01D0-3A7E-CE7BF51F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57" y="4055912"/>
            <a:ext cx="7690406" cy="27085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Impact" panose="020B0806030902050204" pitchFamily="34" charset="0"/>
              </a:rPr>
              <a:t>Kejadian</a:t>
            </a:r>
            <a:r>
              <a:rPr lang="en-ID" sz="2600" dirty="0">
                <a:highlight>
                  <a:srgbClr val="FFFF00"/>
                </a:highlight>
                <a:latin typeface="Impact" panose="020B0806030902050204" pitchFamily="34" charset="0"/>
              </a:rPr>
              <a:t> 18:23-32,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Abraham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digambarkan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sebagai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seorang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pengantara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hadapan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orang-orang Sodom dan Gomora. </a:t>
            </a:r>
          </a:p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Dia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menaikkan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permohonan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atas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nama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; </a:t>
            </a:r>
            <a:r>
              <a:rPr lang="en-ID" sz="26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bertindak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lambang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simbol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Pengantara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hadapan</a:t>
            </a:r>
            <a:r>
              <a:rPr lang="en-ID" sz="2600" dirty="0">
                <a:latin typeface="Tw Cen MT Condensed Extra Bold" panose="020B0803020202020204" pitchFamily="34" charset="0"/>
              </a:rPr>
              <a:t> Bapa.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C3B9B-3CEF-25AF-1F6F-EDC6E5C91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79"/>
          <a:stretch/>
        </p:blipFill>
        <p:spPr>
          <a:xfrm>
            <a:off x="1076554" y="1177996"/>
            <a:ext cx="5962421" cy="2618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691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9FE76-B17F-178C-FDA8-175C62DD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32" r="11418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AD5AB-108A-AF5B-BBC2-18FF158FD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466724"/>
            <a:ext cx="4457168" cy="6265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500" dirty="0">
                <a:latin typeface="Eras Demi ITC" panose="020B0805030504020804" pitchFamily="34" charset="0"/>
              </a:rPr>
              <a:t>Abraham </a:t>
            </a:r>
            <a:r>
              <a:rPr lang="en-ID" sz="2500" dirty="0" err="1">
                <a:latin typeface="Eras Demi ITC" panose="020B0805030504020804" pitchFamily="34" charset="0"/>
              </a:rPr>
              <a:t>telah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belajar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untuk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mengasihi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penduduk</a:t>
            </a:r>
            <a:r>
              <a:rPr lang="en-ID" sz="2500" dirty="0">
                <a:latin typeface="Eras Demi ITC" panose="020B0805030504020804" pitchFamily="34" charset="0"/>
              </a:rPr>
              <a:t> Sodom dan Gomora, dan </a:t>
            </a:r>
            <a:r>
              <a:rPr lang="en-ID" sz="2500" dirty="0" err="1">
                <a:latin typeface="Eras Demi ITC" panose="020B0805030504020804" pitchFamily="34" charset="0"/>
              </a:rPr>
              <a:t>kota-kota</a:t>
            </a:r>
            <a:r>
              <a:rPr lang="en-ID" sz="2500" dirty="0">
                <a:latin typeface="Eras Demi ITC" panose="020B0805030504020804" pitchFamily="34" charset="0"/>
              </a:rPr>
              <a:t> di </a:t>
            </a:r>
            <a:r>
              <a:rPr lang="en-ID" sz="2500" dirty="0" err="1">
                <a:latin typeface="Eras Demi ITC" panose="020B0805030504020804" pitchFamily="34" charset="0"/>
              </a:rPr>
              <a:t>sekitar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tempat-tempat</a:t>
            </a:r>
            <a:r>
              <a:rPr lang="en-ID" sz="2500" dirty="0">
                <a:latin typeface="Eras Demi ITC" panose="020B0805030504020804" pitchFamily="34" charset="0"/>
              </a:rPr>
              <a:t> </a:t>
            </a:r>
            <a:r>
              <a:rPr lang="en-ID" sz="2500" dirty="0" err="1">
                <a:latin typeface="Eras Demi ITC" panose="020B0805030504020804" pitchFamily="34" charset="0"/>
              </a:rPr>
              <a:t>tersebut</a:t>
            </a:r>
            <a:r>
              <a:rPr lang="en-ID" sz="25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500" dirty="0" err="1">
                <a:latin typeface="Impact" panose="020B0806030902050204" pitchFamily="34" charset="0"/>
              </a:rPr>
              <a:t>Itulah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sebabnya</a:t>
            </a:r>
            <a:r>
              <a:rPr lang="en-ID" sz="2500" dirty="0">
                <a:latin typeface="Impact" panose="020B0806030902050204" pitchFamily="34" charset="0"/>
              </a:rPr>
              <a:t>, </a:t>
            </a:r>
            <a:r>
              <a:rPr lang="en-ID" sz="2500" dirty="0" err="1">
                <a:latin typeface="Impact" panose="020B0806030902050204" pitchFamily="34" charset="0"/>
              </a:rPr>
              <a:t>doanya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itu</a:t>
            </a:r>
            <a:r>
              <a:rPr lang="en-ID" sz="2500" dirty="0">
                <a:latin typeface="Impact" panose="020B0806030902050204" pitchFamily="34" charset="0"/>
              </a:rPr>
              <a:t> </a:t>
            </a:r>
            <a:r>
              <a:rPr lang="en-ID" sz="2500" dirty="0" err="1">
                <a:latin typeface="Impact" panose="020B0806030902050204" pitchFamily="34" charset="0"/>
              </a:rPr>
              <a:t>jujur</a:t>
            </a:r>
            <a:r>
              <a:rPr lang="en-ID" sz="2500" dirty="0">
                <a:latin typeface="Impact" panose="020B0806030902050204" pitchFamily="34" charset="0"/>
              </a:rPr>
              <a:t> dan </a:t>
            </a:r>
            <a:r>
              <a:rPr lang="en-ID" sz="2500" dirty="0" err="1">
                <a:latin typeface="Impact" panose="020B0806030902050204" pitchFamily="34" charset="0"/>
              </a:rPr>
              <a:t>tulus</a:t>
            </a:r>
            <a:r>
              <a:rPr lang="en-ID" sz="2500" dirty="0">
                <a:latin typeface="Impact" panose="020B0806030902050204" pitchFamily="34" charset="0"/>
              </a:rPr>
              <a:t>.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Sebelumnya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Abraham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telah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berperang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melawan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beberapa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raja yang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telah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mengalahkan</a:t>
            </a:r>
            <a:r>
              <a:rPr lang="en-ID" sz="2500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raja-raja Sodom dan Gomora</a:t>
            </a:r>
            <a:r>
              <a:rPr lang="en-ID" sz="2500" dirty="0">
                <a:latin typeface="Franklin Gothic Medium Cond" panose="020B0606030402020204" pitchFamily="34" charset="0"/>
              </a:rPr>
              <a:t>. 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Kini,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setelah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mendengar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rencana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pemusnahan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Sodom dan Gomora,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dia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berdoa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5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5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rakyat Sodom dan Gomora.</a:t>
            </a:r>
            <a:r>
              <a:rPr lang="en-ID" sz="2500" dirty="0">
                <a:latin typeface="Franklin Gothic Medium Cond" panose="020B0606030402020204" pitchFamily="34" charset="0"/>
              </a:rPr>
              <a:t> 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"Kasih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bagi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jiwa-jiwa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yang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akan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binasa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mengilhami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sz="25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doa</a:t>
            </a:r>
            <a:r>
              <a:rPr lang="en-ID" sz="25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Abraham".</a:t>
            </a:r>
          </a:p>
        </p:txBody>
      </p:sp>
    </p:spTree>
    <p:extLst>
      <p:ext uri="{BB962C8B-B14F-4D97-AF65-F5344CB8AC3E}">
        <p14:creationId xmlns:p14="http://schemas.microsoft.com/office/powerpoint/2010/main" val="421436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254CE-A2D4-0851-148D-55AA22E94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0" b="1442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C3AD-4C58-FD46-65FF-BEE9C8BEC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07" y="3710613"/>
            <a:ext cx="8410985" cy="289974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Abraham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menunjukkan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kerendahan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hati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ketekunan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doa-doanya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Segera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permohonannya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latin typeface="Tw Cen MT Condensed Extra Bold" panose="020B0803020202020204" pitchFamily="34" charset="0"/>
              </a:rPr>
              <a:t> 50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tinggal</a:t>
            </a:r>
            <a:r>
              <a:rPr lang="en-ID" sz="3200" dirty="0">
                <a:latin typeface="Tw Cen MT Condensed Extra Bold" panose="020B0803020202020204" pitchFamily="34" charset="0"/>
              </a:rPr>
              <a:t> di sana,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melanjutkan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pengantaraannya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01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303AD-1ED4-64CB-0A1C-6F809AC6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8C47-FB53-3FBC-261F-FDEA0431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3710613"/>
            <a:ext cx="8627166" cy="29262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Selain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berkhotbah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pembelajaran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berdoa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orang-orang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sudah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temui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Allah </a:t>
            </a:r>
            <a:r>
              <a:rPr lang="en-ID" sz="3200" dirty="0" err="1">
                <a:latin typeface="Bernard MT Condensed" panose="02050806060905020404" pitchFamily="18" charset="0"/>
              </a:rPr>
              <a:t>memperhatikan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doa-doa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ini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dengan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menyentuh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hati</a:t>
            </a:r>
            <a:r>
              <a:rPr lang="en-ID" sz="3200" dirty="0">
                <a:latin typeface="Bernard MT Condensed" panose="02050806060905020404" pitchFamily="18" charset="0"/>
              </a:rPr>
              <a:t> orang-orang yang </a:t>
            </a:r>
            <a:r>
              <a:rPr lang="en-ID" sz="3200" dirty="0" err="1">
                <a:latin typeface="Bernard MT Condensed" panose="02050806060905020404" pitchFamily="18" charset="0"/>
              </a:rPr>
              <a:t>telah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hubungi</a:t>
            </a:r>
            <a:r>
              <a:rPr lang="en-ID" sz="3200" dirty="0">
                <a:latin typeface="Bernard MT Condensed" panose="020508060609050204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28435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A5843-A251-2432-389D-666528EAE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2" r="74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8CE5-8A30-1CA6-5598-D6E7C2394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1038"/>
            <a:ext cx="5304571" cy="526401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kata-kata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kefasihan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menobatkan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teman-teman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kenalan-kenalan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-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Roh</a:t>
            </a:r>
            <a:r>
              <a:rPr lang="en-ID" sz="3200" dirty="0">
                <a:latin typeface="Gill Sans Ultra Bold Condensed" panose="020B0A06020104020203" pitchFamily="34" charset="0"/>
              </a:rPr>
              <a:t> Kudus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sebabnya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saja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terlibat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berdoa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pribadi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Misi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berhasil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tanpa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doa</a:t>
            </a:r>
            <a:r>
              <a:rPr lang="en-ID" sz="3200" dirty="0">
                <a:latin typeface="Impact" panose="020B0806030902050204" pitchFamily="34" charset="0"/>
              </a:rPr>
              <a:t>, DOA PENGANTARAAN.</a:t>
            </a:r>
          </a:p>
        </p:txBody>
      </p:sp>
    </p:spTree>
    <p:extLst>
      <p:ext uri="{BB962C8B-B14F-4D97-AF65-F5344CB8AC3E}">
        <p14:creationId xmlns:p14="http://schemas.microsoft.com/office/powerpoint/2010/main" val="1924794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1602-0303-37B8-4DE4-B462B647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2278"/>
            <a:ext cx="9143996" cy="1192161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MISI ABRAHAM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25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38EDF-9175-848B-71E2-097A1BE50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67" y="2334519"/>
            <a:ext cx="8030862" cy="43996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Kejadian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19:1-3</a:t>
            </a:r>
          </a:p>
          <a:p>
            <a:pPr marL="0" indent="0">
              <a:buNone/>
            </a:pPr>
            <a:endParaRPr lang="en-ID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"</a:t>
            </a:r>
            <a:r>
              <a:rPr lang="en-ID" sz="2400" dirty="0" err="1">
                <a:latin typeface="Franklin Gothic Medium Cond" panose="020B0606030402020204" pitchFamily="34" charset="0"/>
              </a:rPr>
              <a:t>Kedua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tiba</a:t>
            </a:r>
            <a:r>
              <a:rPr lang="en-ID" sz="2400" dirty="0">
                <a:latin typeface="Franklin Gothic Medium Cond" panose="020B0606030402020204" pitchFamily="34" charset="0"/>
              </a:rPr>
              <a:t> di Sodom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waktu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petang</a:t>
            </a:r>
            <a:r>
              <a:rPr lang="en-ID" sz="2400" dirty="0">
                <a:latin typeface="Franklin Gothic Medium Cond" panose="020B0606030402020204" pitchFamily="34" charset="0"/>
              </a:rPr>
              <a:t>. Lot </a:t>
            </a:r>
            <a:r>
              <a:rPr lang="en-ID" sz="2400" dirty="0" err="1">
                <a:latin typeface="Franklin Gothic Medium Cond" panose="020B0606030402020204" pitchFamily="34" charset="0"/>
              </a:rPr>
              <a:t>sedang</a:t>
            </a:r>
            <a:r>
              <a:rPr lang="en-ID" sz="2400" dirty="0">
                <a:latin typeface="Franklin Gothic Medium Cond" panose="020B0606030402020204" pitchFamily="34" charset="0"/>
              </a:rPr>
              <a:t> duduk di </a:t>
            </a:r>
            <a:r>
              <a:rPr lang="en-ID" sz="2400" dirty="0" err="1">
                <a:latin typeface="Franklin Gothic Medium Cond" panose="020B0606030402020204" pitchFamily="34" charset="0"/>
              </a:rPr>
              <a:t>pintu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gerbang</a:t>
            </a:r>
            <a:r>
              <a:rPr lang="en-ID" sz="2400" dirty="0">
                <a:latin typeface="Franklin Gothic Medium Cond" panose="020B0606030402020204" pitchFamily="34" charset="0"/>
              </a:rPr>
              <a:t> Sodom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ketika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bangunlah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menyongsong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 sujud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mukanya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tanah,serta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: "Tuan-tuan, </a:t>
            </a:r>
            <a:r>
              <a:rPr lang="en-ID" sz="2400" dirty="0" err="1">
                <a:latin typeface="Franklin Gothic Medium Cond" panose="020B0606030402020204" pitchFamily="34" charset="0"/>
              </a:rPr>
              <a:t>silakanlah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singgah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bermalamlah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sini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basuhlah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kakimu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besok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pagi</a:t>
            </a:r>
            <a:r>
              <a:rPr lang="en-ID" sz="2400" dirty="0">
                <a:latin typeface="Franklin Gothic Medium Cond" panose="020B0606030402020204" pitchFamily="34" charset="0"/>
              </a:rPr>
              <a:t> tuan-tuan </a:t>
            </a:r>
            <a:r>
              <a:rPr lang="en-ID" sz="2400" dirty="0" err="1">
                <a:latin typeface="Franklin Gothic Medium Cond" panose="020B0606030402020204" pitchFamily="34" charset="0"/>
              </a:rPr>
              <a:t>boleh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melanjutkan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perjalanannya</a:t>
            </a:r>
            <a:r>
              <a:rPr lang="en-ID" sz="2400" dirty="0">
                <a:latin typeface="Franklin Gothic Medium Cond" panose="020B0606030402020204" pitchFamily="34" charset="0"/>
              </a:rPr>
              <a:t>." Jawab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: "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, kami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bermalam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tanah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lapang</a:t>
            </a:r>
            <a:r>
              <a:rPr lang="en-ID" sz="2400" dirty="0">
                <a:latin typeface="Franklin Gothic Medium Cond" panose="020B0606030402020204" pitchFamily="34" charset="0"/>
              </a:rPr>
              <a:t>."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sangat </a:t>
            </a:r>
            <a:r>
              <a:rPr lang="en-ID" sz="2400" dirty="0" err="1">
                <a:latin typeface="Franklin Gothic Medium Cond" panose="020B0606030402020204" pitchFamily="34" charset="0"/>
              </a:rPr>
              <a:t>mendesak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singgahlah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masuk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menyediakan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membakar</a:t>
            </a:r>
            <a:r>
              <a:rPr lang="en-ID" sz="2400" dirty="0">
                <a:latin typeface="Franklin Gothic Medium Cond" panose="020B0606030402020204" pitchFamily="34" charset="0"/>
              </a:rPr>
              <a:t> roti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beragi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lalu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makan</a:t>
            </a:r>
            <a:r>
              <a:rPr lang="en-ID" sz="2400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9A270-3861-13E2-74D8-B628E64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4" t="29986" r="13188" b="10904"/>
          <a:stretch/>
        </p:blipFill>
        <p:spPr>
          <a:xfrm>
            <a:off x="3691139" y="1131445"/>
            <a:ext cx="4790663" cy="190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475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1C343-645E-B512-3750-5F465C71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94" y="3304752"/>
            <a:ext cx="6768171" cy="79844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YOHANES 13 : 34-35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70627-DDC6-F5BF-0481-167B06AC3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38B1-728F-539F-2592-24885C51C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66" y="4160346"/>
            <a:ext cx="7779026" cy="237216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Franklin Gothic Demi Cond" panose="020B0706030402020204" pitchFamily="34" charset="0"/>
              </a:rPr>
              <a:t>“Aku </a:t>
            </a:r>
            <a:r>
              <a:rPr lang="en-US" dirty="0" err="1">
                <a:latin typeface="Franklin Gothic Demi Cond" panose="020B0706030402020204" pitchFamily="34" charset="0"/>
              </a:rPr>
              <a:t>memberikan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perintah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baru</a:t>
            </a:r>
            <a:r>
              <a:rPr lang="en-US" dirty="0">
                <a:latin typeface="Franklin Gothic Demi Cond" panose="020B0706030402020204" pitchFamily="34" charset="0"/>
              </a:rPr>
              <a:t> kepada </a:t>
            </a:r>
            <a:r>
              <a:rPr lang="en-US" dirty="0" err="1">
                <a:latin typeface="Franklin Gothic Demi Cond" panose="020B0706030402020204" pitchFamily="34" charset="0"/>
              </a:rPr>
              <a:t>kamu</a:t>
            </a:r>
            <a:r>
              <a:rPr lang="en-US" dirty="0"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latin typeface="Franklin Gothic Demi Cond" panose="020B0706030402020204" pitchFamily="34" charset="0"/>
              </a:rPr>
              <a:t>yaitu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supaya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kamu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saling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mengasihi</a:t>
            </a:r>
            <a:r>
              <a:rPr lang="en-US" dirty="0">
                <a:latin typeface="Franklin Gothic Demi Cond" panose="020B0706030402020204" pitchFamily="34" charset="0"/>
              </a:rPr>
              <a:t>; </a:t>
            </a:r>
            <a:r>
              <a:rPr lang="en-US" dirty="0" err="1">
                <a:latin typeface="Franklin Gothic Demi Cond" panose="020B0706030402020204" pitchFamily="34" charset="0"/>
              </a:rPr>
              <a:t>sama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seperti</a:t>
            </a:r>
            <a:r>
              <a:rPr lang="en-US" dirty="0">
                <a:latin typeface="Franklin Gothic Demi Cond" panose="020B0706030402020204" pitchFamily="34" charset="0"/>
              </a:rPr>
              <a:t> Aku </a:t>
            </a:r>
            <a:r>
              <a:rPr lang="en-US" dirty="0" err="1">
                <a:latin typeface="Franklin Gothic Demi Cond" panose="020B0706030402020204" pitchFamily="34" charset="0"/>
              </a:rPr>
              <a:t>telah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mengasihi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kamu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demikian</a:t>
            </a:r>
            <a:r>
              <a:rPr lang="en-US" dirty="0">
                <a:latin typeface="Franklin Gothic Demi Cond" panose="020B0706030402020204" pitchFamily="34" charset="0"/>
              </a:rPr>
              <a:t> pula </a:t>
            </a:r>
            <a:r>
              <a:rPr lang="en-US" dirty="0" err="1">
                <a:latin typeface="Franklin Gothic Demi Cond" panose="020B0706030402020204" pitchFamily="34" charset="0"/>
              </a:rPr>
              <a:t>kamu</a:t>
            </a:r>
            <a:r>
              <a:rPr lang="en-US" dirty="0">
                <a:latin typeface="Franklin Gothic Demi Cond" panose="020B0706030402020204" pitchFamily="34" charset="0"/>
              </a:rPr>
              <a:t> harus </a:t>
            </a:r>
            <a:r>
              <a:rPr lang="en-US" dirty="0" err="1">
                <a:latin typeface="Franklin Gothic Demi Cond" panose="020B0706030402020204" pitchFamily="34" charset="0"/>
              </a:rPr>
              <a:t>saling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mengasihi</a:t>
            </a:r>
            <a:r>
              <a:rPr lang="en-US" dirty="0">
                <a:latin typeface="Franklin Gothic Demi Cond" panose="020B0706030402020204" pitchFamily="34" charset="0"/>
              </a:rPr>
              <a:t>. Dengan </a:t>
            </a:r>
            <a:r>
              <a:rPr lang="en-US" dirty="0" err="1">
                <a:latin typeface="Franklin Gothic Demi Cond" panose="020B0706030402020204" pitchFamily="34" charset="0"/>
              </a:rPr>
              <a:t>demikian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semua</a:t>
            </a:r>
            <a:r>
              <a:rPr lang="en-US" dirty="0">
                <a:latin typeface="Franklin Gothic Demi Cond" panose="020B0706030402020204" pitchFamily="34" charset="0"/>
              </a:rPr>
              <a:t> orang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tahu</a:t>
            </a:r>
            <a:r>
              <a:rPr lang="en-US" dirty="0"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latin typeface="Franklin Gothic Demi Cond" panose="020B0706030402020204" pitchFamily="34" charset="0"/>
              </a:rPr>
              <a:t>bahwa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kamu</a:t>
            </a:r>
            <a:r>
              <a:rPr lang="en-US" dirty="0">
                <a:latin typeface="Gill Sans Ultra Bold Condensed" panose="020B0A06020104020203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adalah</a:t>
            </a:r>
            <a:r>
              <a:rPr lang="en-US" dirty="0">
                <a:latin typeface="Gill Sans Ultra Bold Condensed" panose="020B0A06020104020203" pitchFamily="34" charset="0"/>
              </a:rPr>
              <a:t> murid-murid-Ku, </a:t>
            </a:r>
            <a:r>
              <a:rPr lang="en-US" dirty="0" err="1">
                <a:latin typeface="Gill Sans Ultra Bold Condensed" panose="020B0A06020104020203" pitchFamily="34" charset="0"/>
              </a:rPr>
              <a:t>yaitu</a:t>
            </a:r>
            <a:r>
              <a:rPr lang="en-US" dirty="0">
                <a:latin typeface="Gill Sans Ultra Bold Condensed" panose="020B0A06020104020203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jikalau</a:t>
            </a:r>
            <a:r>
              <a:rPr lang="en-US" dirty="0">
                <a:latin typeface="Gill Sans Ultra Bold Condensed" panose="020B0A06020104020203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kamu</a:t>
            </a:r>
            <a:r>
              <a:rPr lang="en-US" dirty="0">
                <a:latin typeface="Gill Sans Ultra Bold Condensed" panose="020B0A06020104020203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saling</a:t>
            </a:r>
            <a:r>
              <a:rPr lang="en-US" dirty="0">
                <a:latin typeface="Gill Sans Ultra Bold Condensed" panose="020B0A06020104020203" pitchFamily="34" charset="0"/>
              </a:rPr>
              <a:t> </a:t>
            </a:r>
            <a:r>
              <a:rPr lang="en-US" dirty="0" err="1">
                <a:latin typeface="Gill Sans Ultra Bold Condensed" panose="020B0A06020104020203" pitchFamily="34" charset="0"/>
              </a:rPr>
              <a:t>mengasihi</a:t>
            </a:r>
            <a:r>
              <a:rPr lang="en-US" dirty="0">
                <a:latin typeface="Franklin Gothic Demi Cond" panose="020B0706030402020204" pitchFamily="34" charset="0"/>
              </a:rPr>
              <a:t>."</a:t>
            </a:r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6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97951-1A19-467E-6FC1-EF7E2D9E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9" r="6326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8A2EB-1935-035F-3FA9-63CDCE2F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921" y="200025"/>
            <a:ext cx="4447429" cy="5438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Ultra Bold" panose="020B0B04020104020203" pitchFamily="34" charset="0"/>
              </a:rPr>
              <a:t>Kejadian</a:t>
            </a:r>
            <a:r>
              <a:rPr lang="en-ID" sz="2400" dirty="0">
                <a:latin typeface="Gill Sans Nova Cond Ultra Bold" panose="020B0B04020104020203" pitchFamily="34" charset="0"/>
              </a:rPr>
              <a:t> 19 </a:t>
            </a:r>
            <a:r>
              <a:rPr lang="en-ID" sz="2400" dirty="0" err="1">
                <a:latin typeface="Gill Sans Nova Cond Ultra Bold" panose="020B0B04020104020203" pitchFamily="34" charset="0"/>
              </a:rPr>
              <a:t>hampir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paralel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pasal</a:t>
            </a:r>
            <a:r>
              <a:rPr lang="en-ID" sz="2400" dirty="0">
                <a:latin typeface="Gill Sans Nova Cond Ultra Bold" panose="020B0B04020104020203" pitchFamily="34" charset="0"/>
              </a:rPr>
              <a:t> 18 dan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cerita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tentang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malaikat-malaikat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bersama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Abraham.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Franklin Gothic Medium Cond" panose="020B0606030402020204" pitchFamily="34" charset="0"/>
              </a:rPr>
              <a:t>Abraham dan Lot </a:t>
            </a:r>
            <a:r>
              <a:rPr lang="en-ID" sz="2400" dirty="0" err="1">
                <a:latin typeface="Franklin Gothic Medium Cond" panose="020B0606030402020204" pitchFamily="34" charset="0"/>
              </a:rPr>
              <a:t>sama-sama</a:t>
            </a:r>
            <a:r>
              <a:rPr lang="en-ID" sz="2400" dirty="0">
                <a:latin typeface="Franklin Gothic Medium Cond" panose="020B0606030402020204" pitchFamily="34" charset="0"/>
              </a:rPr>
              <a:t> duduk di </a:t>
            </a:r>
            <a:r>
              <a:rPr lang="en-ID" sz="2400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pintu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gerbang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Franklin Gothic Medium Cond" panose="020B0606030402020204" pitchFamily="34" charset="0"/>
              </a:rPr>
              <a:t>Abraham dan Lot </a:t>
            </a:r>
            <a:r>
              <a:rPr lang="en-ID" sz="2400" dirty="0" err="1">
                <a:latin typeface="Franklin Gothic Medium Cond" panose="020B0606030402020204" pitchFamily="34" charset="0"/>
              </a:rPr>
              <a:t>sama-sama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mengundang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asing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beristirahat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Franklin Gothic Medium Cond" panose="020B0606030402020204" pitchFamily="34" charset="0"/>
              </a:rPr>
              <a:t>Abraham dan Lot masing-masing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mempersiapkan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makanan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tamu-tamu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C088F-641D-E177-63F9-5CDBDE6EC597}"/>
              </a:ext>
            </a:extLst>
          </p:cNvPr>
          <p:cNvSpPr txBox="1"/>
          <p:nvPr/>
        </p:nvSpPr>
        <p:spPr>
          <a:xfrm>
            <a:off x="3333750" y="5791885"/>
            <a:ext cx="5648326" cy="830997"/>
          </a:xfrm>
          <a:prstGeom prst="rect">
            <a:avLst/>
          </a:prstGeom>
          <a:solidFill>
            <a:srgbClr val="531D2F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pun juga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kesalahannya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Lot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beberapa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sifat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33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E05F60-524F-E9A6-6283-980D182B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5" r="1" b="18845"/>
          <a:stretch/>
        </p:blipFill>
        <p:spPr>
          <a:xfrm>
            <a:off x="1076866" y="299641"/>
            <a:ext cx="7157654" cy="308566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93B5E-F332-B557-3C31-C68A6FEB9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21" y="3523739"/>
            <a:ext cx="8681113" cy="3023292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tahu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berapa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tinggal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kota-kota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Sodom dan Gomora pada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saat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dimusnahkan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antara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ribuan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hanya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ada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empat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tertinggal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kota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, dan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hanya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tiga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diselamatkan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. 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Hal yang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sama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peristiwa</a:t>
            </a:r>
            <a:r>
              <a:rPr lang="en-ID" sz="26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 Cond" panose="020B0606030402020204" pitchFamily="34" charset="0"/>
              </a:rPr>
              <a:t> Air Bah.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Kita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tahu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berapa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banyak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hidup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pada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waktu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itu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tetapi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tahu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kebanyakan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Aptos ExtraBold" panose="020B0004020202020204" pitchFamily="34" charset="0"/>
              </a:rPr>
              <a:t>diselamatkan</a:t>
            </a:r>
            <a:r>
              <a:rPr lang="en-ID" sz="3200" dirty="0">
                <a:solidFill>
                  <a:srgbClr val="FFFF00"/>
                </a:solidFill>
                <a:latin typeface="Aptos ExtraBold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933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1BDF8-0283-AB13-9F44-BAE3C8EF7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10" b="2215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9186-94F5-F4EE-783B-46763A050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4286160"/>
            <a:ext cx="8481390" cy="2440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Jumlah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kecil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penduduk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Sodom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diselamatkan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implikasi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misi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Medium Cond" panose="020B0606030402020204" pitchFamily="34" charset="0"/>
              </a:rPr>
              <a:t>: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semua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orang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diselamatkan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Kita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ingin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menerima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rencana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keselamatan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-Nya,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setiap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pribadi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memiliki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kebebasan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memilih</a:t>
            </a:r>
            <a:r>
              <a:rPr lang="en-ID" dirty="0">
                <a:solidFill>
                  <a:srgbClr val="00B0F0">
                    <a:alpha val="80000"/>
                  </a:srgbClr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217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CB77A9-9A44-D102-9155-5D3A87CB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10" b="1369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DDF8F-C80E-69F5-D181-2FE6706F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4" y="3588030"/>
            <a:ext cx="8786191" cy="31275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Tugas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mengundang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sebanyak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mungkin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membuat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pilihan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bagi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sz="2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menjalankan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, Allah </a:t>
            </a:r>
            <a:r>
              <a:rPr lang="en-ID" sz="2600" dirty="0" err="1">
                <a:latin typeface="Franklin Gothic Medium Cond" panose="020B0606030402020204" pitchFamily="34" charset="0"/>
              </a:rPr>
              <a:t>menolong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Roh</a:t>
            </a:r>
            <a:r>
              <a:rPr lang="en-ID" sz="2600" dirty="0">
                <a:latin typeface="Franklin Gothic Medium Cond" panose="020B0606030402020204" pitchFamily="34" charset="0"/>
              </a:rPr>
              <a:t> Kudus,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Gill Sans Ultra Bold Condensed" panose="020B0A06020104020203" pitchFamily="34" charset="0"/>
              </a:rPr>
              <a:t>Dia </a:t>
            </a:r>
            <a:r>
              <a:rPr lang="en-ID" sz="26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menentang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kehendak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siapa</a:t>
            </a:r>
            <a:r>
              <a:rPr lang="en-ID" sz="2600" dirty="0">
                <a:latin typeface="Gill Sans Ultra Bold Condensed" panose="020B0A06020104020203" pitchFamily="34" charset="0"/>
              </a:rPr>
              <a:t> pun.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Pada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akhirnya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kehendak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bebas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berarti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peduli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lakukan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peduli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seberapa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sering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berdoa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keselamatan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datang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berdasarkan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pilihan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 masing-masing.</a:t>
            </a:r>
          </a:p>
        </p:txBody>
      </p:sp>
    </p:spTree>
    <p:extLst>
      <p:ext uri="{BB962C8B-B14F-4D97-AF65-F5344CB8AC3E}">
        <p14:creationId xmlns:p14="http://schemas.microsoft.com/office/powerpoint/2010/main" val="1039907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491BC-8FC8-FE46-312E-0A78079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TUNDUK KEPADA KEHENDAK ALLAH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26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988DE-377C-E0E9-3FC0-654D9BDEC91C}"/>
              </a:ext>
            </a:extLst>
          </p:cNvPr>
          <p:cNvSpPr txBox="1"/>
          <p:nvPr/>
        </p:nvSpPr>
        <p:spPr>
          <a:xfrm>
            <a:off x="344512" y="1597432"/>
            <a:ext cx="8428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Amasis MT Pro Black" panose="02040A04050005020304" pitchFamily="18" charset="0"/>
              </a:rPr>
              <a:t>Perjalanan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kehidupan</a:t>
            </a:r>
            <a:r>
              <a:rPr lang="en-ID" sz="2400" dirty="0">
                <a:latin typeface="Amasis MT Pro Black" panose="02040A04050005020304" pitchFamily="18" charset="0"/>
              </a:rPr>
              <a:t> Abraham </a:t>
            </a:r>
            <a:r>
              <a:rPr lang="en-ID" sz="2400" dirty="0" err="1">
                <a:latin typeface="Amasis MT Pro Black" panose="02040A04050005020304" pitchFamily="18" charset="0"/>
              </a:rPr>
              <a:t>ditandai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sifatnya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tunduk</a:t>
            </a:r>
            <a:r>
              <a:rPr lang="en-ID" sz="2400" dirty="0">
                <a:latin typeface="Amasis MT Pro Black" panose="02040A04050005020304" pitchFamily="18" charset="0"/>
              </a:rPr>
              <a:t> pada </a:t>
            </a:r>
            <a:r>
              <a:rPr lang="en-ID" sz="2400" dirty="0" err="1">
                <a:latin typeface="Amasis MT Pro Black" panose="02040A04050005020304" pitchFamily="18" charset="0"/>
              </a:rPr>
              <a:t>kehendak</a:t>
            </a:r>
            <a:r>
              <a:rPr lang="en-ID" sz="2400" dirty="0">
                <a:latin typeface="Amasis MT Pro Black" panose="02040A04050005020304" pitchFamily="18" charset="0"/>
              </a:rPr>
              <a:t> Allah.</a:t>
            </a:r>
            <a:r>
              <a:rPr lang="en-ID" sz="2400" dirty="0">
                <a:latin typeface="Tw Cen MT Condensed Extra Bold" panose="020B0803020202020204" pitchFamily="34" charset="0"/>
              </a:rPr>
              <a:t> Hal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lihat</a:t>
            </a:r>
            <a:r>
              <a:rPr lang="en-ID" sz="2400" dirty="0">
                <a:latin typeface="Tw Cen MT Condensed Extra Bold" panose="020B0803020202020204" pitchFamily="34" charset="0"/>
              </a:rPr>
              <a:t> di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peristiwa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berikut</a:t>
            </a:r>
            <a:r>
              <a:rPr lang="en-ID" sz="2400" dirty="0">
                <a:latin typeface="Tw Cen MT Condensed Extra Bold" panose="020B0803020202020204" pitchFamily="34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23BED-7394-B1E8-2EAD-ACAE6AAB2727}"/>
              </a:ext>
            </a:extLst>
          </p:cNvPr>
          <p:cNvSpPr txBox="1"/>
          <p:nvPr/>
        </p:nvSpPr>
        <p:spPr>
          <a:xfrm>
            <a:off x="1138623" y="2940946"/>
            <a:ext cx="7752522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000" dirty="0">
                <a:solidFill>
                  <a:srgbClr val="C00000"/>
                </a:solidFill>
                <a:latin typeface="Impact" panose="020B0806030902050204" pitchFamily="34" charset="0"/>
              </a:rPr>
              <a:t>PANGGILANNYA </a:t>
            </a:r>
            <a:r>
              <a:rPr lang="en-ID" sz="2000" dirty="0">
                <a:latin typeface="Franklin Gothic Medium Cond" panose="020B0606030402020204" pitchFamily="34" charset="0"/>
              </a:rPr>
              <a:t>: </a:t>
            </a:r>
            <a:r>
              <a:rPr lang="en-ID" sz="2000" dirty="0">
                <a:latin typeface="Gill Sans Nova Cond Ultra Bold" panose="020B0B04020104020203" pitchFamily="34" charset="0"/>
              </a:rPr>
              <a:t>Abraham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menerima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sebuah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panggilan</a:t>
            </a:r>
            <a:r>
              <a:rPr lang="en-ID" sz="2000" dirty="0">
                <a:latin typeface="Gill Sans Nova Cond Ultra Bold" panose="020B0B04020104020203" pitchFamily="34" charset="0"/>
              </a:rPr>
              <a:t> yang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menantang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surga</a:t>
            </a:r>
            <a:r>
              <a:rPr lang="en-ID" sz="2000" dirty="0">
                <a:latin typeface="Gill Sans Nova Cond Ultra Bold" panose="020B0B04020104020203" pitchFamily="34" charset="0"/>
              </a:rPr>
              <a:t>: 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"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Berfirmanlah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TUHAN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kepada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Abram: "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Pergilah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negerimu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sanak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saudaramu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dari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rumah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bapamu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negeri yang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akan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Kutunjukkan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kepadamu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" [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12: 1]. </a:t>
            </a:r>
            <a:r>
              <a:rPr lang="en-ID" sz="2000" dirty="0">
                <a:latin typeface="Franklin Gothic Demi Cond" panose="020B0706030402020204" pitchFamily="34" charset="0"/>
              </a:rPr>
              <a:t>Ketika </a:t>
            </a:r>
            <a:r>
              <a:rPr lang="en-ID" sz="2000" dirty="0" err="1">
                <a:latin typeface="Franklin Gothic Demi Cond" panose="020B0706030402020204" pitchFamily="34" charset="0"/>
              </a:rPr>
              <a:t>dia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mendengar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sebuah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suara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dari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surga</a:t>
            </a:r>
            <a:r>
              <a:rPr lang="en-ID" sz="2000" dirty="0">
                <a:latin typeface="Franklin Gothic Demi Cond" panose="020B0706030402020204" pitchFamily="34" charset="0"/>
              </a:rPr>
              <a:t>, </a:t>
            </a:r>
            <a:r>
              <a:rPr lang="en-ID" sz="2000" dirty="0" err="1">
                <a:latin typeface="Franklin Gothic Demi Cond" panose="020B0706030402020204" pitchFamily="34" charset="0"/>
              </a:rPr>
              <a:t>reaksi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pertamanya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bisa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saja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mengabaikan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suara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ini</a:t>
            </a:r>
            <a:r>
              <a:rPr lang="en-ID" sz="2000" dirty="0">
                <a:latin typeface="Franklin Gothic Demi Cond" panose="020B0706030402020204" pitchFamily="34" charset="0"/>
              </a:rPr>
              <a:t>, </a:t>
            </a:r>
            <a:r>
              <a:rPr lang="en-ID" sz="2000" dirty="0" err="1">
                <a:latin typeface="Franklin Gothic Demi Cond" panose="020B0706030402020204" pitchFamily="34" charset="0"/>
              </a:rPr>
              <a:t>dengan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berpikir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bahwa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dia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sedang</a:t>
            </a:r>
            <a:r>
              <a:rPr lang="en-ID" sz="2000" dirty="0">
                <a:latin typeface="Franklin Gothic Demi Cond" panose="020B0706030402020204" pitchFamily="34" charset="0"/>
              </a:rPr>
              <a:t> </a:t>
            </a:r>
            <a:r>
              <a:rPr lang="en-ID" sz="2000" dirty="0" err="1">
                <a:latin typeface="Franklin Gothic Demi Cond" panose="020B0706030402020204" pitchFamily="34" charset="0"/>
              </a:rPr>
              <a:t>berhalusinasi</a:t>
            </a:r>
            <a:r>
              <a:rPr lang="en-ID" sz="2000" dirty="0">
                <a:latin typeface="Gill Sans Nova Cond Ultra Bold" panose="020B0B04020104020203" pitchFamily="34" charset="0"/>
              </a:rPr>
              <a:t>. </a:t>
            </a:r>
            <a:r>
              <a:rPr lang="en-ID" sz="2000" dirty="0" err="1">
                <a:latin typeface="Gill Sans Nova Cond Ultra Bold" panose="020B0B04020104020203" pitchFamily="34" charset="0"/>
              </a:rPr>
              <a:t>Atau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bisa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saja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dia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menentang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pekabaran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ini</a:t>
            </a:r>
            <a:r>
              <a:rPr lang="en-ID" sz="2000" dirty="0">
                <a:latin typeface="Gill Sans Nova Cond Ultra Bold" panose="020B0B04020104020203" pitchFamily="34" charset="0"/>
              </a:rPr>
              <a:t>, </a:t>
            </a:r>
            <a:r>
              <a:rPr lang="en-ID" sz="2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000" dirty="0">
                <a:latin typeface="Gill Sans Nova Cond Ultra Bold" panose="020B0B04020104020203" pitchFamily="34" charset="0"/>
              </a:rPr>
              <a:t> </a:t>
            </a:r>
            <a:r>
              <a:rPr lang="en-ID" sz="2000" dirty="0" err="1">
                <a:latin typeface="Gill Sans Nova Cond Ultra Bold" panose="020B0B04020104020203" pitchFamily="34" charset="0"/>
              </a:rPr>
              <a:t>mengatakan</a:t>
            </a:r>
            <a:r>
              <a:rPr lang="en-ID" sz="2000" dirty="0">
                <a:latin typeface="Franklin Gothic Medium Cond" panose="020B0606030402020204" pitchFamily="34" charset="0"/>
              </a:rPr>
              <a:t>, 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"Saya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tidak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mau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pergi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saya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suka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di </a:t>
            </a:r>
            <a:r>
              <a:rPr lang="en-ID" sz="20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sini</a:t>
            </a:r>
            <a:r>
              <a:rPr lang="en-ID" sz="20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."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Ungkapan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"Negeri yang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akan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kutunjukkan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padamu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"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mungkin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saja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kelihatan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seperti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satu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gambaran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aneh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mengenai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satu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tujuan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!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Tetapi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Abraham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menerima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panggilan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tersebut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. Dia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menyerahkan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kehendaknya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kepada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kehendak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Allah dan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meninggalkan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rumah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orangtuanya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dan juga </a:t>
            </a:r>
            <a:r>
              <a:rPr lang="en-ID" sz="2000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negerinya</a:t>
            </a:r>
            <a:r>
              <a:rPr lang="en-ID" sz="2000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: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"Lalu </a:t>
            </a:r>
            <a:r>
              <a:rPr lang="en-ID" sz="2000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pergilah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Abram </a:t>
            </a:r>
            <a:r>
              <a:rPr lang="en-ID" sz="2000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seperti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2000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difirmankan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TUHAN </a:t>
            </a:r>
            <a:r>
              <a:rPr lang="en-ID" sz="2000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kepadanya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" [</a:t>
            </a:r>
            <a:r>
              <a:rPr lang="en-ID" sz="2000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Kejadian</a:t>
            </a:r>
            <a:r>
              <a:rPr lang="en-ID" sz="2000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12:4].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66A23-4F75-C2AA-8BF6-2B2E5FA1FB6F}"/>
              </a:ext>
            </a:extLst>
          </p:cNvPr>
          <p:cNvSpPr/>
          <p:nvPr/>
        </p:nvSpPr>
        <p:spPr>
          <a:xfrm>
            <a:off x="252855" y="3834007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4028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B9C09E-3970-4CAA-AF28-DE02E229BE99}"/>
              </a:ext>
            </a:extLst>
          </p:cNvPr>
          <p:cNvSpPr txBox="1"/>
          <p:nvPr/>
        </p:nvSpPr>
        <p:spPr>
          <a:xfrm>
            <a:off x="1331842" y="686593"/>
            <a:ext cx="755930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PEMILIHAN TANAH 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dirty="0" err="1">
                <a:latin typeface="Gill Sans Nova Cond Ultra Bold" panose="020B0B04020104020203" pitchFamily="34" charset="0"/>
              </a:rPr>
              <a:t>Saat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pertengkaran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terjadi</a:t>
            </a:r>
            <a:r>
              <a:rPr lang="en-ID" sz="2400" dirty="0"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antara</a:t>
            </a:r>
            <a:r>
              <a:rPr lang="en-ID" sz="2400" dirty="0">
                <a:latin typeface="Gill Sans Nova Cond Ultra Bold" panose="020B0B04020104020203" pitchFamily="34" charset="0"/>
              </a:rPr>
              <a:t> para hamba Abraham dan Lot, Abraham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menyerahkan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persoalannya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kesempatan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Lot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menentukan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pilihan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pemukimannya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410E4-0129-189E-0486-FF9B5309AFDD}"/>
              </a:ext>
            </a:extLst>
          </p:cNvPr>
          <p:cNvSpPr txBox="1"/>
          <p:nvPr/>
        </p:nvSpPr>
        <p:spPr>
          <a:xfrm>
            <a:off x="1331842" y="2703016"/>
            <a:ext cx="7559303" cy="3662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KEHANCURAN SODOM DAN GOMORA 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  <a:r>
              <a:rPr lang="en-ID" sz="2400" dirty="0">
                <a:latin typeface="Gill Sans Nova Cond Ultra Bold" panose="020B0B04020104020203" pitchFamily="34" charset="0"/>
              </a:rPr>
              <a:t>Ketika Allah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menyatakan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400" dirty="0">
                <a:latin typeface="Gill Sans Nova Cond Ultra Bold" panose="020B0B04020104020203" pitchFamily="34" charset="0"/>
              </a:rPr>
              <a:t> Abraham </a:t>
            </a:r>
            <a:r>
              <a:rPr lang="en-ID" sz="2400" dirty="0" err="1">
                <a:latin typeface="Gill Sans Nova Cond Ultra Bold" panose="020B0B04020104020203" pitchFamily="34" charset="0"/>
              </a:rPr>
              <a:t>nasib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akhir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400" dirty="0">
                <a:latin typeface="Gill Sans Nova Cond Ultra Bold" panose="020B0B04020104020203" pitchFamily="34" charset="0"/>
              </a:rPr>
              <a:t> dua </a:t>
            </a:r>
            <a:r>
              <a:rPr lang="en-ID" sz="2400" dirty="0" err="1">
                <a:latin typeface="Gill Sans Nova Cond Ultra Bold" panose="020B0B04020104020203" pitchFamily="34" charset="0"/>
              </a:rPr>
              <a:t>kota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latin typeface="Gill Sans Nova Cond Ultra Bold" panose="020B0B04020104020203" pitchFamily="34" charset="0"/>
              </a:rPr>
              <a:t>, Abraham,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penuh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2400" dirty="0"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mencoba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menyelamatkan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kota-kota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itu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sz="2400" dirty="0">
                <a:latin typeface="Franklin Gothic Medium Cond" panose="020B0606030402020204" pitchFamily="34" charset="0"/>
              </a:rPr>
              <a:t>Oleh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sepuluh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benar</a:t>
            </a:r>
            <a:r>
              <a:rPr lang="en-ID" sz="2400" dirty="0">
                <a:latin typeface="Franklin Gothic Medium Cond" panose="020B0606030402020204" pitchFamily="34" charset="0"/>
              </a:rPr>
              <a:t> pun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kota-kota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tersebut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kota-kota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dihancurkan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Amasis MT Pro Black" panose="02040A04050005020304" pitchFamily="18" charset="0"/>
              </a:rPr>
              <a:t>Abraham </a:t>
            </a:r>
            <a:r>
              <a:rPr lang="en-ID" sz="2400" dirty="0" err="1">
                <a:latin typeface="Amasis MT Pro Black" panose="02040A04050005020304" pitchFamily="18" charset="0"/>
              </a:rPr>
              <a:t>patuh</a:t>
            </a:r>
            <a:r>
              <a:rPr lang="en-ID" sz="2400" dirty="0">
                <a:latin typeface="Amasis MT Pro Black" panose="02040A04050005020304" pitchFamily="18" charset="0"/>
              </a:rPr>
              <a:t> pada </a:t>
            </a:r>
            <a:r>
              <a:rPr lang="en-ID" sz="2400" dirty="0" err="1">
                <a:latin typeface="Amasis MT Pro Black" panose="02040A04050005020304" pitchFamily="18" charset="0"/>
              </a:rPr>
              <a:t>kehendak</a:t>
            </a:r>
            <a:r>
              <a:rPr lang="en-ID" sz="2400" dirty="0">
                <a:latin typeface="Amasis MT Pro Black" panose="02040A04050005020304" pitchFamily="18" charset="0"/>
              </a:rPr>
              <a:t> Allah dan </a:t>
            </a:r>
            <a:r>
              <a:rPr lang="en-ID" sz="2400" dirty="0" err="1">
                <a:latin typeface="Amasis MT Pro Black" panose="02040A04050005020304" pitchFamily="18" charset="0"/>
              </a:rPr>
              <a:t>menerima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penghakiman</a:t>
            </a:r>
            <a:r>
              <a:rPr lang="en-ID" sz="2400" dirty="0">
                <a:latin typeface="Amasis MT Pro Black" panose="02040A04050005020304" pitchFamily="18" charset="0"/>
              </a:rPr>
              <a:t> Allah </a:t>
            </a:r>
            <a:r>
              <a:rPr lang="en-ID" sz="2400" dirty="0" err="1">
                <a:latin typeface="Amasis MT Pro Black" panose="02040A04050005020304" pitchFamily="18" charset="0"/>
              </a:rPr>
              <a:t>atas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kota-kota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ini</a:t>
            </a:r>
            <a:r>
              <a:rPr lang="en-ID" sz="24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000" dirty="0" err="1">
                <a:latin typeface="Impact" panose="020B0806030902050204" pitchFamily="34" charset="0"/>
              </a:rPr>
              <a:t>Kejadian</a:t>
            </a:r>
            <a:r>
              <a:rPr lang="en-ID" sz="2000" dirty="0">
                <a:latin typeface="Impact" panose="020B0806030902050204" pitchFamily="34" charset="0"/>
              </a:rPr>
              <a:t> 18:33 </a:t>
            </a:r>
            <a:r>
              <a:rPr lang="en-ID" sz="2000" dirty="0">
                <a:latin typeface="Franklin Gothic Medium Cond" panose="020B0606030402020204" pitchFamily="34" charset="0"/>
              </a:rPr>
              <a:t>"Lalu </a:t>
            </a:r>
            <a:r>
              <a:rPr lang="en-ID" sz="2000" dirty="0" err="1">
                <a:latin typeface="Franklin Gothic Medium Cond" panose="020B0606030402020204" pitchFamily="34" charset="0"/>
              </a:rPr>
              <a:t>pergilah</a:t>
            </a:r>
            <a:r>
              <a:rPr lang="en-ID" sz="2000" dirty="0">
                <a:latin typeface="Franklin Gothic Medium Cond" panose="020B0606030402020204" pitchFamily="34" charset="0"/>
              </a:rPr>
              <a:t> TUHAN, </a:t>
            </a:r>
            <a:r>
              <a:rPr lang="en-ID" sz="20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Ia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selesai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berfirman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kepada</a:t>
            </a:r>
            <a:r>
              <a:rPr lang="en-ID" sz="2000" dirty="0">
                <a:latin typeface="Franklin Gothic Medium Cond" panose="020B0606030402020204" pitchFamily="34" charset="0"/>
              </a:rPr>
              <a:t> Abraham; dan </a:t>
            </a:r>
            <a:r>
              <a:rPr lang="en-ID" sz="2000" dirty="0" err="1">
                <a:latin typeface="Franklin Gothic Medium Cond" panose="020B0606030402020204" pitchFamily="34" charset="0"/>
              </a:rPr>
              <a:t>kembalilah</a:t>
            </a:r>
            <a:r>
              <a:rPr lang="en-ID" sz="2000" dirty="0">
                <a:latin typeface="Franklin Gothic Medium Cond" panose="020B0606030402020204" pitchFamily="34" charset="0"/>
              </a:rPr>
              <a:t> Abraham </a:t>
            </a:r>
            <a:r>
              <a:rPr lang="en-ID" sz="2000" dirty="0" err="1">
                <a:latin typeface="Franklin Gothic Medium Cond" panose="020B0606030402020204" pitchFamily="34" charset="0"/>
              </a:rPr>
              <a:t>ke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tempat</a:t>
            </a:r>
            <a:r>
              <a:rPr lang="en-ID" sz="2000" dirty="0">
                <a:latin typeface="Franklin Gothic Medium Cond" panose="020B0606030402020204" pitchFamily="34" charset="0"/>
              </a:rPr>
              <a:t> </a:t>
            </a:r>
            <a:r>
              <a:rPr lang="en-ID" sz="2000" dirty="0" err="1">
                <a:latin typeface="Franklin Gothic Medium Cond" panose="020B0606030402020204" pitchFamily="34" charset="0"/>
              </a:rPr>
              <a:t>tinggalnya</a:t>
            </a:r>
            <a:r>
              <a:rPr lang="en-ID" sz="2000" dirty="0">
                <a:latin typeface="Franklin Gothic Medium Cond" panose="020B0606030402020204" pitchFamily="34" charset="0"/>
              </a:rPr>
              <a:t>".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71550-C923-1B7F-2AB7-E0A46EA225AD}"/>
              </a:ext>
            </a:extLst>
          </p:cNvPr>
          <p:cNvSpPr/>
          <p:nvPr/>
        </p:nvSpPr>
        <p:spPr>
          <a:xfrm>
            <a:off x="385376" y="3780234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CF8D3-1D74-BB6E-74F0-18D5A90C95E1}"/>
              </a:ext>
            </a:extLst>
          </p:cNvPr>
          <p:cNvSpPr/>
          <p:nvPr/>
        </p:nvSpPr>
        <p:spPr>
          <a:xfrm>
            <a:off x="306926" y="686593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2037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0C3F4-970C-C358-3343-384C4F5E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225" r="14330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3BE03-AFDA-147F-A118-DCFC3989B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51721"/>
            <a:ext cx="4610099" cy="49311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Ketika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keinginan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bertolak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belakang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kehendak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Allah,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belajar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0000"/>
                </a:solidFill>
                <a:latin typeface="Impact" panose="020B0806030902050204" pitchFamily="34" charset="0"/>
              </a:rPr>
              <a:t>untuk</a:t>
            </a:r>
            <a:r>
              <a:rPr lang="en-ID" sz="36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hanya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patuh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kehendak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saja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664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6FA92-D4E0-E401-A103-DA225F32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9A48-98A2-CBD1-3694-1D7CCE32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3856E-C058-4ABC-ED20-FC4B50DA71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254E0D-A00F-3AEA-C48A-D1856D310998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2931A-AE7B-7DC6-E846-68116D88542F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F091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F091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AD1C20-8D5F-7461-143A-3F846B17F6A3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E5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57D00-C7E2-2DA2-CB9B-3AA6EC3E0F75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71D2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71D2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CD0B9-4541-825C-8C8B-DE1BD2376D69}"/>
              </a:ext>
            </a:extLst>
          </p:cNvPr>
          <p:cNvSpPr/>
          <p:nvPr/>
        </p:nvSpPr>
        <p:spPr>
          <a:xfrm>
            <a:off x="312887" y="33362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4A4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4A4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4F389-F867-DAF5-D0A9-936A4E9441C2}"/>
              </a:ext>
            </a:extLst>
          </p:cNvPr>
          <p:cNvSpPr/>
          <p:nvPr/>
        </p:nvSpPr>
        <p:spPr>
          <a:xfrm>
            <a:off x="312887" y="44386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1316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01621-AFF6-10CF-23AE-208AB8570FE1}"/>
              </a:ext>
            </a:extLst>
          </p:cNvPr>
          <p:cNvSpPr txBox="1"/>
          <p:nvPr/>
        </p:nvSpPr>
        <p:spPr>
          <a:xfrm>
            <a:off x="1019175" y="1185774"/>
            <a:ext cx="7792609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Sama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Abraham, Allah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memanggil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untuk menjadi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berkat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dengan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membagikan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keramatamahan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kepada orang-orang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disekitar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6A0D06-AE75-62C7-0010-EEC22D1107FC}"/>
              </a:ext>
            </a:extLst>
          </p:cNvPr>
          <p:cNvSpPr txBox="1"/>
          <p:nvPr/>
        </p:nvSpPr>
        <p:spPr>
          <a:xfrm>
            <a:off x="1019174" y="2374940"/>
            <a:ext cx="7821187" cy="830997"/>
          </a:xfrm>
          <a:prstGeom prst="rect">
            <a:avLst/>
          </a:prstGeom>
          <a:solidFill>
            <a:srgbClr val="531D2F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Sama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Abraham,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tanpa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membeda-bedakan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413D2-C90F-672B-21C4-6B9EABBAB305}"/>
              </a:ext>
            </a:extLst>
          </p:cNvPr>
          <p:cNvSpPr txBox="1"/>
          <p:nvPr/>
        </p:nvSpPr>
        <p:spPr>
          <a:xfrm>
            <a:off x="1019173" y="3297378"/>
            <a:ext cx="7792613" cy="1015663"/>
          </a:xfrm>
          <a:prstGeom prst="rect">
            <a:avLst/>
          </a:prstGeom>
          <a:solidFill>
            <a:srgbClr val="037073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Sama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Abraham,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menunjukkan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ketulusan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kejujuran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kerendahan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ketekunan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doa-doa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jiwa-jiwa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binasa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D89F4-C4D2-D566-F743-F5E6569474E9}"/>
              </a:ext>
            </a:extLst>
          </p:cNvPr>
          <p:cNvSpPr txBox="1"/>
          <p:nvPr/>
        </p:nvSpPr>
        <p:spPr>
          <a:xfrm>
            <a:off x="1019173" y="4400988"/>
            <a:ext cx="7792612" cy="1107996"/>
          </a:xfrm>
          <a:prstGeom prst="rect">
            <a:avLst/>
          </a:prstGeom>
          <a:solidFill>
            <a:srgbClr val="341957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peduli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lakukan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peduli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seberapa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sering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berdoa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datang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berdasarkan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pilihan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masing-masing.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1B202-B387-E94C-87D3-300450784988}"/>
              </a:ext>
            </a:extLst>
          </p:cNvPr>
          <p:cNvSpPr txBox="1"/>
          <p:nvPr/>
        </p:nvSpPr>
        <p:spPr>
          <a:xfrm>
            <a:off x="1019172" y="5593668"/>
            <a:ext cx="7792612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keinginan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bertolak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belakang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kehendak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belajar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patuh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kehendak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saja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51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560A0F-05D6-7C7A-63F2-873B579FF9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1D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A5B95-E29A-0A5C-6385-DBB470BC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2990850"/>
            <a:ext cx="5715000" cy="3867150"/>
          </a:xfrm>
        </p:spPr>
        <p:txBody>
          <a:bodyPr>
            <a:normAutofit fontScale="92500"/>
          </a:bodyPr>
          <a:lstStyle/>
          <a:p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1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4: 8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menggambarkan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</a:rPr>
              <a:t> Di </a:t>
            </a:r>
            <a:r>
              <a:rPr lang="en-ID" dirty="0" err="1">
                <a:solidFill>
                  <a:schemeClr val="bg1"/>
                </a:solidFill>
              </a:rPr>
              <a:t>dalam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surat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sama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dari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Yohanes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disebutkan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bahwa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mereka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telah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mengalami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kasih</a:t>
            </a:r>
            <a:r>
              <a:rPr lang="en-ID" dirty="0">
                <a:solidFill>
                  <a:schemeClr val="bg1"/>
                </a:solidFill>
              </a:rPr>
              <a:t> Allah </a:t>
            </a:r>
            <a:r>
              <a:rPr lang="en-ID" dirty="0" err="1">
                <a:solidFill>
                  <a:schemeClr val="bg1"/>
                </a:solidFill>
              </a:rPr>
              <a:t>akan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membagikan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kasih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itu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kepada</a:t>
            </a:r>
            <a:r>
              <a:rPr lang="en-ID" dirty="0">
                <a:solidFill>
                  <a:schemeClr val="bg1"/>
                </a:solidFill>
              </a:rPr>
              <a:t> dunia yang </a:t>
            </a:r>
            <a:r>
              <a:rPr lang="en-ID" dirty="0" err="1">
                <a:solidFill>
                  <a:schemeClr val="bg1"/>
                </a:solidFill>
              </a:rPr>
              <a:t>lebih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luas</a:t>
            </a:r>
            <a:r>
              <a:rPr lang="en-ID" dirty="0">
                <a:solidFill>
                  <a:schemeClr val="bg1"/>
                </a:solidFill>
              </a:rPr>
              <a:t>. </a:t>
            </a:r>
          </a:p>
          <a:p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Jika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apa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yang orang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bagikan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bukanlah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demonstrasi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bukan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bagian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misi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Allah dan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boleh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dibagikan</a:t>
            </a:r>
            <a:r>
              <a:rPr lang="en-ID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7D088-72BF-E5A2-F487-F3CAD9EF4C95}"/>
              </a:ext>
            </a:extLst>
          </p:cNvPr>
          <p:cNvSpPr txBox="1"/>
          <p:nvPr/>
        </p:nvSpPr>
        <p:spPr>
          <a:xfrm>
            <a:off x="371475" y="290513"/>
            <a:ext cx="5105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Fokus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pelajaran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pekan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membagikan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misi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Allah.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dimulai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panggilan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berakhir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di situ;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tanpa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tindakan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berbagi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panggilan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banyak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Aptos ExtraBold" panose="020F0502020204030204" pitchFamily="34" charset="0"/>
              </a:rPr>
              <a:t>berguna</a:t>
            </a:r>
            <a:r>
              <a:rPr lang="en-ID" sz="2400" dirty="0">
                <a:solidFill>
                  <a:schemeClr val="bg1"/>
                </a:solidFill>
                <a:latin typeface="Aptos ExtraBold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B95A9-29E8-7337-D80C-1FE5519B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290513"/>
            <a:ext cx="3162300" cy="2363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8DBB2-9268-B51D-3B13-409F006D0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16"/>
          <a:stretch/>
        </p:blipFill>
        <p:spPr>
          <a:xfrm>
            <a:off x="371475" y="3143249"/>
            <a:ext cx="2701229" cy="3238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638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88047A-9F2B-DA5A-AF1C-DCB461C8E478}"/>
              </a:ext>
            </a:extLst>
          </p:cNvPr>
          <p:cNvSpPr/>
          <p:nvPr/>
        </p:nvSpPr>
        <p:spPr>
          <a:xfrm>
            <a:off x="0" y="1590741"/>
            <a:ext cx="9144000" cy="5267260"/>
          </a:xfrm>
          <a:prstGeom prst="rect">
            <a:avLst/>
          </a:prstGeom>
          <a:solidFill>
            <a:srgbClr val="D4F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8B9FE-E10A-3878-6C12-39FA9BE9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16721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KARUNIA KERAMAHTAMAHAN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22 Oktober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83E4B-D4AE-3199-1EF7-D3E8F070CB80}"/>
              </a:ext>
            </a:extLst>
          </p:cNvPr>
          <p:cNvSpPr txBox="1"/>
          <p:nvPr/>
        </p:nvSpPr>
        <p:spPr>
          <a:xfrm>
            <a:off x="417419" y="1821204"/>
            <a:ext cx="8309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unsur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keramahtamahan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Abraham yang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lihat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Kejadian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18:1-15, di </a:t>
            </a:r>
            <a:r>
              <a:rPr lang="en-ID" sz="28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antaranya</a:t>
            </a:r>
            <a:r>
              <a:rPr lang="en-ID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2F642-E402-C299-0A37-E42E0125594B}"/>
              </a:ext>
            </a:extLst>
          </p:cNvPr>
          <p:cNvSpPr txBox="1"/>
          <p:nvPr/>
        </p:nvSpPr>
        <p:spPr>
          <a:xfrm>
            <a:off x="1369366" y="2904300"/>
            <a:ext cx="746927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200" dirty="0">
                <a:latin typeface="Franklin Gothic Medium Cond" panose="020B0606030402020204" pitchFamily="34" charset="0"/>
              </a:rPr>
              <a:t>Ketika Abraham duduk di </a:t>
            </a:r>
            <a:r>
              <a:rPr lang="en-ID" sz="2200" dirty="0" err="1">
                <a:latin typeface="Franklin Gothic Medium Cond" panose="020B0606030402020204" pitchFamily="34" charset="0"/>
              </a:rPr>
              <a:t>depan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tendanya</a:t>
            </a:r>
            <a:r>
              <a:rPr lang="en-ID" sz="2200" dirty="0">
                <a:latin typeface="Franklin Gothic Medium Cond" panose="020B0606030402020204" pitchFamily="34" charset="0"/>
              </a:rPr>
              <a:t>, di </a:t>
            </a:r>
            <a:r>
              <a:rPr lang="en-ID" sz="2200" dirty="0" err="1">
                <a:latin typeface="Franklin Gothic Medium Cond" panose="020B0606030402020204" pitchFamily="34" charset="0"/>
              </a:rPr>
              <a:t>musim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panas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200" dirty="0">
                <a:latin typeface="Franklin Gothic Medium Cond" panose="020B0606030402020204" pitchFamily="34" charset="0"/>
              </a:rPr>
              <a:t> 3 orang </a:t>
            </a:r>
            <a:r>
              <a:rPr lang="en-ID" sz="2200" dirty="0" err="1">
                <a:latin typeface="Franklin Gothic Medium Cond" panose="020B0606030402020204" pitchFamily="34" charset="0"/>
              </a:rPr>
              <a:t>asing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hendak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melewatinya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Namun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sesuai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kebiasaannya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menawarkan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keramahtamahan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bahkan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ia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datang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ketiga</a:t>
            </a:r>
            <a:r>
              <a:rPr lang="en-ID" sz="2200" dirty="0">
                <a:latin typeface="Gill Sans Ultra Bold Condensed" panose="020B0A06020104020203" pitchFamily="34" charset="0"/>
              </a:rPr>
              <a:t> orang </a:t>
            </a:r>
            <a:r>
              <a:rPr lang="en-ID" sz="2200" dirty="0" err="1">
                <a:latin typeface="Gill Sans Ultra Bold Condensed" panose="020B0A06020104020203" pitchFamily="34" charset="0"/>
              </a:rPr>
              <a:t>asing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itu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berlari</a:t>
            </a:r>
            <a:r>
              <a:rPr lang="en-ID" sz="2200" dirty="0">
                <a:latin typeface="Gill Sans Ultra Bold Condensed" panose="020B0A06020104020203" pitchFamily="34" charset="0"/>
              </a:rPr>
              <a:t>, </a:t>
            </a:r>
            <a:r>
              <a:rPr lang="en-ID" sz="2200" dirty="0" err="1">
                <a:latin typeface="Gill Sans Ultra Bold Condensed" panose="020B0A06020104020203" pitchFamily="34" charset="0"/>
              </a:rPr>
              <a:t>itu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menunjukkan</a:t>
            </a:r>
            <a:r>
              <a:rPr lang="en-ID" sz="2200" dirty="0">
                <a:latin typeface="Gill Sans Ultra Bold Condensed" panose="020B0A06020104020203" pitchFamily="34" charset="0"/>
              </a:rPr>
              <a:t> </a:t>
            </a:r>
            <a:r>
              <a:rPr lang="en-ID" sz="2200" dirty="0" err="1">
                <a:latin typeface="Gill Sans Ultra Bold Condensed" panose="020B0A06020104020203" pitchFamily="34" charset="0"/>
              </a:rPr>
              <a:t>ketulusan</a:t>
            </a:r>
            <a:r>
              <a:rPr lang="en-ID" sz="2200" dirty="0">
                <a:latin typeface="Gill Sans Ultra Bold Condensed" panose="020B0A06020104020203" pitchFamily="34" charset="0"/>
              </a:rPr>
              <a:t> dan </a:t>
            </a:r>
            <a:r>
              <a:rPr lang="en-ID" sz="2200" dirty="0" err="1">
                <a:latin typeface="Gill Sans Ultra Bold Condensed" panose="020B0A06020104020203" pitchFamily="34" charset="0"/>
              </a:rPr>
              <a:t>kesungguh-sungguhannya</a:t>
            </a:r>
            <a:r>
              <a:rPr lang="en-ID" sz="22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2200" dirty="0"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r>
              <a:rPr lang="en-ID" sz="2200" dirty="0" err="1">
                <a:latin typeface="Impact" panose="020B0806030902050204" pitchFamily="34" charset="0"/>
              </a:rPr>
              <a:t>Kejadian</a:t>
            </a:r>
            <a:r>
              <a:rPr lang="en-ID" sz="2200" dirty="0">
                <a:latin typeface="Impact" panose="020B0806030902050204" pitchFamily="34" charset="0"/>
              </a:rPr>
              <a:t> 18:2-3</a:t>
            </a:r>
            <a:r>
              <a:rPr lang="en-ID" sz="2200" dirty="0">
                <a:latin typeface="Franklin Gothic Medium Cond" panose="020B0606030402020204" pitchFamily="34" charset="0"/>
              </a:rPr>
              <a:t> "Ketika </a:t>
            </a:r>
            <a:r>
              <a:rPr lang="en-ID" sz="2200" dirty="0" err="1">
                <a:latin typeface="Franklin Gothic Medium Cond" panose="020B0606030402020204" pitchFamily="34" charset="0"/>
              </a:rPr>
              <a:t>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mengangkat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mukanya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tiga</a:t>
            </a:r>
            <a:r>
              <a:rPr lang="en-ID" sz="2200" dirty="0">
                <a:latin typeface="Franklin Gothic Medium Cond" panose="020B0606030402020204" pitchFamily="34" charset="0"/>
              </a:rPr>
              <a:t> orang </a:t>
            </a:r>
            <a:r>
              <a:rPr lang="en-ID" sz="2200" dirty="0" err="1">
                <a:latin typeface="Franklin Gothic Medium Cond" panose="020B0606030402020204" pitchFamily="34" charset="0"/>
              </a:rPr>
              <a:t>berdiri</a:t>
            </a:r>
            <a:r>
              <a:rPr lang="en-ID" sz="2200" dirty="0">
                <a:latin typeface="Franklin Gothic Medium Cond" panose="020B0606030402020204" pitchFamily="34" charset="0"/>
              </a:rPr>
              <a:t> di </a:t>
            </a:r>
            <a:r>
              <a:rPr lang="en-ID" sz="2200" dirty="0" err="1">
                <a:latin typeface="Franklin Gothic Medium Cond" panose="020B0606030402020204" pitchFamily="34" charset="0"/>
              </a:rPr>
              <a:t>depannya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  <a:r>
              <a:rPr lang="en-ID" sz="2200" dirty="0" err="1">
                <a:latin typeface="Franklin Gothic Medium Cond" panose="020B0606030402020204" pitchFamily="34" charset="0"/>
              </a:rPr>
              <a:t>Sesudah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dilihatnya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berlari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pintu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kemahnya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menyongsong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lalu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sujudlah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sampai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tanah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serta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200" dirty="0">
                <a:latin typeface="Franklin Gothic Medium Cond" panose="020B0606030402020204" pitchFamily="34" charset="0"/>
              </a:rPr>
              <a:t>: </a:t>
            </a:r>
            <a:r>
              <a:rPr lang="en-ID" sz="2200" dirty="0" err="1">
                <a:latin typeface="Franklin Gothic Medium Cond" panose="020B0606030402020204" pitchFamily="34" charset="0"/>
              </a:rPr>
              <a:t>Tuanku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jika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aku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mendapat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kasih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tuanku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janganlah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kiranya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lampaui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ini</a:t>
            </a:r>
            <a:r>
              <a:rPr lang="en-ID" sz="2200" dirty="0">
                <a:latin typeface="Franklin Gothic Medium Cond" panose="020B0606030402020204" pitchFamily="34" charset="0"/>
              </a:rPr>
              <a:t>.”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EC382-D07E-24C6-4D51-CE76059A7C01}"/>
              </a:ext>
            </a:extLst>
          </p:cNvPr>
          <p:cNvSpPr/>
          <p:nvPr/>
        </p:nvSpPr>
        <p:spPr>
          <a:xfrm>
            <a:off x="110892" y="3696261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0027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E958E3-755B-D1B7-E90A-EC8B29EB8B9C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D4F4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4926D-5760-137E-F8F2-3B62B22ABCAB}"/>
              </a:ext>
            </a:extLst>
          </p:cNvPr>
          <p:cNvSpPr txBox="1"/>
          <p:nvPr/>
        </p:nvSpPr>
        <p:spPr>
          <a:xfrm>
            <a:off x="1447487" y="1228397"/>
            <a:ext cx="74521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Ultra Bold Condensed" panose="020B0A06020104020203" pitchFamily="34" charset="0"/>
              </a:rPr>
              <a:t>Inisiatif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keramahtamahan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datang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dari</a:t>
            </a:r>
            <a:r>
              <a:rPr lang="en-ID" sz="2800" dirty="0">
                <a:latin typeface="Gill Sans Ultra Bold Condensed" panose="020B0A06020104020203" pitchFamily="34" charset="0"/>
              </a:rPr>
              <a:t> Abraham </a:t>
            </a:r>
            <a:r>
              <a:rPr lang="en-ID" sz="28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2800" dirty="0">
                <a:latin typeface="Gill Sans Ultra Bold Condensed" panose="020B0A06020104020203" pitchFamily="34" charset="0"/>
              </a:rPr>
              <a:t>,  </a:t>
            </a:r>
            <a:r>
              <a:rPr lang="en-ID" sz="2800" dirty="0" err="1">
                <a:latin typeface="Gill Sans Ultra Bold Condensed" panose="020B0A06020104020203" pitchFamily="34" charset="0"/>
              </a:rPr>
              <a:t>bahkan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sebelum</a:t>
            </a:r>
            <a:r>
              <a:rPr lang="en-ID" sz="2800" dirty="0">
                <a:latin typeface="Gill Sans Ultra Bold Condensed" panose="020B0A06020104020203" pitchFamily="34" charset="0"/>
              </a:rPr>
              <a:t> 3 orang </a:t>
            </a:r>
            <a:r>
              <a:rPr lang="en-ID" sz="2800" dirty="0" err="1">
                <a:latin typeface="Gill Sans Ultra Bold Condensed" panose="020B0A06020104020203" pitchFamily="34" charset="0"/>
              </a:rPr>
              <a:t>asing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itu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datang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kepadanya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meminta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bantuan</a:t>
            </a:r>
            <a:r>
              <a:rPr lang="en-ID" sz="2800" dirty="0">
                <a:latin typeface="Gill Sans Ultra Bold Condensed" panose="020B0A06020104020203" pitchFamily="34" charset="0"/>
              </a:rPr>
              <a:t>. </a:t>
            </a:r>
          </a:p>
          <a:p>
            <a:endParaRPr lang="en-ID" sz="2800" dirty="0">
              <a:latin typeface="Impact" panose="020B0806030902050204" pitchFamily="34" charset="0"/>
            </a:endParaRPr>
          </a:p>
          <a:p>
            <a:r>
              <a:rPr lang="en-ID" sz="2800" dirty="0" err="1">
                <a:latin typeface="Impact" panose="020B0806030902050204" pitchFamily="34" charset="0"/>
              </a:rPr>
              <a:t>Kejadian</a:t>
            </a:r>
            <a:r>
              <a:rPr lang="en-ID" sz="2800" dirty="0">
                <a:latin typeface="Impact" panose="020B0806030902050204" pitchFamily="34" charset="0"/>
              </a:rPr>
              <a:t> 18:4-5</a:t>
            </a:r>
            <a:r>
              <a:rPr lang="en-ID" sz="2800" dirty="0">
                <a:latin typeface="Franklin Gothic Medium Cond" panose="020B0606030402020204" pitchFamily="34" charset="0"/>
              </a:rPr>
              <a:t> "</a:t>
            </a:r>
            <a:r>
              <a:rPr lang="en-ID" sz="2800" dirty="0" err="1">
                <a:latin typeface="Franklin Gothic Medium Cond" panose="020B0606030402020204" pitchFamily="34" charset="0"/>
              </a:rPr>
              <a:t>Biarlah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diambil</a:t>
            </a:r>
            <a:r>
              <a:rPr lang="en-ID" sz="2800" dirty="0">
                <a:latin typeface="Franklin Gothic Medium Cond" panose="020B0606030402020204" pitchFamily="34" charset="0"/>
              </a:rPr>
              <a:t> air </a:t>
            </a:r>
            <a:r>
              <a:rPr lang="en-ID" sz="2800" dirty="0" err="1">
                <a:latin typeface="Franklin Gothic Medium Cond" panose="020B0606030402020204" pitchFamily="34" charset="0"/>
              </a:rPr>
              <a:t>sedikit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basuhlah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kakimu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duduklah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beristirahat</a:t>
            </a:r>
            <a:r>
              <a:rPr lang="en-ID" sz="2800" dirty="0"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latin typeface="Franklin Gothic Medium Cond" panose="020B0606030402020204" pitchFamily="34" charset="0"/>
              </a:rPr>
              <a:t>bawah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pohon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latin typeface="Franklin Gothic Medium Cond" panose="020B0606030402020204" pitchFamily="34" charset="0"/>
              </a:rPr>
              <a:t>; </a:t>
            </a:r>
            <a:r>
              <a:rPr lang="en-ID" sz="2800" dirty="0" err="1">
                <a:latin typeface="Franklin Gothic Medium Cond" panose="020B0606030402020204" pitchFamily="34" charset="0"/>
              </a:rPr>
              <a:t>biarlah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kuambil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sepotong</a:t>
            </a:r>
            <a:r>
              <a:rPr lang="en-ID" sz="2800" dirty="0">
                <a:latin typeface="Franklin Gothic Medium Cond" panose="020B0606030402020204" pitchFamily="34" charset="0"/>
              </a:rPr>
              <a:t> roti, </a:t>
            </a:r>
            <a:r>
              <a:rPr lang="en-ID" sz="2800" dirty="0" err="1">
                <a:latin typeface="Franklin Gothic Medium Cond" panose="020B0606030402020204" pitchFamily="34" charset="0"/>
              </a:rPr>
              <a:t>supaya</a:t>
            </a:r>
            <a:r>
              <a:rPr lang="en-ID" sz="2800" dirty="0">
                <a:latin typeface="Franklin Gothic Medium Cond" panose="020B0606030402020204" pitchFamily="34" charset="0"/>
              </a:rPr>
              <a:t> tuan-tuan segar </a:t>
            </a:r>
            <a:r>
              <a:rPr lang="en-ID" sz="28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800" dirty="0">
                <a:latin typeface="Franklin Gothic Medium Cond" panose="020B0606030402020204" pitchFamily="34" charset="0"/>
              </a:rPr>
              <a:t>; </a:t>
            </a:r>
            <a:r>
              <a:rPr lang="en-ID" sz="28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bolehlah</a:t>
            </a:r>
            <a:r>
              <a:rPr lang="en-ID" sz="2800" dirty="0">
                <a:latin typeface="Franklin Gothic Medium Cond" panose="020B0606030402020204" pitchFamily="34" charset="0"/>
              </a:rPr>
              <a:t> tuan-tuan </a:t>
            </a:r>
            <a:r>
              <a:rPr lang="en-ID" sz="2800" dirty="0" err="1">
                <a:latin typeface="Franklin Gothic Medium Cond" panose="020B0606030402020204" pitchFamily="34" charset="0"/>
              </a:rPr>
              <a:t>meneruskan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perjalanannya</a:t>
            </a:r>
            <a:r>
              <a:rPr lang="en-ID" sz="2800" dirty="0">
                <a:latin typeface="Franklin Gothic Medium Cond" panose="020B0606030402020204" pitchFamily="34" charset="0"/>
              </a:rPr>
              <a:t>; </a:t>
            </a:r>
            <a:r>
              <a:rPr lang="en-ID" sz="2800" dirty="0" err="1">
                <a:latin typeface="Franklin Gothic Medium Cond" panose="020B0606030402020204" pitchFamily="34" charset="0"/>
              </a:rPr>
              <a:t>sebab</a:t>
            </a:r>
            <a:r>
              <a:rPr lang="en-ID" sz="2800" dirty="0">
                <a:latin typeface="Franklin Gothic Medium Cond" panose="020B0606030402020204" pitchFamily="34" charset="0"/>
              </a:rPr>
              <a:t> tuan-tuan </a:t>
            </a:r>
            <a:r>
              <a:rPr lang="en-ID" sz="2800" dirty="0" err="1">
                <a:latin typeface="Franklin Gothic Medium Cond" panose="020B0606030402020204" pitchFamily="34" charset="0"/>
              </a:rPr>
              <a:t>telah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datang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ke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tempat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latin typeface="Franklin Gothic Medium Cond" panose="020B0606030402020204" pitchFamily="34" charset="0"/>
              </a:rPr>
              <a:t>." Jawab </a:t>
            </a:r>
            <a:r>
              <a:rPr lang="en-ID" sz="2800" dirty="0" err="1"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: "</a:t>
            </a:r>
            <a:r>
              <a:rPr lang="en-ID" sz="2800" dirty="0" err="1">
                <a:latin typeface="Franklin Gothic Medium Cond" panose="020B0606030402020204" pitchFamily="34" charset="0"/>
              </a:rPr>
              <a:t>Perbuatlah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kaukatakan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latin typeface="Franklin Gothic Medium Cond" panose="020B0606030402020204" pitchFamily="34" charset="0"/>
              </a:rPr>
              <a:t>."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590C9C-7DC9-0028-6832-922F66ACD07B}"/>
              </a:ext>
            </a:extLst>
          </p:cNvPr>
          <p:cNvSpPr/>
          <p:nvPr/>
        </p:nvSpPr>
        <p:spPr>
          <a:xfrm>
            <a:off x="402440" y="2613392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8500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1A45E-BA44-D0CD-9E5E-566D58CC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8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45F6D-B080-A1E5-54E1-2890B5D1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27801" cy="1144587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latin typeface="Impact" panose="020B0806030902050204" pitchFamily="34" charset="0"/>
              </a:rPr>
              <a:t>Pelajaran bagi kita dari kehidupan Abraham :</a:t>
            </a:r>
            <a:endParaRPr lang="en-ID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3D24A-01AE-A5C2-C4CF-E1E9D68D4CCF}"/>
              </a:ext>
            </a:extLst>
          </p:cNvPr>
          <p:cNvSpPr txBox="1"/>
          <p:nvPr/>
        </p:nvSpPr>
        <p:spPr>
          <a:xfrm>
            <a:off x="1416156" y="1628794"/>
            <a:ext cx="75118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Gill Sans Ultra Bold Condensed" panose="020B0A06020104020203" pitchFamily="34" charset="0"/>
              </a:rPr>
              <a:t>Abraham sangat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peka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misinya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yaitu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membagikan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pengetahuan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>
                <a:latin typeface="Franklin Gothic Medium Cond" panose="020B0606030402020204" pitchFamily="34" charset="0"/>
              </a:rPr>
              <a:t>di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sebuah</a:t>
            </a:r>
            <a:r>
              <a:rPr lang="en-ID" sz="3200" dirty="0">
                <a:latin typeface="Franklin Gothic Medium Cond" panose="020B0606030402020204" pitchFamily="34" charset="0"/>
              </a:rPr>
              <a:t> dunia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diliputi</a:t>
            </a:r>
            <a:r>
              <a:rPr lang="en-ID" sz="3200" dirty="0">
                <a:latin typeface="Franklin Gothic Medium Cond" panose="020B0606030402020204" pitchFamily="34" charset="0"/>
              </a:rPr>
              <a:t> oleh </a:t>
            </a:r>
            <a:r>
              <a:rPr lang="en-ID" sz="3200" dirty="0" err="1">
                <a:latin typeface="Franklin Gothic Medium Cond" panose="020B0606030402020204" pitchFamily="34" charset="0"/>
              </a:rPr>
              <a:t>kekafiran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penyembahan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berhala</a:t>
            </a:r>
            <a:r>
              <a:rPr lang="en-ID" sz="3200" dirty="0">
                <a:latin typeface="Franklin Gothic Medium Cond" panose="020B0606030402020204" pitchFamily="34" charset="0"/>
              </a:rPr>
              <a:t>, dan </a:t>
            </a:r>
            <a:r>
              <a:rPr lang="en-ID" sz="3200" dirty="0" err="1">
                <a:latin typeface="Franklin Gothic Medium Cond" panose="020B0606030402020204" pitchFamily="34" charset="0"/>
              </a:rPr>
              <a:t>politeisme</a:t>
            </a:r>
            <a:r>
              <a:rPr lang="en-ID" sz="32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3200" dirty="0">
                <a:latin typeface="Gill Sans Nova Cond XBd" panose="020B0A06020104020203" pitchFamily="34" charset="0"/>
              </a:rPr>
              <a:t>Cara Abraham yang paling </a:t>
            </a:r>
            <a:r>
              <a:rPr lang="en-ID" sz="3200" dirty="0" err="1">
                <a:latin typeface="Gill Sans Nova Cond XBd" panose="020B0A06020104020203" pitchFamily="34" charset="0"/>
              </a:rPr>
              <a:t>cepat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memenuhi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misinya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melalui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keramahtamahan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ditunjukkan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kepada</a:t>
            </a:r>
            <a:r>
              <a:rPr lang="en-ID" sz="3200" dirty="0">
                <a:latin typeface="Franklin Gothic Medium Cond" panose="020B0606030402020204" pitchFamily="34" charset="0"/>
              </a:rPr>
              <a:t> orang-orang </a:t>
            </a:r>
            <a:r>
              <a:rPr lang="en-ID" sz="3200" dirty="0" err="1">
                <a:latin typeface="Franklin Gothic Medium Cond" panose="020B0606030402020204" pitchFamily="34" charset="0"/>
              </a:rPr>
              <a:t>asing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,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kelihatannya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baru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saja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muncul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dari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cakrawala</a:t>
            </a:r>
            <a:r>
              <a:rPr lang="en-ID" sz="3200" dirty="0">
                <a:latin typeface="Franklin Gothic Medium Cond" panose="020B0606030402020204" pitchFamily="34" charset="0"/>
              </a:rPr>
              <a:t>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4D6CD-6AE4-9222-8C01-0B4E5E557D87}"/>
              </a:ext>
            </a:extLst>
          </p:cNvPr>
          <p:cNvSpPr/>
          <p:nvPr/>
        </p:nvSpPr>
        <p:spPr>
          <a:xfrm>
            <a:off x="415692" y="2800965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418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E23377-3CA7-FE39-CF8E-75C41BA1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A1737-A305-B650-5192-1B5617606165}"/>
              </a:ext>
            </a:extLst>
          </p:cNvPr>
          <p:cNvSpPr txBox="1"/>
          <p:nvPr/>
        </p:nvSpPr>
        <p:spPr>
          <a:xfrm>
            <a:off x="1436823" y="1418936"/>
            <a:ext cx="74881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Gill Sans Ultra Bold Condensed" panose="020B0A06020104020203" pitchFamily="34" charset="0"/>
              </a:rPr>
              <a:t>Abraham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pemimpin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kuat</a:t>
            </a:r>
            <a:r>
              <a:rPr lang="en-ID" sz="2400" dirty="0">
                <a:latin typeface="Franklin Gothic Medium Cond" panose="020B0606030402020204" pitchFamily="34" charset="0"/>
              </a:rPr>
              <a:t>: "</a:t>
            </a:r>
            <a:r>
              <a:rPr lang="en-ID" sz="2400" dirty="0" err="1">
                <a:latin typeface="Franklin Gothic Medium Cond" panose="020B0606030402020204" pitchFamily="34" charset="0"/>
              </a:rPr>
              <a:t>Rumah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tangganya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terdiri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seribu</a:t>
            </a:r>
            <a:r>
              <a:rPr lang="en-ID" sz="2400" dirty="0">
                <a:latin typeface="Franklin Gothic Medium Cond" panose="020B0606030402020204" pitchFamily="34" charset="0"/>
              </a:rPr>
              <a:t> orang,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keluarga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baru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bertobat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kekafiran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tangga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sedemikian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memerlukan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pimpinan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kuat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metode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lemah</a:t>
            </a:r>
            <a:r>
              <a:rPr lang="en-ID" sz="2400" dirty="0">
                <a:latin typeface="Gill Sans Ultra Bold Condensed" panose="020B0A06020104020203" pitchFamily="34" charset="0"/>
              </a:rPr>
              <a:t> dan ragu-ragu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memadai</a:t>
            </a:r>
            <a:r>
              <a:rPr lang="en-ID" sz="2400" dirty="0">
                <a:latin typeface="Franklin Gothic Medium Cond" panose="020B0606030402020204" pitchFamily="34" charset="0"/>
              </a:rPr>
              <a:t>....Dan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pengaruh</a:t>
            </a:r>
            <a:r>
              <a:rPr lang="en-ID" sz="2400" dirty="0">
                <a:latin typeface="Franklin Gothic Medium Cond" panose="020B0606030402020204" pitchFamily="34" charset="0"/>
              </a:rPr>
              <a:t> Abraham </a:t>
            </a:r>
            <a:r>
              <a:rPr lang="en-ID" sz="2400" dirty="0" err="1">
                <a:latin typeface="Franklin Gothic Medium Cond" panose="020B0606030402020204" pitchFamily="34" charset="0"/>
              </a:rPr>
              <a:t>diperluas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luar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keluarganya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Kemana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saja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mendirikan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tendanya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mendirikan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mezbah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korban </a:t>
            </a:r>
            <a:r>
              <a:rPr lang="en-ID" sz="2400" dirty="0" err="1">
                <a:latin typeface="Impact" panose="020B0806030902050204" pitchFamily="34" charset="0"/>
              </a:rPr>
              <a:t>bakaran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kebaktian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Apabila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dipindahkan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mezbah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ditinggalkan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pengembara</a:t>
            </a:r>
            <a:r>
              <a:rPr lang="en-ID" sz="2400" dirty="0">
                <a:latin typeface="Franklin Gothic Medium Cond" panose="020B0606030402020204" pitchFamily="34" charset="0"/>
              </a:rPr>
              <a:t> Kanaan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mengenal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dirty="0">
                <a:latin typeface="Franklin Gothic Medium Cond" panose="020B0606030402020204" pitchFamily="34" charset="0"/>
              </a:rPr>
              <a:t> Abraham hamba Allah, </a:t>
            </a:r>
            <a:r>
              <a:rPr lang="en-ID" sz="2400" dirty="0" err="1">
                <a:latin typeface="Franklin Gothic Medium Cond" panose="020B0606030402020204" pitchFamily="34" charset="0"/>
              </a:rPr>
              <a:t>tinggal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mempersembahkan</a:t>
            </a:r>
            <a:r>
              <a:rPr lang="en-ID" sz="2400" dirty="0">
                <a:latin typeface="Franklin Gothic Medium Cond" panose="020B0606030402020204" pitchFamily="34" charset="0"/>
              </a:rPr>
              <a:t> korban </a:t>
            </a:r>
            <a:r>
              <a:rPr lang="en-ID" sz="2400" dirty="0" err="1">
                <a:latin typeface="Franklin Gothic Medium Cond" panose="020B0606030402020204" pitchFamily="34" charset="0"/>
              </a:rPr>
              <a:t>bakaran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Allah" </a:t>
            </a:r>
            <a:r>
              <a:rPr lang="en-ID" sz="2400" dirty="0">
                <a:latin typeface="Gill Sans Nova Cond XBd" panose="020B0A06020104020203" pitchFamily="34" charset="0"/>
              </a:rPr>
              <a:t>[Ellen G. White, </a:t>
            </a:r>
            <a:r>
              <a:rPr lang="en-ID" sz="2400" dirty="0" err="1">
                <a:latin typeface="Gill Sans Nova Cond XBd" panose="020B0A06020104020203" pitchFamily="34" charset="0"/>
              </a:rPr>
              <a:t>Membina</a:t>
            </a:r>
            <a:r>
              <a:rPr lang="en-ID" sz="2400" dirty="0">
                <a:latin typeface="Gill Sans Nova Cond XBd" panose="020B0A06020104020203" pitchFamily="34" charset="0"/>
              </a:rPr>
              <a:t> Pendidikan </a:t>
            </a:r>
            <a:r>
              <a:rPr lang="en-ID" sz="2400" dirty="0" err="1">
                <a:latin typeface="Gill Sans Nova Cond XBd" panose="020B0A06020104020203" pitchFamily="34" charset="0"/>
              </a:rPr>
              <a:t>Sejati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hlm</a:t>
            </a:r>
            <a:r>
              <a:rPr lang="en-ID" sz="2400" dirty="0">
                <a:latin typeface="Gill Sans Nova Cond XBd" panose="020B0A06020104020203" pitchFamily="34" charset="0"/>
              </a:rPr>
              <a:t>. 173].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EE30B3-EF94-D480-B22C-CD828023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" y="2"/>
            <a:ext cx="9107424" cy="99391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  <a:latin typeface="Impact" panose="020B0806030902050204" pitchFamily="34" charset="0"/>
              </a:rPr>
              <a:t>Pelajaran bagi kita dari kehidupan Abraham :</a:t>
            </a:r>
            <a:endParaRPr lang="en-ID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87A584-6DD6-5CB8-5152-969777037421}"/>
              </a:ext>
            </a:extLst>
          </p:cNvPr>
          <p:cNvSpPr/>
          <p:nvPr/>
        </p:nvSpPr>
        <p:spPr>
          <a:xfrm>
            <a:off x="327197" y="2598305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115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D992D-1559-7495-0C71-6A875B0F3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2" b="812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7CA6-19DF-C4F5-5879-F80E57199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7" y="3911876"/>
            <a:ext cx="8477246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memanggil</a:t>
            </a:r>
            <a:r>
              <a:rPr lang="en-ID" sz="3200" dirty="0">
                <a:latin typeface="Tw Cen MT Condensed Extra Bold" panose="020B0803020202020204" pitchFamily="34" charset="0"/>
              </a:rPr>
              <a:t> Abraham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kepergiannya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Negeri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liburan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menjadi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sekelilingnya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menjadi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dunia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keturunannya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13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07A2A-8DA8-0ABF-728F-4BD8F6C2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ABRAHAM BAGI SEMUA ORANG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DC5C-B1F1-1624-4B01-4607E362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51" y="2131688"/>
            <a:ext cx="4747247" cy="446128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Abraham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dikenal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yg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semua</a:t>
            </a:r>
            <a:r>
              <a:rPr lang="en-ID" sz="3200" dirty="0"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latin typeface="Impact" panose="020B0806030902050204" pitchFamily="34" charset="0"/>
              </a:rPr>
              <a:t>tanpa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membeda-bedakan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terlihat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Kejadian</a:t>
            </a:r>
            <a:r>
              <a:rPr lang="en-ID" sz="3200" dirty="0">
                <a:latin typeface="Impact" panose="020B0806030902050204" pitchFamily="34" charset="0"/>
              </a:rPr>
              <a:t> 18:16-33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perhatiannya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Sodom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Gomorah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dimusnahkan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093B1-4F77-63BE-7E02-83C47E3A3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40" y="2442542"/>
            <a:ext cx="3458748" cy="2786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4004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314</TotalTime>
  <Words>1931</Words>
  <Application>Microsoft Office PowerPoint</Application>
  <PresentationFormat>On-screen Show (4:3)</PresentationFormat>
  <Paragraphs>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Aharoni</vt:lpstr>
      <vt:lpstr>Amasis MT Pro Black</vt:lpstr>
      <vt:lpstr>Aptos ExtraBold</vt:lpstr>
      <vt:lpstr>Arial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MEMBAGIKAN MISI ALLAH</vt:lpstr>
      <vt:lpstr>YOHANES 13 : 34-35</vt:lpstr>
      <vt:lpstr>PowerPoint Presentation</vt:lpstr>
      <vt:lpstr>KARUNIA KERAMAHTAMAHAN Minggu, 22 Oktober 2023</vt:lpstr>
      <vt:lpstr>PowerPoint Presentation</vt:lpstr>
      <vt:lpstr>Pelajaran bagi kita dari kehidupan Abraham :</vt:lpstr>
      <vt:lpstr>Pelajaran bagi kita dari kehidupan Abraham :</vt:lpstr>
      <vt:lpstr>PowerPoint Presentation</vt:lpstr>
      <vt:lpstr>KASIH ABRAHAM BAGI SEMUA ORANG Senin, 23 Oktober 2023</vt:lpstr>
      <vt:lpstr>Bagaimana Abraham menunjukkan kasihnya terhadap orang-orang di kota Sodom dan Gomorah? </vt:lpstr>
      <vt:lpstr>PowerPoint Presentation</vt:lpstr>
      <vt:lpstr>PowerPoint Presentation</vt:lpstr>
      <vt:lpstr>PowerPoint Presentation</vt:lpstr>
      <vt:lpstr>ROH SUKA BERDOA DARI ABRAHAM Selasa, 24 Oktober 2023</vt:lpstr>
      <vt:lpstr>PowerPoint Presentation</vt:lpstr>
      <vt:lpstr>PowerPoint Presentation</vt:lpstr>
      <vt:lpstr>PowerPoint Presentation</vt:lpstr>
      <vt:lpstr>PowerPoint Presentation</vt:lpstr>
      <vt:lpstr>MISI ABRAHAM Rabu, 25 Oktober 2023</vt:lpstr>
      <vt:lpstr>PowerPoint Presentation</vt:lpstr>
      <vt:lpstr>PowerPoint Presentation</vt:lpstr>
      <vt:lpstr>PowerPoint Presentation</vt:lpstr>
      <vt:lpstr>PowerPoint Presentation</vt:lpstr>
      <vt:lpstr>TUNDUK KEPADA KEHENDAK ALLAH Kamis, 26 Oktober 2023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MEMBAGIKAN MISI ALLAH</dc:title>
  <dc:creator>Office365</dc:creator>
  <cp:lastModifiedBy>Office365</cp:lastModifiedBy>
  <cp:revision>25</cp:revision>
  <dcterms:created xsi:type="dcterms:W3CDTF">2023-10-24T05:49:41Z</dcterms:created>
  <dcterms:modified xsi:type="dcterms:W3CDTF">2023-10-26T04:24:14Z</dcterms:modified>
</cp:coreProperties>
</file>