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64" r:id="rId12"/>
    <p:sldId id="270" r:id="rId13"/>
    <p:sldId id="265" r:id="rId14"/>
    <p:sldId id="266" r:id="rId15"/>
    <p:sldId id="273" r:id="rId16"/>
    <p:sldId id="267" r:id="rId17"/>
    <p:sldId id="268" r:id="rId18"/>
    <p:sldId id="271" r:id="rId19"/>
    <p:sldId id="275" r:id="rId20"/>
    <p:sldId id="276" r:id="rId21"/>
    <p:sldId id="277" r:id="rId22"/>
    <p:sldId id="278" r:id="rId23"/>
    <p:sldId id="272" r:id="rId24"/>
    <p:sldId id="279" r:id="rId25"/>
    <p:sldId id="281" r:id="rId26"/>
    <p:sldId id="280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1850"/>
    <a:srgbClr val="0E4645"/>
    <a:srgbClr val="660033"/>
    <a:srgbClr val="315D3A"/>
    <a:srgbClr val="D0D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A93F-E631-4D5C-BCFF-1BEC30EE1DA3}" type="datetimeFigureOut">
              <a:rPr lang="en-ID" smtClean="0"/>
              <a:t>19/10/2023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DF78-1D8E-449F-8C1A-D8AD192FF6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8603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A93F-E631-4D5C-BCFF-1BEC30EE1DA3}" type="datetimeFigureOut">
              <a:rPr lang="en-ID" smtClean="0"/>
              <a:t>19/10/2023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DF78-1D8E-449F-8C1A-D8AD192FF6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7140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A93F-E631-4D5C-BCFF-1BEC30EE1DA3}" type="datetimeFigureOut">
              <a:rPr lang="en-ID" smtClean="0"/>
              <a:t>19/10/2023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DF78-1D8E-449F-8C1A-D8AD192FF6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645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A93F-E631-4D5C-BCFF-1BEC30EE1DA3}" type="datetimeFigureOut">
              <a:rPr lang="en-ID" smtClean="0"/>
              <a:t>19/10/2023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DF78-1D8E-449F-8C1A-D8AD192FF6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7362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A93F-E631-4D5C-BCFF-1BEC30EE1DA3}" type="datetimeFigureOut">
              <a:rPr lang="en-ID" smtClean="0"/>
              <a:t>19/10/2023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DF78-1D8E-449F-8C1A-D8AD192FF6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7018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A93F-E631-4D5C-BCFF-1BEC30EE1DA3}" type="datetimeFigureOut">
              <a:rPr lang="en-ID" smtClean="0"/>
              <a:t>19/10/2023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DF78-1D8E-449F-8C1A-D8AD192FF6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38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A93F-E631-4D5C-BCFF-1BEC30EE1DA3}" type="datetimeFigureOut">
              <a:rPr lang="en-ID" smtClean="0"/>
              <a:t>19/10/2023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DF78-1D8E-449F-8C1A-D8AD192FF6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837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A93F-E631-4D5C-BCFF-1BEC30EE1DA3}" type="datetimeFigureOut">
              <a:rPr lang="en-ID" smtClean="0"/>
              <a:t>19/10/2023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DF78-1D8E-449F-8C1A-D8AD192FF6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320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A93F-E631-4D5C-BCFF-1BEC30EE1DA3}" type="datetimeFigureOut">
              <a:rPr lang="en-ID" smtClean="0"/>
              <a:t>19/10/2023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DF78-1D8E-449F-8C1A-D8AD192FF6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725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A93F-E631-4D5C-BCFF-1BEC30EE1DA3}" type="datetimeFigureOut">
              <a:rPr lang="en-ID" smtClean="0"/>
              <a:t>19/10/2023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DF78-1D8E-449F-8C1A-D8AD192FF6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0715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A93F-E631-4D5C-BCFF-1BEC30EE1DA3}" type="datetimeFigureOut">
              <a:rPr lang="en-ID" smtClean="0"/>
              <a:t>19/10/2023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DF78-1D8E-449F-8C1A-D8AD192FF6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771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DA93F-E631-4D5C-BCFF-1BEC30EE1DA3}" type="datetimeFigureOut">
              <a:rPr lang="en-ID" smtClean="0"/>
              <a:t>19/10/2023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1DF78-1D8E-449F-8C1A-D8AD192FF61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322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E3D13-3F3F-A065-231D-1A9F2F8F3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232" y="4925187"/>
            <a:ext cx="5097259" cy="1755648"/>
          </a:xfrm>
          <a:noFill/>
        </p:spPr>
        <p:txBody>
          <a:bodyPr anchor="ctr">
            <a:noAutofit/>
          </a:bodyPr>
          <a:lstStyle/>
          <a:p>
            <a:pPr algn="r"/>
            <a:r>
              <a:rPr lang="en-US" sz="4400" dirty="0">
                <a:latin typeface="Impact" panose="020B0806030902050204" pitchFamily="34" charset="0"/>
              </a:rPr>
              <a:t>PANGGILAN </a:t>
            </a:r>
            <a:r>
              <a:rPr lang="en-US" sz="6600" dirty="0">
                <a:latin typeface="Impact" panose="020B0806030902050204" pitchFamily="34" charset="0"/>
              </a:rPr>
              <a:t>ALLAH</a:t>
            </a:r>
            <a:r>
              <a:rPr lang="en-US" sz="4400" dirty="0">
                <a:latin typeface="Impact" panose="020B0806030902050204" pitchFamily="34" charset="0"/>
              </a:rPr>
              <a:t> </a:t>
            </a:r>
            <a:r>
              <a:rPr lang="en-US" sz="4800" dirty="0">
                <a:latin typeface="Impact" panose="020B0806030902050204" pitchFamily="34" charset="0"/>
              </a:rPr>
              <a:t>UNTUK</a:t>
            </a:r>
            <a:r>
              <a:rPr lang="en-US" sz="6600" dirty="0">
                <a:latin typeface="Impact" panose="020B0806030902050204" pitchFamily="34" charset="0"/>
              </a:rPr>
              <a:t> MISI</a:t>
            </a:r>
            <a:endParaRPr lang="en-ID" sz="660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DA7F3-46F7-734D-E112-269754FC2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9901" y="4960758"/>
            <a:ext cx="2654049" cy="1236086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1800" dirty="0">
                <a:latin typeface="Franklin Gothic Demi Cond" panose="020B0706030402020204" pitchFamily="34" charset="0"/>
              </a:rPr>
              <a:t>Pelajaran ke-3, </a:t>
            </a:r>
            <a:r>
              <a:rPr lang="en-US" sz="1800" dirty="0" err="1">
                <a:latin typeface="Franklin Gothic Demi Cond" panose="020B0706030402020204" pitchFamily="34" charset="0"/>
              </a:rPr>
              <a:t>Triwulan</a:t>
            </a:r>
            <a:r>
              <a:rPr lang="en-US" sz="1800" dirty="0">
                <a:latin typeface="Franklin Gothic Demi Cond" panose="020B0706030402020204" pitchFamily="34" charset="0"/>
              </a:rPr>
              <a:t> IV</a:t>
            </a:r>
          </a:p>
          <a:p>
            <a:pPr algn="l"/>
            <a:r>
              <a:rPr lang="en-US" sz="1800" dirty="0" err="1">
                <a:latin typeface="Franklin Gothic Demi Cond" panose="020B0706030402020204" pitchFamily="34" charset="0"/>
              </a:rPr>
              <a:t>Tahun</a:t>
            </a:r>
            <a:r>
              <a:rPr lang="en-US" sz="1800" dirty="0">
                <a:latin typeface="Franklin Gothic Demi Cond" panose="020B0706030402020204" pitchFamily="34" charset="0"/>
              </a:rPr>
              <a:t> 2023</a:t>
            </a:r>
            <a:endParaRPr lang="en-ID" sz="1800" dirty="0">
              <a:latin typeface="Franklin Gothic Demi Cond" panose="020B07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2246E-9A34-AB5A-4AE2-AB4798401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31" r="-1" b="17398"/>
          <a:stretch/>
        </p:blipFill>
        <p:spPr>
          <a:xfrm>
            <a:off x="240030" y="320040"/>
            <a:ext cx="8661654" cy="44622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D2EEB5-F5B4-4BDA-8293-9A997C129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70463" y="5121601"/>
            <a:ext cx="0" cy="9144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430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D60EC-1560-C8E9-81B8-6C51E603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952" y="729076"/>
            <a:ext cx="3968748" cy="1033463"/>
          </a:xfrm>
        </p:spPr>
        <p:txBody>
          <a:bodyPr anchor="b">
            <a:normAutofit/>
          </a:bodyPr>
          <a:lstStyle/>
          <a:p>
            <a:pPr algn="ctr"/>
            <a:r>
              <a:rPr lang="en-ID" sz="4000" dirty="0" err="1">
                <a:latin typeface="Amasis MT Pro Black" panose="02040A04050005020304" pitchFamily="18" charset="0"/>
              </a:rPr>
              <a:t>Matius</a:t>
            </a:r>
            <a:r>
              <a:rPr lang="en-ID" sz="4000" dirty="0">
                <a:latin typeface="Amasis MT Pro Black" panose="02040A04050005020304" pitchFamily="18" charset="0"/>
              </a:rPr>
              <a:t> 1:21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C97DF-31AC-4D2B-5C01-ABAB02247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2" r="25487" b="1"/>
          <a:stretch/>
        </p:blipFill>
        <p:spPr>
          <a:xfrm>
            <a:off x="2" y="1587"/>
            <a:ext cx="4505324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3D42C-6E8C-985B-266A-44AFF8C96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576" y="2376075"/>
            <a:ext cx="4381500" cy="37528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melahirkan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laki-laki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menamakan</a:t>
            </a:r>
            <a:r>
              <a:rPr lang="en-ID" sz="3200" dirty="0">
                <a:latin typeface="Tw Cen MT Condensed Extra Bold" panose="020B0803020202020204" pitchFamily="34" charset="0"/>
              </a:rPr>
              <a:t> Dia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Dialah</a:t>
            </a:r>
            <a:r>
              <a:rPr lang="en-ID" sz="3200" dirty="0"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akan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menyelamatkan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umat</a:t>
            </a:r>
            <a:r>
              <a:rPr lang="en-ID" sz="3200" dirty="0">
                <a:latin typeface="Gill Sans Ultra Bold Condensed" panose="020B0A06020104020203" pitchFamily="34" charset="0"/>
              </a:rPr>
              <a:t>-Nya </a:t>
            </a:r>
            <a:r>
              <a:rPr lang="en-ID" sz="32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200" dirty="0">
                <a:latin typeface="Gill Sans Ultra Bold Condensed" panose="020B0A06020104020203" pitchFamily="34" charset="0"/>
              </a:rPr>
              <a:t> dosa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720320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F0AAE1-9A95-64F0-273D-0F9AC1AE8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01" b="776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6F2E1-9423-A23A-1A64-9C92ECFB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3925128"/>
            <a:ext cx="8450742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Kita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mengetahui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secara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pasti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seberapa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jauh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Abraham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mengetahui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mengerti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bagaimana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Benih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dijanjikan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dilahirkan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dia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tetap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bergerak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maju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dengan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44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iman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75368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95E51-AFAD-F3C1-CBCD-56F62EE77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18" y="3795086"/>
            <a:ext cx="8306164" cy="819151"/>
          </a:xfrm>
        </p:spPr>
        <p:txBody>
          <a:bodyPr anchor="ctr">
            <a:normAutofit/>
          </a:bodyPr>
          <a:lstStyle/>
          <a:p>
            <a:pPr algn="ctr"/>
            <a:r>
              <a:rPr lang="en-ID" dirty="0" err="1">
                <a:latin typeface="Amasis MT Pro Black" panose="02040A04050005020304" pitchFamily="18" charset="0"/>
              </a:rPr>
              <a:t>Ibrani</a:t>
            </a:r>
            <a:r>
              <a:rPr lang="en-ID" dirty="0">
                <a:latin typeface="Amasis MT Pro Black" panose="02040A04050005020304" pitchFamily="18" charset="0"/>
              </a:rPr>
              <a:t> 11:8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5F7BA-F4CA-DB4F-6E6F-DB3D355A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79" b="1181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8FAFB-D4E2-BD9E-5385-9F0F30E9E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18" y="4614237"/>
            <a:ext cx="8306164" cy="176006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"Karena </a:t>
            </a:r>
            <a:r>
              <a:rPr lang="en-ID" sz="3200" dirty="0" err="1">
                <a:latin typeface="Tw Cen MT Condensed Extra Bold" panose="020B0803020202020204" pitchFamily="34" charset="0"/>
              </a:rPr>
              <a:t>iman</a:t>
            </a:r>
            <a:r>
              <a:rPr lang="en-ID" sz="3200" dirty="0">
                <a:latin typeface="Tw Cen MT Condensed Extra Bold" panose="020B0803020202020204" pitchFamily="34" charset="0"/>
              </a:rPr>
              <a:t> Abraham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taat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dipanggil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berangkat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negeri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diterimanya</a:t>
            </a:r>
            <a:r>
              <a:rPr lang="en-ID" sz="3200" dirty="0">
                <a:latin typeface="Tw Cen MT Condensed Extra Bold" panose="020B0803020202020204" pitchFamily="34" charset="0"/>
              </a:rPr>
              <a:t> menjadi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milik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pusakanya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lalu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ia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berangkat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mengetahui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tempat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ia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tujui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249257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18D15-BF9E-5FF6-B7B4-2D1B560D8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9"/>
          <a:stretch/>
        </p:blipFill>
        <p:spPr>
          <a:xfrm>
            <a:off x="20" y="10"/>
            <a:ext cx="9143980" cy="446597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67D9E-6EDF-ADDC-5857-67AB776A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196" y="4956314"/>
            <a:ext cx="8293608" cy="14709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Melihat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kepada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iman</a:t>
            </a:r>
            <a:r>
              <a:rPr lang="en-ID" sz="3600" dirty="0">
                <a:latin typeface="Impact" panose="020B0806030902050204" pitchFamily="34" charset="0"/>
              </a:rPr>
              <a:t> Abraham, </a:t>
            </a:r>
            <a:r>
              <a:rPr lang="en-ID" sz="3600" dirty="0" err="1">
                <a:latin typeface="Impact" panose="020B0806030902050204" pitchFamily="34" charset="0"/>
              </a:rPr>
              <a:t>tidaklah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sukar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bagi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untuk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mengerti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mengapa</a:t>
            </a:r>
            <a:r>
              <a:rPr lang="en-ID" sz="3600" dirty="0">
                <a:latin typeface="Impact" panose="020B0806030902050204" pitchFamily="34" charset="0"/>
              </a:rPr>
              <a:t> Abraham menjadi </a:t>
            </a:r>
            <a:r>
              <a:rPr lang="en-ID" sz="3600" dirty="0" err="1">
                <a:latin typeface="Impact" panose="020B0806030902050204" pitchFamily="34" charset="0"/>
              </a:rPr>
              <a:t>berkat</a:t>
            </a:r>
            <a:r>
              <a:rPr lang="en-ID" sz="3600" dirty="0">
                <a:latin typeface="Impact" panose="020B0806030902050204" pitchFamily="34" charset="0"/>
              </a:rPr>
              <a:t> </a:t>
            </a:r>
            <a:r>
              <a:rPr lang="en-ID" sz="3600" dirty="0" err="1">
                <a:latin typeface="Impact" panose="020B0806030902050204" pitchFamily="34" charset="0"/>
              </a:rPr>
              <a:t>bagi</a:t>
            </a:r>
            <a:r>
              <a:rPr lang="en-ID" sz="3600" dirty="0">
                <a:latin typeface="Impact" panose="020B0806030902050204" pitchFamily="34" charset="0"/>
              </a:rPr>
              <a:t> dunia ?</a:t>
            </a:r>
          </a:p>
        </p:txBody>
      </p:sp>
    </p:spTree>
    <p:extLst>
      <p:ext uri="{BB962C8B-B14F-4D97-AF65-F5344CB8AC3E}">
        <p14:creationId xmlns:p14="http://schemas.microsoft.com/office/powerpoint/2010/main" val="812553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72BC08-46C6-5C8A-9A5F-41AF184D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PANGGILAN ABRAHAM</a:t>
            </a:r>
            <a:br>
              <a:rPr lang="en-ID" sz="43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17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45210-D699-4126-FBE2-E8AC63B9F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004" y="1716449"/>
            <a:ext cx="8140445" cy="15058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Tw Cen MT Condensed Extra Bold" panose="020B0803020202020204" pitchFamily="34" charset="0"/>
              </a:rPr>
              <a:t>Abraham </a:t>
            </a:r>
            <a:r>
              <a:rPr lang="en-ID" sz="2600" dirty="0" err="1">
                <a:latin typeface="Tw Cen MT Condensed Extra Bold" panose="020B0803020202020204" pitchFamily="34" charset="0"/>
              </a:rPr>
              <a:t>akhirnya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memasuki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tanah</a:t>
            </a:r>
            <a:r>
              <a:rPr lang="en-ID" sz="2600" dirty="0">
                <a:latin typeface="Tw Cen MT Condensed Extra Bold" panose="020B0803020202020204" pitchFamily="34" charset="0"/>
              </a:rPr>
              <a:t> Kanaan,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sesuai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apa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diperintahkan</a:t>
            </a:r>
            <a:r>
              <a:rPr lang="en-ID" sz="2600" dirty="0">
                <a:latin typeface="Tw Cen MT Condensed Extra Bold" panose="020B0803020202020204" pitchFamily="34" charset="0"/>
              </a:rPr>
              <a:t> Allah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kepadanya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Amasis MT Pro Black" panose="02040A04050005020304" pitchFamily="18" charset="0"/>
              </a:rPr>
              <a:t>Tetapi</a:t>
            </a:r>
            <a:r>
              <a:rPr lang="en-ID" sz="2600" dirty="0">
                <a:latin typeface="Amasis MT Pro Black" panose="02040A04050005020304" pitchFamily="18" charset="0"/>
              </a:rPr>
              <a:t>, </a:t>
            </a:r>
            <a:r>
              <a:rPr lang="en-ID" sz="2600" dirty="0" err="1">
                <a:latin typeface="Amasis MT Pro Black" panose="02040A04050005020304" pitchFamily="18" charset="0"/>
              </a:rPr>
              <a:t>sejak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awal</a:t>
            </a:r>
            <a:r>
              <a:rPr lang="en-ID" sz="2600" dirty="0">
                <a:latin typeface="Amasis MT Pro Black" panose="02040A04050005020304" pitchFamily="18" charset="0"/>
              </a:rPr>
              <a:t>, </a:t>
            </a:r>
            <a:r>
              <a:rPr lang="en-ID" sz="2600" dirty="0" err="1">
                <a:latin typeface="Amasis MT Pro Black" panose="02040A04050005020304" pitchFamily="18" charset="0"/>
              </a:rPr>
              <a:t>banyak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hal</a:t>
            </a:r>
            <a:r>
              <a:rPr lang="en-ID" sz="2600" dirty="0">
                <a:latin typeface="Amasis MT Pro Black" panose="02040A04050005020304" pitchFamily="18" charset="0"/>
              </a:rPr>
              <a:t> yang </a:t>
            </a:r>
            <a:r>
              <a:rPr lang="en-ID" sz="2600" dirty="0" err="1">
                <a:latin typeface="Amasis MT Pro Black" panose="02040A04050005020304" pitchFamily="18" charset="0"/>
              </a:rPr>
              <a:t>sepertinya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tidak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berjalan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dengan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baik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baginya</a:t>
            </a:r>
            <a:r>
              <a:rPr lang="en-ID" sz="2600" dirty="0">
                <a:latin typeface="Amasis MT Pro Black" panose="02040A04050005020304" pitchFamily="18" charset="0"/>
              </a:rPr>
              <a:t>.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A28EC-7ECA-7DA2-4B82-76830731EF72}"/>
              </a:ext>
            </a:extLst>
          </p:cNvPr>
          <p:cNvSpPr txBox="1"/>
          <p:nvPr/>
        </p:nvSpPr>
        <p:spPr>
          <a:xfrm>
            <a:off x="1079013" y="3443035"/>
            <a:ext cx="7563210" cy="12926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Orang Kanaan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orang kafir 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yang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terkenal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kekejaman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kekerasan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ID" sz="2600" dirty="0">
                <a:latin typeface="Gill Sans Ultra Bold Condensed" panose="020B0A06020104020203" pitchFamily="34" charset="0"/>
              </a:rPr>
              <a:t>Abraham </a:t>
            </a:r>
            <a:r>
              <a:rPr lang="en-ID" sz="2600" dirty="0" err="1">
                <a:latin typeface="Gill Sans Ultra Bold Condensed" panose="020B0A06020104020203" pitchFamily="34" charset="0"/>
              </a:rPr>
              <a:t>butuh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penguatan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252D0D-5012-220A-DA01-A49E122008B4}"/>
              </a:ext>
            </a:extLst>
          </p:cNvPr>
          <p:cNvSpPr txBox="1"/>
          <p:nvPr/>
        </p:nvSpPr>
        <p:spPr>
          <a:xfrm>
            <a:off x="1079013" y="4950463"/>
            <a:ext cx="7563210" cy="16927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Terjadi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kelaparan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tanah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Kanaan. </a:t>
            </a:r>
            <a:r>
              <a:rPr lang="en-ID" sz="2600" dirty="0" err="1">
                <a:latin typeface="Franklin Gothic Medium Cond" panose="020B0606030402020204" pitchFamily="34" charset="0"/>
              </a:rPr>
              <a:t>Kelaparan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sangatlah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buruk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sehingga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meninggalkan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tempat</a:t>
            </a:r>
            <a:r>
              <a:rPr lang="en-ID" sz="2600" dirty="0">
                <a:latin typeface="Franklin Gothic Medium Cond" panose="020B0606030402020204" pitchFamily="34" charset="0"/>
              </a:rPr>
              <a:t> yang Allah </a:t>
            </a:r>
            <a:r>
              <a:rPr lang="en-ID" sz="2600" dirty="0" err="1">
                <a:latin typeface="Franklin Gothic Medium Cond" panose="020B0606030402020204" pitchFamily="34" charset="0"/>
              </a:rPr>
              <a:t>katakan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padanya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menetap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daerah</a:t>
            </a:r>
            <a:r>
              <a:rPr lang="en-ID" sz="2600" dirty="0">
                <a:latin typeface="Franklin Gothic Medium Cond" panose="020B0606030402020204" pitchFamily="34" charset="0"/>
              </a:rPr>
              <a:t> lain [</a:t>
            </a:r>
            <a:r>
              <a:rPr lang="en-ID" sz="2600" dirty="0" err="1">
                <a:latin typeface="Franklin Gothic Medium Cond" panose="020B0606030402020204" pitchFamily="34" charset="0"/>
              </a:rPr>
              <a:t>Kejadian</a:t>
            </a:r>
            <a:r>
              <a:rPr lang="en-ID" sz="2600" dirty="0">
                <a:latin typeface="Franklin Gothic Medium Cond" panose="020B0606030402020204" pitchFamily="34" charset="0"/>
              </a:rPr>
              <a:t> 12:10].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579CA-24B4-C793-34D6-0AE193197C32}"/>
              </a:ext>
            </a:extLst>
          </p:cNvPr>
          <p:cNvSpPr/>
          <p:nvPr/>
        </p:nvSpPr>
        <p:spPr>
          <a:xfrm>
            <a:off x="216645" y="3581535"/>
            <a:ext cx="8007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5DD71C-1445-2B53-7DE0-C2CDC8899FAF}"/>
              </a:ext>
            </a:extLst>
          </p:cNvPr>
          <p:cNvSpPr/>
          <p:nvPr/>
        </p:nvSpPr>
        <p:spPr>
          <a:xfrm>
            <a:off x="216645" y="5194613"/>
            <a:ext cx="8007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957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86B454-4942-4B69-6120-789615177579}"/>
              </a:ext>
            </a:extLst>
          </p:cNvPr>
          <p:cNvSpPr txBox="1"/>
          <p:nvPr/>
        </p:nvSpPr>
        <p:spPr>
          <a:xfrm>
            <a:off x="1258957" y="448381"/>
            <a:ext cx="7599343" cy="58631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500" dirty="0">
                <a:solidFill>
                  <a:srgbClr val="FF0000"/>
                </a:solidFill>
                <a:latin typeface="Impact" panose="020B0806030902050204" pitchFamily="34" charset="0"/>
              </a:rPr>
              <a:t>Abraham di </a:t>
            </a:r>
            <a:r>
              <a:rPr lang="en-ID" sz="2500" dirty="0" err="1">
                <a:solidFill>
                  <a:srgbClr val="FF0000"/>
                </a:solidFill>
                <a:latin typeface="Impact" panose="020B0806030902050204" pitchFamily="34" charset="0"/>
              </a:rPr>
              <a:t>Mesir</a:t>
            </a:r>
            <a:r>
              <a:rPr lang="en-ID" sz="2500" dirty="0">
                <a:solidFill>
                  <a:srgbClr val="FF0000"/>
                </a:solidFill>
                <a:latin typeface="Impact" panose="020B0806030902050204" pitchFamily="34" charset="0"/>
              </a:rPr>
              <a:t> [</a:t>
            </a:r>
            <a:r>
              <a:rPr lang="en-ID" sz="2500" dirty="0" err="1">
                <a:solidFill>
                  <a:srgbClr val="FF0000"/>
                </a:solidFill>
                <a:latin typeface="Impact" panose="020B0806030902050204" pitchFamily="34" charset="0"/>
              </a:rPr>
              <a:t>Kejadian</a:t>
            </a:r>
            <a:r>
              <a:rPr lang="en-ID" sz="2500" dirty="0">
                <a:solidFill>
                  <a:srgbClr val="FF0000"/>
                </a:solidFill>
                <a:latin typeface="Impact" panose="020B0806030902050204" pitchFamily="34" charset="0"/>
              </a:rPr>
              <a:t> 12:11-13:1]</a:t>
            </a:r>
            <a:r>
              <a:rPr lang="en-ID" sz="2500" dirty="0">
                <a:latin typeface="Franklin Gothic Medium Cond" panose="020B0606030402020204" pitchFamily="34" charset="0"/>
              </a:rPr>
              <a:t>. "</a:t>
            </a:r>
            <a:r>
              <a:rPr lang="en-ID" sz="2500" dirty="0" err="1">
                <a:latin typeface="Franklin Gothic Medium Cond" panose="020B0606030402020204" pitchFamily="34" charset="0"/>
              </a:rPr>
              <a:t>Selama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ia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tinggal</a:t>
            </a:r>
            <a:r>
              <a:rPr lang="en-ID" sz="2500" dirty="0">
                <a:latin typeface="Franklin Gothic Medium Cond" panose="020B0606030402020204" pitchFamily="34" charset="0"/>
              </a:rPr>
              <a:t> di </a:t>
            </a:r>
            <a:r>
              <a:rPr lang="en-ID" sz="2500" dirty="0" err="1">
                <a:latin typeface="Franklin Gothic Medium Cond" panose="020B0606030402020204" pitchFamily="34" charset="0"/>
              </a:rPr>
              <a:t>Mesir</a:t>
            </a:r>
            <a:r>
              <a:rPr lang="en-ID" sz="2500" dirty="0">
                <a:latin typeface="Franklin Gothic Medium Cond" panose="020B0606030402020204" pitchFamily="34" charset="0"/>
              </a:rPr>
              <a:t>, Abraham </a:t>
            </a:r>
            <a:r>
              <a:rPr lang="en-ID" sz="2500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bukti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bahwa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ia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tidak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lepas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dari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kelemahan</a:t>
            </a:r>
            <a:r>
              <a:rPr lang="en-ID" sz="2500" dirty="0">
                <a:latin typeface="Impact" panose="020B0806030902050204" pitchFamily="34" charset="0"/>
              </a:rPr>
              <a:t> dan </a:t>
            </a:r>
            <a:r>
              <a:rPr lang="en-ID" sz="2500" dirty="0" err="1">
                <a:latin typeface="Impact" panose="020B0806030902050204" pitchFamily="34" charset="0"/>
              </a:rPr>
              <a:t>ketidaksempurnaan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manusia</a:t>
            </a:r>
            <a:r>
              <a:rPr lang="en-ID" sz="2500" dirty="0">
                <a:latin typeface="Impact" panose="020B0806030902050204" pitchFamily="34" charset="0"/>
              </a:rPr>
              <a:t>.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ID" sz="25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Dalam</a:t>
            </a:r>
            <a:r>
              <a:rPr lang="en-ID" sz="25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menyembunyikan</a:t>
            </a:r>
            <a:r>
              <a:rPr lang="en-ID" sz="25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fakta</a:t>
            </a:r>
            <a:r>
              <a:rPr lang="en-ID" sz="25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bahwa</a:t>
            </a:r>
            <a:r>
              <a:rPr lang="en-ID" sz="25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Sarai </a:t>
            </a:r>
            <a:r>
              <a:rPr lang="en-ID" sz="25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adalah</a:t>
            </a:r>
            <a:r>
              <a:rPr lang="en-ID" sz="25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istrinya</a:t>
            </a:r>
            <a:r>
              <a:rPr lang="en-ID" sz="25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25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ia</a:t>
            </a:r>
            <a:r>
              <a:rPr lang="en-ID" sz="25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telah</a:t>
            </a:r>
            <a:r>
              <a:rPr lang="en-ID" sz="25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meragukan</a:t>
            </a:r>
            <a:r>
              <a:rPr lang="en-ID" sz="25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penjagaan</a:t>
            </a:r>
            <a:r>
              <a:rPr lang="en-ID" sz="25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Ilahi.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Ia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menunjukkan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kurang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iman</a:t>
            </a:r>
            <a:r>
              <a:rPr lang="en-ID" sz="2500" dirty="0">
                <a:latin typeface="Gill Sans Nova Cond Ultra Bold" panose="020B0B04020104020203" pitchFamily="34" charset="0"/>
              </a:rPr>
              <a:t> dan </a:t>
            </a:r>
            <a:r>
              <a:rPr lang="en-ID" sz="2500" dirty="0" err="1">
                <a:latin typeface="Gill Sans Nova Cond Ultra Bold" panose="020B0B04020104020203" pitchFamily="34" charset="0"/>
              </a:rPr>
              <a:t>keberanian</a:t>
            </a:r>
            <a:r>
              <a:rPr lang="en-ID" sz="2500" dirty="0">
                <a:latin typeface="Gill Sans Nova Cond Ultra Bold" panose="020B0B04020104020203" pitchFamily="34" charset="0"/>
              </a:rPr>
              <a:t> yang </a:t>
            </a:r>
            <a:r>
              <a:rPr lang="en-ID" sz="2500" dirty="0" err="1">
                <a:latin typeface="Gill Sans Nova Cond Ultra Bold" panose="020B0B04020104020203" pitchFamily="34" charset="0"/>
              </a:rPr>
              <a:t>amat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sering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dinyatakan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hidupnya</a:t>
            </a:r>
            <a:r>
              <a:rPr lang="en-ID" sz="2500" dirty="0">
                <a:latin typeface="Gill Sans Nova Cond Ultra Bold" panose="020B0B04020104020203" pitchFamily="34" charset="0"/>
              </a:rPr>
              <a:t>. </a:t>
            </a:r>
            <a:r>
              <a:rPr lang="en-ID" sz="2500" dirty="0">
                <a:highlight>
                  <a:srgbClr val="00FF00"/>
                </a:highlight>
                <a:latin typeface="Impact" panose="020B0806030902050204" pitchFamily="34" charset="0"/>
              </a:rPr>
              <a:t>Oleh </a:t>
            </a:r>
            <a:r>
              <a:rPr lang="en-ID" sz="2500" dirty="0" err="1">
                <a:highlight>
                  <a:srgbClr val="00FF00"/>
                </a:highlight>
                <a:latin typeface="Impact" panose="020B0806030902050204" pitchFamily="34" charset="0"/>
              </a:rPr>
              <a:t>karena</a:t>
            </a:r>
            <a:r>
              <a:rPr lang="en-ID" sz="2500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highlight>
                  <a:srgbClr val="00FF00"/>
                </a:highlight>
                <a:latin typeface="Impact" panose="020B0806030902050204" pitchFamily="34" charset="0"/>
              </a:rPr>
              <a:t>kurangnya</a:t>
            </a:r>
            <a:r>
              <a:rPr lang="en-ID" sz="2500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highlight>
                  <a:srgbClr val="00FF00"/>
                </a:highlight>
                <a:latin typeface="Impact" panose="020B0806030902050204" pitchFamily="34" charset="0"/>
              </a:rPr>
              <a:t>iman</a:t>
            </a:r>
            <a:r>
              <a:rPr lang="en-ID" sz="2500" dirty="0">
                <a:highlight>
                  <a:srgbClr val="00FF00"/>
                </a:highlight>
                <a:latin typeface="Impact" panose="020B0806030902050204" pitchFamily="34" charset="0"/>
              </a:rPr>
              <a:t> Abraham, Sarah </a:t>
            </a:r>
            <a:r>
              <a:rPr lang="en-ID" sz="2500" dirty="0" err="1">
                <a:highlight>
                  <a:srgbClr val="00FF00"/>
                </a:highlight>
                <a:latin typeface="Impact" panose="020B0806030902050204" pitchFamily="34" charset="0"/>
              </a:rPr>
              <a:t>telah</a:t>
            </a:r>
            <a:r>
              <a:rPr lang="en-ID" sz="2500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highlight>
                  <a:srgbClr val="00FF00"/>
                </a:highlight>
                <a:latin typeface="Impact" panose="020B0806030902050204" pitchFamily="34" charset="0"/>
              </a:rPr>
              <a:t>ditempatkan</a:t>
            </a:r>
            <a:r>
              <a:rPr lang="en-ID" sz="2500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highlight>
                  <a:srgbClr val="00FF00"/>
                </a:highlight>
                <a:latin typeface="Impact" panose="020B0806030902050204" pitchFamily="34" charset="0"/>
              </a:rPr>
              <a:t>dalam</a:t>
            </a:r>
            <a:r>
              <a:rPr lang="en-ID" sz="2500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highlight>
                  <a:srgbClr val="00FF00"/>
                </a:highlight>
                <a:latin typeface="Impact" panose="020B0806030902050204" pitchFamily="34" charset="0"/>
              </a:rPr>
              <a:t>satu</a:t>
            </a:r>
            <a:r>
              <a:rPr lang="en-ID" sz="2500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highlight>
                  <a:srgbClr val="00FF00"/>
                </a:highlight>
                <a:latin typeface="Impact" panose="020B0806030902050204" pitchFamily="34" charset="0"/>
              </a:rPr>
              <a:t>bahaya</a:t>
            </a:r>
            <a:r>
              <a:rPr lang="en-ID" sz="2500" dirty="0">
                <a:highlight>
                  <a:srgbClr val="00FF00"/>
                </a:highlight>
                <a:latin typeface="Impact" panose="020B0806030902050204" pitchFamily="34" charset="0"/>
              </a:rPr>
              <a:t> yang </a:t>
            </a:r>
            <a:r>
              <a:rPr lang="en-ID" sz="2500" dirty="0" err="1">
                <a:highlight>
                  <a:srgbClr val="00FF00"/>
                </a:highlight>
                <a:latin typeface="Impact" panose="020B0806030902050204" pitchFamily="34" charset="0"/>
              </a:rPr>
              <a:t>besar</a:t>
            </a:r>
            <a:r>
              <a:rPr lang="en-ID" sz="2500" dirty="0">
                <a:highlight>
                  <a:srgbClr val="00FF00"/>
                </a:highlight>
                <a:latin typeface="Impact" panose="020B0806030902050204" pitchFamily="34" charset="0"/>
              </a:rPr>
              <a:t>. </a:t>
            </a:r>
            <a:r>
              <a:rPr lang="en-ID" sz="2500" dirty="0">
                <a:latin typeface="Franklin Gothic Medium Cond" panose="020B0606030402020204" pitchFamily="34" charset="0"/>
              </a:rPr>
              <a:t>Raja </a:t>
            </a:r>
            <a:r>
              <a:rPr lang="en-ID" sz="2500" dirty="0" err="1">
                <a:latin typeface="Franklin Gothic Medium Cond" panose="020B0606030402020204" pitchFamily="34" charset="0"/>
              </a:rPr>
              <a:t>Mesir</a:t>
            </a:r>
            <a:r>
              <a:rPr lang="en-ID" sz="2500" dirty="0">
                <a:latin typeface="Franklin Gothic Medium Cond" panose="020B0606030402020204" pitchFamily="34" charset="0"/>
              </a:rPr>
              <a:t>, </a:t>
            </a:r>
            <a:r>
              <a:rPr lang="en-ID" sz="2500" dirty="0" err="1">
                <a:latin typeface="Franklin Gothic Medium Cond" panose="020B0606030402020204" pitchFamily="34" charset="0"/>
              </a:rPr>
              <a:t>setelah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mendengar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kabar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kecantikannya</a:t>
            </a:r>
            <a:r>
              <a:rPr lang="en-ID" sz="2500" dirty="0">
                <a:latin typeface="Franklin Gothic Medium Cond" panose="020B0606030402020204" pitchFamily="34" charset="0"/>
              </a:rPr>
              <a:t>, </a:t>
            </a:r>
            <a:r>
              <a:rPr lang="en-ID" sz="2500" dirty="0" err="1">
                <a:latin typeface="Franklin Gothic Medium Cond" panose="020B0606030402020204" pitchFamily="34" charset="0"/>
              </a:rPr>
              <a:t>memerintahkan</a:t>
            </a:r>
            <a:r>
              <a:rPr lang="en-ID" sz="2500" dirty="0">
                <a:latin typeface="Franklin Gothic Medium Cond" panose="020B0606030402020204" pitchFamily="34" charset="0"/>
              </a:rPr>
              <a:t> agar </a:t>
            </a:r>
            <a:r>
              <a:rPr lang="en-ID" sz="2500" dirty="0" err="1">
                <a:latin typeface="Franklin Gothic Medium Cond" panose="020B0606030402020204" pitchFamily="34" charset="0"/>
              </a:rPr>
              <a:t>ia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dibawa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ke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istana</a:t>
            </a:r>
            <a:r>
              <a:rPr lang="en-ID" sz="2500" dirty="0">
                <a:latin typeface="Franklin Gothic Medium Cond" panose="020B0606030402020204" pitchFamily="34" charset="0"/>
              </a:rPr>
              <a:t>, </a:t>
            </a:r>
            <a:r>
              <a:rPr lang="en-ID" sz="2500" dirty="0" err="1">
                <a:latin typeface="Franklin Gothic Medium Cond" panose="020B0606030402020204" pitchFamily="34" charset="0"/>
              </a:rPr>
              <a:t>dengan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maksud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akan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dijadikan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istrinya</a:t>
            </a:r>
            <a:r>
              <a:rPr lang="en-ID" sz="2500" dirty="0">
                <a:latin typeface="Franklin Gothic Medium Cond" panose="020B0606030402020204" pitchFamily="34" charset="0"/>
              </a:rPr>
              <a:t>. </a:t>
            </a:r>
            <a:r>
              <a:rPr lang="en-ID" sz="2500" dirty="0" err="1">
                <a:latin typeface="Gill Sans Nova Cond XBd" panose="020B0A06020104020203" pitchFamily="34" charset="0"/>
              </a:rPr>
              <a:t>Tetapi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Tuhan</a:t>
            </a:r>
            <a:r>
              <a:rPr lang="en-ID" sz="2500" dirty="0">
                <a:latin typeface="Gill Sans Nova Cond XBd" panose="020B0A06020104020203" pitchFamily="34" charset="0"/>
              </a:rPr>
              <a:t> di </a:t>
            </a:r>
            <a:r>
              <a:rPr lang="en-ID" sz="2500" dirty="0" err="1">
                <a:latin typeface="Gill Sans Nova Cond XBd" panose="020B0A06020104020203" pitchFamily="34" charset="0"/>
              </a:rPr>
              <a:t>dalam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rahmatnya</a:t>
            </a:r>
            <a:r>
              <a:rPr lang="en-ID" sz="2500" dirty="0">
                <a:latin typeface="Gill Sans Nova Cond XBd" panose="020B0A06020104020203" pitchFamily="34" charset="0"/>
              </a:rPr>
              <a:t> yang </a:t>
            </a:r>
            <a:r>
              <a:rPr lang="en-ID" sz="2500" dirty="0" err="1">
                <a:latin typeface="Gill Sans Nova Cond XBd" panose="020B0A06020104020203" pitchFamily="34" charset="0"/>
              </a:rPr>
              <a:t>besar</a:t>
            </a:r>
            <a:r>
              <a:rPr lang="en-ID" sz="2500" dirty="0">
                <a:latin typeface="Gill Sans Nova Cond XBd" panose="020B0A06020104020203" pitchFamily="34" charset="0"/>
              </a:rPr>
              <a:t>, </a:t>
            </a:r>
            <a:r>
              <a:rPr lang="en-ID" sz="2500" dirty="0" err="1">
                <a:latin typeface="Gill Sans Nova Cond XBd" panose="020B0A06020104020203" pitchFamily="34" charset="0"/>
              </a:rPr>
              <a:t>telah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melindungi</a:t>
            </a:r>
            <a:r>
              <a:rPr lang="en-ID" sz="2500" dirty="0">
                <a:latin typeface="Gill Sans Nova Cond XBd" panose="020B0A06020104020203" pitchFamily="34" charset="0"/>
              </a:rPr>
              <a:t> Sarah </a:t>
            </a:r>
            <a:r>
              <a:rPr lang="en-ID" sz="2500" dirty="0" err="1">
                <a:latin typeface="Gill Sans Nova Cond XBd" panose="020B0A06020104020203" pitchFamily="34" charset="0"/>
              </a:rPr>
              <a:t>dengan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menyatakan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hukuman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terhadap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seisi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istana</a:t>
            </a:r>
            <a:r>
              <a:rPr lang="en-ID" sz="2500" dirty="0">
                <a:latin typeface="Gill Sans Nova Cond XBd" panose="020B0A06020104020203" pitchFamily="34" charset="0"/>
              </a:rPr>
              <a:t> raja</a:t>
            </a:r>
            <a:r>
              <a:rPr lang="en-ID" sz="2500" dirty="0">
                <a:latin typeface="Franklin Gothic Medium Cond" panose="020B0606030402020204" pitchFamily="34" charset="0"/>
              </a:rPr>
              <a:t>" –</a:t>
            </a:r>
          </a:p>
          <a:p>
            <a:endParaRPr lang="en-ID" sz="2500" dirty="0">
              <a:latin typeface="Franklin Gothic Medium Cond" panose="020B0606030402020204" pitchFamily="34" charset="0"/>
            </a:endParaRPr>
          </a:p>
          <a:p>
            <a:r>
              <a:rPr lang="en-ID" sz="2500" dirty="0">
                <a:latin typeface="Impact" panose="020B0806030902050204" pitchFamily="34" charset="0"/>
              </a:rPr>
              <a:t>Ellen G. White</a:t>
            </a:r>
            <a:r>
              <a:rPr lang="en-ID" sz="2500" dirty="0">
                <a:latin typeface="Franklin Gothic Medium Cond" panose="020B0606030402020204" pitchFamily="34" charset="0"/>
              </a:rPr>
              <a:t>, Alfa dan Omega, </a:t>
            </a:r>
            <a:r>
              <a:rPr lang="en-ID" sz="2500" dirty="0" err="1">
                <a:latin typeface="Franklin Gothic Medium Cond" panose="020B0606030402020204" pitchFamily="34" charset="0"/>
              </a:rPr>
              <a:t>jld</a:t>
            </a:r>
            <a:r>
              <a:rPr lang="en-ID" sz="2500" dirty="0">
                <a:latin typeface="Franklin Gothic Medium Cond" panose="020B0606030402020204" pitchFamily="34" charset="0"/>
              </a:rPr>
              <a:t>. l, </a:t>
            </a:r>
            <a:r>
              <a:rPr lang="en-ID" sz="2500" dirty="0" err="1">
                <a:latin typeface="Franklin Gothic Medium Cond" panose="020B0606030402020204" pitchFamily="34" charset="0"/>
              </a:rPr>
              <a:t>hlm</a:t>
            </a:r>
            <a:r>
              <a:rPr lang="en-ID" sz="2500" dirty="0">
                <a:latin typeface="Franklin Gothic Medium Cond" panose="020B0606030402020204" pitchFamily="34" charset="0"/>
              </a:rPr>
              <a:t>. 143.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B52B17-B254-7725-4EF8-D0BB72D12B3A}"/>
              </a:ext>
            </a:extLst>
          </p:cNvPr>
          <p:cNvSpPr/>
          <p:nvPr/>
        </p:nvSpPr>
        <p:spPr>
          <a:xfrm>
            <a:off x="285700" y="2613392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9229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29E2B-E632-0FFF-10C2-203A8237B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5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E363-B3F9-06D5-36A7-44ECBC869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4057650"/>
            <a:ext cx="9024730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200" dirty="0">
                <a:latin typeface="Tw Cen MT Condensed Extra Bold" panose="020B0803020202020204" pitchFamily="34" charset="0"/>
              </a:rPr>
              <a:t> pun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pernah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mengatakan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pekerjaan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misi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mudah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berdusta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menipu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Abraham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hanya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membuat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situasinya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lebih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buruk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>
                <a:latin typeface="Impact" panose="020B0806030902050204" pitchFamily="34" charset="0"/>
              </a:rPr>
              <a:t>Allah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Allah yang </a:t>
            </a:r>
            <a:r>
              <a:rPr lang="en-ID" sz="3200" dirty="0" err="1">
                <a:latin typeface="Impact" panose="020B0806030902050204" pitchFamily="34" charset="0"/>
              </a:rPr>
              <a:t>sabar</a:t>
            </a:r>
            <a:r>
              <a:rPr lang="en-ID" sz="3200" dirty="0">
                <a:latin typeface="Impact" panose="020B0806030902050204" pitchFamily="34" charset="0"/>
              </a:rPr>
              <a:t>, dan Dia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membuang</a:t>
            </a:r>
            <a:r>
              <a:rPr lang="en-ID" sz="3200" dirty="0">
                <a:latin typeface="Impact" panose="020B0806030902050204" pitchFamily="34" charset="0"/>
              </a:rPr>
              <a:t> hamba-Nya </a:t>
            </a:r>
            <a:r>
              <a:rPr lang="en-ID" sz="3200" dirty="0" err="1">
                <a:latin typeface="Impact" panose="020B0806030902050204" pitchFamily="34" charset="0"/>
              </a:rPr>
              <a:t>karena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kesalahannya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67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806FF-C84A-0901-C23F-45019C343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922" y="914399"/>
            <a:ext cx="4670978" cy="55659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Sungguh</a:t>
            </a:r>
            <a:r>
              <a:rPr lang="en-ID" dirty="0">
                <a:latin typeface="Franklin Gothic Medium Cond" panose="020B0606030402020204" pitchFamily="34" charset="0"/>
              </a:rPr>
              <a:t> sangat </a:t>
            </a:r>
            <a:r>
              <a:rPr lang="en-ID" dirty="0" err="1">
                <a:latin typeface="Franklin Gothic Medium Cond" panose="020B0606030402020204" pitchFamily="34" charset="0"/>
              </a:rPr>
              <a:t>menghibur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ketika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mengetahui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terlepas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kesalahan-kesalahan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jika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berpaut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iman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penyerahan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seperti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dilakukan</a:t>
            </a:r>
            <a:r>
              <a:rPr lang="en-ID" dirty="0">
                <a:latin typeface="Franklin Gothic Medium Cond" panose="020B0606030402020204" pitchFamily="34" charset="0"/>
              </a:rPr>
              <a:t> oleh Abraham, </a:t>
            </a:r>
            <a:r>
              <a:rPr lang="en-ID" dirty="0" err="1">
                <a:latin typeface="Franklin Gothic Medium Cond" panose="020B0606030402020204" pitchFamily="34" charset="0"/>
              </a:rPr>
              <a:t>maka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hanya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kekeliruan-kekeliruan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dosa-dosa,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kesalahan-kesalahan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diampuni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juga 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Allah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masih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tetap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menggunakan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melakukan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 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pekerjaan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 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misi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A86AC-6865-ECAE-5533-85D427E33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6" r="35546"/>
          <a:stretch/>
        </p:blipFill>
        <p:spPr>
          <a:xfrm>
            <a:off x="4810125" y="10"/>
            <a:ext cx="433387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2810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D8306-7288-4839-60D4-5AA578C8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GEREJA MULA-MULA DAN BERBAGAI ZONA NYAMAN</a:t>
            </a:r>
            <a:b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18 </a:t>
            </a:r>
            <a:r>
              <a:rPr lang="en-ID" sz="31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4C765-CB09-2A0A-91A5-4116EDF23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17" y="1902369"/>
            <a:ext cx="5103893" cy="4608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Kisah</a:t>
            </a:r>
            <a:r>
              <a:rPr lang="en-ID" sz="3600" dirty="0">
                <a:latin typeface="Impact" panose="020B0806030902050204" pitchFamily="34" charset="0"/>
              </a:rPr>
              <a:t> Para Rasul 8:1, 4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"</a:t>
            </a:r>
            <a:r>
              <a:rPr lang="en-ID" dirty="0" err="1">
                <a:latin typeface="Tw Cen MT Condensed Extra Bold" panose="020B0803020202020204" pitchFamily="34" charset="0"/>
              </a:rPr>
              <a:t>Saulus</a:t>
            </a:r>
            <a:r>
              <a:rPr lang="en-ID" dirty="0">
                <a:latin typeface="Tw Cen MT Condensed Extra Bold" panose="020B0803020202020204" pitchFamily="34" charset="0"/>
              </a:rPr>
              <a:t> juga </a:t>
            </a:r>
            <a:r>
              <a:rPr lang="en-ID" dirty="0" err="1">
                <a:latin typeface="Tw Cen MT Condensed Extra Bold" panose="020B0803020202020204" pitchFamily="34" charset="0"/>
              </a:rPr>
              <a:t>setuju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Stefanus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dibunuh</a:t>
            </a:r>
            <a:r>
              <a:rPr lang="en-ID" dirty="0">
                <a:latin typeface="Tw Cen MT Condensed Extra Bold" panose="020B0803020202020204" pitchFamily="34" charset="0"/>
              </a:rPr>
              <a:t>. Pada </a:t>
            </a:r>
            <a:r>
              <a:rPr lang="en-ID" dirty="0" err="1">
                <a:latin typeface="Tw Cen MT Condensed Extra Bold" panose="020B0803020202020204" pitchFamily="34" charset="0"/>
              </a:rPr>
              <a:t>waktu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mulailah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penganiayaan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hebat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terhadap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jemaat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Yerusalem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semua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kecuali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rasul-rasul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tersebar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seluruh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daerah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Yudea</a:t>
            </a:r>
            <a:r>
              <a:rPr lang="en-ID" dirty="0">
                <a:latin typeface="Tw Cen MT Condensed Extra Bold" panose="020B0803020202020204" pitchFamily="34" charset="0"/>
              </a:rPr>
              <a:t> dan Samaria.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tersebar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menjelajah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seluruh</a:t>
            </a:r>
            <a:r>
              <a:rPr lang="en-ID" dirty="0">
                <a:latin typeface="Impact" panose="020B0806030902050204" pitchFamily="34" charset="0"/>
              </a:rPr>
              <a:t> negeri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sambil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memberitakan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Injil</a:t>
            </a:r>
            <a:r>
              <a:rPr lang="en-ID" dirty="0">
                <a:latin typeface="Impact" panose="020B0806030902050204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4B10A-4381-AAF1-4030-0C18A4144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2" r="28261"/>
          <a:stretch/>
        </p:blipFill>
        <p:spPr>
          <a:xfrm>
            <a:off x="5721453" y="2487310"/>
            <a:ext cx="2886496" cy="2693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1698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ECC888-394B-F83C-97CD-62A4702CE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5" r="5977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B9BDD-9BF4-1FF9-4ACD-7F723945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2694" y="338034"/>
            <a:ext cx="4281281" cy="6181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5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Penganiayaan</a:t>
            </a:r>
            <a:r>
              <a:rPr lang="en-ID" sz="25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terhadap</a:t>
            </a:r>
            <a:r>
              <a:rPr lang="en-ID" sz="25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gereja</a:t>
            </a:r>
            <a:r>
              <a:rPr lang="en-ID" sz="25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mula-mula</a:t>
            </a:r>
            <a:r>
              <a:rPr lang="en-ID" sz="25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membuat</a:t>
            </a:r>
            <a:r>
              <a:rPr lang="en-ID" sz="25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umat</a:t>
            </a:r>
            <a:r>
              <a:rPr lang="en-ID" sz="25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percaya</a:t>
            </a:r>
            <a:r>
              <a:rPr lang="en-ID" sz="25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di </a:t>
            </a:r>
            <a:r>
              <a:rPr lang="en-ID" sz="25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Yerusalem</a:t>
            </a:r>
            <a:r>
              <a:rPr lang="en-ID" sz="25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tersebar</a:t>
            </a:r>
            <a:r>
              <a:rPr lang="en-ID" sz="25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di </a:t>
            </a:r>
            <a:r>
              <a:rPr lang="en-ID" sz="25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seluruh</a:t>
            </a:r>
            <a:r>
              <a:rPr lang="en-ID" sz="25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Yudea</a:t>
            </a:r>
            <a:r>
              <a:rPr lang="en-ID" sz="25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dan Samaria. </a:t>
            </a:r>
          </a:p>
          <a:p>
            <a:pPr marL="0" indent="0">
              <a:buNone/>
            </a:pPr>
            <a:endParaRPr lang="en-ID" sz="10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2500" dirty="0" err="1">
                <a:latin typeface="Franklin Gothic Medium Cond" panose="020B0606030402020204" pitchFamily="34" charset="0"/>
              </a:rPr>
              <a:t>Meskipun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Tuhan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tidak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mendatangkan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aniaya</a:t>
            </a:r>
            <a:r>
              <a:rPr lang="en-ID" sz="2500" dirty="0">
                <a:latin typeface="Franklin Gothic Medium Cond" panose="020B0606030402020204" pitchFamily="34" charset="0"/>
              </a:rPr>
              <a:t> agar murid-murid-Nya </a:t>
            </a:r>
            <a:r>
              <a:rPr lang="en-ID" sz="2500" dirty="0" err="1">
                <a:latin typeface="Franklin Gothic Medium Cond" panose="020B0606030402020204" pitchFamily="34" charset="0"/>
              </a:rPr>
              <a:t>bersaksi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keluar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dari</a:t>
            </a:r>
            <a:r>
              <a:rPr lang="en-ID" sz="2500" dirty="0">
                <a:latin typeface="Franklin Gothic Medium Cond" panose="020B0606030402020204" pitchFamily="34" charset="0"/>
              </a:rPr>
              <a:t> wilayah zona </a:t>
            </a:r>
            <a:r>
              <a:rPr lang="en-ID" sz="2500" dirty="0" err="1">
                <a:latin typeface="Franklin Gothic Medium Cond" panose="020B0606030402020204" pitchFamily="34" charset="0"/>
              </a:rPr>
              <a:t>nyaman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mereka</a:t>
            </a:r>
            <a:r>
              <a:rPr lang="en-ID" sz="2500" dirty="0">
                <a:latin typeface="Franklin Gothic Medium Cond" panose="020B0606030402020204" pitchFamily="34" charset="0"/>
              </a:rPr>
              <a:t>, </a:t>
            </a:r>
            <a:r>
              <a:rPr lang="en-ID" sz="2500" dirty="0" err="1">
                <a:latin typeface="Gill Sans Nova Cond XBd" panose="020B0A06020104020203" pitchFamily="34" charset="0"/>
              </a:rPr>
              <a:t>tetapi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aniaya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tersebut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menyebarkan</a:t>
            </a:r>
            <a:r>
              <a:rPr lang="en-ID" sz="2500" dirty="0">
                <a:latin typeface="Gill Sans Nova Cond XBd" panose="020B0A06020104020203" pitchFamily="34" charset="0"/>
              </a:rPr>
              <a:t> murid-murid </a:t>
            </a:r>
            <a:r>
              <a:rPr lang="en-ID" sz="2500" dirty="0" err="1">
                <a:latin typeface="Gill Sans Nova Cond XBd" panose="020B0A06020104020203" pitchFamily="34" charset="0"/>
              </a:rPr>
              <a:t>ke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berbagai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tempat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5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bersaksi</a:t>
            </a:r>
            <a:r>
              <a:rPr lang="en-ID" sz="25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sebagaimana</a:t>
            </a:r>
            <a:r>
              <a:rPr lang="en-ID" sz="2500" dirty="0">
                <a:latin typeface="Gill Sans Nova Cond XBd" panose="020B0A06020104020203" pitchFamily="34" charset="0"/>
              </a:rPr>
              <a:t> yang </a:t>
            </a:r>
            <a:r>
              <a:rPr lang="en-ID" sz="2500" dirty="0" err="1">
                <a:latin typeface="Gill Sans Nova Cond XBd" panose="020B0A06020104020203" pitchFamily="34" charset="0"/>
              </a:rPr>
              <a:t>diamanatkan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Yesus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dalam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Kisah</a:t>
            </a:r>
            <a:r>
              <a:rPr lang="en-ID" sz="2500" dirty="0">
                <a:latin typeface="Gill Sans Nova Cond XBd" panose="020B0A06020104020203" pitchFamily="34" charset="0"/>
              </a:rPr>
              <a:t> 1:8</a:t>
            </a:r>
            <a:r>
              <a:rPr lang="en-ID" sz="2500" dirty="0">
                <a:latin typeface="Franklin Gothic Medium Cond" panose="020B0606030402020204" pitchFamily="34" charset="0"/>
              </a:rPr>
              <a:t>. </a:t>
            </a:r>
            <a:r>
              <a:rPr lang="en-ID" sz="2500" dirty="0" err="1">
                <a:latin typeface="Gill Sans Nova Cond Ultra Bold" panose="020B0B04020104020203" pitchFamily="34" charset="0"/>
              </a:rPr>
              <a:t>Bahkan</a:t>
            </a:r>
            <a:r>
              <a:rPr lang="en-ID" sz="2500" dirty="0">
                <a:latin typeface="Gill Sans Nova Cond Ultra Bold" panose="020B0B04020104020203" pitchFamily="34" charset="0"/>
              </a:rPr>
              <a:t> murid-murid </a:t>
            </a:r>
            <a:r>
              <a:rPr lang="en-ID" sz="2500" dirty="0" err="1">
                <a:latin typeface="Gill Sans Nova Cond Ultra Bold" panose="020B0B04020104020203" pitchFamily="34" charset="0"/>
              </a:rPr>
              <a:t>tersebar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keseluruh</a:t>
            </a:r>
            <a:r>
              <a:rPr lang="en-ID" sz="2500" dirty="0">
                <a:latin typeface="Gill Sans Nova Cond Ultra Bold" panose="020B0B04020104020203" pitchFamily="34" charset="0"/>
              </a:rPr>
              <a:t> negeri </a:t>
            </a:r>
            <a:r>
              <a:rPr lang="en-ID" sz="2500" dirty="0" err="1">
                <a:latin typeface="Gill Sans Nova Cond Ultra Bold" panose="020B0B04020104020203" pitchFamily="34" charset="0"/>
              </a:rPr>
              <a:t>sambil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memberitakan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Injil</a:t>
            </a:r>
            <a:r>
              <a:rPr lang="en-ID" sz="2500" dirty="0">
                <a:latin typeface="Gill Sans Nova Cond Ultra Bold" panose="020B0B04020104020203" pitchFamily="34" charset="0"/>
              </a:rPr>
              <a:t> [</a:t>
            </a:r>
            <a:r>
              <a:rPr lang="en-ID" sz="2500" dirty="0" err="1">
                <a:latin typeface="Gill Sans Nova Cond Ultra Bold" panose="020B0B04020104020203" pitchFamily="34" charset="0"/>
              </a:rPr>
              <a:t>Kisah</a:t>
            </a:r>
            <a:r>
              <a:rPr lang="en-ID" sz="2500" dirty="0">
                <a:latin typeface="Gill Sans Nova Cond Ultra Bold" panose="020B0B04020104020203" pitchFamily="34" charset="0"/>
              </a:rPr>
              <a:t> 8:4].</a:t>
            </a:r>
          </a:p>
        </p:txBody>
      </p:sp>
    </p:spTree>
    <p:extLst>
      <p:ext uri="{BB962C8B-B14F-4D97-AF65-F5344CB8AC3E}">
        <p14:creationId xmlns:p14="http://schemas.microsoft.com/office/powerpoint/2010/main" val="4282707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CCB9AAF-7A83-391E-290E-609EACF1C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42" r="1" b="1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D50350-CBBC-3CC9-1800-2DA2B914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76" y="4018137"/>
            <a:ext cx="8135073" cy="772157"/>
          </a:xfrm>
          <a:noFill/>
        </p:spPr>
        <p:txBody>
          <a:bodyPr anchor="t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KISAH PARA RASUL 1 : 8</a:t>
            </a:r>
            <a:endParaRPr lang="en-ID" sz="4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2998A-75BE-A3F7-D66B-DD5C9EB59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277" y="4817127"/>
            <a:ext cx="7998895" cy="1738144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“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menerima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kalau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Roh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Kudus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turun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atas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menjadi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saksi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-Ku 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Yerusalem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seluruh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Yudea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Samaria dan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sampai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ujung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bumi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.”</a:t>
            </a:r>
          </a:p>
          <a:p>
            <a:pPr algn="ctr"/>
            <a:endParaRPr lang="en-ID" sz="32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  <a:p>
            <a:pPr algn="ctr"/>
            <a:endParaRPr lang="en-ID" sz="32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633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D7B8335-18A9-1AE7-1A59-CC97F234F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81" r="1" b="15766"/>
          <a:stretch/>
        </p:blipFill>
        <p:spPr>
          <a:xfrm>
            <a:off x="469942" y="317578"/>
            <a:ext cx="8138333" cy="341677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6AA07-07BD-3F75-03B5-D148E4694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57" y="3834165"/>
            <a:ext cx="8407844" cy="2924425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Kisah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 11:9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mengindikasikan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tersebar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seluruh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Fenisia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[Lebanon] dan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Siprus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para murid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belum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berada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tahap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memberitakan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pekabaran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Injil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orang lain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selain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pada orang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Yahudi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saja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Para murid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dan juga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gereja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mula-mula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memiliki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tujuan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melihat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orang di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luar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Yahudi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sebagai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jangkauan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Injil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tetapi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hanya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orang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Yahudi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00509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1DB54-1C06-FB3F-0F3E-EF07E30E2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D5B63-C9DB-1661-6902-0CC120869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4" y="590551"/>
            <a:ext cx="4239866" cy="5823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Petrus, salah </a:t>
            </a:r>
            <a:r>
              <a:rPr lang="en-ID" sz="2600" dirty="0" err="1">
                <a:latin typeface="Impact" panose="020B0806030902050204" pitchFamily="34" charset="0"/>
              </a:rPr>
              <a:t>seorang</a:t>
            </a:r>
            <a:r>
              <a:rPr lang="en-ID" sz="2600" dirty="0">
                <a:latin typeface="Impact" panose="020B0806030902050204" pitchFamily="34" charset="0"/>
              </a:rPr>
              <a:t> murid </a:t>
            </a:r>
            <a:r>
              <a:rPr lang="en-ID" sz="2600" dirty="0" err="1">
                <a:latin typeface="Impact" panose="020B0806030902050204" pitchFamily="34" charset="0"/>
              </a:rPr>
              <a:t>Yesus</a:t>
            </a:r>
            <a:r>
              <a:rPr lang="en-ID" sz="2600" dirty="0">
                <a:latin typeface="Impact" panose="020B0806030902050204" pitchFamily="34" charset="0"/>
              </a:rPr>
              <a:t> dan salah </a:t>
            </a:r>
            <a:r>
              <a:rPr lang="en-ID" sz="2600" dirty="0" err="1">
                <a:latin typeface="Impact" panose="020B0806030902050204" pitchFamily="34" charset="0"/>
              </a:rPr>
              <a:t>satu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tokoh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penting</a:t>
            </a:r>
            <a:r>
              <a:rPr lang="en-ID" sz="2600" dirty="0">
                <a:latin typeface="Impact" panose="020B0806030902050204" pitchFamily="34" charset="0"/>
              </a:rPr>
              <a:t> di </a:t>
            </a:r>
            <a:r>
              <a:rPr lang="en-ID" sz="2600" dirty="0" err="1">
                <a:latin typeface="Impact" panose="020B0806030902050204" pitchFamily="34" charset="0"/>
              </a:rPr>
              <a:t>gereja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mula-mula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menolak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membawa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pekabaran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Injil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kepada</a:t>
            </a:r>
            <a:r>
              <a:rPr lang="en-ID" sz="2600" dirty="0">
                <a:latin typeface="Impact" panose="020B0806030902050204" pitchFamily="34" charset="0"/>
              </a:rPr>
              <a:t> orang </a:t>
            </a:r>
            <a:r>
              <a:rPr lang="en-ID" sz="2600" dirty="0" err="1">
                <a:latin typeface="Impact" panose="020B0806030902050204" pitchFamily="34" charset="0"/>
              </a:rPr>
              <a:t>bukan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Yahudi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Tetapi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Allah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menggerakkan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Petrus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keluar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zona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nyamannya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mengubah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hatinya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Dia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mulai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belajar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tentang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apa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sebenarnya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terkandung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amanat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Injil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apa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ingin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dicapai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oleh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kematian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bagi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seluruh</a:t>
            </a:r>
            <a:r>
              <a:rPr lang="en-ID" sz="2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dunia. </a:t>
            </a:r>
          </a:p>
        </p:txBody>
      </p:sp>
    </p:spTree>
    <p:extLst>
      <p:ext uri="{BB962C8B-B14F-4D97-AF65-F5344CB8AC3E}">
        <p14:creationId xmlns:p14="http://schemas.microsoft.com/office/powerpoint/2010/main" val="826571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1C064A-E6E4-44D2-B345-2BB7514A7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4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DB12EA1C-AD22-49E2-9660-D9CDC6B61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67CE115B-4A96-4B14-8520-5C5FC624E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Color">
            <a:extLst>
              <a:ext uri="{FF2B5EF4-FFF2-40B4-BE49-F238E27FC236}">
                <a16:creationId xmlns:a16="http://schemas.microsoft.com/office/drawing/2014/main" id="{D1945E2A-ABF1-415C-B37A-BD0A5C199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03" y="598259"/>
            <a:ext cx="8167081" cy="5680742"/>
          </a:xfrm>
          <a:prstGeom prst="rect">
            <a:avLst/>
          </a:prstGeom>
          <a:solidFill>
            <a:srgbClr val="27B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57B1D-F53E-9A20-E4FC-F7ABE93EA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86" r="21371" b="-1"/>
          <a:stretch/>
        </p:blipFill>
        <p:spPr>
          <a:xfrm>
            <a:off x="4095750" y="912595"/>
            <a:ext cx="4404461" cy="50328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CCEE623-F22A-4681-990C-036558C13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9928A56-DDFB-4B12-BB34-20833166B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3765F0-85F4-4EB3-93DA-59F421CD4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E03A00-A562-4753-8BA0-93F8B05DE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5F5D032-1BA8-410D-B68E-0DD597582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BA3FCDE-79E0-49F5-A381-232AB935D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E27297F-31E8-46C6-8569-1FD12C653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374C063-2A46-4D9F-A085-0FB2F194C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79C0E-49A6-1BB7-1530-686E57018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18" y="1197809"/>
            <a:ext cx="3837157" cy="505542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Penglihatan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Petrus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saat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Yope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pertemuannya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Kornelius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Kisah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10]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mengubah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hati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Petrus dan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pola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pikirnya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FFFF00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Ia</a:t>
            </a:r>
            <a:r>
              <a:rPr lang="en-ID" sz="3200" dirty="0">
                <a:solidFill>
                  <a:srgbClr val="FFFF00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keluar</a:t>
            </a:r>
            <a:r>
              <a:rPr lang="en-ID" sz="3200" dirty="0">
                <a:solidFill>
                  <a:srgbClr val="FFFF00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 zona </a:t>
            </a:r>
            <a:r>
              <a:rPr lang="en-ID" sz="3200" dirty="0" err="1">
                <a:solidFill>
                  <a:srgbClr val="FFFF00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nyamannya</a:t>
            </a:r>
            <a:r>
              <a:rPr lang="en-ID" sz="3200" dirty="0">
                <a:solidFill>
                  <a:srgbClr val="FFFF00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0709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46CB2-93A7-405B-08AB-1861A40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4948"/>
            <a:ext cx="9141714" cy="146071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MULAILAH DI TEMPAT MANA ENGKAU BERADA</a:t>
            </a:r>
            <a:b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19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0EB82-4727-D398-5D56-A696ECDA3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155" y="2070045"/>
            <a:ext cx="4407176" cy="4431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 err="1">
                <a:latin typeface="Impact" panose="020B0806030902050204" pitchFamily="34" charset="0"/>
              </a:rPr>
              <a:t>Kisah</a:t>
            </a:r>
            <a:r>
              <a:rPr lang="en-ID" sz="4000" dirty="0">
                <a:latin typeface="Impact" panose="020B0806030902050204" pitchFamily="34" charset="0"/>
              </a:rPr>
              <a:t> Para Rasul 1:8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“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menerima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kuasa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kalau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Roh</a:t>
            </a:r>
            <a:r>
              <a:rPr lang="en-ID" sz="3200" dirty="0">
                <a:latin typeface="Franklin Gothic Demi Cond" panose="020B0706030402020204" pitchFamily="34" charset="0"/>
              </a:rPr>
              <a:t> Kudus </a:t>
            </a:r>
            <a:r>
              <a:rPr lang="en-ID" sz="3200" dirty="0" err="1">
                <a:latin typeface="Franklin Gothic Demi Cond" panose="020B0706030402020204" pitchFamily="34" charset="0"/>
              </a:rPr>
              <a:t>turun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menjadi </a:t>
            </a:r>
            <a:r>
              <a:rPr lang="en-ID" sz="3200" dirty="0" err="1">
                <a:latin typeface="Franklin Gothic Demi Cond" panose="020B0706030402020204" pitchFamily="34" charset="0"/>
              </a:rPr>
              <a:t>saksi</a:t>
            </a:r>
            <a:r>
              <a:rPr lang="en-ID" sz="3200" dirty="0">
                <a:latin typeface="Franklin Gothic Demi Cond" panose="020B0706030402020204" pitchFamily="34" charset="0"/>
              </a:rPr>
              <a:t>-Ku di </a:t>
            </a:r>
            <a:r>
              <a:rPr lang="en-ID" sz="3200" dirty="0" err="1">
                <a:latin typeface="Franklin Gothic Demi Cond" panose="020B0706030402020204" pitchFamily="34" charset="0"/>
              </a:rPr>
              <a:t>Yerusalem</a:t>
            </a:r>
            <a:r>
              <a:rPr lang="en-ID" sz="3200" dirty="0">
                <a:latin typeface="Franklin Gothic Demi Cond" panose="020B0706030402020204" pitchFamily="34" charset="0"/>
              </a:rPr>
              <a:t> dan di </a:t>
            </a:r>
            <a:r>
              <a:rPr lang="en-ID" sz="3200" dirty="0" err="1">
                <a:latin typeface="Franklin Gothic Demi Cond" panose="020B0706030402020204" pitchFamily="34" charset="0"/>
              </a:rPr>
              <a:t>seluruh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Yudea</a:t>
            </a:r>
            <a:r>
              <a:rPr lang="en-ID" sz="3200" dirty="0">
                <a:latin typeface="Franklin Gothic Demi Cond" panose="020B0706030402020204" pitchFamily="34" charset="0"/>
              </a:rPr>
              <a:t> dan Samaria dan </a:t>
            </a:r>
            <a:r>
              <a:rPr lang="en-ID" sz="3200" dirty="0" err="1">
                <a:latin typeface="Franklin Gothic Demi Cond" panose="020B0706030402020204" pitchFamily="34" charset="0"/>
              </a:rPr>
              <a:t>sampai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ujung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bumi</a:t>
            </a:r>
            <a:r>
              <a:rPr lang="en-ID" sz="3200" dirty="0">
                <a:latin typeface="Franklin Gothic Demi Cond" panose="020B07060304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AA95C-2684-A71A-C995-CCEE324E2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208" y="2337375"/>
            <a:ext cx="3702637" cy="3693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77433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42D59A-72AA-2E16-849A-A6F1660FD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DA0FE9-116C-54C7-FB7E-D5CD42789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3498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Beberapa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prinsip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kata-kata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Yesus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b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di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Kisah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1:8,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sebagai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berikut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B143CD-D0D3-12B6-A7FB-2A8B288B1CDF}"/>
              </a:ext>
            </a:extLst>
          </p:cNvPr>
          <p:cNvSpPr txBox="1"/>
          <p:nvPr/>
        </p:nvSpPr>
        <p:spPr>
          <a:xfrm>
            <a:off x="1334895" y="1809959"/>
            <a:ext cx="75868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"Kamu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akan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menjadi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saksi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-Ku di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Yerusalem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" .</a:t>
            </a:r>
          </a:p>
          <a:p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Kita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harus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menjadi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saksi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-Nya di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tempat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di mana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secara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fisik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tinggal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.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Hal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ini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bisa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termasuk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rumah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gereja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lingkungan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tetangga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, dan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komunitas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Kita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harus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menjadi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saksi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pertama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mana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berada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di area di mana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menempatkan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mulanya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baik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rumah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atau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tempat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pekerjaan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menjadi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saksi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orang yang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terdekat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Hal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ini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bisa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merujuk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kepada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keluarga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dekat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keluarga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jauh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, orang-orang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gereja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teman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kerja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tetangga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, dan </a:t>
            </a:r>
            <a:r>
              <a:rPr lang="en-ID" sz="2600" dirty="0" err="1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komunitas</a:t>
            </a:r>
            <a:r>
              <a:rPr lang="en-ID" sz="2600" dirty="0">
                <a:solidFill>
                  <a:schemeClr val="bg1"/>
                </a:solidFill>
                <a:highlight>
                  <a:srgbClr val="800000"/>
                </a:highlight>
                <a:latin typeface="Amasis MT Pro Black" panose="02040A04050005020304" pitchFamily="18" charset="0"/>
              </a:rPr>
              <a:t>.</a:t>
            </a:r>
          </a:p>
          <a:p>
            <a:endParaRPr lang="en-ID" sz="26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30FE9-3FAD-5B88-76A5-5B7ECB520678}"/>
              </a:ext>
            </a:extLst>
          </p:cNvPr>
          <p:cNvSpPr/>
          <p:nvPr/>
        </p:nvSpPr>
        <p:spPr>
          <a:xfrm>
            <a:off x="311944" y="3064701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46636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5C4865-35AF-C851-17A3-BFA79D9B3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A04960-B002-5A55-8511-EA82C473BE62}"/>
              </a:ext>
            </a:extLst>
          </p:cNvPr>
          <p:cNvSpPr txBox="1"/>
          <p:nvPr/>
        </p:nvSpPr>
        <p:spPr>
          <a:xfrm>
            <a:off x="1033670" y="367755"/>
            <a:ext cx="801756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"Di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seluruh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Yudea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dan Samaria dan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sampai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ke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ujung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bumi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". </a:t>
            </a:r>
          </a:p>
          <a:p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Sekali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lagi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menegaskan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kenyataan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bahwa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bersaksi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termasuk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menyeberang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melintasi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batasan-batasan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budaya</a:t>
            </a:r>
            <a:r>
              <a:rPr lang="en-ID" sz="2400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.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Dimulaikan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tempat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mana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berada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bisa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saja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dipanggil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berpindah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ke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area yang lain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menjangkau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kelompok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sosial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suku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atau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agama yang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berbeda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. 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Jika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merupakan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sebuah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suku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atau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bahasa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kelompok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tertentu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mungkin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mudah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menjadi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saksi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hanya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terdapat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penghalang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kebudayaan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lebih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kecil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terhadap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salib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Di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beberapa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tempat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 di dunia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hanya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terdapat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satu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keluarga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besar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atau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suku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 yang menjadi wakil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membentuk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satu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gereja</a:t>
            </a:r>
            <a:r>
              <a:rPr lang="en-ID" sz="2400" dirty="0">
                <a:solidFill>
                  <a:schemeClr val="bg1"/>
                </a:solidFill>
                <a:highlight>
                  <a:srgbClr val="80800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Tetapi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Amanat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Agung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memberitahukan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bahwa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saksi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saksi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keluar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zona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nyaman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menginvestasikan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sumber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kelompok-kelompok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seperti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atas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penting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juga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membutuhkan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pekabaran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37A75-BE38-8CC8-7721-6C712BDA1834}"/>
              </a:ext>
            </a:extLst>
          </p:cNvPr>
          <p:cNvSpPr/>
          <p:nvPr/>
        </p:nvSpPr>
        <p:spPr>
          <a:xfrm>
            <a:off x="140188" y="2613391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6630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EBCB7-BDC0-8B61-0003-8BF7FC56F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51" r="14775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F59F7-DFD8-2AD3-4B6C-67011C60C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1292088"/>
            <a:ext cx="4429124" cy="387046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Siapakah</a:t>
            </a:r>
            <a:r>
              <a:rPr lang="en-ID" sz="3200" dirty="0">
                <a:latin typeface="Berlin Sans FB" panose="020E0602020502020306" pitchFamily="34" charset="0"/>
              </a:rPr>
              <a:t> orang-orang </a:t>
            </a:r>
            <a:r>
              <a:rPr lang="en-ID" sz="3200" dirty="0" err="1">
                <a:latin typeface="Berlin Sans FB" panose="020E0602020502020306" pitchFamily="34" charset="0"/>
              </a:rPr>
              <a:t>terdekat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yang menjadi target </a:t>
            </a:r>
            <a:r>
              <a:rPr lang="en-ID" sz="3200" dirty="0" err="1">
                <a:latin typeface="Berlin Sans FB" panose="020E0602020502020306" pitchFamily="34" charset="0"/>
              </a:rPr>
              <a:t>misi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? </a:t>
            </a:r>
          </a:p>
          <a:p>
            <a:pPr marL="0" indent="0">
              <a:buNone/>
            </a:pPr>
            <a:endParaRPr lang="en-ID" sz="3200" dirty="0"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Ceritakan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kabar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baik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tentang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 yang </a:t>
            </a:r>
            <a:r>
              <a:rPr lang="en-ID" sz="3200" dirty="0" err="1">
                <a:latin typeface="Impact" panose="020B0806030902050204" pitchFamily="34" charset="0"/>
              </a:rPr>
              <a:t>mengasihi</a:t>
            </a:r>
            <a:r>
              <a:rPr lang="en-ID" sz="3200" dirty="0">
                <a:latin typeface="Impact" panose="020B0806030902050204" pitchFamily="34" charset="0"/>
              </a:rPr>
              <a:t> 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922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BB204-C8DB-CF6F-EFAC-165472EF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C8A82-1E8E-084F-5C8E-8BF8F9FDC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8E211-5A9C-9625-FE4E-4AA703EE27B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374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65E588-F03F-6F90-5656-7E2F68C0CFFB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C735AD-C7D1-ECD1-C28E-3F77C0D81247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F091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AF091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09276-7591-A81F-A0A6-7D908903D566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E5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71F5-D466-000F-1B5A-DA93FE3771D0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71D2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571D2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7574FF-C139-76C9-86F6-E8B731441CB9}"/>
              </a:ext>
            </a:extLst>
          </p:cNvPr>
          <p:cNvSpPr/>
          <p:nvPr/>
        </p:nvSpPr>
        <p:spPr>
          <a:xfrm>
            <a:off x="312887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A4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4A4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6D5D88-969C-CE14-2A34-8AABE2F2EC06}"/>
              </a:ext>
            </a:extLst>
          </p:cNvPr>
          <p:cNvSpPr/>
          <p:nvPr/>
        </p:nvSpPr>
        <p:spPr>
          <a:xfrm>
            <a:off x="312887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1316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1A0B98-1091-61C5-3655-9E60DBA296A9}"/>
              </a:ext>
            </a:extLst>
          </p:cNvPr>
          <p:cNvSpPr txBox="1"/>
          <p:nvPr/>
        </p:nvSpPr>
        <p:spPr>
          <a:xfrm>
            <a:off x="1145321" y="1360615"/>
            <a:ext cx="7666465" cy="830997"/>
          </a:xfrm>
          <a:prstGeom prst="rect">
            <a:avLst/>
          </a:prstGeom>
          <a:solidFill>
            <a:srgbClr val="315D3A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Agar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menjangkau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orang lain, 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supaya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berpindah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zona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nyaman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86A1C0-661F-11E4-AE7D-CD45C998D47D}"/>
              </a:ext>
            </a:extLst>
          </p:cNvPr>
          <p:cNvSpPr txBox="1"/>
          <p:nvPr/>
        </p:nvSpPr>
        <p:spPr>
          <a:xfrm>
            <a:off x="1164373" y="2374940"/>
            <a:ext cx="7666465" cy="707886"/>
          </a:xfrm>
          <a:prstGeom prst="rect">
            <a:avLst/>
          </a:prstGeom>
          <a:solidFill>
            <a:srgbClr val="660033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Rencana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panggilanNya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bermaksud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agar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boleh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melayani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Dia dan menjadi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berkat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orang-orang lain.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59C2E9-A524-41EE-9050-32FD67D726C9}"/>
              </a:ext>
            </a:extLst>
          </p:cNvPr>
          <p:cNvSpPr txBox="1"/>
          <p:nvPr/>
        </p:nvSpPr>
        <p:spPr>
          <a:xfrm>
            <a:off x="1145047" y="3260170"/>
            <a:ext cx="7666465" cy="1015663"/>
          </a:xfrm>
          <a:prstGeom prst="rect">
            <a:avLst/>
          </a:prstGeom>
          <a:solidFill>
            <a:srgbClr val="0E4645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Terlepas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kesalahan-kesalahan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jika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berpaut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iman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penyerahan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maka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Dia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mengampuni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tetap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menggunakan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melakukan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pekerjaan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misi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42BB04-EE77-B1BD-E15A-18BC7480D98B}"/>
              </a:ext>
            </a:extLst>
          </p:cNvPr>
          <p:cNvSpPr txBox="1"/>
          <p:nvPr/>
        </p:nvSpPr>
        <p:spPr>
          <a:xfrm>
            <a:off x="1145046" y="4410959"/>
            <a:ext cx="7666465" cy="1015663"/>
          </a:xfrm>
          <a:prstGeom prst="rect">
            <a:avLst/>
          </a:prstGeom>
          <a:solidFill>
            <a:srgbClr val="38185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Sama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seperti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Petrus,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mengerti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makna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sebenarnya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terkandung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amanat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Injil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sehingga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siap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keluar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zona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nyaman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31BDE3-DCB1-2519-4E61-529B0955D037}"/>
              </a:ext>
            </a:extLst>
          </p:cNvPr>
          <p:cNvSpPr txBox="1"/>
          <p:nvPr/>
        </p:nvSpPr>
        <p:spPr>
          <a:xfrm>
            <a:off x="1145046" y="5535485"/>
            <a:ext cx="7685792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Ceritakan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orang,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kabar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baik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 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mengasihi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 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96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FAF40-4B2B-B3A1-AA16-CDAEED31D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1" y="3800475"/>
            <a:ext cx="5105400" cy="2938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Alkitab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memiliki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banyak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cerita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ayat-ayat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menjelaskan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panggilan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aktif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mitra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berbagi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berkat-berkat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ingin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dialami</a:t>
            </a:r>
            <a:r>
              <a:rPr lang="en-ID" dirty="0">
                <a:latin typeface="Impact" panose="020B0806030902050204" pitchFamily="34" charset="0"/>
              </a:rPr>
              <a:t> oleh </a:t>
            </a:r>
            <a:r>
              <a:rPr lang="en-ID" dirty="0" err="1">
                <a:latin typeface="Impact" panose="020B0806030902050204" pitchFamily="34" charset="0"/>
              </a:rPr>
              <a:t>semua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3468E-11F1-218A-F29F-956EDF7293CD}"/>
              </a:ext>
            </a:extLst>
          </p:cNvPr>
          <p:cNvSpPr txBox="1"/>
          <p:nvPr/>
        </p:nvSpPr>
        <p:spPr>
          <a:xfrm>
            <a:off x="266700" y="358557"/>
            <a:ext cx="53149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Gill Sans Nova Cond XBd" panose="020B0A06020104020203" pitchFamily="34" charset="0"/>
              </a:rPr>
              <a:t>Misi</a:t>
            </a:r>
            <a:r>
              <a:rPr lang="en-ID" sz="2800" dirty="0">
                <a:latin typeface="Gill Sans Nova Cond XBd" panose="020B0A06020104020203" pitchFamily="34" charset="0"/>
              </a:rPr>
              <a:t> Allah </a:t>
            </a:r>
            <a:r>
              <a:rPr lang="en-ID" sz="2800" dirty="0" err="1"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daya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dorong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semua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bentuk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misi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lainnya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jika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ingin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berhasil</a:t>
            </a:r>
            <a:r>
              <a:rPr lang="en-ID" sz="2800" dirty="0">
                <a:latin typeface="Gill Sans Nova Cond XBd" panose="020B0A06020104020203" pitchFamily="34" charset="0"/>
              </a:rPr>
              <a:t>. </a:t>
            </a:r>
            <a:r>
              <a:rPr lang="en-ID" sz="2800" dirty="0" err="1">
                <a:latin typeface="Gill Sans Nova Cond XBd" panose="020B0A06020104020203" pitchFamily="34" charset="0"/>
              </a:rPr>
              <a:t>Fokus</a:t>
            </a:r>
            <a:r>
              <a:rPr lang="en-ID" sz="2800" dirty="0">
                <a:latin typeface="Gill Sans Nova Cond XBd" panose="020B0A06020104020203" pitchFamily="34" charset="0"/>
              </a:rPr>
              <a:t> pekan </a:t>
            </a:r>
            <a:r>
              <a:rPr lang="en-ID" sz="2800" dirty="0" err="1">
                <a:latin typeface="Gill Sans Nova Cond XBd" panose="020B0A06020104020203" pitchFamily="34" charset="0"/>
              </a:rPr>
              <a:t>ini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panggilan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umat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manusia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bermitra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dengan</a:t>
            </a:r>
            <a:r>
              <a:rPr lang="en-ID" sz="2800" dirty="0">
                <a:latin typeface="Gill Sans Nova Cond XBd" panose="020B0A06020104020203" pitchFamily="34" charset="0"/>
              </a:rPr>
              <a:t> Allah </a:t>
            </a:r>
            <a:r>
              <a:rPr lang="en-ID" sz="2800" dirty="0" err="1"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membagikan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kasih</a:t>
            </a:r>
            <a:r>
              <a:rPr lang="en-ID" sz="2800" dirty="0">
                <a:latin typeface="Gill Sans Nova Cond XBd" panose="020B0A06020104020203" pitchFamily="34" charset="0"/>
              </a:rPr>
              <a:t>-Nya </a:t>
            </a:r>
            <a:r>
              <a:rPr lang="en-ID" sz="2800" dirty="0" err="1"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latin typeface="Gill Sans Nova Cond XBd" panose="020B0A06020104020203" pitchFamily="34" charset="0"/>
              </a:rPr>
              <a:t> dunia yang </a:t>
            </a:r>
            <a:r>
              <a:rPr lang="en-ID" sz="2800" dirty="0" err="1">
                <a:latin typeface="Gill Sans Nova Cond XBd" panose="020B0A06020104020203" pitchFamily="34" charset="0"/>
              </a:rPr>
              <a:t>lebih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luas</a:t>
            </a:r>
            <a:r>
              <a:rPr lang="en-ID" sz="2800" dirty="0">
                <a:latin typeface="Gill Sans Nova Cond XBd" panose="020B0A06020104020203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81D9F8-F334-4BA0-FE51-F5E00049B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4" y="4104499"/>
            <a:ext cx="3009901" cy="2153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26FAB2-D60C-9669-E5C5-E972D8BD6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707915"/>
            <a:ext cx="3213100" cy="24098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4872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DFC88-A5BF-504E-4F11-84D341499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PINDAH DARI ZONA NYAMAN KITA</a:t>
            </a:r>
            <a:br>
              <a:rPr lang="en-ID" sz="43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15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9BDD1-8F36-B47E-5710-FC4A1B98D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31" y="2253192"/>
            <a:ext cx="5282946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Gill Sans Ultra Bold Condensed" panose="020B0A06020104020203" pitchFamily="34" charset="0"/>
              </a:rPr>
              <a:t>Agar </a:t>
            </a:r>
            <a:r>
              <a:rPr lang="en-ID" dirty="0" err="1">
                <a:latin typeface="Gill Sans Ultra Bold Condensed" panose="020B0A06020104020203" pitchFamily="34" charset="0"/>
              </a:rPr>
              <a:t>dapat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menjangkau</a:t>
            </a:r>
            <a:r>
              <a:rPr lang="en-ID" dirty="0">
                <a:latin typeface="Gill Sans Ultra Bold Condensed" panose="020B0A06020104020203" pitchFamily="34" charset="0"/>
              </a:rPr>
              <a:t> orang lain, Allah </a:t>
            </a:r>
            <a:r>
              <a:rPr lang="en-ID" dirty="0" err="1">
                <a:latin typeface="Gill Sans Ultra Bold Condensed" panose="020B0A06020104020203" pitchFamily="34" charset="0"/>
              </a:rPr>
              <a:t>bermaksud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supaya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berpindah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latin typeface="Gill Sans Ultra Bold Condensed" panose="020B0A06020104020203" pitchFamily="34" charset="0"/>
              </a:rPr>
              <a:t> zona </a:t>
            </a:r>
            <a:r>
              <a:rPr lang="en-ID" dirty="0" err="1">
                <a:latin typeface="Gill Sans Ultra Bold Condensed" panose="020B0A06020104020203" pitchFamily="34" charset="0"/>
              </a:rPr>
              <a:t>nyaman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Kerinduan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tetap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bersama-sama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orang-orang yang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sepaham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suku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pergaulan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sosial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sejenis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menuntun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cinta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diri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, dan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bahkan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kejahatan</a:t>
            </a:r>
            <a:r>
              <a:rPr lang="en-ID" dirty="0"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6561D-D5E4-2C15-EBBD-BF2201927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977" y="2574237"/>
            <a:ext cx="2857500" cy="2857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05938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FC94E1-91F3-0CA3-CD1F-DAB3BBEAD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811"/>
            <a:ext cx="9144001" cy="688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6F7B93-0CF9-7CC2-5CAC-6CEFF565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1074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Pelajaran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berharga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kisah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Menara Babel </a:t>
            </a:r>
            <a:b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[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Kejadian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11:1-9],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sebagai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berikut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C14FD-9067-C123-17B4-0D89F6684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30017"/>
            <a:ext cx="8104533" cy="522798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CARI NAMA</a:t>
            </a:r>
            <a:r>
              <a:rPr lang="en-ID" dirty="0">
                <a:latin typeface="Franklin Gothic Medium Cond" panose="020B0606030402020204" pitchFamily="34" charset="0"/>
              </a:rPr>
              <a:t>: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berencana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membuat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sebuah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bangunan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bisa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diingat</a:t>
            </a:r>
            <a:r>
              <a:rPr lang="en-ID" dirty="0">
                <a:latin typeface="Gill Sans Nova Cond XBd" panose="020B0A06020104020203" pitchFamily="34" charset="0"/>
              </a:rPr>
              <a:t>,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sebuah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kota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sebuah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menara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belum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pernah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</a:t>
            </a:r>
            <a:r>
              <a:rPr lang="en-ID" dirty="0">
                <a:latin typeface="Franklin Gothic Medium Cond" panose="020B0606030402020204" pitchFamily="34" charset="0"/>
              </a:rPr>
              <a:t> di dunia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: "</a:t>
            </a:r>
            <a:r>
              <a:rPr lang="en-ID" dirty="0" err="1">
                <a:latin typeface="Franklin Gothic Medium Cond" panose="020B0606030402020204" pitchFamily="34" charset="0"/>
              </a:rPr>
              <a:t>sebuah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menara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puncaknya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sampai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langit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marilah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nama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supaya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jangan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terserak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seluruh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bumi</a:t>
            </a:r>
            <a:r>
              <a:rPr lang="en-ID" dirty="0">
                <a:latin typeface="Franklin Gothic Medium Cond" panose="020B0606030402020204" pitchFamily="34" charset="0"/>
              </a:rPr>
              <a:t>".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CINTA DIRI</a:t>
            </a:r>
            <a:r>
              <a:rPr lang="en-ID" dirty="0">
                <a:latin typeface="Franklin Gothic Medium Cond" panose="020B0606030402020204" pitchFamily="34" charset="0"/>
              </a:rPr>
              <a:t>: Orang-orang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ingin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membangun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tersebut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supaya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tersebar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seluruh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bumi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berkumpul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bersama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alasan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cinta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 PERCAYA</a:t>
            </a:r>
            <a:r>
              <a:rPr lang="en-ID" dirty="0">
                <a:latin typeface="Franklin Gothic Medium Cond" panose="020B0606030402020204" pitchFamily="34" charset="0"/>
              </a:rPr>
              <a:t>: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bermaksud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membangun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apa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anggap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firman</a:t>
            </a:r>
            <a:r>
              <a:rPr lang="en-ID" dirty="0">
                <a:latin typeface="Gill Sans Nova Cond XBd" panose="020B0A06020104020203" pitchFamily="34" charset="0"/>
              </a:rPr>
              <a:t> Allah. </a:t>
            </a:r>
          </a:p>
        </p:txBody>
      </p:sp>
    </p:spTree>
    <p:extLst>
      <p:ext uri="{BB962C8B-B14F-4D97-AF65-F5344CB8AC3E}">
        <p14:creationId xmlns:p14="http://schemas.microsoft.com/office/powerpoint/2010/main" val="1927756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CB663-A95A-F925-4C5F-A00A81A5C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4" y="1098470"/>
            <a:ext cx="4752975" cy="5607120"/>
          </a:xfrm>
        </p:spPr>
        <p:txBody>
          <a:bodyPr>
            <a:normAutofit/>
          </a:bodyPr>
          <a:lstStyle/>
          <a:p>
            <a:r>
              <a:rPr lang="en-ID" sz="3200" dirty="0" err="1">
                <a:latin typeface="Tw Cen MT Condensed Extra Bold" panose="020B0803020202020204" pitchFamily="34" charset="0"/>
              </a:rPr>
              <a:t>Betapa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sering</a:t>
            </a:r>
            <a:r>
              <a:rPr lang="en-ID" sz="3200" dirty="0">
                <a:latin typeface="Tw Cen MT Condensed Extra Bold" panose="020B0803020202020204" pitchFamily="34" charset="0"/>
              </a:rPr>
              <a:t> orang-orang zaman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berusaha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melakukan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hal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sama</a:t>
            </a:r>
            <a:r>
              <a:rPr lang="en-ID" sz="3200" dirty="0">
                <a:latin typeface="Tw Cen MT Condensed Extra Bold" panose="020B0803020202020204" pitchFamily="34" charset="0"/>
              </a:rPr>
              <a:t>?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</a:p>
          <a:p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peduli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apakah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politik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bisnis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200" dirty="0">
                <a:latin typeface="Tw Cen MT Condensed Extra Bold" panose="020B0803020202020204" pitchFamily="34" charset="0"/>
              </a:rPr>
              <a:t> agama. Ada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ingin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membuat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nama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besar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bagi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sendiri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3D417-99EC-80BB-C8B0-2606A1240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35" r="24285"/>
          <a:stretch/>
        </p:blipFill>
        <p:spPr>
          <a:xfrm>
            <a:off x="4800600" y="10"/>
            <a:ext cx="434340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8314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4EF522-AD99-00E3-50FC-2DCC71810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4" r="1436"/>
          <a:stretch/>
        </p:blipFill>
        <p:spPr>
          <a:xfrm>
            <a:off x="0" y="1587"/>
            <a:ext cx="4346713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DBE77-AA27-5F34-E0EC-805C07FEE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713" y="914399"/>
            <a:ext cx="4691269" cy="5545827"/>
          </a:xfrm>
        </p:spPr>
        <p:txBody>
          <a:bodyPr>
            <a:noAutofit/>
          </a:bodyPr>
          <a:lstStyle/>
          <a:p>
            <a:r>
              <a:rPr lang="en-ID" sz="3000" dirty="0" err="1">
                <a:latin typeface="Franklin Gothic Medium Cond" panose="020B0606030402020204" pitchFamily="34" charset="0"/>
              </a:rPr>
              <a:t>Apa</a:t>
            </a:r>
            <a:r>
              <a:rPr lang="en-ID" sz="3000" dirty="0">
                <a:latin typeface="Franklin Gothic Medium Cond" panose="020B0606030402020204" pitchFamily="34" charset="0"/>
              </a:rPr>
              <a:t> pun motif </a:t>
            </a:r>
            <a:r>
              <a:rPr lang="en-ID" sz="3000" dirty="0" err="1">
                <a:latin typeface="Franklin Gothic Medium Cond" panose="020B0606030402020204" pitchFamily="34" charset="0"/>
              </a:rPr>
              <a:t>utama</a:t>
            </a:r>
            <a:r>
              <a:rPr lang="en-ID" sz="3000" dirty="0">
                <a:latin typeface="Franklin Gothic Medium Cond" panose="020B0606030402020204" pitchFamily="34" charset="0"/>
              </a:rPr>
              <a:t> para </a:t>
            </a:r>
            <a:r>
              <a:rPr lang="en-ID" sz="3000" dirty="0" err="1">
                <a:latin typeface="Franklin Gothic Medium Cond" panose="020B0606030402020204" pitchFamily="34" charset="0"/>
              </a:rPr>
              <a:t>pembangun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menara</a:t>
            </a:r>
            <a:r>
              <a:rPr lang="en-ID" sz="3000" dirty="0">
                <a:latin typeface="Franklin Gothic Medium Cond" panose="020B0606030402020204" pitchFamily="34" charset="0"/>
              </a:rPr>
              <a:t> Babel, 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Allah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mengetahui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bahwa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tujuan-tujuan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tidaklah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murni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tetapi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diisi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ambisi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diri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itulah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sebabnya</a:t>
            </a:r>
            <a:r>
              <a:rPr lang="en-ID" sz="3000" dirty="0">
                <a:latin typeface="Franklin Gothic Medium Cond" panose="020B0606030402020204" pitchFamily="34" charset="0"/>
              </a:rPr>
              <a:t> Allah </a:t>
            </a:r>
            <a:r>
              <a:rPr lang="en-ID" sz="3000" dirty="0" err="1">
                <a:latin typeface="Franklin Gothic Medium Cond" panose="020B0606030402020204" pitchFamily="34" charset="0"/>
              </a:rPr>
              <a:t>mencegah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mereka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mencapai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tujuan</a:t>
            </a:r>
            <a:r>
              <a:rPr lang="en-ID" sz="3000" dirty="0"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sudah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mereka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tetapkan</a:t>
            </a:r>
            <a:r>
              <a:rPr lang="en-ID" sz="3000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3000" dirty="0" err="1">
                <a:latin typeface="Gill Sans Ultra Bold Condensed" panose="020B0A06020104020203" pitchFamily="34" charset="0"/>
              </a:rPr>
              <a:t>Marilah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keluardari</a:t>
            </a:r>
            <a:r>
              <a:rPr lang="en-ID" sz="3000" dirty="0">
                <a:latin typeface="Gill Sans Ultra Bold Condensed" panose="020B0A06020104020203" pitchFamily="34" charset="0"/>
              </a:rPr>
              <a:t> zona </a:t>
            </a:r>
            <a:r>
              <a:rPr lang="en-ID" sz="3000" dirty="0" err="1">
                <a:latin typeface="Gill Sans Ultra Bold Condensed" panose="020B0A06020104020203" pitchFamily="34" charset="0"/>
              </a:rPr>
              <a:t>nyaman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melaksanakan</a:t>
            </a:r>
            <a:r>
              <a:rPr lang="en-ID" sz="3000" dirty="0">
                <a:latin typeface="Gill Sans Ultra Bold Condensed" panose="020B0A06020104020203" pitchFamily="34" charset="0"/>
              </a:rPr>
              <a:t> </a:t>
            </a:r>
            <a:r>
              <a:rPr lang="en-ID" sz="3000" dirty="0" err="1">
                <a:latin typeface="Gill Sans Ultra Bold Condensed" panose="020B0A06020104020203" pitchFamily="34" charset="0"/>
              </a:rPr>
              <a:t>misi</a:t>
            </a:r>
            <a:r>
              <a:rPr lang="en-ID" sz="3000" dirty="0">
                <a:latin typeface="Gill Sans Ultra Bold Condensed" panose="020B0A06020104020203" pitchFamily="34" charset="0"/>
              </a:rPr>
              <a:t> Allah!</a:t>
            </a:r>
          </a:p>
        </p:txBody>
      </p:sp>
    </p:spTree>
    <p:extLst>
      <p:ext uri="{BB962C8B-B14F-4D97-AF65-F5344CB8AC3E}">
        <p14:creationId xmlns:p14="http://schemas.microsoft.com/office/powerpoint/2010/main" val="235104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2DFDAF-B710-0AA4-7506-F5E9852D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MENJADI BERKAT BAGI SELURUH DUNIA</a:t>
            </a:r>
            <a:br>
              <a:rPr lang="en-ID" sz="36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16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0C24C-B93F-1719-DB72-6886B25B0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3327" y="2191187"/>
            <a:ext cx="5829300" cy="4425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Jika Allah punya </a:t>
            </a:r>
            <a:r>
              <a:rPr lang="en-ID" dirty="0" err="1">
                <a:latin typeface="Tw Cen MT Condensed Extra Bold" panose="020B0803020202020204" pitchFamily="34" charset="0"/>
              </a:rPr>
              <a:t>sebuah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rencana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bisa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saja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merupakan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sebuah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panggilan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meninggalkan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keluarga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latin typeface="Tw Cen MT Condensed Extra Bold" panose="020B0803020202020204" pitchFamily="34" charset="0"/>
              </a:rPr>
              <a:t> orang-orang </a:t>
            </a:r>
            <a:r>
              <a:rPr lang="en-ID" dirty="0" err="1">
                <a:latin typeface="Tw Cen MT Condensed Extra Bold" panose="020B0803020202020204" pitchFamily="34" charset="0"/>
              </a:rPr>
              <a:t>terdekat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pergi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sebuah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tempat</a:t>
            </a:r>
            <a:r>
              <a:rPr lang="en-ID" dirty="0">
                <a:latin typeface="Tw Cen MT Condensed Extra Bold" panose="020B0803020202020204" pitchFamily="34" charset="0"/>
              </a:rPr>
              <a:t> yang Dia </a:t>
            </a:r>
            <a:r>
              <a:rPr lang="en-ID" dirty="0" err="1">
                <a:latin typeface="Tw Cen MT Condensed Extra Bold" panose="020B0803020202020204" pitchFamily="34" charset="0"/>
              </a:rPr>
              <a:t>sedang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bukakan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maksud</a:t>
            </a:r>
            <a:r>
              <a:rPr lang="en-ID" dirty="0">
                <a:latin typeface="Tw Cen MT Condensed Extra Bold" panose="020B0803020202020204" pitchFamily="34" charset="0"/>
              </a:rPr>
              <a:t> agar </a:t>
            </a:r>
            <a:r>
              <a:rPr lang="en-ID" dirty="0" err="1">
                <a:latin typeface="Impact" panose="020B0806030902050204" pitchFamily="34" charset="0"/>
              </a:rPr>
              <a:t>boleh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melayani</a:t>
            </a:r>
            <a:r>
              <a:rPr lang="en-ID" dirty="0">
                <a:latin typeface="Impact" panose="020B0806030902050204" pitchFamily="34" charset="0"/>
              </a:rPr>
              <a:t> Dia dan menjadi </a:t>
            </a:r>
            <a:r>
              <a:rPr lang="en-ID" dirty="0" err="1">
                <a:latin typeface="Impact" panose="020B0806030902050204" pitchFamily="34" charset="0"/>
              </a:rPr>
              <a:t>berkat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orang-orang lain.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Demikian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halnya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terjadi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kepada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Abraham [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Kejadian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12:1-3].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55022-6348-59DA-DAE0-3A5B4319E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98" r="5486"/>
          <a:stretch/>
        </p:blipFill>
        <p:spPr>
          <a:xfrm>
            <a:off x="227838" y="2315551"/>
            <a:ext cx="3023302" cy="34327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64340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4BD4E-7C9A-8D89-0A91-93A483477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37" r="37437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14050-A18C-AEB9-E326-EDBA6B0DC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275" y="1095375"/>
            <a:ext cx="4486275" cy="53981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Beberapa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ayat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berikut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menjelaskan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Allah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memenuhi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janji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dibuat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di Taman Eden [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Kejadian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3:15;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Kejadian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17:19;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Bilangan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24:17;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Yesaya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9:5; Daniel 9:24-27;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Matius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1:21],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ada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Seseorang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yang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akan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datang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sebagai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satu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jalan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keluar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dari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masalah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dosa. Jalan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keluar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ini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,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yaitu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Yesus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Kristus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Sang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Mesias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12723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221</TotalTime>
  <Words>1628</Words>
  <Application>Microsoft Office PowerPoint</Application>
  <PresentationFormat>On-screen Show (4:3)</PresentationFormat>
  <Paragraphs>81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Aharoni</vt:lpstr>
      <vt:lpstr>Amasis MT Pro Black</vt:lpstr>
      <vt:lpstr>Arial</vt:lpstr>
      <vt:lpstr>Berlin Sans FB</vt:lpstr>
      <vt:lpstr>Calibri</vt:lpstr>
      <vt:lpstr>Calibri Light</vt:lpstr>
      <vt:lpstr>Franklin Gothic Demi Cond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PANGGILAN ALLAH UNTUK MISI</vt:lpstr>
      <vt:lpstr>KISAH PARA RASUL 1 : 8</vt:lpstr>
      <vt:lpstr>PowerPoint Presentation</vt:lpstr>
      <vt:lpstr>PINDAH DARI ZONA NYAMAN KITA Minggu, 15 Oktober 2023</vt:lpstr>
      <vt:lpstr>Pelajaran berharga dari kisah Menara Babel  [Kejadian 11:1-9], sebagai berikut:</vt:lpstr>
      <vt:lpstr>PowerPoint Presentation</vt:lpstr>
      <vt:lpstr>PowerPoint Presentation</vt:lpstr>
      <vt:lpstr>MENJADI BERKAT BAGI SELURUH DUNIA Senin, 16 Oktober 2023</vt:lpstr>
      <vt:lpstr>PowerPoint Presentation</vt:lpstr>
      <vt:lpstr>Matius 1:21</vt:lpstr>
      <vt:lpstr>PowerPoint Presentation</vt:lpstr>
      <vt:lpstr>Ibrani 11:8</vt:lpstr>
      <vt:lpstr>PowerPoint Presentation</vt:lpstr>
      <vt:lpstr>PANGGILAN ABRAHAM Selasa, 17 Oktober 2023</vt:lpstr>
      <vt:lpstr>PowerPoint Presentation</vt:lpstr>
      <vt:lpstr>PowerPoint Presentation</vt:lpstr>
      <vt:lpstr>PowerPoint Presentation</vt:lpstr>
      <vt:lpstr>GEREJA MULA-MULA DAN BERBAGAI ZONA NYAMAN Rabu, 18 Oktober 2023</vt:lpstr>
      <vt:lpstr>PowerPoint Presentation</vt:lpstr>
      <vt:lpstr>PowerPoint Presentation</vt:lpstr>
      <vt:lpstr>PowerPoint Presentation</vt:lpstr>
      <vt:lpstr>PowerPoint Presentation</vt:lpstr>
      <vt:lpstr>MULAILAH DI TEMPAT MANA ENGKAU BERADA Kamis, 19 Oktober 2023</vt:lpstr>
      <vt:lpstr>Beberapa prinsip dalam kata-kata Yesus  di Kisah 1:8, sebagai berikut: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PANGGILAN ALLAH UNTUK MISI</dc:title>
  <dc:creator>Office365</dc:creator>
  <cp:lastModifiedBy>Office365</cp:lastModifiedBy>
  <cp:revision>22</cp:revision>
  <dcterms:created xsi:type="dcterms:W3CDTF">2023-10-17T02:39:45Z</dcterms:created>
  <dcterms:modified xsi:type="dcterms:W3CDTF">2023-10-19T09:37:59Z</dcterms:modified>
</cp:coreProperties>
</file>