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5" r:id="rId4"/>
    <p:sldId id="258" r:id="rId5"/>
    <p:sldId id="259" r:id="rId6"/>
    <p:sldId id="274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5" r:id="rId20"/>
    <p:sldId id="276" r:id="rId21"/>
    <p:sldId id="277" r:id="rId22"/>
    <p:sldId id="278" r:id="rId23"/>
    <p:sldId id="272" r:id="rId24"/>
    <p:sldId id="279" r:id="rId25"/>
    <p:sldId id="282" r:id="rId26"/>
    <p:sldId id="280" r:id="rId27"/>
    <p:sldId id="283" r:id="rId28"/>
    <p:sldId id="284" r:id="rId29"/>
    <p:sldId id="281" r:id="rId30"/>
    <p:sldId id="286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1D2F"/>
    <a:srgbClr val="513169"/>
    <a:srgbClr val="00FFFF"/>
    <a:srgbClr val="5E5C00"/>
    <a:srgbClr val="AF091D"/>
    <a:srgbClr val="004A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5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9D409-ED0C-493F-B7B7-67BC5B8BE062}" type="datetimeFigureOut">
              <a:rPr lang="en-ID" smtClean="0"/>
              <a:t>12/10/2023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FDE5E-1BFF-4A36-92DA-F5B3477CDF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40174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9D409-ED0C-493F-B7B7-67BC5B8BE062}" type="datetimeFigureOut">
              <a:rPr lang="en-ID" smtClean="0"/>
              <a:t>12/10/2023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FDE5E-1BFF-4A36-92DA-F5B3477CDF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90999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9D409-ED0C-493F-B7B7-67BC5B8BE062}" type="datetimeFigureOut">
              <a:rPr lang="en-ID" smtClean="0"/>
              <a:t>12/10/2023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FDE5E-1BFF-4A36-92DA-F5B3477CDF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4704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9D409-ED0C-493F-B7B7-67BC5B8BE062}" type="datetimeFigureOut">
              <a:rPr lang="en-ID" smtClean="0"/>
              <a:t>12/10/2023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FDE5E-1BFF-4A36-92DA-F5B3477CDF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70189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9D409-ED0C-493F-B7B7-67BC5B8BE062}" type="datetimeFigureOut">
              <a:rPr lang="en-ID" smtClean="0"/>
              <a:t>12/10/2023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FDE5E-1BFF-4A36-92DA-F5B3477CDF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22612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9D409-ED0C-493F-B7B7-67BC5B8BE062}" type="datetimeFigureOut">
              <a:rPr lang="en-ID" smtClean="0"/>
              <a:t>12/10/2023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FDE5E-1BFF-4A36-92DA-F5B3477CDF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27040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9D409-ED0C-493F-B7B7-67BC5B8BE062}" type="datetimeFigureOut">
              <a:rPr lang="en-ID" smtClean="0"/>
              <a:t>12/10/2023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FDE5E-1BFF-4A36-92DA-F5B3477CDF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81366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9D409-ED0C-493F-B7B7-67BC5B8BE062}" type="datetimeFigureOut">
              <a:rPr lang="en-ID" smtClean="0"/>
              <a:t>12/10/2023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FDE5E-1BFF-4A36-92DA-F5B3477CDF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72494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9D409-ED0C-493F-B7B7-67BC5B8BE062}" type="datetimeFigureOut">
              <a:rPr lang="en-ID" smtClean="0"/>
              <a:t>12/10/2023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FDE5E-1BFF-4A36-92DA-F5B3477CDF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76405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9D409-ED0C-493F-B7B7-67BC5B8BE062}" type="datetimeFigureOut">
              <a:rPr lang="en-ID" smtClean="0"/>
              <a:t>12/10/2023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FDE5E-1BFF-4A36-92DA-F5B3477CDF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92233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9D409-ED0C-493F-B7B7-67BC5B8BE062}" type="datetimeFigureOut">
              <a:rPr lang="en-ID" smtClean="0"/>
              <a:t>12/10/2023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FDE5E-1BFF-4A36-92DA-F5B3477CDF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88012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9D409-ED0C-493F-B7B7-67BC5B8BE062}" type="datetimeFigureOut">
              <a:rPr lang="en-ID" smtClean="0"/>
              <a:t>12/10/2023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FDE5E-1BFF-4A36-92DA-F5B3477CDF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81126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p!!Rectangle">
            <a:extLst>
              <a:ext uri="{FF2B5EF4-FFF2-40B4-BE49-F238E27FC236}">
                <a16:creationId xmlns:a16="http://schemas.microsoft.com/office/drawing/2014/main" id="{2FB82883-1DC0-4BE1-A607-009095F33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CF8A04-36E5-64D0-BACE-57741742E0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334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6" name="m!!text rectangle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7711" y="4638503"/>
            <a:ext cx="6288577" cy="1332634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FF36A4-239E-B2AB-3659-1CEBF803F8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7340" y="4727173"/>
            <a:ext cx="5989320" cy="868823"/>
          </a:xfrm>
        </p:spPr>
        <p:txBody>
          <a:bodyPr anchor="ctr">
            <a:normAutofit/>
          </a:bodyPr>
          <a:lstStyle/>
          <a:p>
            <a:r>
              <a:rPr lang="en-US" sz="3600" dirty="0">
                <a:latin typeface="Impact" panose="020B0806030902050204" pitchFamily="34" charset="0"/>
              </a:rPr>
              <a:t>MISI ALLAH BAGI KITA : BAGIAN 2</a:t>
            </a:r>
            <a:endParaRPr lang="en-ID" sz="3600" dirty="0">
              <a:latin typeface="Impact" panose="020B0806030902050204" pitchFamily="34" charset="0"/>
            </a:endParaRPr>
          </a:p>
        </p:txBody>
      </p:sp>
      <p:sp>
        <p:nvSpPr>
          <p:cNvPr id="17" name="m!!accent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62332" y="5628237"/>
            <a:ext cx="5419335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EA791D-7791-4BEF-9F57-5A3F61A112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1803" y="5680637"/>
            <a:ext cx="5220393" cy="598516"/>
          </a:xfrm>
        </p:spPr>
        <p:txBody>
          <a:bodyPr anchor="ctr">
            <a:noAutofit/>
          </a:bodyPr>
          <a:lstStyle/>
          <a:p>
            <a:r>
              <a:rPr lang="en-US" sz="1800" b="1" dirty="0"/>
              <a:t>Pelajaran ke-2, </a:t>
            </a:r>
            <a:r>
              <a:rPr lang="en-US" sz="1800" b="1" dirty="0" err="1"/>
              <a:t>Triwulan</a:t>
            </a:r>
            <a:r>
              <a:rPr lang="en-US" sz="1800" b="1" dirty="0"/>
              <a:t> IV</a:t>
            </a:r>
          </a:p>
          <a:p>
            <a:r>
              <a:rPr lang="en-US" sz="1800" b="1" dirty="0" err="1"/>
              <a:t>Tahun</a:t>
            </a:r>
            <a:r>
              <a:rPr lang="en-US" sz="1800" b="1" dirty="0"/>
              <a:t> 2023</a:t>
            </a:r>
            <a:endParaRPr lang="en-ID" sz="1800" b="1" dirty="0"/>
          </a:p>
        </p:txBody>
      </p:sp>
    </p:spTree>
    <p:extLst>
      <p:ext uri="{BB962C8B-B14F-4D97-AF65-F5344CB8AC3E}">
        <p14:creationId xmlns:p14="http://schemas.microsoft.com/office/powerpoint/2010/main" val="2250857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BB391AD-F21C-6422-D418-6FA37A7C25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45" r="1" b="30716"/>
          <a:stretch/>
        </p:blipFill>
        <p:spPr>
          <a:xfrm>
            <a:off x="419952" y="254451"/>
            <a:ext cx="8138333" cy="247569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9278E-9AA7-BCC5-A88B-0342280BC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655" y="2834093"/>
            <a:ext cx="8514629" cy="3814538"/>
          </a:xfrm>
          <a:noFill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>
                <a:solidFill>
                  <a:srgbClr val="FFFF00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FOKUS UTAMA </a:t>
            </a:r>
            <a:r>
              <a:rPr lang="en-ID" dirty="0" err="1">
                <a:solidFill>
                  <a:srgbClr val="FFFF00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dari</a:t>
            </a:r>
            <a:r>
              <a:rPr lang="en-ID" dirty="0">
                <a:solidFill>
                  <a:srgbClr val="FFFF00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Perintah</a:t>
            </a:r>
            <a:r>
              <a:rPr lang="en-ID" dirty="0">
                <a:solidFill>
                  <a:srgbClr val="FFFF00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 Agung </a:t>
            </a:r>
            <a:r>
              <a:rPr lang="en-ID" dirty="0" err="1">
                <a:solidFill>
                  <a:srgbClr val="FFFF00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Yesus</a:t>
            </a:r>
            <a:r>
              <a:rPr lang="en-ID" dirty="0">
                <a:solidFill>
                  <a:srgbClr val="FFFF00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adalah</a:t>
            </a:r>
            <a:r>
              <a:rPr lang="en-ID" dirty="0">
                <a:solidFill>
                  <a:srgbClr val="FFFF00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 PEMURIDAN, </a:t>
            </a:r>
            <a:r>
              <a:rPr lang="en-ID" dirty="0" err="1">
                <a:solidFill>
                  <a:srgbClr val="FFFF00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itu</a:t>
            </a:r>
            <a:r>
              <a:rPr lang="en-ID" dirty="0">
                <a:solidFill>
                  <a:srgbClr val="FFFF00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 juga </a:t>
            </a:r>
            <a:r>
              <a:rPr lang="en-ID" dirty="0" err="1">
                <a:solidFill>
                  <a:srgbClr val="FFFF00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merupakan</a:t>
            </a:r>
            <a:r>
              <a:rPr lang="en-ID" dirty="0">
                <a:solidFill>
                  <a:srgbClr val="FFFF00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tugas</a:t>
            </a:r>
            <a:r>
              <a:rPr lang="en-ID" dirty="0">
                <a:solidFill>
                  <a:srgbClr val="FFFF00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utama</a:t>
            </a:r>
            <a:r>
              <a:rPr lang="en-ID" dirty="0">
                <a:solidFill>
                  <a:srgbClr val="FFFF00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dari</a:t>
            </a:r>
            <a:r>
              <a:rPr lang="en-ID" dirty="0">
                <a:solidFill>
                  <a:srgbClr val="FFFF00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misi</a:t>
            </a:r>
            <a:r>
              <a:rPr lang="en-ID" dirty="0">
                <a:solidFill>
                  <a:srgbClr val="FFFF00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Secara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literal,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bahasa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Yunani,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permulaan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dari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Matius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28:19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mengatakan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"</a:t>
            </a:r>
            <a:r>
              <a:rPr lang="en-ID" dirty="0">
                <a:solidFill>
                  <a:schemeClr val="bg1"/>
                </a:solidFill>
                <a:latin typeface="Eras Demi ITC" panose="020B0805030504020804" pitchFamily="34" charset="0"/>
              </a:rPr>
              <a:t>Karena </a:t>
            </a:r>
            <a:r>
              <a:rPr lang="en-ID" dirty="0" err="1">
                <a:solidFill>
                  <a:schemeClr val="bg1"/>
                </a:solidFill>
                <a:latin typeface="Eras Demi ITC" panose="020B0805030504020804" pitchFamily="34" charset="0"/>
              </a:rPr>
              <a:t>itu</a:t>
            </a:r>
            <a:r>
              <a:rPr lang="en-ID" dirty="0">
                <a:solidFill>
                  <a:schemeClr val="bg1"/>
                </a:solidFill>
                <a:latin typeface="Eras Demi ITC" panose="020B08050305040208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Eras Demi ITC" panose="020B0805030504020804" pitchFamily="34" charset="0"/>
              </a:rPr>
              <a:t>pergilah</a:t>
            </a:r>
            <a:r>
              <a:rPr lang="en-ID" dirty="0">
                <a:solidFill>
                  <a:schemeClr val="bg1"/>
                </a:solidFill>
                <a:latin typeface="Eras Demi ITC" panose="020B08050305040208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Eras Demi ITC" panose="020B0805030504020804" pitchFamily="34" charset="0"/>
              </a:rPr>
              <a:t>jadikanlah</a:t>
            </a:r>
            <a:r>
              <a:rPr lang="en-ID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Eras Demi ITC" panose="020B0805030504020804" pitchFamily="34" charset="0"/>
              </a:rPr>
              <a:t>semua</a:t>
            </a:r>
            <a:r>
              <a:rPr lang="en-ID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Eras Demi ITC" panose="020B0805030504020804" pitchFamily="34" charset="0"/>
              </a:rPr>
              <a:t>bangsa</a:t>
            </a:r>
            <a:r>
              <a:rPr lang="en-ID" dirty="0">
                <a:solidFill>
                  <a:schemeClr val="bg1"/>
                </a:solidFill>
                <a:latin typeface="Eras Demi ITC" panose="020B0805030504020804" pitchFamily="34" charset="0"/>
              </a:rPr>
              <a:t> murid-Ku.... 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" </a:t>
            </a:r>
          </a:p>
          <a:p>
            <a:pPr marL="0" indent="0">
              <a:buNone/>
            </a:pP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Ungkapan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"</a:t>
            </a:r>
            <a:r>
              <a:rPr lang="en-ID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karena</a:t>
            </a:r>
            <a:r>
              <a:rPr lang="en-ID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"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memberikan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landasan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bagi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perintah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tersebut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berdasarkan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apa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baru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saja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disampaikan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Yesus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Matius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28:18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yaitu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mengenai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Kuasa,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otoritas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dan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kedaulatan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Yesus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81848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73AD41DB-DF9F-49BC-85AE-6AB1840A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FAF203-0B3A-7CEC-BBF9-B536630967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841"/>
          <a:stretch/>
        </p:blipFill>
        <p:spPr>
          <a:xfrm>
            <a:off x="20" y="-1"/>
            <a:ext cx="9143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322F1-20F9-DF99-CAD6-AA9AEC6CE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786" y="4286160"/>
            <a:ext cx="8122289" cy="23796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Bernard MT Condensed" panose="02050806060905020404" pitchFamily="18" charset="0"/>
              </a:rPr>
              <a:t>KATA KERJA AKTIF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Bernard MT Condensed" panose="02050806060905020404" pitchFamily="18" charset="0"/>
              </a:rPr>
              <a:t>dalam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Bernard MT Condensed" panose="02050806060905020404" pitchFamily="18" charset="0"/>
              </a:rPr>
              <a:t>Amanat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Bernard MT Condensed" panose="02050806060905020404" pitchFamily="18" charset="0"/>
              </a:rPr>
              <a:t> Agung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Bernard MT Condensed" panose="02050806060905020404" pitchFamily="18" charset="0"/>
              </a:rPr>
              <a:t>Yesus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Bernard MT Condensed" panose="02050806060905020404" pitchFamily="18" charset="0"/>
              </a:rPr>
              <a:t>adalah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Bernard MT Condensed" panose="02050806060905020404" pitchFamily="18" charset="0"/>
              </a:rPr>
              <a:t> " JADIKAN MURID". </a:t>
            </a:r>
          </a:p>
          <a:p>
            <a:pPr marL="0" indent="0">
              <a:buNone/>
            </a:pPr>
            <a:r>
              <a:rPr lang="en-ID" sz="3200" b="1" dirty="0" err="1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Mengajar</a:t>
            </a:r>
            <a:r>
              <a:rPr lang="en-ID" sz="3200" b="1" dirty="0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sz="3200" b="1" dirty="0" err="1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Membaptis</a:t>
            </a:r>
            <a:r>
              <a:rPr lang="en-ID" sz="3200" b="1" dirty="0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adalah</a:t>
            </a:r>
            <a:r>
              <a:rPr lang="en-ID" sz="3200" b="1" dirty="0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ciri</a:t>
            </a:r>
            <a:r>
              <a:rPr lang="en-ID" sz="3200" b="1" dirty="0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khas</a:t>
            </a:r>
            <a:r>
              <a:rPr lang="en-ID" sz="3200" b="1" dirty="0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dari</a:t>
            </a:r>
            <a:r>
              <a:rPr lang="en-ID" sz="3200" b="1" dirty="0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 proses </a:t>
            </a:r>
            <a:r>
              <a:rPr lang="en-ID" sz="3200" b="1" dirty="0" err="1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pemuridan</a:t>
            </a:r>
            <a:r>
              <a:rPr lang="en-ID" sz="3200" b="1" dirty="0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. </a:t>
            </a:r>
            <a:r>
              <a:rPr lang="en-ID" sz="3200" b="1" dirty="0" err="1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Yesus</a:t>
            </a:r>
            <a:r>
              <a:rPr lang="en-ID" sz="3200" b="1" dirty="0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dengan</a:t>
            </a:r>
            <a:r>
              <a:rPr lang="en-ID" sz="3200" b="1" dirty="0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jelas</a:t>
            </a:r>
            <a:r>
              <a:rPr lang="en-ID" sz="3200" b="1" dirty="0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mengarahkan</a:t>
            </a:r>
            <a:r>
              <a:rPr lang="en-ID" sz="3200" b="1" dirty="0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 murid-</a:t>
            </a:r>
            <a:r>
              <a:rPr lang="en-ID" sz="3200" b="1" dirty="0" err="1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muridNya</a:t>
            </a:r>
            <a:r>
              <a:rPr lang="en-ID" sz="3200" b="1" dirty="0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 pada </a:t>
            </a:r>
            <a:r>
              <a:rPr lang="en-ID" sz="3200" b="1" dirty="0" err="1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satu</a:t>
            </a:r>
            <a:r>
              <a:rPr lang="en-ID" sz="3200" b="1" dirty="0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tujuan</a:t>
            </a:r>
            <a:r>
              <a:rPr lang="en-ID" sz="3200" b="1" dirty="0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yaitu</a:t>
            </a:r>
            <a:r>
              <a:rPr lang="en-ID" sz="3200" b="1" dirty="0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Gill Sans Nova Cond Ultra Bold" panose="020B0B04020104020203" pitchFamily="34" charset="0"/>
              </a:rPr>
              <a:t>Pemuridan</a:t>
            </a:r>
            <a:r>
              <a:rPr lang="en-ID" sz="3200" b="1" dirty="0">
                <a:solidFill>
                  <a:srgbClr val="FFFF00">
                    <a:alpha val="80000"/>
                  </a:srgbClr>
                </a:solidFill>
                <a:latin typeface="Franklin Gothic Medium Cond" panose="020B06060304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83059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A401B-F5F0-843A-AED6-01D1638EC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507414"/>
            <a:ext cx="5206259" cy="6294782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Perintah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Agung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ini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bersifat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UNIVERSAL.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Perintah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untuk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menjalanlan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misi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ini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tidak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terbatas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pada murid-murid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Yesus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di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waktu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lalu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endParaRPr lang="en-ID" sz="3000" dirty="0">
              <a:solidFill>
                <a:srgbClr val="C00000"/>
              </a:solidFill>
              <a:latin typeface="Tw Cen MT Condensed Extra Bold" panose="020B0803020202020204" pitchFamily="34" charset="0"/>
            </a:endParaRPr>
          </a:p>
          <a:p>
            <a:pPr marL="0" indent="0">
              <a:buNone/>
            </a:pPr>
            <a:r>
              <a:rPr lang="en-ID" sz="3000" dirty="0" err="1">
                <a:latin typeface="Gill Sans Nova Cond Ultra Bold" panose="020B0B04020104020203" pitchFamily="34" charset="0"/>
              </a:rPr>
              <a:t>Setiap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pengikut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Yesus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Kristus</a:t>
            </a:r>
            <a:r>
              <a:rPr lang="en-ID" sz="3000" dirty="0">
                <a:latin typeface="Gill Sans Nova Cond Ultra Bold" panose="020B0B04020104020203" pitchFamily="34" charset="0"/>
              </a:rPr>
              <a:t> yang </a:t>
            </a:r>
            <a:r>
              <a:rPr lang="en-ID" sz="3000" dirty="0" err="1">
                <a:latin typeface="Gill Sans Nova Cond Ultra Bold" panose="020B0B04020104020203" pitchFamily="34" charset="0"/>
              </a:rPr>
              <a:t>sejati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haruslah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terlibat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dalam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kegiatan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pemuridan</a:t>
            </a:r>
            <a:r>
              <a:rPr lang="en-ID" sz="3000" dirty="0">
                <a:latin typeface="Gill Sans Nova Cond Ultra Bold" panose="020B0B04020104020203" pitchFamily="34" charset="0"/>
              </a:rPr>
              <a:t>. </a:t>
            </a:r>
            <a:r>
              <a:rPr lang="en-ID" sz="30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Lebih</a:t>
            </a:r>
            <a:r>
              <a:rPr lang="en-ID" sz="30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jauh</a:t>
            </a:r>
            <a:r>
              <a:rPr lang="en-ID" sz="30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lagi</a:t>
            </a:r>
            <a:r>
              <a:rPr lang="en-ID" sz="30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, </a:t>
            </a:r>
            <a:r>
              <a:rPr lang="en-ID" sz="30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pekabaran</a:t>
            </a:r>
            <a:r>
              <a:rPr lang="en-ID" sz="30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yang </a:t>
            </a:r>
            <a:r>
              <a:rPr lang="en-ID" sz="30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disampaikan</a:t>
            </a:r>
            <a:r>
              <a:rPr lang="en-ID" sz="30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yaitu</a:t>
            </a:r>
            <a:r>
              <a:rPr lang="en-ID" sz="30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Injil</a:t>
            </a:r>
            <a:r>
              <a:rPr lang="en-ID" sz="30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yang </a:t>
            </a:r>
            <a:r>
              <a:rPr lang="en-ID" sz="30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kekal</a:t>
            </a:r>
            <a:r>
              <a:rPr lang="en-ID" sz="30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dari</a:t>
            </a:r>
            <a:r>
              <a:rPr lang="en-ID" sz="30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Yesus</a:t>
            </a:r>
            <a:r>
              <a:rPr lang="en-ID" sz="30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Kristus</a:t>
            </a:r>
            <a:r>
              <a:rPr lang="en-ID" sz="30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ini</a:t>
            </a:r>
            <a:r>
              <a:rPr lang="en-ID" sz="30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ditujukan</a:t>
            </a:r>
            <a:r>
              <a:rPr lang="en-ID" sz="30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untuk</a:t>
            </a:r>
            <a:r>
              <a:rPr lang="en-ID" sz="30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seluruh</a:t>
            </a:r>
            <a:r>
              <a:rPr lang="en-ID" sz="30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dunia, </a:t>
            </a:r>
            <a:r>
              <a:rPr lang="en-ID" sz="30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tanpa</a:t>
            </a:r>
            <a:r>
              <a:rPr lang="en-ID" sz="30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batasan</a:t>
            </a:r>
            <a:r>
              <a:rPr lang="en-ID" sz="30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geografis</a:t>
            </a:r>
            <a:r>
              <a:rPr lang="en-ID" sz="30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, </a:t>
            </a:r>
            <a:r>
              <a:rPr lang="en-ID" sz="30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sosial</a:t>
            </a:r>
            <a:r>
              <a:rPr lang="en-ID" sz="30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, dan juga </a:t>
            </a:r>
            <a:r>
              <a:rPr lang="en-ID" sz="30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suku</a:t>
            </a:r>
            <a:r>
              <a:rPr lang="en-ID" sz="30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5"/>
            <a:ext cx="306939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"/>
            <a:ext cx="306939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2"/>
            <a:ext cx="3051501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0"/>
            <a:ext cx="2708601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1896FC-C103-652A-09CC-A53881D55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657" y="2405894"/>
            <a:ext cx="3753561" cy="24978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0634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E0646E-9FCB-6C06-3784-99181ED94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167214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INJIL KEKAL: PEKABARAN DARI MISI</a:t>
            </a:r>
            <a:br>
              <a:rPr lang="en-ID" sz="3200" dirty="0">
                <a:solidFill>
                  <a:srgbClr val="FFFFFF"/>
                </a:solidFill>
              </a:rPr>
            </a:b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Selasa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10 </a:t>
            </a: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Oktober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98324-932F-9839-F25E-1606B218F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145" y="1756290"/>
            <a:ext cx="6298093" cy="4922806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sz="3600" dirty="0">
                <a:latin typeface="Impact" panose="020B0806030902050204" pitchFamily="34" charset="0"/>
              </a:rPr>
              <a:t>Wahyu 14:6-7 </a:t>
            </a:r>
          </a:p>
          <a:p>
            <a:pPr marL="0" indent="0" algn="ctr">
              <a:buNone/>
            </a:pPr>
            <a:r>
              <a:rPr lang="en-ID" dirty="0">
                <a:latin typeface="Tw Cen MT Condensed Extra Bold" panose="020B0803020202020204" pitchFamily="34" charset="0"/>
              </a:rPr>
              <a:t>Dan </a:t>
            </a:r>
            <a:r>
              <a:rPr lang="en-ID" dirty="0" err="1">
                <a:latin typeface="Tw Cen MT Condensed Extra Bold" panose="020B0803020202020204" pitchFamily="34" charset="0"/>
              </a:rPr>
              <a:t>aku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melihat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seorang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malaikat</a:t>
            </a:r>
            <a:r>
              <a:rPr lang="en-ID" dirty="0">
                <a:latin typeface="Tw Cen MT Condensed Extra Bold" panose="020B0803020202020204" pitchFamily="34" charset="0"/>
              </a:rPr>
              <a:t> lain terbang di </a:t>
            </a:r>
            <a:r>
              <a:rPr lang="en-ID" dirty="0" err="1">
                <a:latin typeface="Tw Cen MT Condensed Extra Bold" panose="020B0803020202020204" pitchFamily="34" charset="0"/>
              </a:rPr>
              <a:t>tengah-tengah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langit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padanya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Injil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kekal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diberitakannya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diam</a:t>
            </a:r>
            <a:r>
              <a:rPr lang="en-ID" dirty="0">
                <a:latin typeface="Tw Cen MT Condensed Extra Bold" panose="020B0803020202020204" pitchFamily="34" charset="0"/>
              </a:rPr>
              <a:t> di </a:t>
            </a:r>
            <a:r>
              <a:rPr lang="en-ID" dirty="0" err="1">
                <a:latin typeface="Tw Cen MT Condensed Extra Bold" panose="020B0803020202020204" pitchFamily="34" charset="0"/>
              </a:rPr>
              <a:t>atas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bumi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semua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bangsa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suku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bahasa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kaum</a:t>
            </a:r>
            <a:r>
              <a:rPr lang="en-ID" dirty="0">
                <a:latin typeface="Tw Cen MT Condensed Extra Bold" panose="020B0803020202020204" pitchFamily="34" charset="0"/>
              </a:rPr>
              <a:t>, dan </a:t>
            </a:r>
            <a:r>
              <a:rPr lang="en-ID" dirty="0" err="1">
                <a:latin typeface="Tw Cen MT Condensed Extra Bold" panose="020B0803020202020204" pitchFamily="34" charset="0"/>
              </a:rPr>
              <a:t>ia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berseru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suara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nyaring</a:t>
            </a:r>
            <a:r>
              <a:rPr lang="en-ID" dirty="0">
                <a:latin typeface="Tw Cen MT Condensed Extra Bold" panose="020B0803020202020204" pitchFamily="34" charset="0"/>
              </a:rPr>
              <a:t>: "</a:t>
            </a:r>
            <a:r>
              <a:rPr lang="en-ID" dirty="0" err="1">
                <a:latin typeface="Tw Cen MT Condensed Extra Bold" panose="020B0803020202020204" pitchFamily="34" charset="0"/>
              </a:rPr>
              <a:t>Takutlah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akan</a:t>
            </a:r>
            <a:r>
              <a:rPr lang="en-ID" dirty="0">
                <a:latin typeface="Tw Cen MT Condensed Extra Bold" panose="020B0803020202020204" pitchFamily="34" charset="0"/>
              </a:rPr>
              <a:t> Allah dan </a:t>
            </a:r>
            <a:r>
              <a:rPr lang="en-ID" dirty="0" err="1">
                <a:latin typeface="Tw Cen MT Condensed Extra Bold" panose="020B0803020202020204" pitchFamily="34" charset="0"/>
              </a:rPr>
              <a:t>muliakanlah</a:t>
            </a:r>
            <a:r>
              <a:rPr lang="en-ID" dirty="0">
                <a:latin typeface="Tw Cen MT Condensed Extra Bold" panose="020B0803020202020204" pitchFamily="34" charset="0"/>
              </a:rPr>
              <a:t> Dia, </a:t>
            </a:r>
            <a:r>
              <a:rPr lang="en-ID" dirty="0" err="1">
                <a:latin typeface="Tw Cen MT Condensed Extra Bold" panose="020B0803020202020204" pitchFamily="34" charset="0"/>
              </a:rPr>
              <a:t>karena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tiba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saat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penghakiman</a:t>
            </a:r>
            <a:r>
              <a:rPr lang="en-ID" dirty="0">
                <a:latin typeface="Tw Cen MT Condensed Extra Bold" panose="020B0803020202020204" pitchFamily="34" charset="0"/>
              </a:rPr>
              <a:t>-Nya, dan </a:t>
            </a:r>
            <a:r>
              <a:rPr lang="en-ID" dirty="0" err="1">
                <a:latin typeface="Tw Cen MT Condensed Extra Bold" panose="020B0803020202020204" pitchFamily="34" charset="0"/>
              </a:rPr>
              <a:t>sembahlah</a:t>
            </a:r>
            <a:r>
              <a:rPr lang="en-ID" dirty="0">
                <a:latin typeface="Tw Cen MT Condensed Extra Bold" panose="020B0803020202020204" pitchFamily="34" charset="0"/>
              </a:rPr>
              <a:t> Dia yang </a:t>
            </a:r>
            <a:r>
              <a:rPr lang="en-ID" dirty="0" err="1">
                <a:latin typeface="Tw Cen MT Condensed Extra Bold" panose="020B0803020202020204" pitchFamily="34" charset="0"/>
              </a:rPr>
              <a:t>telah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menjadikan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langit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bumi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laut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semua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mata</a:t>
            </a:r>
            <a:r>
              <a:rPr lang="en-ID" dirty="0">
                <a:latin typeface="Tw Cen MT Condensed Extra Bold" panose="020B0803020202020204" pitchFamily="34" charset="0"/>
              </a:rPr>
              <a:t> air."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4A6A7B-D837-DC4B-24CA-5C23A049F1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23" r="37645"/>
          <a:stretch/>
        </p:blipFill>
        <p:spPr>
          <a:xfrm>
            <a:off x="6574383" y="2191993"/>
            <a:ext cx="2395801" cy="35164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517539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AA13B0-1AF4-E6B7-6E08-0A5260413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53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B6A403-BB90-4DAB-36DA-65DCD7732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63757"/>
          </a:xfrm>
          <a:solidFill>
            <a:srgbClr val="571D2F"/>
          </a:solidFill>
        </p:spPr>
        <p:txBody>
          <a:bodyPr>
            <a:normAutofit/>
          </a:bodyPr>
          <a:lstStyle/>
          <a:p>
            <a:pPr algn="ctr"/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INJIL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adalah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kabar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baik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mengenai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kasih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karunia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ditawarkan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kepada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semua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orang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melalui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Yesus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Kristus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 </a:t>
            </a:r>
            <a:b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Apa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harus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ketahui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tentang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kabar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baik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ini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BFB46-2A10-748F-614F-836210A43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716" y="1895061"/>
            <a:ext cx="8316567" cy="486354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dirty="0">
                <a:latin typeface="Tw Cen MT Condensed Extra Bold" panose="020B0803020202020204" pitchFamily="34" charset="0"/>
              </a:rPr>
              <a:t>Dia </a:t>
            </a:r>
            <a:r>
              <a:rPr lang="en-ID" dirty="0" err="1">
                <a:latin typeface="Tw Cen MT Condensed Extra Bold" panose="020B0803020202020204" pitchFamily="34" charset="0"/>
              </a:rPr>
              <a:t>datang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dunia </a:t>
            </a:r>
            <a:r>
              <a:rPr lang="en-ID" dirty="0" err="1">
                <a:latin typeface="Tw Cen MT Condensed Extra Bold" panose="020B0803020202020204" pitchFamily="34" charset="0"/>
              </a:rPr>
              <a:t>ini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menunjukkan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"</a:t>
            </a:r>
            <a:r>
              <a:rPr lang="en-ID" dirty="0" err="1">
                <a:latin typeface="Tw Cen MT Condensed Extra Bold" panose="020B0803020202020204" pitchFamily="34" charset="0"/>
              </a:rPr>
              <a:t>kasih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karunia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kebenaran</a:t>
            </a:r>
            <a:r>
              <a:rPr lang="en-ID" dirty="0">
                <a:latin typeface="Tw Cen MT Condensed Extra Bold" panose="020B0803020202020204" pitchFamily="34" charset="0"/>
              </a:rPr>
              <a:t>" [</a:t>
            </a:r>
            <a:r>
              <a:rPr lang="en-ID" dirty="0" err="1">
                <a:latin typeface="Tw Cen MT Condensed Extra Bold" panose="020B0803020202020204" pitchFamily="34" charset="0"/>
              </a:rPr>
              <a:t>Yohanes</a:t>
            </a:r>
            <a:r>
              <a:rPr lang="en-ID" dirty="0">
                <a:latin typeface="Tw Cen MT Condensed Extra Bold" panose="020B0803020202020204" pitchFamily="34" charset="0"/>
              </a:rPr>
              <a:t> 1:14]. 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>
                <a:latin typeface="Tw Cen MT Condensed Extra Bold" panose="020B0803020202020204" pitchFamily="34" charset="0"/>
              </a:rPr>
              <a:t>Dia </a:t>
            </a:r>
            <a:r>
              <a:rPr lang="en-ID" dirty="0" err="1">
                <a:latin typeface="Tw Cen MT Condensed Extra Bold" panose="020B0803020202020204" pitchFamily="34" charset="0"/>
              </a:rPr>
              <a:t>menghidupkan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kehidupan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berdosa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mati</a:t>
            </a:r>
            <a:r>
              <a:rPr lang="en-ID" dirty="0">
                <a:latin typeface="Tw Cen MT Condensed Extra Bold" panose="020B0803020202020204" pitchFamily="34" charset="0"/>
              </a:rPr>
              <a:t> di </a:t>
            </a:r>
            <a:r>
              <a:rPr lang="en-ID" dirty="0" err="1">
                <a:latin typeface="Tw Cen MT Condensed Extra Bold" panose="020B0803020202020204" pitchFamily="34" charset="0"/>
              </a:rPr>
              <a:t>kayu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salib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sebagai</a:t>
            </a:r>
            <a:r>
              <a:rPr lang="en-ID" dirty="0">
                <a:latin typeface="Tw Cen MT Condensed Extra Bold" panose="020B0803020202020204" pitchFamily="34" charset="0"/>
              </a:rPr>
              <a:t> korban </a:t>
            </a:r>
            <a:r>
              <a:rPr lang="en-ID" dirty="0" err="1">
                <a:latin typeface="Tw Cen MT Condensed Extra Bold" panose="020B0803020202020204" pitchFamily="34" charset="0"/>
              </a:rPr>
              <a:t>pengganti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menanggung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hukuman</a:t>
            </a:r>
            <a:r>
              <a:rPr lang="en-ID" dirty="0">
                <a:latin typeface="Tw Cen MT Condensed Extra Bold" panose="020B0803020202020204" pitchFamily="34" charset="0"/>
              </a:rPr>
              <a:t> dosa-dosa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[</a:t>
            </a:r>
            <a:r>
              <a:rPr lang="en-ID" dirty="0" err="1">
                <a:latin typeface="Tw Cen MT Condensed Extra Bold" panose="020B0803020202020204" pitchFamily="34" charset="0"/>
              </a:rPr>
              <a:t>Yesaya</a:t>
            </a:r>
            <a:r>
              <a:rPr lang="en-ID" dirty="0">
                <a:latin typeface="Tw Cen MT Condensed Extra Bold" panose="020B0803020202020204" pitchFamily="34" charset="0"/>
              </a:rPr>
              <a:t> 53:4, 5; 1 Petrus 3:18]. 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>
                <a:latin typeface="Tw Cen MT Condensed Extra Bold" panose="020B0803020202020204" pitchFamily="34" charset="0"/>
              </a:rPr>
              <a:t>Dia </a:t>
            </a:r>
            <a:r>
              <a:rPr lang="en-ID" dirty="0" err="1">
                <a:latin typeface="Tw Cen MT Condensed Extra Bold" panose="020B0803020202020204" pitchFamily="34" charset="0"/>
              </a:rPr>
              <a:t>bangkit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dari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antara</a:t>
            </a:r>
            <a:r>
              <a:rPr lang="en-ID" dirty="0">
                <a:latin typeface="Tw Cen MT Condensed Extra Bold" panose="020B0803020202020204" pitchFamily="34" charset="0"/>
              </a:rPr>
              <a:t> orang </a:t>
            </a:r>
            <a:r>
              <a:rPr lang="en-ID" dirty="0" err="1">
                <a:latin typeface="Tw Cen MT Condensed Extra Bold" panose="020B0803020202020204" pitchFamily="34" charset="0"/>
              </a:rPr>
              <a:t>mati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terangkat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surga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ditinggikan</a:t>
            </a:r>
            <a:r>
              <a:rPr lang="en-ID" dirty="0">
                <a:latin typeface="Tw Cen MT Condensed Extra Bold" panose="020B0803020202020204" pitchFamily="34" charset="0"/>
              </a:rPr>
              <a:t> oleh Bapa, dan </a:t>
            </a:r>
            <a:r>
              <a:rPr lang="en-ID" dirty="0" err="1">
                <a:latin typeface="Tw Cen MT Condensed Extra Bold" panose="020B0803020202020204" pitchFamily="34" charset="0"/>
              </a:rPr>
              <a:t>saat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ini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mengantarai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kepentingan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di Bait </a:t>
            </a:r>
            <a:r>
              <a:rPr lang="en-ID" dirty="0" err="1">
                <a:latin typeface="Tw Cen MT Condensed Extra Bold" panose="020B0803020202020204" pitchFamily="34" charset="0"/>
              </a:rPr>
              <a:t>Suci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surgawi</a:t>
            </a:r>
            <a:r>
              <a:rPr lang="en-ID" dirty="0">
                <a:latin typeface="Tw Cen MT Condensed Extra Bold" panose="020B0803020202020204" pitchFamily="34" charset="0"/>
              </a:rPr>
              <a:t> [Wahyu 1:18; </a:t>
            </a:r>
            <a:r>
              <a:rPr lang="en-ID" dirty="0" err="1">
                <a:latin typeface="Tw Cen MT Condensed Extra Bold" panose="020B0803020202020204" pitchFamily="34" charset="0"/>
              </a:rPr>
              <a:t>Kisah</a:t>
            </a:r>
            <a:r>
              <a:rPr lang="en-ID" dirty="0">
                <a:latin typeface="Tw Cen MT Condensed Extra Bold" panose="020B0803020202020204" pitchFamily="34" charset="0"/>
              </a:rPr>
              <a:t> Para Rasul 2:33; </a:t>
            </a:r>
            <a:r>
              <a:rPr lang="en-ID" dirty="0" err="1">
                <a:latin typeface="Tw Cen MT Condensed Extra Bold" panose="020B0803020202020204" pitchFamily="34" charset="0"/>
              </a:rPr>
              <a:t>Ibrani</a:t>
            </a:r>
            <a:r>
              <a:rPr lang="en-ID" dirty="0">
                <a:latin typeface="Tw Cen MT Condensed Extra Bold" panose="020B0803020202020204" pitchFamily="34" charset="0"/>
              </a:rPr>
              <a:t> 7:25]. 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>
                <a:latin typeface="Tw Cen MT Condensed Extra Bold" panose="020B0803020202020204" pitchFamily="34" charset="0"/>
              </a:rPr>
              <a:t>Dia </a:t>
            </a:r>
            <a:r>
              <a:rPr lang="en-ID" dirty="0" err="1">
                <a:latin typeface="Tw Cen MT Condensed Extra Bold" panose="020B0803020202020204" pitchFamily="34" charset="0"/>
              </a:rPr>
              <a:t>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segera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memenuhi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janji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terbesarnya-kembali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keagungan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kemuliaan</a:t>
            </a:r>
            <a:r>
              <a:rPr lang="en-ID" dirty="0">
                <a:latin typeface="Tw Cen MT Condensed Extra Bold" panose="020B0803020202020204" pitchFamily="34" charset="0"/>
              </a:rPr>
              <a:t> dan, </a:t>
            </a:r>
            <a:r>
              <a:rPr lang="en-ID" dirty="0" err="1">
                <a:latin typeface="Tw Cen MT Condensed Extra Bold" panose="020B0803020202020204" pitchFamily="34" charset="0"/>
              </a:rPr>
              <a:t>puncaknya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sesudah</a:t>
            </a:r>
            <a:r>
              <a:rPr lang="en-ID" dirty="0">
                <a:latin typeface="Tw Cen MT Condensed Extra Bold" panose="020B0803020202020204" pitchFamily="34" charset="0"/>
              </a:rPr>
              <a:t> masa </a:t>
            </a:r>
            <a:r>
              <a:rPr lang="en-ID" dirty="0" err="1">
                <a:latin typeface="Tw Cen MT Condensed Extra Bold" panose="020B0803020202020204" pitchFamily="34" charset="0"/>
              </a:rPr>
              <a:t>seribu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tahun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mendirikan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kerajaan</a:t>
            </a:r>
            <a:r>
              <a:rPr lang="en-ID" dirty="0">
                <a:latin typeface="Tw Cen MT Condensed Extra Bold" panose="020B0803020202020204" pitchFamily="34" charset="0"/>
              </a:rPr>
              <a:t> Allah di </a:t>
            </a:r>
            <a:r>
              <a:rPr lang="en-ID" dirty="0" err="1">
                <a:latin typeface="Tw Cen MT Condensed Extra Bold" panose="020B0803020202020204" pitchFamily="34" charset="0"/>
              </a:rPr>
              <a:t>bumi</a:t>
            </a:r>
            <a:r>
              <a:rPr lang="en-ID" dirty="0">
                <a:latin typeface="Tw Cen MT Condensed Extra Bold" panose="020B0803020202020204" pitchFamily="34" charset="0"/>
              </a:rPr>
              <a:t> [</a:t>
            </a:r>
            <a:r>
              <a:rPr lang="en-ID" dirty="0" err="1">
                <a:latin typeface="Tw Cen MT Condensed Extra Bold" panose="020B0803020202020204" pitchFamily="34" charset="0"/>
              </a:rPr>
              <a:t>Yohanes</a:t>
            </a:r>
            <a:r>
              <a:rPr lang="en-ID" dirty="0">
                <a:latin typeface="Tw Cen MT Condensed Extra Bold" panose="020B0803020202020204" pitchFamily="34" charset="0"/>
              </a:rPr>
              <a:t> 14:1-4; </a:t>
            </a:r>
            <a:r>
              <a:rPr lang="en-ID" dirty="0" err="1">
                <a:latin typeface="Tw Cen MT Condensed Extra Bold" panose="020B0803020202020204" pitchFamily="34" charset="0"/>
              </a:rPr>
              <a:t>Kisah</a:t>
            </a:r>
            <a:r>
              <a:rPr lang="en-ID" dirty="0">
                <a:latin typeface="Tw Cen MT Condensed Extra Bold" panose="020B0803020202020204" pitchFamily="34" charset="0"/>
              </a:rPr>
              <a:t> Para Rasul 1:11; Wahyu 21:1-4].</a:t>
            </a:r>
          </a:p>
        </p:txBody>
      </p:sp>
    </p:spTree>
    <p:extLst>
      <p:ext uri="{BB962C8B-B14F-4D97-AF65-F5344CB8AC3E}">
        <p14:creationId xmlns:p14="http://schemas.microsoft.com/office/powerpoint/2010/main" val="2350032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5756ED-15AB-A403-924F-B7B108C82B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37" r="37437"/>
          <a:stretch/>
        </p:blipFill>
        <p:spPr>
          <a:xfrm>
            <a:off x="20" y="10"/>
            <a:ext cx="458740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8077E-B569-4786-17AB-22BF7C768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0857" y="457200"/>
            <a:ext cx="4472711" cy="60388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Gill Sans Nova Cond Ultra Bold" panose="020B0B04020104020203" pitchFamily="34" charset="0"/>
              </a:rPr>
              <a:t>Hanya </a:t>
            </a:r>
            <a:r>
              <a:rPr lang="en-ID" dirty="0" err="1">
                <a:latin typeface="Gill Sans Nova Cond Ultra Bold" panose="020B0B04020104020203" pitchFamily="34" charset="0"/>
              </a:rPr>
              <a:t>ada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satu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Injil</a:t>
            </a:r>
            <a:r>
              <a:rPr lang="en-ID" dirty="0">
                <a:latin typeface="Gill Sans Nova Cond Ultra Bold" panose="020B0B04020104020203" pitchFamily="34" charset="0"/>
              </a:rPr>
              <a:t> yang </a:t>
            </a:r>
            <a:r>
              <a:rPr lang="en-ID" dirty="0" err="1">
                <a:latin typeface="Gill Sans Nova Cond Ultra Bold" panose="020B0B04020104020203" pitchFamily="34" charset="0"/>
              </a:rPr>
              <a:t>dapat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menyelamatkan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kita</a:t>
            </a:r>
            <a:r>
              <a:rPr lang="en-ID" dirty="0">
                <a:latin typeface="Gill Sans Nova Cond Ultra Bold" panose="020B0B04020104020203" pitchFamily="34" charset="0"/>
              </a:rPr>
              <a:t>, </a:t>
            </a:r>
            <a:r>
              <a:rPr lang="en-ID" dirty="0" err="1">
                <a:latin typeface="Gill Sans Nova Cond Ultra Bold" panose="020B0B04020104020203" pitchFamily="34" charset="0"/>
              </a:rPr>
              <a:t>tidak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akan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pernah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ada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Injil</a:t>
            </a:r>
            <a:r>
              <a:rPr lang="en-ID" dirty="0">
                <a:latin typeface="Gill Sans Nova Cond Ultra Bold" panose="020B0B04020104020203" pitchFamily="34" charset="0"/>
              </a:rPr>
              <a:t> yang lain. </a:t>
            </a:r>
          </a:p>
          <a:p>
            <a:pPr marL="0" indent="0">
              <a:buNone/>
            </a:pPr>
            <a:endParaRPr lang="en-ID" dirty="0">
              <a:latin typeface="Gill Sans Nova Cond Ultra Bold" panose="020B0B04020104020203" pitchFamily="34" charset="0"/>
            </a:endParaRPr>
          </a:p>
          <a:p>
            <a:pPr marL="0" indent="0">
              <a:buNone/>
            </a:pPr>
            <a:r>
              <a:rPr lang="en-ID" dirty="0" err="1">
                <a:latin typeface="Franklin Gothic Medium Cond" panose="020B0606030402020204" pitchFamily="34" charset="0"/>
              </a:rPr>
              <a:t>Ajaran-ajaran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doktrin-doktrin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palsu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selalu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muncul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berlalu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>
                <a:latin typeface="Impact" panose="020B0806030902050204" pitchFamily="34" charset="0"/>
              </a:rPr>
              <a:t>[</a:t>
            </a:r>
            <a:r>
              <a:rPr lang="en-ID" dirty="0" err="1">
                <a:latin typeface="Impact" panose="020B0806030902050204" pitchFamily="34" charset="0"/>
              </a:rPr>
              <a:t>Efesus</a:t>
            </a:r>
            <a:r>
              <a:rPr lang="en-ID" dirty="0">
                <a:latin typeface="Impact" panose="020B0806030902050204" pitchFamily="34" charset="0"/>
              </a:rPr>
              <a:t> 4:14</a:t>
            </a:r>
            <a:r>
              <a:rPr lang="en-ID" dirty="0">
                <a:latin typeface="Franklin Gothic Medium Cond" panose="020B0606030402020204" pitchFamily="34" charset="0"/>
              </a:rPr>
              <a:t>], </a:t>
            </a:r>
            <a:r>
              <a:rPr lang="en-ID" dirty="0" err="1">
                <a:latin typeface="Franklin Gothic Medium Cond" panose="020B0606030402020204" pitchFamily="34" charset="0"/>
              </a:rPr>
              <a:t>tetapi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pekabaran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keselamatan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Injil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kekal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berubah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percaya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menghidupkan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Injil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penurutan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mendapatkan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upahnya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>
                <a:latin typeface="Impact" panose="020B0806030902050204" pitchFamily="34" charset="0"/>
              </a:rPr>
              <a:t>[</a:t>
            </a:r>
            <a:r>
              <a:rPr lang="en-ID" dirty="0" err="1">
                <a:latin typeface="Impact" panose="020B0806030902050204" pitchFamily="34" charset="0"/>
              </a:rPr>
              <a:t>Ulangan</a:t>
            </a:r>
            <a:r>
              <a:rPr lang="en-ID" dirty="0">
                <a:latin typeface="Impact" panose="020B0806030902050204" pitchFamily="34" charset="0"/>
              </a:rPr>
              <a:t> 5:33; Roma 2:6].</a:t>
            </a:r>
          </a:p>
        </p:txBody>
      </p:sp>
    </p:spTree>
    <p:extLst>
      <p:ext uri="{BB962C8B-B14F-4D97-AF65-F5344CB8AC3E}">
        <p14:creationId xmlns:p14="http://schemas.microsoft.com/office/powerpoint/2010/main" val="128356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596DA6-946B-4596-4319-A3991618F1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67" r="8480"/>
          <a:stretch/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9E4BD-1377-10A1-A7EB-573EBE111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7724" y="665507"/>
            <a:ext cx="4419599" cy="60032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600" dirty="0" err="1">
                <a:latin typeface="Gill Sans Nova Cond Ultra Bold" panose="020B0B04020104020203" pitchFamily="34" charset="0"/>
              </a:rPr>
              <a:t>Perintah</a:t>
            </a:r>
            <a:r>
              <a:rPr lang="en-ID" sz="2600" dirty="0">
                <a:latin typeface="Gill Sans Nova Cond Ultra Bold" panose="020B0B04020104020203" pitchFamily="34" charset="0"/>
              </a:rPr>
              <a:t> yang </a:t>
            </a:r>
            <a:r>
              <a:rPr lang="en-ID" sz="2600" dirty="0" err="1">
                <a:latin typeface="Gill Sans Nova Cond Ultra Bold" panose="020B0B04020104020203" pitchFamily="34" charset="0"/>
              </a:rPr>
              <a:t>diberikan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kepada</a:t>
            </a:r>
            <a:r>
              <a:rPr lang="en-ID" sz="2600" dirty="0">
                <a:latin typeface="Gill Sans Nova Cond Ultra Bold" panose="020B0B04020104020203" pitchFamily="34" charset="0"/>
              </a:rPr>
              <a:t> murid-murid yang </a:t>
            </a:r>
            <a:r>
              <a:rPr lang="en-ID" sz="2600" dirty="0" err="1">
                <a:latin typeface="Gill Sans Nova Cond Ultra Bold" panose="020B0B04020104020203" pitchFamily="34" charset="0"/>
              </a:rPr>
              <a:t>pertama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adalah</a:t>
            </a:r>
            <a:r>
              <a:rPr lang="en-ID" sz="2600" dirty="0">
                <a:latin typeface="Gill Sans Nova Cond Ultra Bold" panose="020B0B04020104020203" pitchFamily="34" charset="0"/>
              </a:rPr>
              <a:t> juga </a:t>
            </a:r>
            <a:r>
              <a:rPr lang="en-ID" sz="2600" dirty="0" err="1">
                <a:latin typeface="Gill Sans Nova Cond Ultra Bold" panose="020B0B04020104020203" pitchFamily="34" charset="0"/>
              </a:rPr>
              <a:t>perintah</a:t>
            </a:r>
            <a:r>
              <a:rPr lang="en-ID" sz="2600" dirty="0">
                <a:latin typeface="Gill Sans Nova Cond Ultra Bold" panose="020B0B04020104020203" pitchFamily="34" charset="0"/>
              </a:rPr>
              <a:t> yang </a:t>
            </a:r>
            <a:r>
              <a:rPr lang="en-ID" sz="2600" dirty="0" err="1">
                <a:latin typeface="Gill Sans Nova Cond Ultra Bold" panose="020B0B04020104020203" pitchFamily="34" charset="0"/>
              </a:rPr>
              <a:t>sama</a:t>
            </a:r>
            <a:r>
              <a:rPr lang="en-ID" sz="2600" dirty="0">
                <a:latin typeface="Gill Sans Nova Cond Ultra Bold" panose="020B0B04020104020203" pitchFamily="34" charset="0"/>
              </a:rPr>
              <a:t> yang </a:t>
            </a:r>
            <a:r>
              <a:rPr lang="en-ID" sz="2600" dirty="0" err="1">
                <a:latin typeface="Gill Sans Nova Cond Ultra Bold" panose="020B0B04020104020203" pitchFamily="34" charset="0"/>
              </a:rPr>
              <a:t>diberikan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kepada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kita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saat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ini</a:t>
            </a:r>
            <a:r>
              <a:rPr lang="en-ID" sz="2600" dirty="0">
                <a:latin typeface="Gill Sans Nova Cond Ultra Bold" panose="020B0B04020104020203" pitchFamily="34" charset="0"/>
              </a:rPr>
              <a:t>. </a:t>
            </a:r>
          </a:p>
          <a:p>
            <a:pPr marL="0" indent="0">
              <a:buNone/>
            </a:pPr>
            <a:endParaRPr lang="en-ID" sz="800" dirty="0">
              <a:latin typeface="Gill Sans Nova Cond Ultra Bold" panose="020B0B04020104020203" pitchFamily="34" charset="0"/>
            </a:endParaRPr>
          </a:p>
          <a:p>
            <a:pPr marL="0" indent="0">
              <a:buNone/>
            </a:pPr>
            <a:r>
              <a:rPr lang="en-ID" sz="2600" dirty="0">
                <a:latin typeface="Franklin Gothic Medium Cond" panose="020B0606030402020204" pitchFamily="34" charset="0"/>
              </a:rPr>
              <a:t>Kita </a:t>
            </a:r>
            <a:r>
              <a:rPr lang="en-ID" sz="2600" dirty="0" err="1">
                <a:latin typeface="Franklin Gothic Medium Cond" panose="020B0606030402020204" pitchFamily="34" charset="0"/>
              </a:rPr>
              <a:t>harus</a:t>
            </a:r>
            <a:r>
              <a:rPr lang="en-ID" sz="2600" dirty="0">
                <a:latin typeface="Franklin Gothic Medium Cond" panose="020B0606030402020204" pitchFamily="34" charset="0"/>
              </a:rPr>
              <a:t> menjadi murid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berfokus</a:t>
            </a:r>
            <a:r>
              <a:rPr lang="en-ID" sz="2600" dirty="0">
                <a:latin typeface="Franklin Gothic Medium Cond" panose="020B0606030402020204" pitchFamily="34" charset="0"/>
              </a:rPr>
              <a:t> pada </a:t>
            </a:r>
            <a:r>
              <a:rPr lang="en-ID" sz="2600" dirty="0" err="1">
                <a:latin typeface="Franklin Gothic Medium Cond" panose="020B0606030402020204" pitchFamily="34" charset="0"/>
              </a:rPr>
              <a:t>unsur-unsur</a:t>
            </a:r>
            <a:r>
              <a:rPr lang="en-ID" sz="2600" dirty="0">
                <a:latin typeface="Franklin Gothic Medium Cond" panose="020B0606030402020204" pitchFamily="34" charset="0"/>
              </a:rPr>
              <a:t> Kitab </a:t>
            </a:r>
            <a:r>
              <a:rPr lang="en-ID" sz="2600" dirty="0" err="1">
                <a:latin typeface="Franklin Gothic Medium Cond" panose="020B0606030402020204" pitchFamily="34" charset="0"/>
              </a:rPr>
              <a:t>Suci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berhubungan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dengan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pemuridan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>
                <a:latin typeface="Impact" panose="020B0806030902050204" pitchFamily="34" charset="0"/>
              </a:rPr>
              <a:t>[Lukas 9:23; </a:t>
            </a:r>
            <a:r>
              <a:rPr lang="en-ID" sz="2600" dirty="0" err="1">
                <a:latin typeface="Impact" panose="020B0806030902050204" pitchFamily="34" charset="0"/>
              </a:rPr>
              <a:t>Yohanes</a:t>
            </a:r>
            <a:r>
              <a:rPr lang="en-ID" sz="2600" dirty="0">
                <a:latin typeface="Impact" panose="020B0806030902050204" pitchFamily="34" charset="0"/>
              </a:rPr>
              <a:t> 13:34, 35; 2 </a:t>
            </a:r>
            <a:r>
              <a:rPr lang="en-ID" sz="2600" dirty="0" err="1">
                <a:latin typeface="Impact" panose="020B0806030902050204" pitchFamily="34" charset="0"/>
              </a:rPr>
              <a:t>Korintus</a:t>
            </a:r>
            <a:r>
              <a:rPr lang="en-ID" sz="2600" dirty="0">
                <a:latin typeface="Impact" panose="020B0806030902050204" pitchFamily="34" charset="0"/>
              </a:rPr>
              <a:t> 5:17] </a:t>
            </a:r>
            <a:r>
              <a:rPr lang="en-ID" sz="2600" dirty="0" err="1">
                <a:latin typeface="Franklin Gothic Medium Cond" panose="020B0606030402020204" pitchFamily="34" charset="0"/>
              </a:rPr>
              <a:t>dengan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satu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tujuan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utama</a:t>
            </a:r>
            <a:r>
              <a:rPr lang="en-ID" sz="2600" dirty="0">
                <a:latin typeface="Franklin Gothic Medium Cond" panose="020B0606030402020204" pitchFamily="34" charset="0"/>
              </a:rPr>
              <a:t>: </a:t>
            </a:r>
            <a:r>
              <a:rPr lang="en-ID" sz="2600" dirty="0" err="1">
                <a:latin typeface="Impact" panose="020B0806030902050204" pitchFamily="34" charset="0"/>
              </a:rPr>
              <a:t>dipersiapkan</a:t>
            </a:r>
            <a:r>
              <a:rPr lang="en-ID" sz="2600" dirty="0">
                <a:latin typeface="Impact" panose="020B0806030902050204" pitchFamily="34" charset="0"/>
              </a:rPr>
              <a:t> dan </a:t>
            </a:r>
            <a:r>
              <a:rPr lang="en-ID" sz="2600" dirty="0" err="1">
                <a:latin typeface="Impact" panose="020B0806030902050204" pitchFamily="34" charset="0"/>
              </a:rPr>
              <a:t>mempersiapkan</a:t>
            </a:r>
            <a:r>
              <a:rPr lang="en-ID" sz="2600" dirty="0">
                <a:latin typeface="Impact" panose="020B0806030902050204" pitchFamily="34" charset="0"/>
              </a:rPr>
              <a:t> orang lain </a:t>
            </a:r>
            <a:r>
              <a:rPr lang="en-ID" sz="2600" dirty="0" err="1">
                <a:latin typeface="Impact" panose="020B0806030902050204" pitchFamily="34" charset="0"/>
              </a:rPr>
              <a:t>untuk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kedatangan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Tuhan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kita</a:t>
            </a:r>
            <a:r>
              <a:rPr lang="en-ID" sz="2600" dirty="0">
                <a:latin typeface="Impact" panose="020B0806030902050204" pitchFamily="34" charset="0"/>
              </a:rPr>
              <a:t>, </a:t>
            </a:r>
            <a:r>
              <a:rPr lang="en-ID" sz="2600" dirty="0" err="1">
                <a:latin typeface="Impact" panose="020B0806030902050204" pitchFamily="34" charset="0"/>
              </a:rPr>
              <a:t>Yesus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Kristus</a:t>
            </a:r>
            <a:r>
              <a:rPr lang="en-ID" sz="2600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4002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3851D-2748-46F8-E30A-456F112FA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90" y="599659"/>
            <a:ext cx="4671419" cy="764480"/>
          </a:xfrm>
        </p:spPr>
        <p:txBody>
          <a:bodyPr anchor="ctr">
            <a:noAutofit/>
          </a:bodyPr>
          <a:lstStyle/>
          <a:p>
            <a:pPr algn="ctr"/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Ellen G. White,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Membina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Kehidupan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 Abadi,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hal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. 172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3A3D1-9F53-B2A1-2CAD-C363B4F33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" y="1798983"/>
            <a:ext cx="4981970" cy="4813851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dirty="0">
                <a:latin typeface="Franklin Gothic Medium Cond" panose="020B0606030402020204" pitchFamily="34" charset="0"/>
              </a:rPr>
              <a:t>"</a:t>
            </a:r>
            <a:r>
              <a:rPr lang="en-ID" b="1" dirty="0" err="1">
                <a:latin typeface="Franklin Gothic Medium Cond" panose="020B0606030402020204" pitchFamily="34" charset="0"/>
              </a:rPr>
              <a:t>Pemberitaan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mengenai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pehukuman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dirty="0">
                <a:latin typeface="Impact" panose="020B0806030902050204" pitchFamily="34" charset="0"/>
              </a:rPr>
              <a:t>[Wahyu 14:6-7]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adalah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suatu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pemberitahuan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tentang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kedatangan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Kristus</a:t>
            </a:r>
            <a:r>
              <a:rPr lang="en-ID" b="1" dirty="0">
                <a:latin typeface="Franklin Gothic Medium Cond" panose="020B0606030402020204" pitchFamily="34" charset="0"/>
              </a:rPr>
              <a:t> yang </a:t>
            </a:r>
            <a:r>
              <a:rPr lang="en-ID" b="1" dirty="0" err="1">
                <a:latin typeface="Franklin Gothic Medium Cond" panose="020B0606030402020204" pitchFamily="34" charset="0"/>
              </a:rPr>
              <a:t>kedua</a:t>
            </a:r>
            <a:r>
              <a:rPr lang="en-ID" b="1" dirty="0">
                <a:latin typeface="Franklin Gothic Medium Cond" panose="020B0606030402020204" pitchFamily="34" charset="0"/>
              </a:rPr>
              <a:t> kali </a:t>
            </a:r>
            <a:r>
              <a:rPr lang="en-ID" b="1" dirty="0" err="1">
                <a:latin typeface="Franklin Gothic Medium Cond" panose="020B0606030402020204" pitchFamily="34" charset="0"/>
              </a:rPr>
              <a:t>sudah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dekat</a:t>
            </a:r>
            <a:r>
              <a:rPr lang="en-ID" b="1" dirty="0">
                <a:latin typeface="Franklin Gothic Medium Cond" panose="020B0606030402020204" pitchFamily="34" charset="0"/>
              </a:rPr>
              <a:t>. Dan </a:t>
            </a:r>
            <a:r>
              <a:rPr lang="en-ID" b="1" dirty="0" err="1">
                <a:latin typeface="Franklin Gothic Medium Cond" panose="020B0606030402020204" pitchFamily="34" charset="0"/>
              </a:rPr>
              <a:t>pekabaran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ini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disebut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Injil</a:t>
            </a:r>
            <a:r>
              <a:rPr lang="en-ID" b="1" dirty="0">
                <a:latin typeface="Franklin Gothic Medium Cond" panose="020B0606030402020204" pitchFamily="34" charset="0"/>
              </a:rPr>
              <a:t> yang </a:t>
            </a:r>
            <a:r>
              <a:rPr lang="en-ID" b="1" dirty="0" err="1">
                <a:latin typeface="Franklin Gothic Medium Cond" panose="020B0606030402020204" pitchFamily="34" charset="0"/>
              </a:rPr>
              <a:t>kekal</a:t>
            </a:r>
            <a:r>
              <a:rPr lang="en-ID" b="1" dirty="0">
                <a:latin typeface="Franklin Gothic Medium Cond" panose="020B0606030402020204" pitchFamily="34" charset="0"/>
              </a:rPr>
              <a:t>. </a:t>
            </a:r>
          </a:p>
          <a:p>
            <a:pPr marL="0" indent="0" algn="ctr">
              <a:buNone/>
            </a:pP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Oleh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sebab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itu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khotbah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tentang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kedatangan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Kristus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kedua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kali,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pemberitahuan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tentang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dekatnya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masa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itu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ditunjukkan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menjadi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suatu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bagian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penting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dari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Injil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 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kebenaran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".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05C9B4-B5C9-2D4D-23C9-CEE72646F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6350" y="-1"/>
            <a:ext cx="4057650" cy="685800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66700" dist="215900" dir="858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03FCEC-3967-5D68-413D-1AEAD13C4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3629" y="1364139"/>
            <a:ext cx="2818534" cy="41297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6764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032281-CAAC-B974-C481-E433CDBF1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9" cy="1167214"/>
          </a:xfrm>
        </p:spPr>
        <p:txBody>
          <a:bodyPr>
            <a:normAutofit/>
          </a:bodyPr>
          <a:lstStyle/>
          <a:p>
            <a:pPr algn="ctr"/>
            <a:r>
              <a:rPr lang="sv-SE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UMAT ALLAH: SALURAN MISI</a:t>
            </a:r>
            <a:br>
              <a:rPr lang="sv-SE" sz="3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v-SE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Rabu, 11 Oktober 2023</a:t>
            </a:r>
            <a:endParaRPr lang="en-ID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4E2AD-8187-B420-D4AA-B42CF8EDA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278" y="1981628"/>
            <a:ext cx="4797331" cy="435649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Umat</a:t>
            </a:r>
            <a:r>
              <a:rPr lang="en-ID" sz="3200" dirty="0">
                <a:latin typeface="Tw Cen MT Condensed Extra Bold" panose="020B0803020202020204" pitchFamily="34" charset="0"/>
              </a:rPr>
              <a:t> Allah </a:t>
            </a:r>
            <a:r>
              <a:rPr lang="en-ID" sz="32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dipanggil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menerima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undangan</a:t>
            </a:r>
            <a:r>
              <a:rPr lang="en-ID" sz="3200" dirty="0">
                <a:latin typeface="Tw Cen MT Condensed Extra Bold" panose="020B0803020202020204" pitchFamily="34" charset="0"/>
              </a:rPr>
              <a:t>-Nya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mengambil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bagian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kasih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karunia</a:t>
            </a:r>
            <a:r>
              <a:rPr lang="en-ID" sz="3200" dirty="0">
                <a:latin typeface="Tw Cen MT Condensed Extra Bold" panose="020B0803020202020204" pitchFamily="34" charset="0"/>
              </a:rPr>
              <a:t>-Nya. </a:t>
            </a:r>
          </a:p>
          <a:p>
            <a:pPr marL="0" indent="0">
              <a:buNone/>
            </a:pP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Semua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orang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ini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telah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dan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akan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terus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menjadi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instrumen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Allah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untuk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menyelesaikan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misi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-Nya.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4C4755-29FB-27F2-A13E-3EC334DF4D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52" r="3768"/>
          <a:stretch/>
        </p:blipFill>
        <p:spPr>
          <a:xfrm>
            <a:off x="4987743" y="1985098"/>
            <a:ext cx="3551096" cy="39078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128854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5914F2-3FA3-EE22-755C-8BDF86BE49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02" b="7939"/>
          <a:stretch/>
        </p:blipFill>
        <p:spPr>
          <a:xfrm>
            <a:off x="20" y="11"/>
            <a:ext cx="9143980" cy="342899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B68A5-6A8E-4645-347F-B121472D5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75" y="3429000"/>
            <a:ext cx="8858250" cy="340994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600" dirty="0" err="1">
                <a:latin typeface="Impact" panose="020B0806030902050204" pitchFamily="34" charset="0"/>
              </a:rPr>
              <a:t>Perjanjian</a:t>
            </a:r>
            <a:r>
              <a:rPr lang="en-ID" sz="2600" dirty="0">
                <a:latin typeface="Impact" panose="020B0806030902050204" pitchFamily="34" charset="0"/>
              </a:rPr>
              <a:t> Allah </a:t>
            </a:r>
            <a:r>
              <a:rPr lang="en-ID" sz="2600" dirty="0" err="1">
                <a:latin typeface="Impact" panose="020B0806030902050204" pitchFamily="34" charset="0"/>
              </a:rPr>
              <a:t>dengan</a:t>
            </a:r>
            <a:r>
              <a:rPr lang="en-ID" sz="2600" dirty="0">
                <a:latin typeface="Impact" panose="020B0806030902050204" pitchFamily="34" charset="0"/>
              </a:rPr>
              <a:t> Abraham dan </a:t>
            </a:r>
            <a:r>
              <a:rPr lang="en-ID" sz="2600" dirty="0" err="1">
                <a:latin typeface="Impact" panose="020B0806030902050204" pitchFamily="34" charset="0"/>
              </a:rPr>
              <a:t>keturunannya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memiliki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tujuan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khusus</a:t>
            </a:r>
            <a:r>
              <a:rPr lang="en-ID" sz="2600" dirty="0">
                <a:latin typeface="Impact" panose="020B0806030902050204" pitchFamily="34" charset="0"/>
              </a:rPr>
              <a:t>. </a:t>
            </a:r>
            <a:r>
              <a:rPr lang="en-ID" sz="2600" b="1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Mereka</a:t>
            </a:r>
            <a:r>
              <a:rPr lang="en-ID" sz="2600" b="1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menjadi </a:t>
            </a:r>
            <a:r>
              <a:rPr lang="en-ID" sz="2600" b="1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agen-agen</a:t>
            </a:r>
            <a:r>
              <a:rPr lang="en-ID" sz="2600" b="1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dari</a:t>
            </a:r>
            <a:r>
              <a:rPr lang="en-ID" sz="2600" b="1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misi</a:t>
            </a:r>
            <a:r>
              <a:rPr lang="en-ID" sz="2600" b="1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Allah, menjadi </a:t>
            </a:r>
            <a:r>
              <a:rPr lang="en-ID" sz="2600" b="1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saluran</a:t>
            </a:r>
            <a:r>
              <a:rPr lang="en-ID" sz="2600" b="1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berkat</a:t>
            </a:r>
            <a:r>
              <a:rPr lang="en-ID" sz="2600" b="1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bagi</a:t>
            </a:r>
            <a:r>
              <a:rPr lang="en-ID" sz="2600" b="1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bangsa-bangsa</a:t>
            </a:r>
            <a:r>
              <a:rPr lang="en-ID" sz="2600" b="1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[</a:t>
            </a:r>
            <a:r>
              <a:rPr lang="en-ID" sz="2600" b="1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Kejadian</a:t>
            </a:r>
            <a:r>
              <a:rPr lang="en-ID" sz="2600" b="1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12:1-3, </a:t>
            </a:r>
            <a:r>
              <a:rPr lang="en-ID" sz="2600" b="1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Ulangan</a:t>
            </a:r>
            <a:r>
              <a:rPr lang="en-ID" sz="2600" b="1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7:6, 11,12]. </a:t>
            </a:r>
            <a:r>
              <a:rPr lang="en-ID" sz="2600" b="1" dirty="0" err="1">
                <a:solidFill>
                  <a:srgbClr val="C00000"/>
                </a:solidFill>
                <a:highlight>
                  <a:srgbClr val="00FFFF"/>
                </a:highlight>
                <a:latin typeface="Franklin Gothic Medium Cond" panose="020B0606030402020204" pitchFamily="34" charset="0"/>
              </a:rPr>
              <a:t>Mereka</a:t>
            </a:r>
            <a:r>
              <a:rPr lang="en-ID" sz="2600" b="1" dirty="0">
                <a:solidFill>
                  <a:srgbClr val="C00000"/>
                </a:solidFill>
                <a:highlight>
                  <a:srgbClr val="00FF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highlight>
                  <a:srgbClr val="00FFFF"/>
                </a:highlight>
                <a:latin typeface="Franklin Gothic Medium Cond" panose="020B0606030402020204" pitchFamily="34" charset="0"/>
              </a:rPr>
              <a:t>dipilih</a:t>
            </a:r>
            <a:r>
              <a:rPr lang="en-ID" sz="2600" b="1" dirty="0">
                <a:solidFill>
                  <a:srgbClr val="C00000"/>
                </a:solidFill>
                <a:highlight>
                  <a:srgbClr val="00FF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highlight>
                  <a:srgbClr val="00FFFF"/>
                </a:highlight>
                <a:latin typeface="Franklin Gothic Medium Cond" panose="020B0606030402020204" pitchFamily="34" charset="0"/>
              </a:rPr>
              <a:t>berdasarkan</a:t>
            </a:r>
            <a:r>
              <a:rPr lang="en-ID" sz="2600" b="1" dirty="0">
                <a:solidFill>
                  <a:srgbClr val="C00000"/>
                </a:solidFill>
                <a:highlight>
                  <a:srgbClr val="00FF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highlight>
                  <a:srgbClr val="00FFFF"/>
                </a:highlight>
                <a:latin typeface="Franklin Gothic Medium Cond" panose="020B0606030402020204" pitchFamily="34" charset="0"/>
              </a:rPr>
              <a:t>persyaratan</a:t>
            </a:r>
            <a:r>
              <a:rPr lang="en-ID" sz="2600" b="1" dirty="0">
                <a:solidFill>
                  <a:srgbClr val="C00000"/>
                </a:solidFill>
                <a:highlight>
                  <a:srgbClr val="00FF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highlight>
                  <a:srgbClr val="00FFFF"/>
                </a:highlight>
                <a:latin typeface="Franklin Gothic Medium Cond" panose="020B0606030402020204" pitchFamily="34" charset="0"/>
              </a:rPr>
              <a:t>iman</a:t>
            </a:r>
            <a:r>
              <a:rPr lang="en-ID" sz="2600" b="1" dirty="0">
                <a:solidFill>
                  <a:srgbClr val="C00000"/>
                </a:solidFill>
                <a:highlight>
                  <a:srgbClr val="00FFFF"/>
                </a:highlight>
                <a:latin typeface="Franklin Gothic Medium Cond" panose="020B0606030402020204" pitchFamily="34" charset="0"/>
              </a:rPr>
              <a:t> dan </a:t>
            </a:r>
            <a:r>
              <a:rPr lang="en-ID" sz="2600" b="1" dirty="0" err="1">
                <a:solidFill>
                  <a:srgbClr val="C00000"/>
                </a:solidFill>
                <a:highlight>
                  <a:srgbClr val="00FFFF"/>
                </a:highlight>
                <a:latin typeface="Franklin Gothic Medium Cond" panose="020B0606030402020204" pitchFamily="34" charset="0"/>
              </a:rPr>
              <a:t>ketaatan</a:t>
            </a:r>
            <a:r>
              <a:rPr lang="en-ID" sz="2600" b="1" dirty="0">
                <a:solidFill>
                  <a:srgbClr val="C00000"/>
                </a:solidFill>
                <a:highlight>
                  <a:srgbClr val="00FFFF"/>
                </a:highlight>
                <a:latin typeface="Franklin Gothic Medium Cond" panose="020B0606030402020204" pitchFamily="34" charset="0"/>
              </a:rPr>
              <a:t> [</a:t>
            </a:r>
            <a:r>
              <a:rPr lang="en-ID" sz="2600" b="1" dirty="0" err="1">
                <a:solidFill>
                  <a:srgbClr val="C00000"/>
                </a:solidFill>
                <a:highlight>
                  <a:srgbClr val="00FFFF"/>
                </a:highlight>
                <a:latin typeface="Franklin Gothic Medium Cond" panose="020B0606030402020204" pitchFamily="34" charset="0"/>
              </a:rPr>
              <a:t>Kejadian</a:t>
            </a:r>
            <a:r>
              <a:rPr lang="en-ID" sz="2600" b="1" dirty="0">
                <a:solidFill>
                  <a:srgbClr val="C00000"/>
                </a:solidFill>
                <a:highlight>
                  <a:srgbClr val="00FFFF"/>
                </a:highlight>
                <a:latin typeface="Franklin Gothic Medium Cond" panose="020B0606030402020204" pitchFamily="34" charset="0"/>
              </a:rPr>
              <a:t> 22:16-18, </a:t>
            </a:r>
            <a:r>
              <a:rPr lang="en-ID" sz="2600" b="1" dirty="0" err="1">
                <a:solidFill>
                  <a:srgbClr val="C00000"/>
                </a:solidFill>
                <a:highlight>
                  <a:srgbClr val="00FFFF"/>
                </a:highlight>
                <a:latin typeface="Franklin Gothic Medium Cond" panose="020B0606030402020204" pitchFamily="34" charset="0"/>
              </a:rPr>
              <a:t>Keluaran</a:t>
            </a:r>
            <a:r>
              <a:rPr lang="en-ID" sz="2600" b="1" dirty="0">
                <a:solidFill>
                  <a:srgbClr val="C00000"/>
                </a:solidFill>
                <a:highlight>
                  <a:srgbClr val="00FFFF"/>
                </a:highlight>
                <a:latin typeface="Franklin Gothic Medium Cond" panose="020B0606030402020204" pitchFamily="34" charset="0"/>
              </a:rPr>
              <a:t> 19:5-6, </a:t>
            </a:r>
            <a:r>
              <a:rPr lang="en-ID" sz="2600" b="1" dirty="0" err="1">
                <a:solidFill>
                  <a:srgbClr val="C00000"/>
                </a:solidFill>
                <a:highlight>
                  <a:srgbClr val="00FFFF"/>
                </a:highlight>
                <a:latin typeface="Franklin Gothic Medium Cond" panose="020B0606030402020204" pitchFamily="34" charset="0"/>
              </a:rPr>
              <a:t>Ulangan</a:t>
            </a:r>
            <a:r>
              <a:rPr lang="en-ID" sz="2600" b="1" dirty="0">
                <a:solidFill>
                  <a:srgbClr val="C00000"/>
                </a:solidFill>
                <a:highlight>
                  <a:srgbClr val="00FFFF"/>
                </a:highlight>
                <a:latin typeface="Franklin Gothic Medium Cond" panose="020B0606030402020204" pitchFamily="34" charset="0"/>
              </a:rPr>
              <a:t> 28:1-2, 2 </a:t>
            </a:r>
            <a:r>
              <a:rPr lang="en-ID" sz="2600" b="1" dirty="0" err="1">
                <a:solidFill>
                  <a:srgbClr val="C00000"/>
                </a:solidFill>
                <a:highlight>
                  <a:srgbClr val="00FFFF"/>
                </a:highlight>
                <a:latin typeface="Franklin Gothic Medium Cond" panose="020B0606030402020204" pitchFamily="34" charset="0"/>
              </a:rPr>
              <a:t>Tawarikh</a:t>
            </a:r>
            <a:r>
              <a:rPr lang="en-ID" sz="2600" b="1" dirty="0">
                <a:solidFill>
                  <a:srgbClr val="C00000"/>
                </a:solidFill>
                <a:highlight>
                  <a:srgbClr val="00FFFF"/>
                </a:highlight>
                <a:latin typeface="Franklin Gothic Medium Cond" panose="020B0606030402020204" pitchFamily="34" charset="0"/>
              </a:rPr>
              <a:t> 7:14]. </a:t>
            </a:r>
          </a:p>
          <a:p>
            <a:pPr marL="0" indent="0">
              <a:buNone/>
            </a:pPr>
            <a:r>
              <a:rPr lang="en-ID" sz="2600" dirty="0">
                <a:latin typeface="Gill Sans Nova Cond Ultra Bold" panose="020B0B04020104020203" pitchFamily="34" charset="0"/>
              </a:rPr>
              <a:t>Proses </a:t>
            </a:r>
            <a:r>
              <a:rPr lang="en-ID" sz="2600" dirty="0" err="1">
                <a:latin typeface="Gill Sans Nova Cond Ultra Bold" panose="020B0B04020104020203" pitchFamily="34" charset="0"/>
              </a:rPr>
              <a:t>ini</a:t>
            </a:r>
            <a:r>
              <a:rPr lang="en-ID" sz="2600" dirty="0">
                <a:latin typeface="Gill Sans Nova Cond Ultra Bold" panose="020B0B04020104020203" pitchFamily="34" charset="0"/>
              </a:rPr>
              <a:t>, </a:t>
            </a:r>
            <a:r>
              <a:rPr lang="en-ID" sz="2600" dirty="0" err="1">
                <a:latin typeface="Gill Sans Nova Cond Ultra Bold" panose="020B0B04020104020203" pitchFamily="34" charset="0"/>
              </a:rPr>
              <a:t>bertujuan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untuk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menarik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perhatian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dari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bangsa-bangsa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sekitar</a:t>
            </a:r>
            <a:r>
              <a:rPr lang="en-ID" sz="2600" dirty="0">
                <a:latin typeface="Gill Sans Nova Cond Ultra Bold" panose="020B0B04020104020203" pitchFamily="34" charset="0"/>
              </a:rPr>
              <a:t> Israel, </a:t>
            </a:r>
            <a:r>
              <a:rPr lang="en-ID" sz="2600" dirty="0" err="1">
                <a:latin typeface="Gill Sans Nova Cond Ultra Bold" panose="020B0B04020104020203" pitchFamily="34" charset="0"/>
              </a:rPr>
              <a:t>ini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merupakan</a:t>
            </a:r>
            <a:r>
              <a:rPr lang="en-ID" sz="2600" dirty="0">
                <a:latin typeface="Gill Sans Nova Cond Ultra Bold" panose="020B0B04020104020203" pitchFamily="34" charset="0"/>
              </a:rPr>
              <a:t> "strategi </a:t>
            </a:r>
            <a:r>
              <a:rPr lang="en-ID" sz="2600" dirty="0" err="1">
                <a:latin typeface="Gill Sans Nova Cond Ultra Bold" panose="020B0B04020104020203" pitchFamily="34" charset="0"/>
              </a:rPr>
              <a:t>misi</a:t>
            </a:r>
            <a:r>
              <a:rPr lang="en-ID" sz="2600" dirty="0">
                <a:latin typeface="Gill Sans Nova Cond Ultra Bold" panose="020B0B04020104020203" pitchFamily="34" charset="0"/>
              </a:rPr>
              <a:t>" Allah di </a:t>
            </a:r>
            <a:r>
              <a:rPr lang="en-ID" sz="2600" dirty="0" err="1">
                <a:latin typeface="Gill Sans Nova Cond Ultra Bold" panose="020B0B04020104020203" pitchFamily="34" charset="0"/>
              </a:rPr>
              <a:t>Perjanjian</a:t>
            </a:r>
            <a:r>
              <a:rPr lang="en-ID" sz="2600" dirty="0">
                <a:latin typeface="Gill Sans Nova Cond Ultra Bold" panose="020B0B04020104020203" pitchFamily="34" charset="0"/>
              </a:rPr>
              <a:t> Lama.</a:t>
            </a:r>
          </a:p>
        </p:txBody>
      </p:sp>
    </p:spTree>
    <p:extLst>
      <p:ext uri="{BB962C8B-B14F-4D97-AF65-F5344CB8AC3E}">
        <p14:creationId xmlns:p14="http://schemas.microsoft.com/office/powerpoint/2010/main" val="762489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1A4588A-55D5-49B8-BE41-54ACDCFF2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062D7B-419C-3242-3E0B-C78FCE4A5B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782"/>
          <a:stretch/>
        </p:blipFill>
        <p:spPr>
          <a:xfrm>
            <a:off x="20" y="10"/>
            <a:ext cx="9143980" cy="4465973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97E7EA2-EDCD-47E9-81BC-415C606D1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19552"/>
            <a:ext cx="7036903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47184F-CC35-EB05-09EF-B20AD5749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196" y="4203278"/>
            <a:ext cx="6417894" cy="536063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masis MT Pro Black" panose="02040A04050005020304" pitchFamily="18" charset="0"/>
              </a:rPr>
              <a:t>MATIUS 28 : 19</a:t>
            </a:r>
            <a:endParaRPr lang="en-ID" sz="4800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BE1D3-E96E-4D6D-228D-0A1A608FD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783" y="4956314"/>
            <a:ext cx="8945217" cy="16167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>
                <a:latin typeface="Tw Cen MT Condensed Extra Bold" panose="020B0803020202020204" pitchFamily="34" charset="0"/>
              </a:rPr>
              <a:t>“Karena itu </a:t>
            </a:r>
            <a:r>
              <a:rPr lang="en-US" sz="4000" dirty="0" err="1">
                <a:latin typeface="Tw Cen MT Condensed Extra Bold" panose="020B0803020202020204" pitchFamily="34" charset="0"/>
              </a:rPr>
              <a:t>pergilah</a:t>
            </a:r>
            <a:r>
              <a:rPr lang="en-US" sz="4000" dirty="0">
                <a:latin typeface="Tw Cen MT Condensed Extra Bold" panose="020B0803020202020204" pitchFamily="34" charset="0"/>
              </a:rPr>
              <a:t>, </a:t>
            </a:r>
            <a:r>
              <a:rPr lang="en-US" sz="4000" dirty="0" err="1">
                <a:latin typeface="Tw Cen MT Condensed Extra Bold" panose="020B0803020202020204" pitchFamily="34" charset="0"/>
              </a:rPr>
              <a:t>jadikanlah</a:t>
            </a:r>
            <a:r>
              <a:rPr lang="en-US" sz="4000" dirty="0">
                <a:latin typeface="Tw Cen MT Condensed Extra Bold" panose="020B0803020202020204" pitchFamily="34" charset="0"/>
              </a:rPr>
              <a:t> </a:t>
            </a:r>
            <a:r>
              <a:rPr lang="en-US" sz="4000" dirty="0" err="1">
                <a:latin typeface="Tw Cen MT Condensed Extra Bold" panose="020B0803020202020204" pitchFamily="34" charset="0"/>
              </a:rPr>
              <a:t>semua</a:t>
            </a:r>
            <a:r>
              <a:rPr lang="en-US" sz="4000" dirty="0">
                <a:latin typeface="Tw Cen MT Condensed Extra Bold" panose="020B0803020202020204" pitchFamily="34" charset="0"/>
              </a:rPr>
              <a:t> </a:t>
            </a:r>
            <a:r>
              <a:rPr lang="en-US" sz="4000" dirty="0" err="1">
                <a:latin typeface="Tw Cen MT Condensed Extra Bold" panose="020B0803020202020204" pitchFamily="34" charset="0"/>
              </a:rPr>
              <a:t>bangsa</a:t>
            </a:r>
            <a:r>
              <a:rPr lang="en-US" sz="4000" dirty="0">
                <a:latin typeface="Tw Cen MT Condensed Extra Bold" panose="020B0803020202020204" pitchFamily="34" charset="0"/>
              </a:rPr>
              <a:t> murid-Ku dan </a:t>
            </a:r>
            <a:r>
              <a:rPr lang="en-US" sz="4000" dirty="0" err="1">
                <a:latin typeface="Tw Cen MT Condensed Extra Bold" panose="020B0803020202020204" pitchFamily="34" charset="0"/>
              </a:rPr>
              <a:t>baptislah</a:t>
            </a:r>
            <a:r>
              <a:rPr lang="en-US" sz="4000" dirty="0">
                <a:latin typeface="Tw Cen MT Condensed Extra Bold" panose="020B0803020202020204" pitchFamily="34" charset="0"/>
              </a:rPr>
              <a:t> </a:t>
            </a:r>
            <a:r>
              <a:rPr lang="en-US" sz="4000" dirty="0" err="1">
                <a:latin typeface="Tw Cen MT Condensed Extra Bold" panose="020B0803020202020204" pitchFamily="34" charset="0"/>
              </a:rPr>
              <a:t>mereka</a:t>
            </a:r>
            <a:r>
              <a:rPr lang="en-US" sz="4000" dirty="0">
                <a:latin typeface="Tw Cen MT Condensed Extra Bold" panose="020B0803020202020204" pitchFamily="34" charset="0"/>
              </a:rPr>
              <a:t> dalam </a:t>
            </a:r>
            <a:r>
              <a:rPr lang="en-US" sz="4000" dirty="0" err="1">
                <a:latin typeface="Tw Cen MT Condensed Extra Bold" panose="020B0803020202020204" pitchFamily="34" charset="0"/>
              </a:rPr>
              <a:t>nama</a:t>
            </a:r>
            <a:r>
              <a:rPr lang="en-US" sz="4000" dirty="0">
                <a:latin typeface="Tw Cen MT Condensed Extra Bold" panose="020B0803020202020204" pitchFamily="34" charset="0"/>
              </a:rPr>
              <a:t> Bapa dan Anak dan </a:t>
            </a:r>
            <a:r>
              <a:rPr lang="en-US" sz="4000" dirty="0" err="1">
                <a:latin typeface="Tw Cen MT Condensed Extra Bold" panose="020B0803020202020204" pitchFamily="34" charset="0"/>
              </a:rPr>
              <a:t>Roh</a:t>
            </a:r>
            <a:r>
              <a:rPr lang="en-US" sz="4000" dirty="0">
                <a:latin typeface="Tw Cen MT Condensed Extra Bold" panose="020B0803020202020204" pitchFamily="34" charset="0"/>
              </a:rPr>
              <a:t> Kudus”</a:t>
            </a:r>
            <a:endParaRPr lang="en-ID" sz="4000" dirty="0"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1702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D9CCAE-5337-15BC-8661-E4E35025DA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86" r="21831"/>
          <a:stretch/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9ED81-ABE1-3782-CED7-75CB4A33A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0876" y="933450"/>
            <a:ext cx="5300233" cy="5562599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Impact" panose="020B0806030902050204" pitchFamily="34" charset="0"/>
              </a:rPr>
              <a:t>Di </a:t>
            </a:r>
            <a:r>
              <a:rPr lang="en-ID" sz="3200" dirty="0" err="1">
                <a:latin typeface="Impact" panose="020B0806030902050204" pitchFamily="34" charset="0"/>
              </a:rPr>
              <a:t>Perjanjian</a:t>
            </a:r>
            <a:r>
              <a:rPr lang="en-ID" sz="3200" dirty="0">
                <a:latin typeface="Impact" panose="020B0806030902050204" pitchFamily="34" charset="0"/>
              </a:rPr>
              <a:t> Baru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Juruselamat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bangkit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meluncurkan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sebuah</a:t>
            </a:r>
            <a:r>
              <a:rPr lang="en-ID" sz="3200" dirty="0">
                <a:latin typeface="Tw Cen MT Condensed Extra Bold" panose="020B0803020202020204" pitchFamily="34" charset="0"/>
              </a:rPr>
              <a:t> "strategi </a:t>
            </a:r>
            <a:r>
              <a:rPr lang="en-ID" sz="3200" dirty="0" err="1">
                <a:latin typeface="Tw Cen MT Condensed Extra Bold" panose="020B0803020202020204" pitchFamily="34" charset="0"/>
              </a:rPr>
              <a:t>misi</a:t>
            </a:r>
            <a:r>
              <a:rPr lang="en-ID" sz="3200" dirty="0">
                <a:latin typeface="Tw Cen MT Condensed Extra Bold" panose="020B0803020202020204" pitchFamily="34" charset="0"/>
              </a:rPr>
              <a:t>" </a:t>
            </a:r>
            <a:r>
              <a:rPr lang="en-ID" sz="3200" dirty="0">
                <a:latin typeface="Impact" panose="020B0806030902050204" pitchFamily="34" charset="0"/>
              </a:rPr>
              <a:t>[</a:t>
            </a:r>
            <a:r>
              <a:rPr lang="en-ID" sz="3200" dirty="0" err="1">
                <a:latin typeface="Impact" panose="020B0806030902050204" pitchFamily="34" charset="0"/>
              </a:rPr>
              <a:t>Matius</a:t>
            </a:r>
            <a:r>
              <a:rPr lang="en-ID" sz="3200" dirty="0">
                <a:latin typeface="Impact" panose="020B0806030902050204" pitchFamily="34" charset="0"/>
              </a:rPr>
              <a:t> 28:18-20, </a:t>
            </a:r>
            <a:r>
              <a:rPr lang="en-ID" sz="3200" dirty="0" err="1">
                <a:latin typeface="Impact" panose="020B0806030902050204" pitchFamily="34" charset="0"/>
              </a:rPr>
              <a:t>Kisah</a:t>
            </a:r>
            <a:r>
              <a:rPr lang="en-ID" sz="3200" dirty="0">
                <a:latin typeface="Impact" panose="020B0806030902050204" pitchFamily="34" charset="0"/>
              </a:rPr>
              <a:t> Para </a:t>
            </a:r>
            <a:r>
              <a:rPr lang="en-ID" sz="3200" dirty="0" err="1">
                <a:latin typeface="Impact" panose="020B0806030902050204" pitchFamily="34" charset="0"/>
              </a:rPr>
              <a:t>rasul</a:t>
            </a:r>
            <a:r>
              <a:rPr lang="en-ID" sz="3200" dirty="0">
                <a:latin typeface="Impact" panose="020B0806030902050204" pitchFamily="34" charset="0"/>
              </a:rPr>
              <a:t> 1:8]. </a:t>
            </a:r>
          </a:p>
          <a:p>
            <a:pPr marL="0" indent="0">
              <a:buNone/>
            </a:pPr>
            <a:r>
              <a:rPr lang="en-ID" sz="3200" dirty="0">
                <a:solidFill>
                  <a:srgbClr val="002060"/>
                </a:solidFill>
                <a:latin typeface="Amasis MT Pro Black" panose="02040A04050005020304" pitchFamily="18" charset="0"/>
              </a:rPr>
              <a:t>Murid-murid </a:t>
            </a:r>
            <a:r>
              <a:rPr lang="en-ID" sz="3200" dirty="0" err="1">
                <a:solidFill>
                  <a:srgbClr val="002060"/>
                </a:solidFill>
                <a:latin typeface="Amasis MT Pro Black" panose="02040A04050005020304" pitchFamily="18" charset="0"/>
              </a:rPr>
              <a:t>Kristus</a:t>
            </a:r>
            <a:r>
              <a:rPr lang="en-ID" sz="3200" dirty="0">
                <a:solidFill>
                  <a:srgbClr val="002060"/>
                </a:solidFill>
                <a:latin typeface="Amasis MT Pro Black" panose="02040A04050005020304" pitchFamily="18" charset="0"/>
              </a:rPr>
              <a:t> yang </a:t>
            </a:r>
            <a:r>
              <a:rPr lang="en-ID" sz="3200" dirty="0" err="1">
                <a:solidFill>
                  <a:srgbClr val="002060"/>
                </a:solidFill>
                <a:latin typeface="Amasis MT Pro Black" panose="02040A04050005020304" pitchFamily="18" charset="0"/>
              </a:rPr>
              <a:t>kemudian</a:t>
            </a:r>
            <a:r>
              <a:rPr lang="en-ID" sz="3200" dirty="0">
                <a:solidFill>
                  <a:srgbClr val="002060"/>
                </a:solidFill>
                <a:latin typeface="Amasis MT Pro Black" panose="02040A04050005020304" pitchFamily="18" charset="0"/>
              </a:rPr>
              <a:t> menjadi </a:t>
            </a:r>
            <a:r>
              <a:rPr lang="en-ID" sz="3200" dirty="0" err="1">
                <a:solidFill>
                  <a:srgbClr val="002060"/>
                </a:solidFill>
                <a:latin typeface="Amasis MT Pro Black" panose="02040A04050005020304" pitchFamily="18" charset="0"/>
              </a:rPr>
              <a:t>gereja</a:t>
            </a:r>
            <a:r>
              <a:rPr lang="en-ID" sz="3200" dirty="0">
                <a:solidFill>
                  <a:srgbClr val="002060"/>
                </a:solidFill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Amasis MT Pro Black" panose="02040A04050005020304" pitchFamily="18" charset="0"/>
              </a:rPr>
              <a:t>diutus</a:t>
            </a:r>
            <a:r>
              <a:rPr lang="en-ID" sz="3200" dirty="0">
                <a:solidFill>
                  <a:srgbClr val="002060"/>
                </a:solidFill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Amasis MT Pro Black" panose="02040A04050005020304" pitchFamily="18" charset="0"/>
              </a:rPr>
              <a:t>keluar</a:t>
            </a:r>
            <a:r>
              <a:rPr lang="en-ID" sz="3200" dirty="0">
                <a:solidFill>
                  <a:srgbClr val="002060"/>
                </a:solidFill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Amasis MT Pro Black" panose="02040A04050005020304" pitchFamily="18" charset="0"/>
              </a:rPr>
              <a:t>dalam</a:t>
            </a:r>
            <a:r>
              <a:rPr lang="en-ID" sz="3200" dirty="0">
                <a:solidFill>
                  <a:srgbClr val="002060"/>
                </a:solidFill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Amasis MT Pro Black" panose="02040A04050005020304" pitchFamily="18" charset="0"/>
              </a:rPr>
              <a:t>misi</a:t>
            </a:r>
            <a:r>
              <a:rPr lang="en-ID" sz="3200" dirty="0">
                <a:solidFill>
                  <a:srgbClr val="002060"/>
                </a:solidFill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Amasis MT Pro Black" panose="02040A04050005020304" pitchFamily="18" charset="0"/>
              </a:rPr>
              <a:t>kepada</a:t>
            </a:r>
            <a:r>
              <a:rPr lang="en-ID" sz="3200" dirty="0">
                <a:solidFill>
                  <a:srgbClr val="002060"/>
                </a:solidFill>
                <a:latin typeface="Amasis MT Pro Black" panose="02040A04050005020304" pitchFamily="18" charset="0"/>
              </a:rPr>
              <a:t> dunia dan </a:t>
            </a:r>
            <a:r>
              <a:rPr lang="en-ID" sz="3200" dirty="0" err="1">
                <a:solidFill>
                  <a:srgbClr val="002060"/>
                </a:solidFill>
                <a:latin typeface="Amasis MT Pro Black" panose="02040A04050005020304" pitchFamily="18" charset="0"/>
              </a:rPr>
              <a:t>bukan</a:t>
            </a:r>
            <a:r>
              <a:rPr lang="en-ID" sz="3200" dirty="0">
                <a:solidFill>
                  <a:srgbClr val="002060"/>
                </a:solidFill>
                <a:latin typeface="Amasis MT Pro Black" panose="02040A04050005020304" pitchFamily="18" charset="0"/>
              </a:rPr>
              <a:t> dunia yang </a:t>
            </a:r>
            <a:r>
              <a:rPr lang="en-ID" sz="3200" dirty="0" err="1">
                <a:solidFill>
                  <a:srgbClr val="002060"/>
                </a:solidFill>
                <a:latin typeface="Amasis MT Pro Black" panose="02040A04050005020304" pitchFamily="18" charset="0"/>
              </a:rPr>
              <a:t>datang</a:t>
            </a:r>
            <a:r>
              <a:rPr lang="en-ID" sz="3200" dirty="0">
                <a:solidFill>
                  <a:srgbClr val="002060"/>
                </a:solidFill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Amasis MT Pro Black" panose="02040A04050005020304" pitchFamily="18" charset="0"/>
              </a:rPr>
              <a:t>kepada</a:t>
            </a:r>
            <a:r>
              <a:rPr lang="en-ID" sz="3200" dirty="0">
                <a:solidFill>
                  <a:srgbClr val="002060"/>
                </a:solidFill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Amasis MT Pro Black" panose="02040A04050005020304" pitchFamily="18" charset="0"/>
              </a:rPr>
              <a:t>mereka</a:t>
            </a:r>
            <a:r>
              <a:rPr lang="en-ID" sz="3200" dirty="0">
                <a:solidFill>
                  <a:srgbClr val="002060"/>
                </a:solidFill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Amasis MT Pro Black" panose="02040A04050005020304" pitchFamily="18" charset="0"/>
              </a:rPr>
              <a:t>seperti</a:t>
            </a:r>
            <a:r>
              <a:rPr lang="en-ID" sz="3200" dirty="0">
                <a:solidFill>
                  <a:srgbClr val="002060"/>
                </a:solidFill>
                <a:latin typeface="Amasis MT Pro Black" panose="02040A04050005020304" pitchFamily="18" charset="0"/>
              </a:rPr>
              <a:t> zaman </a:t>
            </a:r>
            <a:r>
              <a:rPr lang="en-ID" sz="3200" dirty="0" err="1">
                <a:solidFill>
                  <a:srgbClr val="002060"/>
                </a:solidFill>
                <a:latin typeface="Amasis MT Pro Black" panose="02040A04050005020304" pitchFamily="18" charset="0"/>
              </a:rPr>
              <a:t>bangsa</a:t>
            </a:r>
            <a:r>
              <a:rPr lang="en-ID" sz="3200" dirty="0">
                <a:solidFill>
                  <a:srgbClr val="002060"/>
                </a:solidFill>
                <a:latin typeface="Amasis MT Pro Black" panose="02040A04050005020304" pitchFamily="18" charset="0"/>
              </a:rPr>
              <a:t> Israel </a:t>
            </a:r>
            <a:r>
              <a:rPr lang="en-ID" sz="3200" dirty="0" err="1">
                <a:solidFill>
                  <a:srgbClr val="002060"/>
                </a:solidFill>
                <a:latin typeface="Amasis MT Pro Black" panose="02040A04050005020304" pitchFamily="18" charset="0"/>
              </a:rPr>
              <a:t>dahulu</a:t>
            </a:r>
            <a:r>
              <a:rPr lang="en-ID" sz="3200" dirty="0">
                <a:solidFill>
                  <a:srgbClr val="002060"/>
                </a:solidFill>
                <a:latin typeface="Amasis MT Pro Black" panose="02040A040500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17416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5B63ED-F760-8315-827F-DABF238E82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571" b="15754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4524B-18C0-4BCE-98F4-8C498FF64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3048001"/>
            <a:ext cx="8534400" cy="380999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Franklin Gothic Medium Cond" panose="020B0606030402020204" pitchFamily="34" charset="0"/>
              </a:rPr>
              <a:t>“</a:t>
            </a:r>
            <a:r>
              <a:rPr lang="en-ID" sz="3200" dirty="0" err="1">
                <a:latin typeface="Gill Sans Ultra Bold Condensed" panose="020B0A06020104020203" pitchFamily="34" charset="0"/>
              </a:rPr>
              <a:t>Misi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dari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gereja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Kristus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adalah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untuk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menyelamatkan</a:t>
            </a:r>
            <a:r>
              <a:rPr lang="en-ID" sz="3200" dirty="0">
                <a:latin typeface="Gill Sans Ultra Bold Condensed" panose="020B0A06020104020203" pitchFamily="34" charset="0"/>
              </a:rPr>
              <a:t> orang-orang </a:t>
            </a:r>
            <a:r>
              <a:rPr lang="en-ID" sz="3200" dirty="0" err="1">
                <a:latin typeface="Gill Sans Ultra Bold Condensed" panose="020B0A06020104020203" pitchFamily="34" charset="0"/>
              </a:rPr>
              <a:t>berdosa</a:t>
            </a:r>
            <a:r>
              <a:rPr lang="en-ID" sz="3200" dirty="0">
                <a:latin typeface="Gill Sans Ultra Bold Condensed" panose="020B0A06020104020203" pitchFamily="34" charset="0"/>
              </a:rPr>
              <a:t> yang </a:t>
            </a:r>
            <a:r>
              <a:rPr lang="en-ID" sz="3200" dirty="0" err="1">
                <a:latin typeface="Gill Sans Ultra Bold Condensed" panose="020B0A06020104020203" pitchFamily="34" charset="0"/>
              </a:rPr>
              <a:t>sedang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binasa</a:t>
            </a:r>
            <a:r>
              <a:rPr lang="en-ID" sz="3200" dirty="0">
                <a:latin typeface="Gill Sans Ultra Bold Condense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Misi</a:t>
            </a:r>
            <a:r>
              <a:rPr lang="en-ID" sz="32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ini</a:t>
            </a:r>
            <a:r>
              <a:rPr lang="en-ID" sz="32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bertujuan</a:t>
            </a:r>
            <a:r>
              <a:rPr lang="en-ID" sz="32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untuk</a:t>
            </a:r>
            <a:r>
              <a:rPr lang="en-ID" sz="32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menyatakan</a:t>
            </a:r>
            <a:r>
              <a:rPr lang="en-ID" sz="32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kasih</a:t>
            </a:r>
            <a:r>
              <a:rPr lang="en-ID" sz="32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Allah </a:t>
            </a:r>
            <a:r>
              <a:rPr lang="en-ID" sz="32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kepada</a:t>
            </a:r>
            <a:r>
              <a:rPr lang="en-ID" sz="32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manusia</a:t>
            </a:r>
            <a:r>
              <a:rPr lang="en-ID" sz="32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sz="32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memenangkan</a:t>
            </a:r>
            <a:r>
              <a:rPr lang="en-ID" sz="32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mereka</a:t>
            </a:r>
            <a:r>
              <a:rPr lang="en-ID" sz="32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kepada</a:t>
            </a:r>
            <a:r>
              <a:rPr lang="en-ID" sz="32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Kristus</a:t>
            </a:r>
            <a:r>
              <a:rPr lang="en-ID" sz="32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melalui</a:t>
            </a:r>
            <a:r>
              <a:rPr lang="en-ID" sz="32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keampuhan</a:t>
            </a:r>
            <a:r>
              <a:rPr lang="en-ID" sz="32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dari</a:t>
            </a:r>
            <a:r>
              <a:rPr lang="en-ID" sz="32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kasih</a:t>
            </a:r>
            <a:r>
              <a:rPr lang="en-ID" sz="32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itu</a:t>
            </a:r>
            <a:r>
              <a:rPr lang="en-ID" sz="32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sendiri</a:t>
            </a:r>
            <a:r>
              <a:rPr lang="en-ID" sz="3200" dirty="0">
                <a:latin typeface="Franklin Gothic Medium Cond" panose="020B0606030402020204" pitchFamily="34" charset="0"/>
              </a:rPr>
              <a:t>“</a:t>
            </a:r>
          </a:p>
          <a:p>
            <a:pPr marL="0" indent="0">
              <a:buNone/>
            </a:pPr>
            <a:endParaRPr lang="en-ID" sz="1000" dirty="0">
              <a:latin typeface="Franklin Gothic Medium Cond" panose="020B0606030402020204" pitchFamily="34" charset="0"/>
            </a:endParaRPr>
          </a:p>
          <a:p>
            <a:pPr marL="0" indent="0" algn="r">
              <a:buNone/>
            </a:pPr>
            <a:r>
              <a:rPr lang="en-ID" sz="2400" dirty="0">
                <a:latin typeface="Franklin Gothic Medium Cond" panose="020B0606030402020204" pitchFamily="34" charset="0"/>
              </a:rPr>
              <a:t>Ellen G. White, Testimonies for the Church, </a:t>
            </a:r>
            <a:r>
              <a:rPr lang="en-ID" sz="2400" dirty="0" err="1">
                <a:latin typeface="Franklin Gothic Medium Cond" panose="020B0606030402020204" pitchFamily="34" charset="0"/>
              </a:rPr>
              <a:t>jld</a:t>
            </a:r>
            <a:r>
              <a:rPr lang="en-ID" sz="2400" dirty="0">
                <a:latin typeface="Franklin Gothic Medium Cond" panose="020B0606030402020204" pitchFamily="34" charset="0"/>
              </a:rPr>
              <a:t>. 3, </a:t>
            </a:r>
            <a:r>
              <a:rPr lang="en-ID" sz="2400" dirty="0" err="1">
                <a:latin typeface="Franklin Gothic Medium Cond" panose="020B0606030402020204" pitchFamily="34" charset="0"/>
              </a:rPr>
              <a:t>hlm</a:t>
            </a:r>
            <a:r>
              <a:rPr lang="en-ID" sz="2400" dirty="0">
                <a:latin typeface="Franklin Gothic Medium Cond" panose="020B0606030402020204" pitchFamily="34" charset="0"/>
              </a:rPr>
              <a:t>. 381.</a:t>
            </a:r>
          </a:p>
        </p:txBody>
      </p:sp>
    </p:spTree>
    <p:extLst>
      <p:ext uri="{BB962C8B-B14F-4D97-AF65-F5344CB8AC3E}">
        <p14:creationId xmlns:p14="http://schemas.microsoft.com/office/powerpoint/2010/main" val="1573336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6C04D7-AFF6-7388-3EAF-3CFB40631A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94" r="3045"/>
          <a:stretch/>
        </p:blipFill>
        <p:spPr>
          <a:xfrm>
            <a:off x="20" y="2"/>
            <a:ext cx="4640239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46533" y="0"/>
            <a:ext cx="656039" cy="6857455"/>
            <a:chOff x="5395368" y="0"/>
            <a:chExt cx="874718" cy="6857455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5391A-3132-A869-8DE8-EE51673D6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3327" y="627822"/>
            <a:ext cx="4317604" cy="5923722"/>
          </a:xfrm>
        </p:spPr>
        <p:txBody>
          <a:bodyPr>
            <a:noAutofit/>
          </a:bodyPr>
          <a:lstStyle/>
          <a:p>
            <a:r>
              <a:rPr lang="en-ID" dirty="0" err="1">
                <a:solidFill>
                  <a:srgbClr val="00FFFF">
                    <a:alpha val="80000"/>
                  </a:srgbClr>
                </a:solidFill>
                <a:latin typeface="Tw Cen MT Condensed Extra Bold" panose="020B0803020202020204" pitchFamily="34" charset="0"/>
              </a:rPr>
              <a:t>Meski</a:t>
            </a:r>
            <a:r>
              <a:rPr lang="en-ID" dirty="0">
                <a:solidFill>
                  <a:srgbClr val="00FFFF">
                    <a:alpha val="80000"/>
                  </a:srgb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FFFF">
                    <a:alpha val="80000"/>
                  </a:srgbClr>
                </a:solidFill>
                <a:latin typeface="Tw Cen MT Condensed Extra Bold" panose="020B0803020202020204" pitchFamily="34" charset="0"/>
              </a:rPr>
              <a:t>tak</a:t>
            </a:r>
            <a:r>
              <a:rPr lang="en-ID" dirty="0">
                <a:solidFill>
                  <a:srgbClr val="00FFFF">
                    <a:alpha val="80000"/>
                  </a:srgb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FFFF">
                    <a:alpha val="80000"/>
                  </a:srgbClr>
                </a:solidFill>
                <a:latin typeface="Tw Cen MT Condensed Extra Bold" panose="020B0803020202020204" pitchFamily="34" charset="0"/>
              </a:rPr>
              <a:t>seorang</a:t>
            </a:r>
            <a:r>
              <a:rPr lang="en-ID" dirty="0">
                <a:solidFill>
                  <a:srgbClr val="00FFFF">
                    <a:alpha val="80000"/>
                  </a:srgbClr>
                </a:solidFill>
                <a:latin typeface="Tw Cen MT Condensed Extra Bold" panose="020B0803020202020204" pitchFamily="34" charset="0"/>
              </a:rPr>
              <a:t> pun </a:t>
            </a:r>
            <a:r>
              <a:rPr lang="en-ID" dirty="0" err="1">
                <a:solidFill>
                  <a:srgbClr val="00FFFF">
                    <a:alpha val="80000"/>
                  </a:srgbClr>
                </a:solidFill>
                <a:latin typeface="Tw Cen MT Condensed Extra Bold" panose="020B0803020202020204" pitchFamily="34" charset="0"/>
              </a:rPr>
              <a:t>dari</a:t>
            </a:r>
            <a:r>
              <a:rPr lang="en-ID" dirty="0">
                <a:solidFill>
                  <a:srgbClr val="00FFFF">
                    <a:alpha val="80000"/>
                  </a:srgb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FFFF">
                    <a:alpha val="80000"/>
                  </a:srgbClr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solidFill>
                  <a:srgbClr val="00FFFF">
                    <a:alpha val="80000"/>
                  </a:srgbClr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solidFill>
                  <a:srgbClr val="00FFFF">
                    <a:alpha val="80000"/>
                  </a:srgbClr>
                </a:solidFill>
                <a:latin typeface="Tw Cen MT Condensed Extra Bold" panose="020B0803020202020204" pitchFamily="34" charset="0"/>
              </a:rPr>
              <a:t>ada</a:t>
            </a:r>
            <a:r>
              <a:rPr lang="en-ID" dirty="0">
                <a:solidFill>
                  <a:srgbClr val="00FFFF">
                    <a:alpha val="80000"/>
                  </a:srgb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FFFF">
                    <a:alpha val="80000"/>
                  </a:srgbClr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solidFill>
                  <a:srgbClr val="00FFFF">
                    <a:alpha val="80000"/>
                  </a:srgb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FFFF">
                    <a:alpha val="80000"/>
                  </a:srgbClr>
                </a:solidFill>
                <a:latin typeface="Tw Cen MT Condensed Extra Bold" panose="020B0803020202020204" pitchFamily="34" charset="0"/>
              </a:rPr>
              <a:t>gereja</a:t>
            </a:r>
            <a:r>
              <a:rPr lang="en-ID" dirty="0">
                <a:solidFill>
                  <a:srgbClr val="00FFFF">
                    <a:alpha val="80000"/>
                  </a:srgb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FFFF">
                    <a:alpha val="80000"/>
                  </a:srgbClr>
                </a:solidFill>
                <a:latin typeface="Tw Cen MT Condensed Extra Bold" panose="020B0803020202020204" pitchFamily="34" charset="0"/>
              </a:rPr>
              <a:t>dapat</a:t>
            </a:r>
            <a:r>
              <a:rPr lang="en-ID" dirty="0">
                <a:solidFill>
                  <a:srgbClr val="00FFFF">
                    <a:alpha val="80000"/>
                  </a:srgb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FFFF">
                    <a:alpha val="80000"/>
                  </a:srgbClr>
                </a:solidFill>
                <a:latin typeface="Tw Cen MT Condensed Extra Bold" panose="020B0803020202020204" pitchFamily="34" charset="0"/>
              </a:rPr>
              <a:t>menyelamatkan</a:t>
            </a:r>
            <a:r>
              <a:rPr lang="en-ID" dirty="0">
                <a:solidFill>
                  <a:srgbClr val="00FFFF">
                    <a:alpha val="80000"/>
                  </a:srgbClr>
                </a:solidFill>
                <a:latin typeface="Tw Cen MT Condensed Extra Bold" panose="020B0803020202020204" pitchFamily="34" charset="0"/>
              </a:rPr>
              <a:t> orang lain, </a:t>
            </a:r>
            <a:r>
              <a:rPr lang="en-ID" dirty="0" err="1">
                <a:solidFill>
                  <a:srgbClr val="00FFFF">
                    <a:alpha val="80000"/>
                  </a:srgbClr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solidFill>
                  <a:srgbClr val="00FFFF">
                    <a:alpha val="80000"/>
                  </a:srgb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FFFF">
                    <a:alpha val="80000"/>
                  </a:srgbClr>
                </a:solidFill>
                <a:latin typeface="Tw Cen MT Condensed Extra Bold" panose="020B0803020202020204" pitchFamily="34" charset="0"/>
              </a:rPr>
              <a:t>bisa</a:t>
            </a:r>
            <a:r>
              <a:rPr lang="en-ID" dirty="0">
                <a:solidFill>
                  <a:srgbClr val="00FFFF">
                    <a:alpha val="80000"/>
                  </a:srgbClr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solidFill>
                  <a:srgbClr val="00FFFF">
                    <a:alpha val="80000"/>
                  </a:srgbClr>
                </a:solidFill>
                <a:latin typeface="Tw Cen MT Condensed Extra Bold" panose="020B0803020202020204" pitchFamily="34" charset="0"/>
              </a:rPr>
              <a:t>harus</a:t>
            </a:r>
            <a:r>
              <a:rPr lang="en-ID" dirty="0">
                <a:solidFill>
                  <a:srgbClr val="00FFFF">
                    <a:alpha val="80000"/>
                  </a:srgb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FFFF">
                    <a:alpha val="80000"/>
                  </a:srgbClr>
                </a:solidFill>
                <a:latin typeface="Tw Cen MT Condensed Extra Bold" panose="020B0803020202020204" pitchFamily="34" charset="0"/>
              </a:rPr>
              <a:t>mengarahkan</a:t>
            </a:r>
            <a:r>
              <a:rPr lang="en-ID" dirty="0">
                <a:solidFill>
                  <a:srgbClr val="00FFFF">
                    <a:alpha val="80000"/>
                  </a:srgb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FFFF">
                    <a:alpha val="80000"/>
                  </a:srgbClr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solidFill>
                  <a:srgbClr val="00FFFF">
                    <a:alpha val="80000"/>
                  </a:srgb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FFFF">
                    <a:alpha val="80000"/>
                  </a:srgbClr>
                </a:solidFill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solidFill>
                  <a:srgbClr val="00FFFF">
                    <a:alpha val="80000"/>
                  </a:srgb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FFFF">
                    <a:alpha val="80000"/>
                  </a:srgbClr>
                </a:solidFill>
                <a:latin typeface="Tw Cen MT Condensed Extra Bold" panose="020B0803020202020204" pitchFamily="34" charset="0"/>
              </a:rPr>
              <a:t>satu-satunya</a:t>
            </a:r>
            <a:r>
              <a:rPr lang="en-ID" dirty="0">
                <a:solidFill>
                  <a:srgbClr val="00FFFF">
                    <a:alpha val="80000"/>
                  </a:srgbClr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solidFill>
                  <a:srgbClr val="00FFFF">
                    <a:alpha val="80000"/>
                  </a:srgbClr>
                </a:solidFill>
                <a:latin typeface="Tw Cen MT Condensed Extra Bold" panose="020B0803020202020204" pitchFamily="34" charset="0"/>
              </a:rPr>
              <a:t>bisa</a:t>
            </a:r>
            <a:r>
              <a:rPr lang="en-ID" dirty="0">
                <a:solidFill>
                  <a:srgbClr val="00FFFF">
                    <a:alpha val="80000"/>
                  </a:srgb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FFFF">
                    <a:alpha val="80000"/>
                  </a:srgbClr>
                </a:solidFill>
                <a:latin typeface="Tw Cen MT Condensed Extra Bold" panose="020B0803020202020204" pitchFamily="34" charset="0"/>
              </a:rPr>
              <a:t>menyelamatkan</a:t>
            </a:r>
            <a:r>
              <a:rPr lang="en-ID" dirty="0">
                <a:solidFill>
                  <a:srgbClr val="00FFFF">
                    <a:alpha val="80000"/>
                  </a:srgbClr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solidFill>
                  <a:srgbClr val="00FFFF">
                    <a:alpha val="80000"/>
                  </a:srgbClr>
                </a:solidFill>
                <a:latin typeface="Tw Cen MT Condensed Extra Bold" panose="020B0803020202020204" pitchFamily="34" charset="0"/>
              </a:rPr>
              <a:t>yaitu</a:t>
            </a:r>
            <a:r>
              <a:rPr lang="en-ID" dirty="0">
                <a:solidFill>
                  <a:srgbClr val="00FFFF">
                    <a:alpha val="80000"/>
                  </a:srgb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FFFF">
                    <a:alpha val="80000"/>
                  </a:srgbClr>
                </a:solidFill>
                <a:latin typeface="Tw Cen MT Condensed Extra Bold" panose="020B0803020202020204" pitchFamily="34" charset="0"/>
              </a:rPr>
              <a:t>Yesus</a:t>
            </a:r>
            <a:r>
              <a:rPr lang="en-ID" dirty="0">
                <a:solidFill>
                  <a:srgbClr val="00FFFF">
                    <a:alpha val="80000"/>
                  </a:srgb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FFFF">
                    <a:alpha val="80000"/>
                  </a:srgbClr>
                </a:solidFill>
                <a:latin typeface="Tw Cen MT Condensed Extra Bold" panose="020B0803020202020204" pitchFamily="34" charset="0"/>
              </a:rPr>
              <a:t>Kristus</a:t>
            </a:r>
            <a:r>
              <a:rPr lang="en-ID" dirty="0">
                <a:solidFill>
                  <a:srgbClr val="00FFFF">
                    <a:alpha val="80000"/>
                  </a:srgbClr>
                </a:solidFill>
                <a:latin typeface="Tw Cen MT Condensed Extra Bold" panose="020B0803020202020204" pitchFamily="34" charset="0"/>
              </a:rPr>
              <a:t>.</a:t>
            </a:r>
          </a:p>
          <a:p>
            <a:pPr marL="0" indent="0">
              <a:buNone/>
            </a:pPr>
            <a:endParaRPr lang="en-ID" dirty="0">
              <a:solidFill>
                <a:srgbClr val="00B0F0">
                  <a:alpha val="80000"/>
                </a:srgbClr>
              </a:solidFill>
              <a:latin typeface="Tw Cen MT Condensed Extra Bold" panose="020B0803020202020204" pitchFamily="34" charset="0"/>
            </a:endParaRPr>
          </a:p>
          <a:p>
            <a:pPr marL="0" indent="0">
              <a:buNone/>
            </a:pPr>
            <a:r>
              <a:rPr lang="en-ID" sz="3000" dirty="0">
                <a:solidFill>
                  <a:srgbClr val="FFFF00">
                    <a:alpha val="80000"/>
                  </a:srgbClr>
                </a:solidFill>
                <a:highlight>
                  <a:srgbClr val="571D2F"/>
                </a:highlight>
                <a:latin typeface="Gill Sans Ultra Bold Condensed" panose="020B0A06020104020203" pitchFamily="34" charset="0"/>
              </a:rPr>
              <a:t>MISI </a:t>
            </a:r>
            <a:r>
              <a:rPr lang="en-ID" sz="3000" dirty="0" err="1">
                <a:solidFill>
                  <a:srgbClr val="FFFF00">
                    <a:alpha val="80000"/>
                  </a:srgbClr>
                </a:solidFill>
                <a:highlight>
                  <a:srgbClr val="571D2F"/>
                </a:highlight>
                <a:latin typeface="Gill Sans Ultra Bold Condensed" panose="020B0A06020104020203" pitchFamily="34" charset="0"/>
              </a:rPr>
              <a:t>bagi</a:t>
            </a:r>
            <a:r>
              <a:rPr lang="en-ID" sz="3000" dirty="0">
                <a:solidFill>
                  <a:srgbClr val="FFFF00">
                    <a:alpha val="80000"/>
                  </a:srgbClr>
                </a:solidFill>
                <a:highlight>
                  <a:srgbClr val="571D2F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FFFF00">
                    <a:alpha val="80000"/>
                  </a:srgbClr>
                </a:solidFill>
                <a:highlight>
                  <a:srgbClr val="571D2F"/>
                </a:highlight>
                <a:latin typeface="Gill Sans Ultra Bold Condensed" panose="020B0A06020104020203" pitchFamily="34" charset="0"/>
              </a:rPr>
              <a:t>gereja</a:t>
            </a:r>
            <a:r>
              <a:rPr lang="en-ID" sz="3000" dirty="0">
                <a:solidFill>
                  <a:srgbClr val="FFFF00">
                    <a:alpha val="80000"/>
                  </a:srgbClr>
                </a:solidFill>
                <a:highlight>
                  <a:srgbClr val="571D2F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FFFF00">
                    <a:alpha val="80000"/>
                  </a:srgbClr>
                </a:solidFill>
                <a:highlight>
                  <a:srgbClr val="571D2F"/>
                </a:highlight>
                <a:latin typeface="Gill Sans Ultra Bold Condensed" panose="020B0A06020104020203" pitchFamily="34" charset="0"/>
              </a:rPr>
              <a:t>sama</a:t>
            </a:r>
            <a:r>
              <a:rPr lang="en-ID" sz="3000" dirty="0">
                <a:solidFill>
                  <a:srgbClr val="FFFF00">
                    <a:alpha val="80000"/>
                  </a:srgbClr>
                </a:solidFill>
                <a:highlight>
                  <a:srgbClr val="571D2F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FFFF00">
                    <a:alpha val="80000"/>
                  </a:srgbClr>
                </a:solidFill>
                <a:highlight>
                  <a:srgbClr val="571D2F"/>
                </a:highlight>
                <a:latin typeface="Gill Sans Ultra Bold Condensed" panose="020B0A06020104020203" pitchFamily="34" charset="0"/>
              </a:rPr>
              <a:t>seperti</a:t>
            </a:r>
            <a:r>
              <a:rPr lang="en-ID" sz="3000" dirty="0">
                <a:solidFill>
                  <a:srgbClr val="FFFF00">
                    <a:alpha val="80000"/>
                  </a:srgbClr>
                </a:solidFill>
                <a:highlight>
                  <a:srgbClr val="571D2F"/>
                </a:highlight>
                <a:latin typeface="Gill Sans Ultra Bold Condensed" panose="020B0A06020104020203" pitchFamily="34" charset="0"/>
              </a:rPr>
              <a:t> air </a:t>
            </a:r>
            <a:r>
              <a:rPr lang="en-ID" sz="3000" dirty="0" err="1">
                <a:solidFill>
                  <a:srgbClr val="FFFF00">
                    <a:alpha val="80000"/>
                  </a:srgbClr>
                </a:solidFill>
                <a:highlight>
                  <a:srgbClr val="571D2F"/>
                </a:highlight>
                <a:latin typeface="Gill Sans Ultra Bold Condensed" panose="020B0A06020104020203" pitchFamily="34" charset="0"/>
              </a:rPr>
              <a:t>bagi</a:t>
            </a:r>
            <a:r>
              <a:rPr lang="en-ID" sz="3000" dirty="0">
                <a:solidFill>
                  <a:srgbClr val="FFFF00">
                    <a:alpha val="80000"/>
                  </a:srgbClr>
                </a:solidFill>
                <a:highlight>
                  <a:srgbClr val="571D2F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FFFF00">
                    <a:alpha val="80000"/>
                  </a:srgbClr>
                </a:solidFill>
                <a:highlight>
                  <a:srgbClr val="571D2F"/>
                </a:highlight>
                <a:latin typeface="Gill Sans Ultra Bold Condensed" panose="020B0A06020104020203" pitchFamily="34" charset="0"/>
              </a:rPr>
              <a:t>kehidupan</a:t>
            </a:r>
            <a:r>
              <a:rPr lang="en-ID" sz="3000" dirty="0">
                <a:solidFill>
                  <a:srgbClr val="FFFF00">
                    <a:alpha val="80000"/>
                  </a:srgbClr>
                </a:solidFill>
                <a:highlight>
                  <a:srgbClr val="571D2F"/>
                </a:highlight>
                <a:latin typeface="Gill Sans Ultra Bold Condensed" panose="020B0A06020104020203" pitchFamily="34" charset="0"/>
              </a:rPr>
              <a:t>. </a:t>
            </a:r>
            <a:r>
              <a:rPr lang="en-ID" sz="3000" dirty="0" err="1">
                <a:solidFill>
                  <a:srgbClr val="FFFF00">
                    <a:alpha val="80000"/>
                  </a:srgbClr>
                </a:solidFill>
                <a:highlight>
                  <a:srgbClr val="571D2F"/>
                </a:highlight>
                <a:latin typeface="Gill Sans Ultra Bold Condensed" panose="020B0A06020104020203" pitchFamily="34" charset="0"/>
              </a:rPr>
              <a:t>Tanpa</a:t>
            </a:r>
            <a:r>
              <a:rPr lang="en-ID" sz="3000" dirty="0">
                <a:solidFill>
                  <a:srgbClr val="FFFF00">
                    <a:alpha val="80000"/>
                  </a:srgbClr>
                </a:solidFill>
                <a:highlight>
                  <a:srgbClr val="571D2F"/>
                </a:highlight>
                <a:latin typeface="Gill Sans Ultra Bold Condensed" panose="020B0A06020104020203" pitchFamily="34" charset="0"/>
              </a:rPr>
              <a:t> air </a:t>
            </a:r>
            <a:r>
              <a:rPr lang="en-ID" sz="3000" dirty="0" err="1">
                <a:solidFill>
                  <a:srgbClr val="FFFF00">
                    <a:alpha val="80000"/>
                  </a:srgbClr>
                </a:solidFill>
                <a:highlight>
                  <a:srgbClr val="571D2F"/>
                </a:highlight>
                <a:latin typeface="Gill Sans Ultra Bold Condensed" panose="020B0A06020104020203" pitchFamily="34" charset="0"/>
              </a:rPr>
              <a:t>kita</a:t>
            </a:r>
            <a:r>
              <a:rPr lang="en-ID" sz="3000" dirty="0">
                <a:solidFill>
                  <a:srgbClr val="FFFF00">
                    <a:alpha val="80000"/>
                  </a:srgbClr>
                </a:solidFill>
                <a:highlight>
                  <a:srgbClr val="571D2F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FFFF00">
                    <a:alpha val="80000"/>
                  </a:srgbClr>
                </a:solidFill>
                <a:highlight>
                  <a:srgbClr val="571D2F"/>
                </a:highlight>
                <a:latin typeface="Gill Sans Ultra Bold Condensed" panose="020B0A06020104020203" pitchFamily="34" charset="0"/>
              </a:rPr>
              <a:t>mati</a:t>
            </a:r>
            <a:r>
              <a:rPr lang="en-ID" sz="3000" dirty="0">
                <a:solidFill>
                  <a:srgbClr val="FFFF00">
                    <a:alpha val="80000"/>
                  </a:srgbClr>
                </a:solidFill>
                <a:highlight>
                  <a:srgbClr val="571D2F"/>
                </a:highlight>
                <a:latin typeface="Gill Sans Ultra Bold Condensed" panose="020B0A06020104020203" pitchFamily="34" charset="0"/>
              </a:rPr>
              <a:t>. TANPA MISI, GEREJA MATI.</a:t>
            </a:r>
          </a:p>
        </p:txBody>
      </p:sp>
    </p:spTree>
    <p:extLst>
      <p:ext uri="{BB962C8B-B14F-4D97-AF65-F5344CB8AC3E}">
        <p14:creationId xmlns:p14="http://schemas.microsoft.com/office/powerpoint/2010/main" val="164250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F48177-DE70-D94F-F8D2-5F0DF30A7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9144005" cy="1302894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DUNIA INI: ARENA MISI</a:t>
            </a:r>
            <a:br>
              <a:rPr lang="fi-FI" sz="3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Kamis, 12 Oktober 2023</a:t>
            </a:r>
            <a:endParaRPr lang="en-ID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6C669-7EAC-6172-6EB4-501164E9C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112" y="1885279"/>
            <a:ext cx="6284888" cy="481417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600" dirty="0">
                <a:latin typeface="Impact" panose="020B0806030902050204" pitchFamily="34" charset="0"/>
              </a:rPr>
              <a:t>Wahyu 7:9-10 </a:t>
            </a:r>
          </a:p>
          <a:p>
            <a:pPr marL="0" indent="0">
              <a:buNone/>
            </a:pPr>
            <a:r>
              <a:rPr lang="en-ID" sz="2600" dirty="0" err="1">
                <a:latin typeface="Franklin Gothic Demi Cond" panose="020B0706030402020204" pitchFamily="34" charset="0"/>
              </a:rPr>
              <a:t>Kemudian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dari</a:t>
            </a:r>
            <a:r>
              <a:rPr lang="en-ID" sz="2600" dirty="0">
                <a:latin typeface="Franklin Gothic Demi Cond" panose="020B0706030402020204" pitchFamily="34" charset="0"/>
              </a:rPr>
              <a:t> pada </a:t>
            </a:r>
            <a:r>
              <a:rPr lang="en-ID" sz="2600" dirty="0" err="1">
                <a:latin typeface="Franklin Gothic Demi Cond" panose="020B0706030402020204" pitchFamily="34" charset="0"/>
              </a:rPr>
              <a:t>itu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aku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melihat</a:t>
            </a:r>
            <a:r>
              <a:rPr lang="en-ID" sz="2600" dirty="0">
                <a:latin typeface="Franklin Gothic Demi Cond" panose="020B0706030402020204" pitchFamily="34" charset="0"/>
              </a:rPr>
              <a:t>: </a:t>
            </a:r>
            <a:r>
              <a:rPr lang="en-ID" sz="2600" dirty="0" err="1">
                <a:latin typeface="Franklin Gothic Demi Cond" panose="020B0706030402020204" pitchFamily="34" charset="0"/>
              </a:rPr>
              <a:t>sesungguhnya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suatu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kumpulan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besar</a:t>
            </a:r>
            <a:r>
              <a:rPr lang="en-ID" sz="2600" dirty="0">
                <a:latin typeface="Franklin Gothic Demi Cond" panose="020B0706030402020204" pitchFamily="34" charset="0"/>
              </a:rPr>
              <a:t> orang </a:t>
            </a:r>
            <a:r>
              <a:rPr lang="en-ID" sz="2600" dirty="0" err="1">
                <a:latin typeface="Franklin Gothic Demi Cond" panose="020B0706030402020204" pitchFamily="34" charset="0"/>
              </a:rPr>
              <a:t>banyak</a:t>
            </a:r>
            <a:r>
              <a:rPr lang="en-ID" sz="2600" dirty="0">
                <a:latin typeface="Franklin Gothic Demi Cond" panose="020B0706030402020204" pitchFamily="34" charset="0"/>
              </a:rPr>
              <a:t> yang </a:t>
            </a:r>
            <a:r>
              <a:rPr lang="en-ID" sz="2600" dirty="0" err="1">
                <a:latin typeface="Franklin Gothic Demi Cond" panose="020B0706030402020204" pitchFamily="34" charset="0"/>
              </a:rPr>
              <a:t>tidak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dapat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terhitung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banyaknya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dari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segala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bangsa</a:t>
            </a:r>
            <a:r>
              <a:rPr lang="en-ID" sz="2600" dirty="0">
                <a:latin typeface="Franklin Gothic Demi Cond" panose="020B0706030402020204" pitchFamily="34" charset="0"/>
              </a:rPr>
              <a:t> dan </a:t>
            </a:r>
            <a:r>
              <a:rPr lang="en-ID" sz="2600" dirty="0" err="1">
                <a:latin typeface="Franklin Gothic Demi Cond" panose="020B0706030402020204" pitchFamily="34" charset="0"/>
              </a:rPr>
              <a:t>suku</a:t>
            </a:r>
            <a:r>
              <a:rPr lang="en-ID" sz="2600" dirty="0">
                <a:latin typeface="Franklin Gothic Demi Cond" panose="020B0706030402020204" pitchFamily="34" charset="0"/>
              </a:rPr>
              <a:t> dan </a:t>
            </a:r>
            <a:r>
              <a:rPr lang="en-ID" sz="2600" dirty="0" err="1">
                <a:latin typeface="Franklin Gothic Demi Cond" panose="020B0706030402020204" pitchFamily="34" charset="0"/>
              </a:rPr>
              <a:t>kaum</a:t>
            </a:r>
            <a:r>
              <a:rPr lang="en-ID" sz="2600" dirty="0">
                <a:latin typeface="Franklin Gothic Demi Cond" panose="020B0706030402020204" pitchFamily="34" charset="0"/>
              </a:rPr>
              <a:t> dan </a:t>
            </a:r>
            <a:r>
              <a:rPr lang="en-ID" sz="2600" dirty="0" err="1">
                <a:latin typeface="Franklin Gothic Demi Cond" panose="020B0706030402020204" pitchFamily="34" charset="0"/>
              </a:rPr>
              <a:t>bahasa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berdiri</a:t>
            </a:r>
            <a:r>
              <a:rPr lang="en-ID" sz="2600" dirty="0">
                <a:latin typeface="Franklin Gothic Demi Cond" panose="020B0706030402020204" pitchFamily="34" charset="0"/>
              </a:rPr>
              <a:t> di </a:t>
            </a:r>
            <a:r>
              <a:rPr lang="en-ID" sz="2600" dirty="0" err="1">
                <a:latin typeface="Franklin Gothic Demi Cond" panose="020B0706030402020204" pitchFamily="34" charset="0"/>
              </a:rPr>
              <a:t>hadapan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takhta</a:t>
            </a:r>
            <a:r>
              <a:rPr lang="en-ID" sz="2600" dirty="0">
                <a:latin typeface="Franklin Gothic Demi Cond" panose="020B0706030402020204" pitchFamily="34" charset="0"/>
              </a:rPr>
              <a:t> dan di </a:t>
            </a:r>
            <a:r>
              <a:rPr lang="en-ID" sz="2600" dirty="0" err="1">
                <a:latin typeface="Franklin Gothic Demi Cond" panose="020B0706030402020204" pitchFamily="34" charset="0"/>
              </a:rPr>
              <a:t>hadapan</a:t>
            </a:r>
            <a:r>
              <a:rPr lang="en-ID" sz="2600" dirty="0">
                <a:latin typeface="Franklin Gothic Demi Cond" panose="020B0706030402020204" pitchFamily="34" charset="0"/>
              </a:rPr>
              <a:t> Anak </a:t>
            </a:r>
            <a:r>
              <a:rPr lang="en-ID" sz="2600" dirty="0" err="1">
                <a:latin typeface="Franklin Gothic Demi Cond" panose="020B0706030402020204" pitchFamily="34" charset="0"/>
              </a:rPr>
              <a:t>Domba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memakai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jubah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putih</a:t>
            </a:r>
            <a:r>
              <a:rPr lang="en-ID" sz="2600" dirty="0">
                <a:latin typeface="Franklin Gothic Demi Cond" panose="020B0706030402020204" pitchFamily="34" charset="0"/>
              </a:rPr>
              <a:t> dan </a:t>
            </a:r>
            <a:r>
              <a:rPr lang="en-ID" sz="2600" dirty="0" err="1">
                <a:latin typeface="Franklin Gothic Demi Cond" panose="020B0706030402020204" pitchFamily="34" charset="0"/>
              </a:rPr>
              <a:t>memegang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daun-daun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palem</a:t>
            </a:r>
            <a:r>
              <a:rPr lang="en-ID" sz="2600" dirty="0">
                <a:latin typeface="Franklin Gothic Demi Cond" panose="020B0706030402020204" pitchFamily="34" charset="0"/>
              </a:rPr>
              <a:t> di </a:t>
            </a:r>
            <a:r>
              <a:rPr lang="en-ID" sz="2600" dirty="0" err="1">
                <a:latin typeface="Franklin Gothic Demi Cond" panose="020B0706030402020204" pitchFamily="34" charset="0"/>
              </a:rPr>
              <a:t>tangan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mereka</a:t>
            </a:r>
            <a:r>
              <a:rPr lang="en-ID" sz="2600" dirty="0">
                <a:latin typeface="Franklin Gothic Demi Cond" panose="020B0706030402020204" pitchFamily="34" charset="0"/>
              </a:rPr>
              <a:t>. Dan </a:t>
            </a:r>
            <a:r>
              <a:rPr lang="en-ID" sz="2600" dirty="0" err="1">
                <a:latin typeface="Franklin Gothic Demi Cond" panose="020B0706030402020204" pitchFamily="34" charset="0"/>
              </a:rPr>
              <a:t>dengan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suara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nyaring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mereka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berseru</a:t>
            </a:r>
            <a:r>
              <a:rPr lang="en-ID" sz="2600" dirty="0">
                <a:latin typeface="Franklin Gothic Demi Cond" panose="020B0706030402020204" pitchFamily="34" charset="0"/>
              </a:rPr>
              <a:t>: "</a:t>
            </a:r>
            <a:r>
              <a:rPr lang="en-ID" sz="2600" dirty="0" err="1">
                <a:latin typeface="Franklin Gothic Demi Cond" panose="020B0706030402020204" pitchFamily="34" charset="0"/>
              </a:rPr>
              <a:t>Keselamatan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bagi</a:t>
            </a:r>
            <a:r>
              <a:rPr lang="en-ID" sz="2600" dirty="0">
                <a:latin typeface="Franklin Gothic Demi Cond" panose="020B0706030402020204" pitchFamily="34" charset="0"/>
              </a:rPr>
              <a:t> Allah kami yang duduk di </a:t>
            </a:r>
            <a:r>
              <a:rPr lang="en-ID" sz="2600" dirty="0" err="1">
                <a:latin typeface="Franklin Gothic Demi Cond" panose="020B0706030402020204" pitchFamily="34" charset="0"/>
              </a:rPr>
              <a:t>atas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takhta</a:t>
            </a:r>
            <a:r>
              <a:rPr lang="en-ID" sz="2600" dirty="0">
                <a:latin typeface="Franklin Gothic Demi Cond" panose="020B0706030402020204" pitchFamily="34" charset="0"/>
              </a:rPr>
              <a:t> dan </a:t>
            </a:r>
            <a:r>
              <a:rPr lang="en-ID" sz="2600" dirty="0" err="1">
                <a:latin typeface="Franklin Gothic Demi Cond" panose="020B0706030402020204" pitchFamily="34" charset="0"/>
              </a:rPr>
              <a:t>bagi</a:t>
            </a:r>
            <a:r>
              <a:rPr lang="en-ID" sz="2600" dirty="0">
                <a:latin typeface="Franklin Gothic Demi Cond" panose="020B0706030402020204" pitchFamily="34" charset="0"/>
              </a:rPr>
              <a:t> Anak </a:t>
            </a:r>
            <a:r>
              <a:rPr lang="en-ID" sz="2600" dirty="0" err="1">
                <a:latin typeface="Franklin Gothic Demi Cond" panose="020B0706030402020204" pitchFamily="34" charset="0"/>
              </a:rPr>
              <a:t>Domba</a:t>
            </a:r>
            <a:r>
              <a:rPr lang="en-ID" sz="2600" dirty="0">
                <a:latin typeface="Franklin Gothic Demi Cond" panose="020B0706030402020204" pitchFamily="34" charset="0"/>
              </a:rPr>
              <a:t>!"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17E385-C457-C46A-9683-E079E3E8D6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77" r="7075"/>
          <a:stretch/>
        </p:blipFill>
        <p:spPr>
          <a:xfrm>
            <a:off x="6086474" y="2151130"/>
            <a:ext cx="2831713" cy="21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896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95DBA9-7B26-0FB4-338D-5AC01FB742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31" b="26963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75776-AD90-E2DA-03DB-C3EDB1C8F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948" y="3845615"/>
            <a:ext cx="8256104" cy="278047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Eras Bold ITC" panose="020B0907030504020204" pitchFamily="34" charset="0"/>
              </a:rPr>
              <a:t>INJIL KRISTUS </a:t>
            </a:r>
            <a:r>
              <a:rPr lang="en-ID" sz="3200" dirty="0" err="1">
                <a:latin typeface="Eras Bold ITC" panose="020B0907030504020204" pitchFamily="34" charset="0"/>
              </a:rPr>
              <a:t>itu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menjangkau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semua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kelas</a:t>
            </a:r>
            <a:r>
              <a:rPr lang="en-ID" sz="3200" dirty="0">
                <a:latin typeface="Eras Bold ITC" panose="020B0907030504020204" pitchFamily="34" charset="0"/>
              </a:rPr>
              <a:t>, </a:t>
            </a:r>
            <a:r>
              <a:rPr lang="en-ID" sz="3200" dirty="0" err="1">
                <a:latin typeface="Eras Bold ITC" panose="020B0907030504020204" pitchFamily="34" charset="0"/>
              </a:rPr>
              <a:t>bangsa</a:t>
            </a:r>
            <a:r>
              <a:rPr lang="en-ID" sz="3200" dirty="0">
                <a:latin typeface="Eras Bold ITC" panose="020B0907030504020204" pitchFamily="34" charset="0"/>
              </a:rPr>
              <a:t>, </a:t>
            </a:r>
            <a:r>
              <a:rPr lang="en-ID" sz="3200" dirty="0" err="1">
                <a:latin typeface="Eras Bold ITC" panose="020B0907030504020204" pitchFamily="34" charset="0"/>
              </a:rPr>
              <a:t>bahasa</a:t>
            </a:r>
            <a:r>
              <a:rPr lang="en-ID" sz="3200" dirty="0">
                <a:latin typeface="Eras Bold ITC" panose="020B0907030504020204" pitchFamily="34" charset="0"/>
              </a:rPr>
              <a:t>, dan </a:t>
            </a:r>
            <a:r>
              <a:rPr lang="en-ID" sz="3200" dirty="0" err="1">
                <a:latin typeface="Eras Bold ITC" panose="020B0907030504020204" pitchFamily="34" charset="0"/>
              </a:rPr>
              <a:t>kaum</a:t>
            </a:r>
            <a:r>
              <a:rPr lang="en-ID" sz="3200" dirty="0">
                <a:latin typeface="Eras Bold ITC" panose="020B0907030504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Pengaruh</a:t>
            </a:r>
            <a:r>
              <a:rPr lang="en-ID" sz="32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dari</a:t>
            </a:r>
            <a:r>
              <a:rPr lang="en-ID" sz="32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Injil</a:t>
            </a:r>
            <a:r>
              <a:rPr lang="en-ID" sz="32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itu</a:t>
            </a:r>
            <a:r>
              <a:rPr lang="en-ID" sz="32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adalah</a:t>
            </a:r>
            <a:r>
              <a:rPr lang="en-ID" sz="32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untuk</a:t>
            </a:r>
            <a:r>
              <a:rPr lang="en-ID" sz="32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menyatukan</a:t>
            </a:r>
            <a:r>
              <a:rPr lang="en-ID" sz="32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mereka</a:t>
            </a:r>
            <a:r>
              <a:rPr lang="en-ID" sz="32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32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diselamatkan</a:t>
            </a:r>
            <a:r>
              <a:rPr lang="en-ID" sz="32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dalam</a:t>
            </a:r>
            <a:r>
              <a:rPr lang="en-ID" sz="32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satu</a:t>
            </a:r>
            <a:r>
              <a:rPr lang="en-ID" sz="32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persaudaraan</a:t>
            </a:r>
            <a:r>
              <a:rPr lang="en-ID" sz="32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32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besar</a:t>
            </a:r>
            <a:r>
              <a:rPr lang="en-ID" sz="32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588029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8086" y="0"/>
            <a:ext cx="5565913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99FBFD-9E02-E080-1717-FDDB57C3E7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14" r="16493"/>
          <a:stretch/>
        </p:blipFill>
        <p:spPr>
          <a:xfrm>
            <a:off x="20" y="10"/>
            <a:ext cx="5176278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0F834-66CC-2037-1146-079C3B664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8198" y="161924"/>
            <a:ext cx="3935895" cy="65246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Eras Bold ITC" panose="020B0907030504020204" pitchFamily="34" charset="0"/>
              </a:rPr>
              <a:t>Kita </a:t>
            </a:r>
            <a:r>
              <a:rPr lang="en-ID" sz="3000" dirty="0" err="1">
                <a:latin typeface="Eras Bold ITC" panose="020B0907030504020204" pitchFamily="34" charset="0"/>
              </a:rPr>
              <a:t>hanya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memiliki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satu</a:t>
            </a:r>
            <a:r>
              <a:rPr lang="en-ID" sz="3000" dirty="0">
                <a:latin typeface="Eras Bold ITC" panose="020B0907030504020204" pitchFamily="34" charset="0"/>
              </a:rPr>
              <a:t> model </a:t>
            </a:r>
            <a:r>
              <a:rPr lang="en-ID" sz="3000" dirty="0" err="1">
                <a:latin typeface="Eras Bold ITC" panose="020B0907030504020204" pitchFamily="34" charset="0"/>
              </a:rPr>
              <a:t>untuk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ditiru</a:t>
            </a:r>
            <a:r>
              <a:rPr lang="en-ID" sz="3000" dirty="0">
                <a:latin typeface="Eras Bold ITC" panose="020B0907030504020204" pitchFamily="34" charset="0"/>
              </a:rPr>
              <a:t>, dan </a:t>
            </a:r>
            <a:r>
              <a:rPr lang="en-ID" sz="3000" dirty="0" err="1">
                <a:latin typeface="Eras Bold ITC" panose="020B0907030504020204" pitchFamily="34" charset="0"/>
              </a:rPr>
              <a:t>itu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adalah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Kristus</a:t>
            </a:r>
            <a:r>
              <a:rPr lang="en-ID" sz="3000" dirty="0">
                <a:latin typeface="Eras Bold ITC" panose="020B0907030504020204" pitchFamily="34" charset="0"/>
              </a:rPr>
              <a:t>. </a:t>
            </a:r>
          </a:p>
          <a:p>
            <a:pPr marL="0" indent="0">
              <a:buNone/>
            </a:pPr>
            <a:endParaRPr lang="en-ID" sz="3000" dirty="0">
              <a:latin typeface="Eras Bold ITC" panose="020B0907030504020204" pitchFamily="34" charset="0"/>
            </a:endParaRPr>
          </a:p>
          <a:p>
            <a:pPr marL="0" indent="0">
              <a:buNone/>
            </a:pPr>
            <a:r>
              <a:rPr lang="en-ID" sz="3000" dirty="0">
                <a:latin typeface="Franklin Gothic Medium Cond" panose="020B0606030402020204" pitchFamily="34" charset="0"/>
              </a:rPr>
              <a:t>Jika </a:t>
            </a:r>
            <a:r>
              <a:rPr lang="en-ID" sz="3000" dirty="0" err="1">
                <a:latin typeface="Franklin Gothic Medium Cond" panose="020B0606030402020204" pitchFamily="34" charset="0"/>
              </a:rPr>
              <a:t>kita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menerima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kebenaran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sebagaimana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itu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ada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dalam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Kristus</a:t>
            </a:r>
            <a:r>
              <a:rPr lang="en-ID" sz="3000" dirty="0">
                <a:latin typeface="Franklin Gothic Medium Cond" panose="020B0606030402020204" pitchFamily="34" charset="0"/>
              </a:rPr>
              <a:t>, </a:t>
            </a:r>
            <a:r>
              <a:rPr lang="en-ID" sz="3000" dirty="0" err="1">
                <a:latin typeface="Franklin Gothic Medium Cond" panose="020B0606030402020204" pitchFamily="34" charset="0"/>
              </a:rPr>
              <a:t>maka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prasangka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dan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kecemburuan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secara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bangsa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akan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dihancurkan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, dan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roh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kebenaran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akan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menyatukan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hati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kita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.</a:t>
            </a:r>
          </a:p>
          <a:p>
            <a:endParaRPr lang="en-ID" sz="3000" dirty="0"/>
          </a:p>
        </p:txBody>
      </p:sp>
    </p:spTree>
    <p:extLst>
      <p:ext uri="{BB962C8B-B14F-4D97-AF65-F5344CB8AC3E}">
        <p14:creationId xmlns:p14="http://schemas.microsoft.com/office/powerpoint/2010/main" val="1347126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41AFEAF-B8AF-65DF-FB5F-3ABFD55D7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3999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619070-EE33-F827-4172-15849E43C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74574"/>
          </a:xfrm>
          <a:solidFill>
            <a:srgbClr val="513169"/>
          </a:solidFill>
        </p:spPr>
        <p:txBody>
          <a:bodyPr>
            <a:normAutofit/>
          </a:bodyPr>
          <a:lstStyle/>
          <a:p>
            <a:pPr algn="ctr"/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Ucapan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Yesus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tentang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menjadi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saksi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dalam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Kisah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1:8,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meliputi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tiga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bagian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geografis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perlu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dijangkau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yaitu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31143F-9A60-6E73-772F-E95EDE1567BE}"/>
              </a:ext>
            </a:extLst>
          </p:cNvPr>
          <p:cNvSpPr txBox="1"/>
          <p:nvPr/>
        </p:nvSpPr>
        <p:spPr>
          <a:xfrm>
            <a:off x="1802296" y="2289185"/>
            <a:ext cx="705015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>
                <a:latin typeface="Impact" panose="020B0806030902050204" pitchFamily="34" charset="0"/>
              </a:rPr>
              <a:t>"Kamu </a:t>
            </a:r>
            <a:r>
              <a:rPr lang="en-ID" sz="2800" dirty="0" err="1">
                <a:latin typeface="Impact" panose="020B0806030902050204" pitchFamily="34" charset="0"/>
              </a:rPr>
              <a:t>akan</a:t>
            </a:r>
            <a:r>
              <a:rPr lang="en-ID" sz="2800" dirty="0">
                <a:latin typeface="Impact" panose="020B0806030902050204" pitchFamily="34" charset="0"/>
              </a:rPr>
              <a:t> menjadi </a:t>
            </a:r>
            <a:r>
              <a:rPr lang="en-ID" sz="2800" dirty="0" err="1">
                <a:latin typeface="Impact" panose="020B0806030902050204" pitchFamily="34" charset="0"/>
              </a:rPr>
              <a:t>saksi</a:t>
            </a:r>
            <a:r>
              <a:rPr lang="en-ID" sz="2800" dirty="0">
                <a:latin typeface="Impact" panose="020B0806030902050204" pitchFamily="34" charset="0"/>
              </a:rPr>
              <a:t>-Ku di </a:t>
            </a:r>
            <a:r>
              <a:rPr lang="en-ID" sz="2800" dirty="0" err="1">
                <a:latin typeface="Impact" panose="020B0806030902050204" pitchFamily="34" charset="0"/>
              </a:rPr>
              <a:t>Yerusalem</a:t>
            </a:r>
            <a:r>
              <a:rPr lang="en-ID" sz="2800" dirty="0">
                <a:latin typeface="Impact" panose="020B0806030902050204" pitchFamily="34" charset="0"/>
              </a:rPr>
              <a:t>." </a:t>
            </a:r>
          </a:p>
          <a:p>
            <a:r>
              <a:rPr lang="en-ID" sz="2800" dirty="0">
                <a:latin typeface="Franklin Gothic Medium Cond" panose="020B0606030402020204" pitchFamily="34" charset="0"/>
              </a:rPr>
              <a:t>Pada </a:t>
            </a:r>
            <a:r>
              <a:rPr lang="en-ID" sz="2800" dirty="0" err="1">
                <a:latin typeface="Franklin Gothic Medium Cond" panose="020B0606030402020204" pitchFamily="34" charset="0"/>
              </a:rPr>
              <a:t>waktu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itu</a:t>
            </a:r>
            <a:r>
              <a:rPr lang="en-ID" sz="2800" dirty="0">
                <a:latin typeface="Franklin Gothic Medium Cond" panose="020B0606030402020204" pitchFamily="34" charset="0"/>
              </a:rPr>
              <a:t>, murid-murid-Nya sangat </a:t>
            </a:r>
            <a:r>
              <a:rPr lang="en-ID" sz="2800" dirty="0" err="1">
                <a:latin typeface="Franklin Gothic Medium Cond" panose="020B0606030402020204" pitchFamily="34" charset="0"/>
              </a:rPr>
              <a:t>dekat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dengan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Yerusalem</a:t>
            </a:r>
            <a:r>
              <a:rPr lang="en-ID" sz="2800" dirty="0">
                <a:latin typeface="Franklin Gothic Medium Cond" panose="020B0606030402020204" pitchFamily="34" charset="0"/>
              </a:rPr>
              <a:t>. Jadi, pada </a:t>
            </a:r>
            <a:r>
              <a:rPr lang="en-ID" sz="2800" dirty="0" err="1">
                <a:latin typeface="Franklin Gothic Medium Cond" panose="020B0606030402020204" pitchFamily="34" charset="0"/>
              </a:rPr>
              <a:t>dasarnya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Yesus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sedang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mengatakan</a:t>
            </a:r>
            <a:r>
              <a:rPr lang="en-ID" sz="2800" dirty="0">
                <a:latin typeface="Franklin Gothic Medium Cond" panose="020B0606030402020204" pitchFamily="34" charset="0"/>
              </a:rPr>
              <a:t>, "</a:t>
            </a:r>
            <a:r>
              <a:rPr lang="en-ID" sz="2800" dirty="0" err="1">
                <a:latin typeface="Gill Sans Nova Cond Ultra Bold" panose="020B0B04020104020203" pitchFamily="34" charset="0"/>
              </a:rPr>
              <a:t>Mulailah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untuk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berbagi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pengalaman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anda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dengan</a:t>
            </a:r>
            <a:r>
              <a:rPr lang="en-ID" sz="2800" dirty="0">
                <a:latin typeface="Gill Sans Nova Cond Ultra Bold" panose="020B0B04020104020203" pitchFamily="34" charset="0"/>
              </a:rPr>
              <a:t> Allah </a:t>
            </a:r>
            <a:r>
              <a:rPr lang="en-ID" sz="2800" dirty="0" err="1">
                <a:latin typeface="Gill Sans Nova Cond Ultra Bold" panose="020B0B04020104020203" pitchFamily="34" charset="0"/>
              </a:rPr>
              <a:t>kepada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>
                <a:latin typeface="Gill Sans Ultra Bold Condensed" panose="020B0A06020104020203" pitchFamily="34" charset="0"/>
              </a:rPr>
              <a:t>orang-orang yang </a:t>
            </a:r>
            <a:r>
              <a:rPr lang="en-ID" sz="2800" dirty="0" err="1">
                <a:latin typeface="Gill Sans Ultra Bold Condensed" panose="020B0A06020104020203" pitchFamily="34" charset="0"/>
              </a:rPr>
              <a:t>dekat</a:t>
            </a:r>
            <a:r>
              <a:rPr lang="en-ID" sz="2800" dirty="0"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latin typeface="Gill Sans Ultra Bold Condensed" panose="020B0A06020104020203" pitchFamily="34" charset="0"/>
              </a:rPr>
              <a:t>dengan</a:t>
            </a:r>
            <a:r>
              <a:rPr lang="en-ID" sz="2800" dirty="0"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latin typeface="Gill Sans Ultra Bold Condensed" panose="020B0A06020104020203" pitchFamily="34" charset="0"/>
              </a:rPr>
              <a:t>anda</a:t>
            </a:r>
            <a:r>
              <a:rPr lang="en-ID" sz="2800" dirty="0">
                <a:latin typeface="Gill Sans Ultra Bold Condensed" panose="020B0A06020104020203" pitchFamily="34" charset="0"/>
              </a:rPr>
              <a:t>."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</a:p>
          <a:p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Misi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dimulaikan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dari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rumah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kepada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keluarga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kepada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tetangga-tetangga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kepada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teman-teman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.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Ini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adalah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tempat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yang paling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utama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dari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misi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6E5F1B-9BDF-86C7-AB19-6316F583DE26}"/>
              </a:ext>
            </a:extLst>
          </p:cNvPr>
          <p:cNvSpPr/>
          <p:nvPr/>
        </p:nvSpPr>
        <p:spPr>
          <a:xfrm>
            <a:off x="606807" y="2914989"/>
            <a:ext cx="800717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301846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91F4A5-DE27-7589-0DCA-05A3341CB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1E4B9C-7792-2344-1BFC-21A04E7F91BE}"/>
              </a:ext>
            </a:extLst>
          </p:cNvPr>
          <p:cNvSpPr txBox="1"/>
          <p:nvPr/>
        </p:nvSpPr>
        <p:spPr>
          <a:xfrm>
            <a:off x="1993209" y="1272390"/>
            <a:ext cx="680789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>
                <a:latin typeface="Impact" panose="020B0806030902050204" pitchFamily="34" charset="0"/>
              </a:rPr>
              <a:t>"di </a:t>
            </a:r>
            <a:r>
              <a:rPr lang="en-ID" sz="2800" dirty="0" err="1">
                <a:latin typeface="Impact" panose="020B0806030902050204" pitchFamily="34" charset="0"/>
              </a:rPr>
              <a:t>seluruh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Yudea</a:t>
            </a:r>
            <a:r>
              <a:rPr lang="en-ID" sz="2800" dirty="0">
                <a:latin typeface="Impact" panose="020B0806030902050204" pitchFamily="34" charset="0"/>
              </a:rPr>
              <a:t> dan Samaria." </a:t>
            </a:r>
          </a:p>
          <a:p>
            <a:r>
              <a:rPr lang="en-ID" sz="2800" dirty="0" err="1">
                <a:latin typeface="Gill Sans Nova Cond XBd" panose="020B0A06020104020203" pitchFamily="34" charset="0"/>
              </a:rPr>
              <a:t>Misi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kita</a:t>
            </a:r>
            <a:r>
              <a:rPr lang="en-ID" sz="2800" dirty="0">
                <a:latin typeface="Gill Sans Nova Cond XBd" panose="020B0A06020104020203" pitchFamily="34" charset="0"/>
              </a:rPr>
              <a:t> juga </a:t>
            </a:r>
            <a:r>
              <a:rPr lang="en-ID" sz="2800" dirty="0" err="1">
                <a:latin typeface="Gill Sans Nova Cond XBd" panose="020B0A06020104020203" pitchFamily="34" charset="0"/>
              </a:rPr>
              <a:t>termasuk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kepada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mereka</a:t>
            </a:r>
            <a:r>
              <a:rPr lang="en-ID" sz="2800" dirty="0">
                <a:latin typeface="Gill Sans Nova Cond XBd" panose="020B0A06020104020203" pitchFamily="34" charset="0"/>
              </a:rPr>
              <a:t> yang </a:t>
            </a:r>
            <a:r>
              <a:rPr lang="en-ID" sz="2800" dirty="0" err="1">
                <a:latin typeface="Gill Sans Nova Cond XBd" panose="020B0A06020104020203" pitchFamily="34" charset="0"/>
              </a:rPr>
              <a:t>kelihatannya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dekat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dengan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kita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dalam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beberapa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hal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tetapi</a:t>
            </a:r>
            <a:r>
              <a:rPr lang="en-ID" sz="2800" dirty="0">
                <a:latin typeface="Gill Sans Nova Cond XBd" panose="020B0A06020104020203" pitchFamily="34" charset="0"/>
              </a:rPr>
              <a:t> di </a:t>
            </a:r>
            <a:r>
              <a:rPr lang="en-ID" sz="2800" dirty="0" err="1">
                <a:latin typeface="Gill Sans Nova Cond XBd" panose="020B0A06020104020203" pitchFamily="34" charset="0"/>
              </a:rPr>
              <a:t>saat</a:t>
            </a:r>
            <a:r>
              <a:rPr lang="en-ID" sz="2800" dirty="0">
                <a:latin typeface="Gill Sans Nova Cond XBd" panose="020B0A06020104020203" pitchFamily="34" charset="0"/>
              </a:rPr>
              <a:t> yang </a:t>
            </a:r>
            <a:r>
              <a:rPr lang="en-ID" sz="2800" dirty="0" err="1">
                <a:latin typeface="Gill Sans Nova Cond XBd" panose="020B0A06020104020203" pitchFamily="34" charset="0"/>
              </a:rPr>
              <a:t>sama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mereka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jauh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dari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kita</a:t>
            </a:r>
            <a:r>
              <a:rPr lang="en-ID" sz="2800" dirty="0">
                <a:latin typeface="Gill Sans Nova Cond XBd" panose="020B0A06020104020203" pitchFamily="34" charset="0"/>
              </a:rPr>
              <a:t>. </a:t>
            </a:r>
          </a:p>
          <a:p>
            <a:r>
              <a:rPr lang="en-ID" sz="2800" dirty="0">
                <a:latin typeface="Franklin Gothic Medium Cond" panose="020B0606030402020204" pitchFamily="34" charset="0"/>
              </a:rPr>
              <a:t>Yang </a:t>
            </a:r>
            <a:r>
              <a:rPr lang="en-ID" sz="2800" dirty="0" err="1">
                <a:latin typeface="Franklin Gothic Medium Cond" panose="020B0606030402020204" pitchFamily="34" charset="0"/>
              </a:rPr>
              <a:t>termasuk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dalam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kelompok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ini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adalah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orang-orang yang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mungkin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berbicara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bahasa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sama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dengan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-orang-orang yang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memiliki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kebudayaan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sama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tetapi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tidak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tinggal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atau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hidup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realitas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sama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dengan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.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Ini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adalah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daerah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misi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selanjutnya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6681CE-7C9B-6F70-1789-3058BEAC544D}"/>
              </a:ext>
            </a:extLst>
          </p:cNvPr>
          <p:cNvSpPr/>
          <p:nvPr/>
        </p:nvSpPr>
        <p:spPr>
          <a:xfrm>
            <a:off x="467659" y="2228670"/>
            <a:ext cx="800717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286695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FC81968-DCFA-F717-E4F0-B0B0E5340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C6FD7D-5FEC-F994-4147-99D203DD5E1A}"/>
              </a:ext>
            </a:extLst>
          </p:cNvPr>
          <p:cNvSpPr txBox="1"/>
          <p:nvPr/>
        </p:nvSpPr>
        <p:spPr>
          <a:xfrm>
            <a:off x="2073964" y="1553963"/>
            <a:ext cx="640742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600" dirty="0">
                <a:latin typeface="Impact" panose="020B0806030902050204" pitchFamily="34" charset="0"/>
              </a:rPr>
              <a:t>"dan </a:t>
            </a:r>
            <a:r>
              <a:rPr lang="en-ID" sz="3600" dirty="0" err="1">
                <a:latin typeface="Impact" panose="020B0806030902050204" pitchFamily="34" charset="0"/>
              </a:rPr>
              <a:t>sampai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ke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ujung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bumi</a:t>
            </a:r>
            <a:r>
              <a:rPr lang="en-ID" sz="3600" dirty="0">
                <a:latin typeface="Impact" panose="020B0806030902050204" pitchFamily="34" charset="0"/>
              </a:rPr>
              <a:t>." </a:t>
            </a:r>
          </a:p>
          <a:p>
            <a:r>
              <a:rPr lang="en-ID" sz="3600" dirty="0" err="1">
                <a:latin typeface="Franklin Gothic Medium Cond" panose="020B0606030402020204" pitchFamily="34" charset="0"/>
              </a:rPr>
              <a:t>Misi</a:t>
            </a:r>
            <a:r>
              <a:rPr lang="en-ID" sz="3600" dirty="0">
                <a:latin typeface="Franklin Gothic Medium Cond" panose="020B0606030402020204" pitchFamily="34" charset="0"/>
              </a:rPr>
              <a:t> Allah </a:t>
            </a:r>
            <a:r>
              <a:rPr lang="en-ID" sz="3600" dirty="0" err="1">
                <a:latin typeface="Franklin Gothic Medium Cond" panose="020B0606030402020204" pitchFamily="34" charset="0"/>
              </a:rPr>
              <a:t>memanggil</a:t>
            </a:r>
            <a:r>
              <a:rPr lang="en-ID" sz="3600" dirty="0">
                <a:latin typeface="Franklin Gothic Medium Cond" panose="020B0606030402020204" pitchFamily="34" charset="0"/>
              </a:rPr>
              <a:t> </a:t>
            </a:r>
            <a:r>
              <a:rPr lang="en-ID" sz="3600" dirty="0" err="1">
                <a:latin typeface="Franklin Gothic Medium Cond" panose="020B0606030402020204" pitchFamily="34" charset="0"/>
              </a:rPr>
              <a:t>kita</a:t>
            </a:r>
            <a:r>
              <a:rPr lang="en-ID" sz="3600" dirty="0">
                <a:latin typeface="Franklin Gothic Medium Cond" panose="020B0606030402020204" pitchFamily="34" charset="0"/>
              </a:rPr>
              <a:t> </a:t>
            </a:r>
            <a:r>
              <a:rPr lang="en-ID" sz="3600" dirty="0" err="1">
                <a:latin typeface="Franklin Gothic Medium Cond" panose="020B0606030402020204" pitchFamily="34" charset="0"/>
              </a:rPr>
              <a:t>untuk</a:t>
            </a:r>
            <a:r>
              <a:rPr lang="en-ID" sz="3600" dirty="0">
                <a:latin typeface="Franklin Gothic Medium Cond" panose="020B0606030402020204" pitchFamily="34" charset="0"/>
              </a:rPr>
              <a:t> </a:t>
            </a:r>
            <a:r>
              <a:rPr lang="en-ID" sz="3600" dirty="0" err="1">
                <a:latin typeface="Franklin Gothic Medium Cond" panose="020B0606030402020204" pitchFamily="34" charset="0"/>
              </a:rPr>
              <a:t>menjangkau</a:t>
            </a:r>
            <a:r>
              <a:rPr lang="en-ID" sz="3600" dirty="0">
                <a:latin typeface="Franklin Gothic Medium Cond" panose="020B0606030402020204" pitchFamily="34" charset="0"/>
              </a:rPr>
              <a:t> </a:t>
            </a:r>
            <a:r>
              <a:rPr lang="en-ID" sz="3600" dirty="0" err="1">
                <a:latin typeface="Franklin Gothic Medium Cond" panose="020B0606030402020204" pitchFamily="34" charset="0"/>
              </a:rPr>
              <a:t>pribadi-pribadi</a:t>
            </a:r>
            <a:r>
              <a:rPr lang="en-ID" sz="3600" dirty="0">
                <a:latin typeface="Franklin Gothic Medium Cond" panose="020B0606030402020204" pitchFamily="34" charset="0"/>
              </a:rPr>
              <a:t> </a:t>
            </a:r>
            <a:r>
              <a:rPr lang="en-ID" sz="3600" dirty="0" err="1">
                <a:latin typeface="Franklin Gothic Medium Cond" panose="020B0606030402020204" pitchFamily="34" charset="0"/>
              </a:rPr>
              <a:t>dari</a:t>
            </a:r>
            <a:r>
              <a:rPr lang="en-ID" sz="3600" dirty="0">
                <a:latin typeface="Franklin Gothic Medium Cond" panose="020B0606030402020204" pitchFamily="34" charset="0"/>
              </a:rPr>
              <a:t> </a:t>
            </a:r>
            <a:r>
              <a:rPr lang="en-ID" sz="3600" dirty="0" err="1">
                <a:latin typeface="Franklin Gothic Medium Cond" panose="020B0606030402020204" pitchFamily="34" charset="0"/>
              </a:rPr>
              <a:t>segala</a:t>
            </a:r>
            <a:r>
              <a:rPr lang="en-ID" sz="3600" dirty="0">
                <a:latin typeface="Franklin Gothic Medium Cond" panose="020B0606030402020204" pitchFamily="34" charset="0"/>
              </a:rPr>
              <a:t> </a:t>
            </a:r>
            <a:r>
              <a:rPr lang="en-ID" sz="3600" dirty="0" err="1">
                <a:latin typeface="Franklin Gothic Medium Cond" panose="020B0606030402020204" pitchFamily="34" charset="0"/>
              </a:rPr>
              <a:t>tempat</a:t>
            </a:r>
            <a:r>
              <a:rPr lang="en-ID" sz="3600" dirty="0">
                <a:latin typeface="Franklin Gothic Medium Cond" panose="020B0606030402020204" pitchFamily="34" charset="0"/>
              </a:rPr>
              <a:t>, </a:t>
            </a:r>
            <a:r>
              <a:rPr lang="en-ID" sz="3600" dirty="0" err="1">
                <a:latin typeface="Franklin Gothic Medium Cond" panose="020B0606030402020204" pitchFamily="34" charset="0"/>
              </a:rPr>
              <a:t>bangsa-bangsa</a:t>
            </a:r>
            <a:r>
              <a:rPr lang="en-ID" sz="3600" dirty="0">
                <a:latin typeface="Franklin Gothic Medium Cond" panose="020B0606030402020204" pitchFamily="34" charset="0"/>
              </a:rPr>
              <a:t>, </a:t>
            </a:r>
            <a:r>
              <a:rPr lang="en-ID" sz="3600" dirty="0" err="1">
                <a:latin typeface="Franklin Gothic Medium Cond" panose="020B0606030402020204" pitchFamily="34" charset="0"/>
              </a:rPr>
              <a:t>kelompok-kelompok</a:t>
            </a:r>
            <a:r>
              <a:rPr lang="en-ID" sz="3600" dirty="0">
                <a:latin typeface="Franklin Gothic Medium Cond" panose="020B0606030402020204" pitchFamily="34" charset="0"/>
              </a:rPr>
              <a:t> orang, </a:t>
            </a:r>
            <a:r>
              <a:rPr lang="en-ID" sz="3600" dirty="0" err="1">
                <a:latin typeface="Franklin Gothic Medium Cond" panose="020B0606030402020204" pitchFamily="34" charset="0"/>
              </a:rPr>
              <a:t>bahasa</a:t>
            </a:r>
            <a:r>
              <a:rPr lang="en-ID" sz="3600" dirty="0">
                <a:latin typeface="Franklin Gothic Medium Cond" panose="020B0606030402020204" pitchFamily="34" charset="0"/>
              </a:rPr>
              <a:t>, dan </a:t>
            </a:r>
            <a:r>
              <a:rPr lang="en-ID" sz="3600" dirty="0" err="1">
                <a:latin typeface="Franklin Gothic Medium Cond" panose="020B0606030402020204" pitchFamily="34" charset="0"/>
              </a:rPr>
              <a:t>etnis</a:t>
            </a:r>
            <a:r>
              <a:rPr lang="en-ID" sz="3600" dirty="0">
                <a:latin typeface="Franklin Gothic Medium Cond" panose="020B0606030402020204" pitchFamily="34" charset="0"/>
              </a:rPr>
              <a:t>. </a:t>
            </a:r>
            <a:r>
              <a:rPr lang="en-ID" sz="3600" dirty="0" err="1">
                <a:latin typeface="Franklin Gothic Medium Cond" panose="020B0606030402020204" pitchFamily="34" charset="0"/>
              </a:rPr>
              <a:t>Ini</a:t>
            </a:r>
            <a:r>
              <a:rPr lang="en-ID" sz="3600" dirty="0">
                <a:latin typeface="Franklin Gothic Medium Cond" panose="020B0606030402020204" pitchFamily="34" charset="0"/>
              </a:rPr>
              <a:t> </a:t>
            </a:r>
            <a:r>
              <a:rPr lang="en-ID" sz="3600" dirty="0" err="1">
                <a:latin typeface="Franklin Gothic Medium Cond" panose="020B0606030402020204" pitchFamily="34" charset="0"/>
              </a:rPr>
              <a:t>adalah</a:t>
            </a:r>
            <a:r>
              <a:rPr lang="en-ID" sz="3600" dirty="0">
                <a:latin typeface="Franklin Gothic Medium Cond" panose="020B0606030402020204" pitchFamily="34" charset="0"/>
              </a:rPr>
              <a:t> area </a:t>
            </a:r>
            <a:r>
              <a:rPr lang="en-ID" sz="3600" dirty="0" err="1">
                <a:latin typeface="Franklin Gothic Medium Cond" panose="020B0606030402020204" pitchFamily="34" charset="0"/>
              </a:rPr>
              <a:t>terakhir</a:t>
            </a:r>
            <a:r>
              <a:rPr lang="en-ID" sz="3600" dirty="0">
                <a:latin typeface="Franklin Gothic Medium Cond" panose="020B0606030402020204" pitchFamily="34" charset="0"/>
              </a:rPr>
              <a:t> </a:t>
            </a:r>
            <a:r>
              <a:rPr lang="en-ID" sz="3600" dirty="0" err="1">
                <a:latin typeface="Franklin Gothic Medium Cond" panose="020B0606030402020204" pitchFamily="34" charset="0"/>
              </a:rPr>
              <a:t>dari</a:t>
            </a:r>
            <a:r>
              <a:rPr lang="en-ID" sz="3600" dirty="0">
                <a:latin typeface="Franklin Gothic Medium Cond" panose="020B0606030402020204" pitchFamily="34" charset="0"/>
              </a:rPr>
              <a:t> </a:t>
            </a:r>
            <a:r>
              <a:rPr lang="en-ID" sz="3600" dirty="0" err="1">
                <a:latin typeface="Franklin Gothic Medium Cond" panose="020B0606030402020204" pitchFamily="34" charset="0"/>
              </a:rPr>
              <a:t>misi</a:t>
            </a:r>
            <a:r>
              <a:rPr lang="en-ID" sz="3600" dirty="0">
                <a:latin typeface="Franklin Gothic Medium Cond" panose="020B0606030402020204" pitchFamily="34" charset="0"/>
              </a:rPr>
              <a:t> </a:t>
            </a:r>
            <a:r>
              <a:rPr lang="en-ID" sz="3600" dirty="0" err="1">
                <a:latin typeface="Franklin Gothic Medium Cond" panose="020B0606030402020204" pitchFamily="34" charset="0"/>
              </a:rPr>
              <a:t>kita</a:t>
            </a:r>
            <a:r>
              <a:rPr lang="en-ID" sz="3600" dirty="0">
                <a:latin typeface="Franklin Gothic Medium Cond" panose="020B0606030402020204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3E6B22-4CAA-8387-3873-B80B689D4C90}"/>
              </a:ext>
            </a:extLst>
          </p:cNvPr>
          <p:cNvSpPr/>
          <p:nvPr/>
        </p:nvSpPr>
        <p:spPr>
          <a:xfrm>
            <a:off x="662609" y="2228670"/>
            <a:ext cx="800717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79220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86173B-E811-CC0A-99F5-6E303D972B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18" r="14005" b="9091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475738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1B667-360E-1199-1B6D-CB3AF730E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611" y="1143632"/>
            <a:ext cx="5053489" cy="326174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ID" sz="3600" dirty="0">
                <a:latin typeface="Eras Bold ITC" panose="020B0907030504020204" pitchFamily="34" charset="0"/>
              </a:rPr>
              <a:t>Mari </a:t>
            </a:r>
            <a:r>
              <a:rPr lang="en-ID" sz="3600" dirty="0" err="1">
                <a:latin typeface="Eras Bold ITC" panose="020B0907030504020204" pitchFamily="34" charset="0"/>
              </a:rPr>
              <a:t>kita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berdoa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setiap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hari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sepanjang</a:t>
            </a:r>
            <a:r>
              <a:rPr lang="en-ID" sz="3600" dirty="0">
                <a:latin typeface="Eras Bold ITC" panose="020B0907030504020204" pitchFamily="34" charset="0"/>
              </a:rPr>
              <a:t> pekan </a:t>
            </a:r>
            <a:r>
              <a:rPr lang="en-ID" sz="3600" dirty="0" err="1">
                <a:latin typeface="Eras Bold ITC" panose="020B0907030504020204" pitchFamily="34" charset="0"/>
              </a:rPr>
              <a:t>ini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bagi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masyarakat</a:t>
            </a:r>
            <a:r>
              <a:rPr lang="en-ID" sz="3600" dirty="0">
                <a:latin typeface="Eras Bold ITC" panose="020B0907030504020204" pitchFamily="34" charset="0"/>
              </a:rPr>
              <a:t> di mana </a:t>
            </a:r>
            <a:r>
              <a:rPr lang="en-ID" sz="3600" dirty="0" err="1">
                <a:latin typeface="Eras Bold ITC" panose="020B0907030504020204" pitchFamily="34" charset="0"/>
              </a:rPr>
              <a:t>kita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tinggal</a:t>
            </a:r>
            <a:r>
              <a:rPr lang="en-ID" sz="3600" dirty="0">
                <a:latin typeface="Eras Bold ITC" panose="020B0907030504020204" pitchFamily="34" charset="0"/>
              </a:rPr>
              <a:t>. </a:t>
            </a:r>
          </a:p>
          <a:p>
            <a:pPr marL="0" indent="0">
              <a:buNone/>
            </a:pPr>
            <a:endParaRPr lang="en-ID" sz="3600" dirty="0">
              <a:latin typeface="Eras Bold ITC" panose="020B0907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265050-ECDC-29B5-ECE3-869835D9B3AF}"/>
              </a:ext>
            </a:extLst>
          </p:cNvPr>
          <p:cNvSpPr txBox="1"/>
          <p:nvPr/>
        </p:nvSpPr>
        <p:spPr>
          <a:xfrm>
            <a:off x="390526" y="4405377"/>
            <a:ext cx="6162674" cy="1569660"/>
          </a:xfrm>
          <a:prstGeom prst="rect">
            <a:avLst/>
          </a:prstGeom>
          <a:solidFill>
            <a:srgbClr val="571D2F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Allah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telah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menempatkan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kita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dimanapun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itu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untuk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sebuah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alasan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9816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30032-5DBB-6F63-19DA-56B1264C1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76" y="122601"/>
            <a:ext cx="5543549" cy="4486993"/>
          </a:xfrm>
        </p:spPr>
        <p:txBody>
          <a:bodyPr>
            <a:noAutofit/>
          </a:bodyPr>
          <a:lstStyle/>
          <a:p>
            <a:r>
              <a:rPr lang="en-ID" sz="2400" dirty="0" err="1">
                <a:latin typeface="Franklin Gothic Demi Cond" panose="020B0706030402020204" pitchFamily="34" charset="0"/>
              </a:rPr>
              <a:t>Sebelum</a:t>
            </a:r>
            <a:r>
              <a:rPr lang="en-ID" sz="2400" dirty="0">
                <a:latin typeface="Franklin Gothic Demi Cond" panose="020B0706030402020204" pitchFamily="34" charset="0"/>
              </a:rPr>
              <a:t> naik </a:t>
            </a:r>
            <a:r>
              <a:rPr lang="en-ID" sz="2400" dirty="0" err="1">
                <a:latin typeface="Franklin Gothic Demi Cond" panose="020B0706030402020204" pitchFamily="34" charset="0"/>
              </a:rPr>
              <a:t>ke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surga</a:t>
            </a:r>
            <a:r>
              <a:rPr lang="en-ID" sz="2400" dirty="0">
                <a:latin typeface="Franklin Gothic Demi Cond" panose="020B0706030402020204" pitchFamily="34" charset="0"/>
              </a:rPr>
              <a:t>, </a:t>
            </a:r>
            <a:r>
              <a:rPr lang="en-ID" sz="2400" dirty="0" err="1">
                <a:latin typeface="Franklin Gothic Demi Cond" panose="020B0706030402020204" pitchFamily="34" charset="0"/>
              </a:rPr>
              <a:t>dalam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khotbah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perpisahan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Yesus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memberi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tugas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kepada</a:t>
            </a:r>
            <a:r>
              <a:rPr lang="en-ID" sz="2400" dirty="0">
                <a:latin typeface="Franklin Gothic Demi Cond" panose="020B0706030402020204" pitchFamily="34" charset="0"/>
              </a:rPr>
              <a:t> murid-murid-Nya, </a:t>
            </a:r>
            <a:r>
              <a:rPr lang="en-ID" sz="2400" dirty="0" err="1">
                <a:latin typeface="Franklin Gothic Demi Cond" panose="020B0706030402020204" pitchFamily="34" charset="0"/>
              </a:rPr>
              <a:t>Ia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berkata</a:t>
            </a:r>
            <a:r>
              <a:rPr lang="en-ID" sz="2400" dirty="0">
                <a:latin typeface="Franklin Gothic Demi Cond" panose="020B0706030402020204" pitchFamily="34" charset="0"/>
              </a:rPr>
              <a:t>, </a:t>
            </a:r>
            <a:r>
              <a:rPr lang="en-ID" sz="24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"</a:t>
            </a:r>
            <a:r>
              <a:rPr lang="en-ID" sz="24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Kepada</a:t>
            </a:r>
            <a:r>
              <a:rPr lang="en-ID" sz="24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-Ku </a:t>
            </a:r>
            <a:r>
              <a:rPr lang="en-ID" sz="24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telah</a:t>
            </a:r>
            <a:r>
              <a:rPr lang="en-ID" sz="24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diberikan</a:t>
            </a:r>
            <a:r>
              <a:rPr lang="en-ID" sz="24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segala</a:t>
            </a:r>
            <a:r>
              <a:rPr lang="en-ID" sz="24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kuasa</a:t>
            </a:r>
            <a:r>
              <a:rPr lang="en-ID" sz="24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di </a:t>
            </a:r>
            <a:r>
              <a:rPr lang="en-ID" sz="24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sorga</a:t>
            </a:r>
            <a:r>
              <a:rPr lang="en-ID" sz="24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dan di </a:t>
            </a:r>
            <a:r>
              <a:rPr lang="en-ID" sz="24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bumi</a:t>
            </a:r>
            <a:r>
              <a:rPr lang="en-ID" sz="24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. Karena </a:t>
            </a:r>
            <a:r>
              <a:rPr lang="en-ID" sz="24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itu</a:t>
            </a:r>
            <a:r>
              <a:rPr lang="en-ID" sz="24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pergilah</a:t>
            </a:r>
            <a:r>
              <a:rPr lang="en-ID" sz="24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, </a:t>
            </a:r>
            <a:r>
              <a:rPr lang="en-ID" sz="24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jadikanlah</a:t>
            </a:r>
            <a:r>
              <a:rPr lang="en-ID" sz="24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semua</a:t>
            </a:r>
            <a:r>
              <a:rPr lang="en-ID" sz="24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bangsa</a:t>
            </a:r>
            <a:r>
              <a:rPr lang="en-ID" sz="24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murid-Ku dan </a:t>
            </a:r>
            <a:r>
              <a:rPr lang="en-ID" sz="24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baptislah</a:t>
            </a:r>
            <a:r>
              <a:rPr lang="en-ID" sz="24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mereka</a:t>
            </a:r>
            <a:r>
              <a:rPr lang="en-ID" sz="24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dalam</a:t>
            </a:r>
            <a:r>
              <a:rPr lang="en-ID" sz="24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nama</a:t>
            </a:r>
            <a:r>
              <a:rPr lang="en-ID" sz="24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Bapa dan Anak dan </a:t>
            </a:r>
            <a:r>
              <a:rPr lang="en-ID" sz="24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Roh</a:t>
            </a:r>
            <a:r>
              <a:rPr lang="en-ID" sz="24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Kudus” (Mat. 28: 18-20). </a:t>
            </a:r>
          </a:p>
          <a:p>
            <a:r>
              <a:rPr lang="en-ID" sz="2400" dirty="0" err="1">
                <a:highlight>
                  <a:srgbClr val="00FF00"/>
                </a:highlight>
                <a:latin typeface="Gill Sans Nova Cond Ultra Bold" panose="020B0B04020104020203" pitchFamily="34" charset="0"/>
              </a:rPr>
              <a:t>Penugasan</a:t>
            </a:r>
            <a:r>
              <a:rPr lang="en-ID" sz="2400" dirty="0">
                <a:highlight>
                  <a:srgbClr val="00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highlight>
                  <a:srgbClr val="00FF00"/>
                </a:highlight>
                <a:latin typeface="Gill Sans Nova Cond Ultra Bold" panose="020B0B04020104020203" pitchFamily="34" charset="0"/>
              </a:rPr>
              <a:t>ini</a:t>
            </a:r>
            <a:r>
              <a:rPr lang="en-ID" sz="2400" dirty="0">
                <a:highlight>
                  <a:srgbClr val="00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highlight>
                  <a:srgbClr val="00FF00"/>
                </a:highlight>
                <a:latin typeface="Gill Sans Nova Cond Ultra Bold" panose="020B0B04020104020203" pitchFamily="34" charset="0"/>
              </a:rPr>
              <a:t>kemudian</a:t>
            </a:r>
            <a:r>
              <a:rPr lang="en-ID" sz="2400" dirty="0">
                <a:highlight>
                  <a:srgbClr val="00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highlight>
                  <a:srgbClr val="00FF00"/>
                </a:highlight>
                <a:latin typeface="Gill Sans Nova Cond Ultra Bold" panose="020B0B04020104020203" pitchFamily="34" charset="0"/>
              </a:rPr>
              <a:t>dikenal</a:t>
            </a:r>
            <a:r>
              <a:rPr lang="en-ID" sz="2400" dirty="0">
                <a:highlight>
                  <a:srgbClr val="00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highlight>
                  <a:srgbClr val="00FF00"/>
                </a:highlight>
                <a:latin typeface="Gill Sans Nova Cond Ultra Bold" panose="020B0B04020104020203" pitchFamily="34" charset="0"/>
              </a:rPr>
              <a:t>sebagai</a:t>
            </a:r>
            <a:r>
              <a:rPr lang="en-ID" sz="2400" dirty="0">
                <a:highlight>
                  <a:srgbClr val="00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highlight>
                  <a:srgbClr val="00FF00"/>
                </a:highlight>
                <a:latin typeface="Gill Sans Nova Cond Ultra Bold" panose="020B0B04020104020203" pitchFamily="34" charset="0"/>
              </a:rPr>
              <a:t>Amanat</a:t>
            </a:r>
            <a:r>
              <a:rPr lang="en-ID" sz="2400" dirty="0">
                <a:highlight>
                  <a:srgbClr val="00FF00"/>
                </a:highlight>
                <a:latin typeface="Gill Sans Nova Cond Ultra Bold" panose="020B0B04020104020203" pitchFamily="34" charset="0"/>
              </a:rPr>
              <a:t> Agung. </a:t>
            </a:r>
            <a:r>
              <a:rPr lang="en-ID" sz="2400" dirty="0" err="1">
                <a:highlight>
                  <a:srgbClr val="00FFFF"/>
                </a:highlight>
                <a:latin typeface="Gill Sans Nova Cond Ultra Bold" panose="020B0B04020104020203" pitchFamily="34" charset="0"/>
              </a:rPr>
              <a:t>Dengan</a:t>
            </a:r>
            <a:r>
              <a:rPr lang="en-ID" sz="2400" dirty="0">
                <a:highlight>
                  <a:srgbClr val="00FFFF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highlight>
                  <a:srgbClr val="00FFFF"/>
                </a:highlight>
                <a:latin typeface="Gill Sans Nova Cond Ultra Bold" panose="020B0B04020104020203" pitchFamily="34" charset="0"/>
              </a:rPr>
              <a:t>Amanat</a:t>
            </a:r>
            <a:r>
              <a:rPr lang="en-ID" sz="2400" dirty="0">
                <a:highlight>
                  <a:srgbClr val="00FFFF"/>
                </a:highlight>
                <a:latin typeface="Gill Sans Nova Cond Ultra Bold" panose="020B0B04020104020203" pitchFamily="34" charset="0"/>
              </a:rPr>
              <a:t> Agung, </a:t>
            </a:r>
            <a:r>
              <a:rPr lang="en-ID" sz="2400" dirty="0" err="1">
                <a:highlight>
                  <a:srgbClr val="00FFFF"/>
                </a:highlight>
                <a:latin typeface="Gill Sans Nova Cond Ultra Bold" panose="020B0B04020104020203" pitchFamily="34" charset="0"/>
              </a:rPr>
              <a:t>Yesus</a:t>
            </a:r>
            <a:r>
              <a:rPr lang="en-ID" sz="2400" dirty="0">
                <a:highlight>
                  <a:srgbClr val="00FFFF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highlight>
                  <a:srgbClr val="00FFFF"/>
                </a:highlight>
                <a:latin typeface="Gill Sans Nova Cond Ultra Bold" panose="020B0B04020104020203" pitchFamily="34" charset="0"/>
              </a:rPr>
              <a:t>menetapkan</a:t>
            </a:r>
            <a:r>
              <a:rPr lang="en-ID" sz="2400" dirty="0">
                <a:highlight>
                  <a:srgbClr val="00FFFF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highlight>
                  <a:srgbClr val="00FFFF"/>
                </a:highlight>
                <a:latin typeface="Gill Sans Nova Cond Ultra Bold" panose="020B0B04020104020203" pitchFamily="34" charset="0"/>
              </a:rPr>
              <a:t>tujuan</a:t>
            </a:r>
            <a:r>
              <a:rPr lang="en-ID" sz="2400" dirty="0">
                <a:highlight>
                  <a:srgbClr val="00FFFF"/>
                </a:highlight>
                <a:latin typeface="Gill Sans Nova Cond Ultra Bold" panose="020B0B04020104020203" pitchFamily="34" charset="0"/>
              </a:rPr>
              <a:t> yang </a:t>
            </a:r>
            <a:r>
              <a:rPr lang="en-ID" sz="2400" dirty="0" err="1">
                <a:highlight>
                  <a:srgbClr val="00FFFF"/>
                </a:highlight>
                <a:latin typeface="Gill Sans Nova Cond Ultra Bold" panose="020B0B04020104020203" pitchFamily="34" charset="0"/>
              </a:rPr>
              <a:t>harus</a:t>
            </a:r>
            <a:r>
              <a:rPr lang="en-ID" sz="2400" dirty="0">
                <a:highlight>
                  <a:srgbClr val="00FFFF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highlight>
                  <a:srgbClr val="00FFFF"/>
                </a:highlight>
                <a:latin typeface="Gill Sans Nova Cond Ultra Bold" panose="020B0B04020104020203" pitchFamily="34" charset="0"/>
              </a:rPr>
              <a:t>dicapai</a:t>
            </a:r>
            <a:r>
              <a:rPr lang="en-ID" sz="2400" dirty="0">
                <a:highlight>
                  <a:srgbClr val="00FFFF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highlight>
                  <a:srgbClr val="00FFFF"/>
                </a:highlight>
                <a:latin typeface="Gill Sans Nova Cond Ultra Bold" panose="020B0B04020104020203" pitchFamily="34" charset="0"/>
              </a:rPr>
              <a:t>gereja</a:t>
            </a:r>
            <a:r>
              <a:rPr lang="en-ID" sz="2400" dirty="0">
                <a:highlight>
                  <a:srgbClr val="00FFFF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highlight>
                  <a:srgbClr val="00FFFF"/>
                </a:highlight>
                <a:latin typeface="Gill Sans Nova Cond Ultra Bold" panose="020B0B04020104020203" pitchFamily="34" charset="0"/>
              </a:rPr>
              <a:t>dalam</a:t>
            </a:r>
            <a:r>
              <a:rPr lang="en-ID" sz="2400" dirty="0">
                <a:highlight>
                  <a:srgbClr val="00FFFF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highlight>
                  <a:srgbClr val="00FFFF"/>
                </a:highlight>
                <a:latin typeface="Gill Sans Nova Cond Ultra Bold" panose="020B0B04020104020203" pitchFamily="34" charset="0"/>
              </a:rPr>
              <a:t>segala</a:t>
            </a:r>
            <a:r>
              <a:rPr lang="en-ID" sz="2400" dirty="0">
                <a:highlight>
                  <a:srgbClr val="00FFFF"/>
                </a:highlight>
                <a:latin typeface="Gill Sans Nova Cond Ultra Bold" panose="020B0B04020104020203" pitchFamily="34" charset="0"/>
              </a:rPr>
              <a:t> zaman dan </a:t>
            </a:r>
            <a:r>
              <a:rPr lang="en-ID" sz="2400" dirty="0" err="1">
                <a:highlight>
                  <a:srgbClr val="00FFFF"/>
                </a:highlight>
                <a:latin typeface="Gill Sans Nova Cond Ultra Bold" panose="020B0B04020104020203" pitchFamily="34" charset="0"/>
              </a:rPr>
              <a:t>segala</a:t>
            </a:r>
            <a:r>
              <a:rPr lang="en-ID" sz="2400" dirty="0">
                <a:highlight>
                  <a:srgbClr val="00FFFF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highlight>
                  <a:srgbClr val="00FFFF"/>
                </a:highlight>
                <a:latin typeface="Gill Sans Nova Cond Ultra Bold" panose="020B0B04020104020203" pitchFamily="34" charset="0"/>
              </a:rPr>
              <a:t>situasi</a:t>
            </a:r>
            <a:r>
              <a:rPr lang="en-ID" sz="2400" dirty="0">
                <a:highlight>
                  <a:srgbClr val="00FFFF"/>
                </a:highlight>
                <a:latin typeface="Gill Sans Nova Cond Ultra Bold" panose="020B0B04020104020203" pitchFamily="34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A3AB3E-720B-EFFF-0424-F773B4524C34}"/>
              </a:ext>
            </a:extLst>
          </p:cNvPr>
          <p:cNvSpPr txBox="1"/>
          <p:nvPr/>
        </p:nvSpPr>
        <p:spPr>
          <a:xfrm>
            <a:off x="3848100" y="4853063"/>
            <a:ext cx="517207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600" dirty="0" err="1">
                <a:latin typeface="Impact" panose="020B0806030902050204" pitchFamily="34" charset="0"/>
              </a:rPr>
              <a:t>Apa</a:t>
            </a:r>
            <a:r>
              <a:rPr lang="en-ID" sz="3600" dirty="0">
                <a:latin typeface="Impact" panose="020B0806030902050204" pitchFamily="34" charset="0"/>
              </a:rPr>
              <a:t> dan </a:t>
            </a:r>
            <a:r>
              <a:rPr lang="en-ID" sz="3600" dirty="0" err="1">
                <a:latin typeface="Impact" panose="020B0806030902050204" pitchFamily="34" charset="0"/>
              </a:rPr>
              <a:t>bagaimana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peran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kita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dalam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melanjutkan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misi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Amanat</a:t>
            </a:r>
            <a:r>
              <a:rPr lang="en-ID" sz="3600" dirty="0">
                <a:latin typeface="Impact" panose="020B0806030902050204" pitchFamily="34" charset="0"/>
              </a:rPr>
              <a:t> Agung </a:t>
            </a:r>
            <a:r>
              <a:rPr lang="en-ID" sz="3600" dirty="0" err="1">
                <a:latin typeface="Impact" panose="020B0806030902050204" pitchFamily="34" charset="0"/>
              </a:rPr>
              <a:t>itu</a:t>
            </a:r>
            <a:r>
              <a:rPr lang="en-ID" sz="3600" dirty="0">
                <a:latin typeface="Impact" panose="020B0806030902050204" pitchFamily="34" charset="0"/>
              </a:rPr>
              <a:t>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5912C5-7F28-95FA-CFC2-7E81D08C5E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579"/>
          <a:stretch/>
        </p:blipFill>
        <p:spPr>
          <a:xfrm>
            <a:off x="5781570" y="800164"/>
            <a:ext cx="3067154" cy="26288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1F5A73-9652-D5F9-A021-FF9570897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5" y="4700008"/>
            <a:ext cx="3390900" cy="190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9288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5F0D3-C373-A221-559C-F28E37471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699D3-3A05-F552-5D28-E307AB4AF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46E287-DDE8-8CE3-FC2A-E573A77C7E3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420"/>
                    </a14:imgEffect>
                    <a14:imgEffect>
                      <a14:saturation sat="11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3374"/>
            <a:ext cx="9144000" cy="6870701"/>
          </a:xfrm>
          <a:prstGeom prst="rect">
            <a:avLst/>
          </a:prstGeom>
          <a:solidFill>
            <a:srgbClr val="99FFCC"/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0953666-5371-738B-E6C4-3FAB63495056}"/>
              </a:ext>
            </a:extLst>
          </p:cNvPr>
          <p:cNvSpPr txBox="1">
            <a:spLocks/>
          </p:cNvSpPr>
          <p:nvPr/>
        </p:nvSpPr>
        <p:spPr>
          <a:xfrm>
            <a:off x="-28575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004461-6F5D-EC01-2F81-FFBBFBBB3A0D}"/>
              </a:ext>
            </a:extLst>
          </p:cNvPr>
          <p:cNvSpPr/>
          <p:nvPr/>
        </p:nvSpPr>
        <p:spPr>
          <a:xfrm>
            <a:off x="327451" y="548187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AF091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AF091D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212184-C56A-33FF-A83D-61E5AB10AAEC}"/>
              </a:ext>
            </a:extLst>
          </p:cNvPr>
          <p:cNvSpPr/>
          <p:nvPr/>
        </p:nvSpPr>
        <p:spPr>
          <a:xfrm>
            <a:off x="313161" y="122211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E5C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E5A295-002C-D657-BD5A-90CAD8B22849}"/>
              </a:ext>
            </a:extLst>
          </p:cNvPr>
          <p:cNvSpPr/>
          <p:nvPr/>
        </p:nvSpPr>
        <p:spPr>
          <a:xfrm>
            <a:off x="332213" y="233684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71D2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571D2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A0B291-F36E-993F-A817-4041A6DAFB13}"/>
              </a:ext>
            </a:extLst>
          </p:cNvPr>
          <p:cNvSpPr/>
          <p:nvPr/>
        </p:nvSpPr>
        <p:spPr>
          <a:xfrm>
            <a:off x="312887" y="342197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A4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4A48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7D220C-6E93-AF73-E864-BC1A6C2C1326}"/>
              </a:ext>
            </a:extLst>
          </p:cNvPr>
          <p:cNvSpPr/>
          <p:nvPr/>
        </p:nvSpPr>
        <p:spPr>
          <a:xfrm>
            <a:off x="312887" y="448623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1316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CE617E-323E-73FD-586D-D9708DCC9B0F}"/>
              </a:ext>
            </a:extLst>
          </p:cNvPr>
          <p:cNvSpPr txBox="1"/>
          <p:nvPr/>
        </p:nvSpPr>
        <p:spPr>
          <a:xfrm>
            <a:off x="1009649" y="1384539"/>
            <a:ext cx="7705725" cy="830997"/>
          </a:xfrm>
          <a:prstGeom prst="rect">
            <a:avLst/>
          </a:prstGeom>
          <a:solidFill>
            <a:srgbClr val="5E5C00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Bapa, Anak, dan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Roh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Kudus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terlibat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pekerjaan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penyelamatan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jiwa-jiwa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EEF6E8-D718-6C27-D01E-AA2300A7E369}"/>
              </a:ext>
            </a:extLst>
          </p:cNvPr>
          <p:cNvSpPr txBox="1"/>
          <p:nvPr/>
        </p:nvSpPr>
        <p:spPr>
          <a:xfrm>
            <a:off x="1009649" y="2413040"/>
            <a:ext cx="7705724" cy="830997"/>
          </a:xfrm>
          <a:prstGeom prst="rect">
            <a:avLst/>
          </a:prstGeom>
          <a:solidFill>
            <a:srgbClr val="571D2F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Setiap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pengikut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Yesus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Kristus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sejati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haruslah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terlibat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kegiatan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pemuridan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D18144-5913-268C-94DE-802171486679}"/>
              </a:ext>
            </a:extLst>
          </p:cNvPr>
          <p:cNvSpPr txBox="1"/>
          <p:nvPr/>
        </p:nvSpPr>
        <p:spPr>
          <a:xfrm>
            <a:off x="1009648" y="3496569"/>
            <a:ext cx="7705723" cy="769441"/>
          </a:xfrm>
          <a:prstGeom prst="rect">
            <a:avLst/>
          </a:prstGeom>
          <a:solidFill>
            <a:srgbClr val="004A48"/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Kita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harus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menjadi murid yang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dipersiapkan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mempersiapkan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orang lain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kedatangan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Tuhan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Yesus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Kristus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2D1B4E-AF50-46D6-4D16-54F528B0EBA6}"/>
              </a:ext>
            </a:extLst>
          </p:cNvPr>
          <p:cNvSpPr txBox="1"/>
          <p:nvPr/>
        </p:nvSpPr>
        <p:spPr>
          <a:xfrm>
            <a:off x="1009648" y="4465798"/>
            <a:ext cx="7705722" cy="830997"/>
          </a:xfrm>
          <a:prstGeom prst="rect">
            <a:avLst/>
          </a:prstGeom>
          <a:solidFill>
            <a:srgbClr val="513169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Umat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Allah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dipanggil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menyelesaikan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misi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-Nya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yaitu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menyelamatkan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orang-orang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berdosa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sedang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binasa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FD7EDC-0E0C-CAC2-7101-8A109CE64635}"/>
              </a:ext>
            </a:extLst>
          </p:cNvPr>
          <p:cNvSpPr txBox="1"/>
          <p:nvPr/>
        </p:nvSpPr>
        <p:spPr>
          <a:xfrm>
            <a:off x="1009648" y="5500711"/>
            <a:ext cx="7705722" cy="1107996"/>
          </a:xfrm>
          <a:prstGeom prst="rect">
            <a:avLst/>
          </a:prstGeom>
          <a:solidFill>
            <a:srgbClr val="AF091D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Pengaruh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dari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Injil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itu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adalah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menyatukan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semua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kelas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bangsa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bahasa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, dan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kaum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satu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persaudaraan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besar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menerima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keselamatan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11416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8D99F5-AF46-6FFF-9ABD-31A2A8B10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9" cy="1296203"/>
          </a:xfrm>
        </p:spPr>
        <p:txBody>
          <a:bodyPr>
            <a:normAutofit/>
          </a:bodyPr>
          <a:lstStyle/>
          <a:p>
            <a:pPr algn="ctr"/>
            <a:r>
              <a:rPr lang="en-ID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ALLAH TRITUNGGAL: ASAL MULA DARI MISI</a:t>
            </a:r>
            <a:b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Minggu</a:t>
            </a: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8 </a:t>
            </a:r>
            <a:r>
              <a:rPr lang="en-ID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Oktober</a:t>
            </a: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020E6-1C6D-A7EF-E13D-49EC2074F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12" y="1952373"/>
            <a:ext cx="4973958" cy="153703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Bapa, Anak, dan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Roh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Kudus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terlibat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dalam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pekerjaan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penyelamatan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jiwa-jiwa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90FF5D-7D84-B549-CD7A-4C164740B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5456" y="1590741"/>
            <a:ext cx="3174860" cy="19667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F267D9-9B0A-E416-D54D-964773DC71F0}"/>
              </a:ext>
            </a:extLst>
          </p:cNvPr>
          <p:cNvSpPr txBox="1"/>
          <p:nvPr/>
        </p:nvSpPr>
        <p:spPr>
          <a:xfrm>
            <a:off x="322800" y="3912409"/>
            <a:ext cx="846877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>
                <a:solidFill>
                  <a:schemeClr val="bg1"/>
                </a:solidFill>
                <a:highlight>
                  <a:srgbClr val="571D2F"/>
                </a:highlight>
                <a:latin typeface="Tw Cen MT Condensed Extra Bold" panose="020B0803020202020204" pitchFamily="34" charset="0"/>
              </a:rPr>
              <a:t>ALLAH BAPA </a:t>
            </a:r>
            <a:r>
              <a:rPr lang="en-ID" sz="2800" dirty="0" err="1">
                <a:solidFill>
                  <a:schemeClr val="bg1"/>
                </a:solidFill>
                <a:highlight>
                  <a:srgbClr val="571D2F"/>
                </a:highlight>
                <a:latin typeface="Tw Cen MT Condensed Extra Bold" panose="020B0803020202020204" pitchFamily="34" charset="0"/>
              </a:rPr>
              <a:t>telah</a:t>
            </a:r>
            <a:r>
              <a:rPr lang="en-ID" sz="2800" dirty="0">
                <a:solidFill>
                  <a:schemeClr val="bg1"/>
                </a:solidFill>
                <a:highlight>
                  <a:srgbClr val="571D2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highlight>
                  <a:srgbClr val="571D2F"/>
                </a:highlight>
                <a:latin typeface="Tw Cen MT Condensed Extra Bold" panose="020B0803020202020204" pitchFamily="34" charset="0"/>
              </a:rPr>
              <a:t>merencanakan</a:t>
            </a:r>
            <a:r>
              <a:rPr lang="en-ID" sz="2800" dirty="0">
                <a:solidFill>
                  <a:schemeClr val="bg1"/>
                </a:solidFill>
                <a:highlight>
                  <a:srgbClr val="571D2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highlight>
                  <a:srgbClr val="571D2F"/>
                </a:highlight>
                <a:latin typeface="Tw Cen MT Condensed Extra Bold" panose="020B0803020202020204" pitchFamily="34" charset="0"/>
              </a:rPr>
              <a:t>penjangkauan</a:t>
            </a:r>
            <a:r>
              <a:rPr lang="en-ID" sz="2800" dirty="0">
                <a:solidFill>
                  <a:schemeClr val="bg1"/>
                </a:solidFill>
                <a:highlight>
                  <a:srgbClr val="571D2F"/>
                </a:highlight>
                <a:latin typeface="Tw Cen MT Condensed Extra Bold" panose="020B0803020202020204" pitchFamily="34" charset="0"/>
              </a:rPr>
              <a:t>-Nya </a:t>
            </a:r>
            <a:r>
              <a:rPr lang="en-ID" sz="2800" dirty="0" err="1">
                <a:solidFill>
                  <a:schemeClr val="bg1"/>
                </a:solidFill>
                <a:highlight>
                  <a:srgbClr val="571D2F"/>
                </a:highlight>
                <a:latin typeface="Tw Cen MT Condensed Extra Bold" panose="020B0803020202020204" pitchFamily="34" charset="0"/>
              </a:rPr>
              <a:t>kepada</a:t>
            </a:r>
            <a:r>
              <a:rPr lang="en-ID" sz="2800" dirty="0">
                <a:solidFill>
                  <a:schemeClr val="bg1"/>
                </a:solidFill>
                <a:highlight>
                  <a:srgbClr val="571D2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highlight>
                  <a:srgbClr val="571D2F"/>
                </a:highlight>
                <a:latin typeface="Tw Cen MT Condensed Extra Bold" panose="020B0803020202020204" pitchFamily="34" charset="0"/>
              </a:rPr>
              <a:t>manusia</a:t>
            </a:r>
            <a:r>
              <a:rPr lang="en-ID" sz="2800" dirty="0">
                <a:solidFill>
                  <a:schemeClr val="bg1"/>
                </a:solidFill>
                <a:highlight>
                  <a:srgbClr val="571D2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highlight>
                  <a:srgbClr val="571D2F"/>
                </a:highlight>
                <a:latin typeface="Tw Cen MT Condensed Extra Bold" panose="020B0803020202020204" pitchFamily="34" charset="0"/>
              </a:rPr>
              <a:t>bahkan</a:t>
            </a:r>
            <a:r>
              <a:rPr lang="en-ID" sz="2800" dirty="0">
                <a:solidFill>
                  <a:schemeClr val="bg1"/>
                </a:solidFill>
                <a:highlight>
                  <a:srgbClr val="571D2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highlight>
                  <a:srgbClr val="571D2F"/>
                </a:highlight>
                <a:latin typeface="Tw Cen MT Condensed Extra Bold" panose="020B0803020202020204" pitchFamily="34" charset="0"/>
              </a:rPr>
              <a:t>sebelum</a:t>
            </a:r>
            <a:r>
              <a:rPr lang="en-ID" sz="2800" dirty="0">
                <a:solidFill>
                  <a:schemeClr val="bg1"/>
                </a:solidFill>
                <a:highlight>
                  <a:srgbClr val="571D2F"/>
                </a:highlight>
                <a:latin typeface="Tw Cen MT Condensed Extra Bold" panose="020B0803020202020204" pitchFamily="34" charset="0"/>
              </a:rPr>
              <a:t> Dia </a:t>
            </a:r>
            <a:r>
              <a:rPr lang="en-ID" sz="2800" dirty="0" err="1">
                <a:solidFill>
                  <a:schemeClr val="bg1"/>
                </a:solidFill>
                <a:highlight>
                  <a:srgbClr val="571D2F"/>
                </a:highlight>
                <a:latin typeface="Tw Cen MT Condensed Extra Bold" panose="020B0803020202020204" pitchFamily="34" charset="0"/>
              </a:rPr>
              <a:t>meletakkan</a:t>
            </a:r>
            <a:r>
              <a:rPr lang="en-ID" sz="2800" dirty="0">
                <a:solidFill>
                  <a:schemeClr val="bg1"/>
                </a:solidFill>
                <a:highlight>
                  <a:srgbClr val="571D2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highlight>
                  <a:srgbClr val="571D2F"/>
                </a:highlight>
                <a:latin typeface="Tw Cen MT Condensed Extra Bold" panose="020B0803020202020204" pitchFamily="34" charset="0"/>
              </a:rPr>
              <a:t>fondasi</a:t>
            </a:r>
            <a:r>
              <a:rPr lang="en-ID" sz="2800" dirty="0">
                <a:solidFill>
                  <a:schemeClr val="bg1"/>
                </a:solidFill>
                <a:highlight>
                  <a:srgbClr val="571D2F"/>
                </a:highlight>
                <a:latin typeface="Tw Cen MT Condensed Extra Bold" panose="020B0803020202020204" pitchFamily="34" charset="0"/>
              </a:rPr>
              <a:t> planet </a:t>
            </a:r>
            <a:r>
              <a:rPr lang="en-ID" sz="2800" dirty="0" err="1">
                <a:solidFill>
                  <a:schemeClr val="bg1"/>
                </a:solidFill>
                <a:highlight>
                  <a:srgbClr val="571D2F"/>
                </a:highlight>
                <a:latin typeface="Tw Cen MT Condensed Extra Bold" panose="020B0803020202020204" pitchFamily="34" charset="0"/>
              </a:rPr>
              <a:t>kita</a:t>
            </a:r>
            <a:r>
              <a:rPr lang="en-ID" sz="2800" dirty="0">
                <a:solidFill>
                  <a:schemeClr val="bg1"/>
                </a:solidFill>
                <a:highlight>
                  <a:srgbClr val="571D2F"/>
                </a:highlight>
                <a:latin typeface="Tw Cen MT Condensed Extra Bold" panose="020B0803020202020204" pitchFamily="34" charset="0"/>
              </a:rPr>
              <a:t>, dan Dia </a:t>
            </a:r>
            <a:r>
              <a:rPr lang="en-ID" sz="2800" dirty="0" err="1">
                <a:solidFill>
                  <a:schemeClr val="bg1"/>
                </a:solidFill>
                <a:highlight>
                  <a:srgbClr val="571D2F"/>
                </a:highlight>
                <a:latin typeface="Tw Cen MT Condensed Extra Bold" panose="020B0803020202020204" pitchFamily="34" charset="0"/>
              </a:rPr>
              <a:t>benar-benar</a:t>
            </a:r>
            <a:r>
              <a:rPr lang="en-ID" sz="2800" dirty="0">
                <a:solidFill>
                  <a:schemeClr val="bg1"/>
                </a:solidFill>
                <a:highlight>
                  <a:srgbClr val="571D2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highlight>
                  <a:srgbClr val="571D2F"/>
                </a:highlight>
                <a:latin typeface="Tw Cen MT Condensed Extra Bold" panose="020B0803020202020204" pitchFamily="34" charset="0"/>
              </a:rPr>
              <a:t>ingin</a:t>
            </a:r>
            <a:r>
              <a:rPr lang="en-ID" sz="2800" dirty="0">
                <a:solidFill>
                  <a:schemeClr val="bg1"/>
                </a:solidFill>
                <a:highlight>
                  <a:srgbClr val="571D2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highlight>
                  <a:srgbClr val="571D2F"/>
                </a:highlight>
                <a:latin typeface="Tw Cen MT Condensed Extra Bold" panose="020B0803020202020204" pitchFamily="34" charset="0"/>
              </a:rPr>
              <a:t>masuk</a:t>
            </a:r>
            <a:r>
              <a:rPr lang="en-ID" sz="2800" dirty="0">
                <a:solidFill>
                  <a:schemeClr val="bg1"/>
                </a:solidFill>
                <a:highlight>
                  <a:srgbClr val="571D2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highlight>
                  <a:srgbClr val="571D2F"/>
                </a:highlight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solidFill>
                  <a:schemeClr val="bg1"/>
                </a:solidFill>
                <a:highlight>
                  <a:srgbClr val="571D2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highlight>
                  <a:srgbClr val="571D2F"/>
                </a:highlight>
                <a:latin typeface="Tw Cen MT Condensed Extra Bold" panose="020B0803020202020204" pitchFamily="34" charset="0"/>
              </a:rPr>
              <a:t>sejarah</a:t>
            </a:r>
            <a:r>
              <a:rPr lang="en-ID" sz="2800" dirty="0">
                <a:solidFill>
                  <a:schemeClr val="bg1"/>
                </a:solidFill>
                <a:highlight>
                  <a:srgbClr val="571D2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highlight>
                  <a:srgbClr val="571D2F"/>
                </a:highlight>
                <a:latin typeface="Tw Cen MT Condensed Extra Bold" panose="020B0803020202020204" pitchFamily="34" charset="0"/>
              </a:rPr>
              <a:t>manusia</a:t>
            </a:r>
            <a:r>
              <a:rPr lang="en-ID" sz="2800" dirty="0">
                <a:solidFill>
                  <a:schemeClr val="bg1"/>
                </a:solidFill>
                <a:highlight>
                  <a:srgbClr val="571D2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highlight>
                  <a:srgbClr val="571D2F"/>
                </a:highlight>
                <a:latin typeface="Tw Cen MT Condensed Extra Bold" panose="020B0803020202020204" pitchFamily="34" charset="0"/>
              </a:rPr>
              <a:t>supaya</a:t>
            </a:r>
            <a:r>
              <a:rPr lang="en-ID" sz="2800" dirty="0">
                <a:solidFill>
                  <a:schemeClr val="bg1"/>
                </a:solidFill>
                <a:highlight>
                  <a:srgbClr val="571D2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highlight>
                  <a:srgbClr val="571D2F"/>
                </a:highlight>
                <a:latin typeface="Tw Cen MT Condensed Extra Bold" panose="020B0803020202020204" pitchFamily="34" charset="0"/>
              </a:rPr>
              <a:t>bisa</a:t>
            </a:r>
            <a:r>
              <a:rPr lang="en-ID" sz="2800" dirty="0">
                <a:solidFill>
                  <a:schemeClr val="bg1"/>
                </a:solidFill>
                <a:highlight>
                  <a:srgbClr val="571D2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highlight>
                  <a:srgbClr val="571D2F"/>
                </a:highlight>
                <a:latin typeface="Tw Cen MT Condensed Extra Bold" panose="020B0803020202020204" pitchFamily="34" charset="0"/>
              </a:rPr>
              <a:t>melaksanakan</a:t>
            </a:r>
            <a:r>
              <a:rPr lang="en-ID" sz="2800" dirty="0">
                <a:solidFill>
                  <a:schemeClr val="bg1"/>
                </a:solidFill>
                <a:highlight>
                  <a:srgbClr val="571D2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highlight>
                  <a:srgbClr val="571D2F"/>
                </a:highlight>
                <a:latin typeface="Tw Cen MT Condensed Extra Bold" panose="020B0803020202020204" pitchFamily="34" charset="0"/>
              </a:rPr>
              <a:t>tujuan</a:t>
            </a:r>
            <a:r>
              <a:rPr lang="en-ID" sz="2800" dirty="0">
                <a:solidFill>
                  <a:schemeClr val="bg1"/>
                </a:solidFill>
                <a:highlight>
                  <a:srgbClr val="571D2F"/>
                </a:highlight>
                <a:latin typeface="Tw Cen MT Condensed Extra Bold" panose="020B0803020202020204" pitchFamily="34" charset="0"/>
              </a:rPr>
              <a:t>-Nya.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Allah </a:t>
            </a:r>
            <a:r>
              <a:rPr lang="en-ID" sz="28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menunjukkan</a:t>
            </a:r>
            <a:r>
              <a:rPr lang="en-ID" sz="28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kasih</a:t>
            </a:r>
            <a:r>
              <a:rPr lang="en-ID" sz="28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-Nya </a:t>
            </a:r>
            <a:r>
              <a:rPr lang="en-ID" sz="28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dengan</a:t>
            </a:r>
            <a:r>
              <a:rPr lang="en-ID" sz="28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mengirimkan</a:t>
            </a:r>
            <a:r>
              <a:rPr lang="en-ID" sz="28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Anak-Nya </a:t>
            </a:r>
            <a:r>
              <a:rPr lang="en-ID" sz="28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ke</a:t>
            </a:r>
            <a:r>
              <a:rPr lang="en-ID" sz="28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dunia [</a:t>
            </a:r>
            <a:r>
              <a:rPr lang="en-ID" sz="28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Yohanes</a:t>
            </a:r>
            <a:r>
              <a:rPr lang="en-ID" sz="28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3:16-17].</a:t>
            </a:r>
          </a:p>
        </p:txBody>
      </p:sp>
    </p:spTree>
    <p:extLst>
      <p:ext uri="{BB962C8B-B14F-4D97-AF65-F5344CB8AC3E}">
        <p14:creationId xmlns:p14="http://schemas.microsoft.com/office/powerpoint/2010/main" val="732112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600B28-38AE-42A7-2538-37AC5A644A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380" b="20827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362B2-5489-59FD-5383-959C52056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896" y="3832363"/>
            <a:ext cx="7633253" cy="282022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chemeClr val="bg1"/>
                </a:solidFill>
                <a:highlight>
                  <a:srgbClr val="571D2F"/>
                </a:highlight>
                <a:latin typeface="Berlin Sans FB" panose="020E0602020502020306" pitchFamily="34" charset="0"/>
              </a:rPr>
              <a:t>ANAK </a:t>
            </a:r>
            <a:r>
              <a:rPr lang="en-ID" sz="3200" dirty="0" err="1">
                <a:solidFill>
                  <a:schemeClr val="bg1"/>
                </a:solidFill>
                <a:highlight>
                  <a:srgbClr val="571D2F"/>
                </a:highlight>
                <a:latin typeface="Berlin Sans FB" panose="020E0602020502020306" pitchFamily="34" charset="0"/>
              </a:rPr>
              <a:t>menciptakan</a:t>
            </a:r>
            <a:r>
              <a:rPr lang="en-ID" sz="3200" dirty="0">
                <a:solidFill>
                  <a:schemeClr val="bg1"/>
                </a:solidFill>
                <a:highlight>
                  <a:srgbClr val="571D2F"/>
                </a:highlight>
                <a:latin typeface="Berlin Sans FB" panose="020E0602020502020306" pitchFamily="34" charset="0"/>
              </a:rPr>
              <a:t> Dunia [</a:t>
            </a:r>
            <a:r>
              <a:rPr lang="en-ID" sz="3200" dirty="0" err="1">
                <a:solidFill>
                  <a:schemeClr val="bg1"/>
                </a:solidFill>
                <a:highlight>
                  <a:srgbClr val="571D2F"/>
                </a:highlight>
                <a:latin typeface="Berlin Sans FB" panose="020E0602020502020306" pitchFamily="34" charset="0"/>
              </a:rPr>
              <a:t>Yohanes</a:t>
            </a:r>
            <a:r>
              <a:rPr lang="en-ID" sz="3200" dirty="0">
                <a:solidFill>
                  <a:schemeClr val="bg1"/>
                </a:solidFill>
                <a:highlight>
                  <a:srgbClr val="571D2F"/>
                </a:highlight>
                <a:latin typeface="Berlin Sans FB" panose="020E0602020502020306" pitchFamily="34" charset="0"/>
              </a:rPr>
              <a:t> 1:3]. </a:t>
            </a:r>
          </a:p>
          <a:p>
            <a:pPr marL="0" indent="0">
              <a:buNone/>
            </a:pPr>
            <a:r>
              <a:rPr lang="en-ID" sz="3200" dirty="0">
                <a:highlight>
                  <a:srgbClr val="00FF00"/>
                </a:highlight>
                <a:latin typeface="Berlin Sans FB" panose="020E0602020502020306" pitchFamily="34" charset="0"/>
              </a:rPr>
              <a:t>IA </a:t>
            </a:r>
            <a:r>
              <a:rPr lang="en-ID" sz="3200" dirty="0" err="1">
                <a:highlight>
                  <a:srgbClr val="00FF00"/>
                </a:highlight>
                <a:latin typeface="Berlin Sans FB" panose="020E0602020502020306" pitchFamily="34" charset="0"/>
              </a:rPr>
              <a:t>datang</a:t>
            </a:r>
            <a:r>
              <a:rPr lang="en-ID" sz="3200" dirty="0">
                <a:highlight>
                  <a:srgbClr val="00FF00"/>
                </a:highlight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highlight>
                  <a:srgbClr val="00FF00"/>
                </a:highlight>
                <a:latin typeface="Berlin Sans FB" panose="020E0602020502020306" pitchFamily="34" charset="0"/>
              </a:rPr>
              <a:t>ke</a:t>
            </a:r>
            <a:r>
              <a:rPr lang="en-ID" sz="3200" dirty="0">
                <a:highlight>
                  <a:srgbClr val="00FF00"/>
                </a:highlight>
                <a:latin typeface="Berlin Sans FB" panose="020E0602020502020306" pitchFamily="34" charset="0"/>
              </a:rPr>
              <a:t> dunia, </a:t>
            </a:r>
            <a:r>
              <a:rPr lang="en-ID" sz="3200" dirty="0" err="1">
                <a:highlight>
                  <a:srgbClr val="00FF00"/>
                </a:highlight>
                <a:latin typeface="Berlin Sans FB" panose="020E0602020502020306" pitchFamily="34" charset="0"/>
              </a:rPr>
              <a:t>mati</a:t>
            </a:r>
            <a:r>
              <a:rPr lang="en-ID" sz="3200" dirty="0">
                <a:highlight>
                  <a:srgbClr val="00FF00"/>
                </a:highlight>
                <a:latin typeface="Berlin Sans FB" panose="020E0602020502020306" pitchFamily="34" charset="0"/>
              </a:rPr>
              <a:t> di </a:t>
            </a:r>
            <a:r>
              <a:rPr lang="en-ID" sz="3200" dirty="0" err="1">
                <a:highlight>
                  <a:srgbClr val="00FF00"/>
                </a:highlight>
                <a:latin typeface="Berlin Sans FB" panose="020E0602020502020306" pitchFamily="34" charset="0"/>
              </a:rPr>
              <a:t>kayu</a:t>
            </a:r>
            <a:r>
              <a:rPr lang="en-ID" sz="3200" dirty="0">
                <a:highlight>
                  <a:srgbClr val="00FF00"/>
                </a:highlight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highlight>
                  <a:srgbClr val="00FF00"/>
                </a:highlight>
                <a:latin typeface="Berlin Sans FB" panose="020E0602020502020306" pitchFamily="34" charset="0"/>
              </a:rPr>
              <a:t>salib</a:t>
            </a:r>
            <a:r>
              <a:rPr lang="en-ID" sz="3200" dirty="0">
                <a:highlight>
                  <a:srgbClr val="00FF00"/>
                </a:highlight>
                <a:latin typeface="Berlin Sans FB" panose="020E0602020502020306" pitchFamily="34" charset="0"/>
              </a:rPr>
              <a:t>, dan </a:t>
            </a:r>
            <a:r>
              <a:rPr lang="en-ID" sz="3200" dirty="0" err="1">
                <a:highlight>
                  <a:srgbClr val="00FF00"/>
                </a:highlight>
                <a:latin typeface="Berlin Sans FB" panose="020E0602020502020306" pitchFamily="34" charset="0"/>
              </a:rPr>
              <a:t>mengalahkan</a:t>
            </a:r>
            <a:r>
              <a:rPr lang="en-ID" sz="3200" dirty="0">
                <a:highlight>
                  <a:srgbClr val="00FF00"/>
                </a:highlight>
                <a:latin typeface="Berlin Sans FB" panose="020E0602020502020306" pitchFamily="34" charset="0"/>
              </a:rPr>
              <a:t> dosa. </a:t>
            </a:r>
          </a:p>
          <a:p>
            <a:pPr marL="0" indent="0">
              <a:buNone/>
            </a:pP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Misi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Allah di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dalam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Kitab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Suci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menempatkan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Yesus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terdepan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dan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terutama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sebagai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satu-satunya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jalan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keselamatan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4280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7D95C6-4881-CEE4-7326-0A28EED50E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14" r="1501"/>
          <a:stretch/>
        </p:blipFill>
        <p:spPr>
          <a:xfrm>
            <a:off x="5029200" y="448917"/>
            <a:ext cx="3808922" cy="571997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7268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7268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15614-CA97-14AB-631A-B58C078E0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16" y="689113"/>
            <a:ext cx="4923184" cy="595022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endParaRPr lang="en-ID" sz="3000" dirty="0">
              <a:latin typeface="Franklin Gothic Medium Cond" panose="020B0606030402020204" pitchFamily="34" charset="0"/>
            </a:endParaRPr>
          </a:p>
          <a:p>
            <a:pPr marL="0" indent="0">
              <a:buNone/>
            </a:pP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Kristus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sendiri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menyatakan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"</a:t>
            </a:r>
            <a:r>
              <a:rPr lang="en-ID" sz="2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Akulah</a:t>
            </a:r>
            <a:r>
              <a:rPr lang="en-ID" sz="22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jalan</a:t>
            </a:r>
            <a:r>
              <a:rPr lang="en-ID" sz="2200" dirty="0">
                <a:solidFill>
                  <a:srgbClr val="C00000"/>
                </a:solidFill>
                <a:latin typeface="Eras Demi ITC" panose="020B0805030504020804" pitchFamily="34" charset="0"/>
              </a:rPr>
              <a:t> dan </a:t>
            </a:r>
            <a:r>
              <a:rPr lang="en-ID" sz="2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kebenaran</a:t>
            </a:r>
            <a:r>
              <a:rPr lang="en-ID" sz="2200" dirty="0">
                <a:solidFill>
                  <a:srgbClr val="C00000"/>
                </a:solidFill>
                <a:latin typeface="Eras Demi ITC" panose="020B0805030504020804" pitchFamily="34" charset="0"/>
              </a:rPr>
              <a:t> dan </a:t>
            </a:r>
            <a:r>
              <a:rPr lang="en-ID" sz="2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hidup</a:t>
            </a:r>
            <a:r>
              <a:rPr lang="en-ID" sz="2200" dirty="0">
                <a:solidFill>
                  <a:srgbClr val="C00000"/>
                </a:solidFill>
                <a:latin typeface="Eras Demi ITC" panose="020B0805030504020804" pitchFamily="34" charset="0"/>
              </a:rPr>
              <a:t>. </a:t>
            </a:r>
            <a:r>
              <a:rPr lang="en-ID" sz="2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Tidak</a:t>
            </a:r>
            <a:r>
              <a:rPr lang="en-ID" sz="22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ada</a:t>
            </a:r>
            <a:r>
              <a:rPr lang="en-ID" sz="22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seorangpun</a:t>
            </a:r>
            <a:r>
              <a:rPr lang="en-ID" sz="2200" dirty="0">
                <a:solidFill>
                  <a:srgbClr val="C00000"/>
                </a:solidFill>
                <a:latin typeface="Eras Demi ITC" panose="020B0805030504020804" pitchFamily="34" charset="0"/>
              </a:rPr>
              <a:t> yang </a:t>
            </a:r>
            <a:r>
              <a:rPr lang="en-ID" sz="2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datang</a:t>
            </a:r>
            <a:r>
              <a:rPr lang="en-ID" sz="22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kepada</a:t>
            </a:r>
            <a:r>
              <a:rPr lang="en-ID" sz="2200" dirty="0">
                <a:solidFill>
                  <a:srgbClr val="C00000"/>
                </a:solidFill>
                <a:latin typeface="Eras Demi ITC" panose="020B0805030504020804" pitchFamily="34" charset="0"/>
              </a:rPr>
              <a:t> Bapa, </a:t>
            </a:r>
            <a:r>
              <a:rPr lang="en-ID" sz="2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kalau</a:t>
            </a:r>
            <a:r>
              <a:rPr lang="en-ID" sz="22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tidak</a:t>
            </a:r>
            <a:r>
              <a:rPr lang="en-ID" sz="22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melalui</a:t>
            </a:r>
            <a:r>
              <a:rPr lang="en-ID" sz="2200" dirty="0">
                <a:solidFill>
                  <a:srgbClr val="C00000"/>
                </a:solidFill>
                <a:latin typeface="Eras Demi ITC" panose="020B0805030504020804" pitchFamily="34" charset="0"/>
              </a:rPr>
              <a:t> Aku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" 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[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Yohanes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14:6]. </a:t>
            </a:r>
          </a:p>
          <a:p>
            <a:pPr marL="0" indent="0">
              <a:buNone/>
            </a:pPr>
            <a:endParaRPr lang="en-ID" sz="3000" dirty="0">
              <a:latin typeface="Tw Cen MT Condensed Extra Bold" panose="020B0803020202020204" pitchFamily="34" charset="0"/>
            </a:endParaRPr>
          </a:p>
          <a:p>
            <a:pPr marL="0" indent="0">
              <a:buNone/>
            </a:pPr>
            <a:r>
              <a:rPr lang="en-ID" sz="3000" dirty="0" err="1">
                <a:latin typeface="Tw Cen MT Condensed Extra Bold" panose="020B0803020202020204" pitchFamily="34" charset="0"/>
              </a:rPr>
              <a:t>Semua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lakukan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semata-mata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hanya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atau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000" dirty="0">
                <a:latin typeface="Tw Cen MT Condensed Extra Bold" panose="020B0803020202020204" pitchFamily="34" charset="0"/>
              </a:rPr>
              <a:t> Bapa-Nya di </a:t>
            </a:r>
            <a:r>
              <a:rPr lang="en-ID" sz="3000" dirty="0" err="1">
                <a:latin typeface="Tw Cen MT Condensed Extra Bold" panose="020B0803020202020204" pitchFamily="34" charset="0"/>
              </a:rPr>
              <a:t>surga</a:t>
            </a:r>
            <a:r>
              <a:rPr lang="en-ID" sz="3000" dirty="0">
                <a:latin typeface="Tw Cen MT Condensed Extra Bold" panose="020B0803020202020204" pitchFamily="34" charset="0"/>
              </a:rPr>
              <a:t> [</a:t>
            </a:r>
            <a:r>
              <a:rPr lang="en-ID" sz="3000" dirty="0" err="1">
                <a:latin typeface="Tw Cen MT Condensed Extra Bold" panose="020B0803020202020204" pitchFamily="34" charset="0"/>
              </a:rPr>
              <a:t>Yohanes</a:t>
            </a:r>
            <a:r>
              <a:rPr lang="en-ID" sz="3000" dirty="0">
                <a:latin typeface="Tw Cen MT Condensed Extra Bold" panose="020B0803020202020204" pitchFamily="34" charset="0"/>
              </a:rPr>
              <a:t> 4:34; </a:t>
            </a:r>
            <a:r>
              <a:rPr lang="en-ID" sz="3000" dirty="0" err="1">
                <a:latin typeface="Tw Cen MT Condensed Extra Bold" panose="020B0803020202020204" pitchFamily="34" charset="0"/>
              </a:rPr>
              <a:t>Yohanes</a:t>
            </a:r>
            <a:r>
              <a:rPr lang="en-ID" sz="3000" dirty="0">
                <a:latin typeface="Tw Cen MT Condensed Extra Bold" panose="020B0803020202020204" pitchFamily="34" charset="0"/>
              </a:rPr>
              <a:t> 5:30; </a:t>
            </a:r>
            <a:r>
              <a:rPr lang="en-ID" sz="3000" dirty="0" err="1">
                <a:latin typeface="Tw Cen MT Condensed Extra Bold" panose="020B0803020202020204" pitchFamily="34" charset="0"/>
              </a:rPr>
              <a:t>Yohanes</a:t>
            </a:r>
            <a:r>
              <a:rPr lang="en-ID" sz="3000" dirty="0">
                <a:latin typeface="Tw Cen MT Condensed Extra Bold" panose="020B0803020202020204" pitchFamily="34" charset="0"/>
              </a:rPr>
              <a:t> 12:45].</a:t>
            </a:r>
          </a:p>
          <a:p>
            <a:pPr marL="0" indent="0">
              <a:buNone/>
            </a:pPr>
            <a:endParaRPr lang="en-ID" sz="3000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733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518397-B88A-32BE-305D-F24AE385C2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63" b="8595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F0E41-9F47-A4BD-BDF9-1A6E7CE33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438" y="3689911"/>
            <a:ext cx="8518661" cy="297925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Impact" panose="020B0806030902050204" pitchFamily="34" charset="0"/>
              </a:rPr>
              <a:t>Sesudah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kebangkitan</a:t>
            </a:r>
            <a:r>
              <a:rPr lang="en-ID" sz="3200" dirty="0">
                <a:latin typeface="Impact" panose="020B0806030902050204" pitchFamily="34" charset="0"/>
              </a:rPr>
              <a:t>, </a:t>
            </a:r>
            <a:r>
              <a:rPr lang="en-ID" sz="3200" dirty="0" err="1">
                <a:latin typeface="Impact" panose="020B0806030902050204" pitchFamily="34" charset="0"/>
              </a:rPr>
              <a:t>Kristus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menampakkan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diri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kepada</a:t>
            </a:r>
            <a:r>
              <a:rPr lang="en-ID" sz="3200" dirty="0">
                <a:latin typeface="Impact" panose="020B0806030902050204" pitchFamily="34" charset="0"/>
              </a:rPr>
              <a:t> murid-murid-Nya dan </a:t>
            </a:r>
            <a:r>
              <a:rPr lang="en-ID" sz="3200" dirty="0" err="1">
                <a:latin typeface="Impact" panose="020B0806030902050204" pitchFamily="34" charset="0"/>
              </a:rPr>
              <a:t>menjanjikan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kepada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mereka</a:t>
            </a:r>
            <a:r>
              <a:rPr lang="en-ID" sz="3200" dirty="0">
                <a:latin typeface="Impact" panose="020B0806030902050204" pitchFamily="34" charset="0"/>
              </a:rPr>
              <a:t> :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>
                <a:latin typeface="Franklin Gothic Medium Cond" panose="020B0606030402020204" pitchFamily="34" charset="0"/>
              </a:rPr>
              <a:t>"Dan Aku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akan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mengirim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kepadamu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apa</a:t>
            </a:r>
            <a:r>
              <a:rPr lang="en-ID" sz="3200" b="1" dirty="0">
                <a:latin typeface="Franklin Gothic Medium Cond" panose="020B0606030402020204" pitchFamily="34" charset="0"/>
              </a:rPr>
              <a:t> yang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dijanjikan</a:t>
            </a:r>
            <a:r>
              <a:rPr lang="en-ID" sz="3200" b="1" dirty="0">
                <a:latin typeface="Franklin Gothic Medium Cond" panose="020B0606030402020204" pitchFamily="34" charset="0"/>
              </a:rPr>
              <a:t> Bapa-Ku.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Tetapi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kamu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harus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tinggal</a:t>
            </a:r>
            <a:r>
              <a:rPr lang="en-ID" sz="3200" b="1" dirty="0">
                <a:latin typeface="Franklin Gothic Medium Cond" panose="020B0606030402020204" pitchFamily="34" charset="0"/>
              </a:rPr>
              <a:t> di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dalam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kota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ini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sampai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kamu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diperlengkapi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dengan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kekuasaan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dari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tempat</a:t>
            </a:r>
            <a:r>
              <a:rPr lang="en-ID" sz="3200" b="1" dirty="0"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latin typeface="Franklin Gothic Medium Cond" panose="020B0606030402020204" pitchFamily="34" charset="0"/>
              </a:rPr>
              <a:t>tinggi</a:t>
            </a:r>
            <a:r>
              <a:rPr lang="en-ID" sz="3200" b="1" dirty="0">
                <a:latin typeface="Franklin Gothic Medium Cond" panose="020B0606030402020204" pitchFamily="34" charset="0"/>
              </a:rPr>
              <a:t>" [Lukas 24:49].</a:t>
            </a:r>
          </a:p>
        </p:txBody>
      </p:sp>
    </p:spTree>
    <p:extLst>
      <p:ext uri="{BB962C8B-B14F-4D97-AF65-F5344CB8AC3E}">
        <p14:creationId xmlns:p14="http://schemas.microsoft.com/office/powerpoint/2010/main" val="3206155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F20B3-146A-EF60-B1C1-32CE5C64D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070" y="428625"/>
            <a:ext cx="4345207" cy="6076499"/>
          </a:xfrm>
        </p:spPr>
        <p:txBody>
          <a:bodyPr anchor="ctr">
            <a:noAutofit/>
          </a:bodyPr>
          <a:lstStyle/>
          <a:p>
            <a:r>
              <a:rPr lang="en-ID" dirty="0">
                <a:latin typeface="Franklin Gothic Medium Cond" panose="020B0606030402020204" pitchFamily="34" charset="0"/>
              </a:rPr>
              <a:t>ROH KUDUS </a:t>
            </a:r>
            <a:r>
              <a:rPr lang="en-ID" dirty="0" err="1">
                <a:latin typeface="Franklin Gothic Medium Cond" panose="020B0606030402020204" pitchFamily="34" charset="0"/>
              </a:rPr>
              <a:t>datang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</a:t>
            </a:r>
            <a:r>
              <a:rPr lang="en-ID" dirty="0">
                <a:latin typeface="Franklin Gothic Medium Cond" panose="020B0606030402020204" pitchFamily="34" charset="0"/>
              </a:rPr>
              <a:t> dunia, </a:t>
            </a:r>
            <a:r>
              <a:rPr lang="en-ID" dirty="0" err="1">
                <a:latin typeface="Franklin Gothic Medium Cond" panose="020B0606030402020204" pitchFamily="34" charset="0"/>
              </a:rPr>
              <a:t>dikirim</a:t>
            </a:r>
            <a:r>
              <a:rPr lang="en-ID" dirty="0">
                <a:latin typeface="Franklin Gothic Medium Cond" panose="020B0606030402020204" pitchFamily="34" charset="0"/>
              </a:rPr>
              <a:t> oleh Bapa, [</a:t>
            </a:r>
            <a:r>
              <a:rPr lang="en-ID" dirty="0" err="1">
                <a:latin typeface="Franklin Gothic Medium Cond" panose="020B0606030402020204" pitchFamily="34" charset="0"/>
              </a:rPr>
              <a:t>Yohanes</a:t>
            </a:r>
            <a:r>
              <a:rPr lang="en-ID" dirty="0">
                <a:latin typeface="Franklin Gothic Medium Cond" panose="020B0606030402020204" pitchFamily="34" charset="0"/>
              </a:rPr>
              <a:t> 14:26; </a:t>
            </a:r>
            <a:r>
              <a:rPr lang="en-ID" dirty="0" err="1">
                <a:latin typeface="Franklin Gothic Medium Cond" panose="020B0606030402020204" pitchFamily="34" charset="0"/>
              </a:rPr>
              <a:t>Yohanes</a:t>
            </a:r>
            <a:r>
              <a:rPr lang="en-ID" dirty="0">
                <a:latin typeface="Franklin Gothic Medium Cond" panose="020B0606030402020204" pitchFamily="34" charset="0"/>
              </a:rPr>
              <a:t> 16:7], </a:t>
            </a:r>
          </a:p>
          <a:p>
            <a:r>
              <a:rPr lang="en-ID" dirty="0" err="1"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meyakinkan</a:t>
            </a:r>
            <a:r>
              <a:rPr lang="en-ID" dirty="0">
                <a:latin typeface="Franklin Gothic Medium Cond" panose="020B0606030402020204" pitchFamily="34" charset="0"/>
              </a:rPr>
              <a:t> dunia [</a:t>
            </a:r>
            <a:r>
              <a:rPr lang="en-ID" dirty="0" err="1">
                <a:latin typeface="Franklin Gothic Medium Cond" panose="020B0606030402020204" pitchFamily="34" charset="0"/>
              </a:rPr>
              <a:t>Yohanes</a:t>
            </a:r>
            <a:r>
              <a:rPr lang="en-ID" dirty="0">
                <a:latin typeface="Franklin Gothic Medium Cond" panose="020B0606030402020204" pitchFamily="34" charset="0"/>
              </a:rPr>
              <a:t> 16:8-11], </a:t>
            </a:r>
          </a:p>
          <a:p>
            <a:r>
              <a:rPr lang="en-ID" dirty="0" err="1"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melanjutkan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misi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dari</a:t>
            </a:r>
            <a:r>
              <a:rPr lang="en-ID" dirty="0">
                <a:latin typeface="Franklin Gothic Medium Cond" panose="020B0606030402020204" pitchFamily="34" charset="0"/>
              </a:rPr>
              <a:t> Bapa dan Anak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cara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memberikan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kuasa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mengutus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umat</a:t>
            </a:r>
            <a:r>
              <a:rPr lang="en-ID" dirty="0">
                <a:latin typeface="Franklin Gothic Medium Cond" panose="020B0606030402020204" pitchFamily="34" charset="0"/>
              </a:rPr>
              <a:t> Allah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pekerjaan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misi</a:t>
            </a:r>
            <a:r>
              <a:rPr lang="en-ID" dirty="0">
                <a:latin typeface="Franklin Gothic Medium Cond" panose="020B0606030402020204" pitchFamily="34" charset="0"/>
              </a:rPr>
              <a:t> [</a:t>
            </a:r>
            <a:r>
              <a:rPr lang="en-ID" dirty="0" err="1">
                <a:latin typeface="Franklin Gothic Medium Cond" panose="020B0606030402020204" pitchFamily="34" charset="0"/>
              </a:rPr>
              <a:t>Yohanes</a:t>
            </a:r>
            <a:r>
              <a:rPr lang="en-ID" dirty="0">
                <a:latin typeface="Franklin Gothic Medium Cond" panose="020B0606030402020204" pitchFamily="34" charset="0"/>
              </a:rPr>
              <a:t> 14:26; </a:t>
            </a:r>
            <a:r>
              <a:rPr lang="en-ID" dirty="0" err="1">
                <a:latin typeface="Franklin Gothic Medium Cond" panose="020B0606030402020204" pitchFamily="34" charset="0"/>
              </a:rPr>
              <a:t>Yohanes</a:t>
            </a:r>
            <a:r>
              <a:rPr lang="en-ID" dirty="0">
                <a:latin typeface="Franklin Gothic Medium Cond" panose="020B0606030402020204" pitchFamily="34" charset="0"/>
              </a:rPr>
              <a:t> 16:13-14].</a:t>
            </a:r>
          </a:p>
          <a:p>
            <a:pPr marL="0" indent="0">
              <a:buNone/>
            </a:pPr>
            <a:endParaRPr lang="en-ID" dirty="0">
              <a:latin typeface="Franklin Gothic Medium Cond" panose="020B0606030402020204" pitchFamily="34" charset="0"/>
            </a:endParaRPr>
          </a:p>
          <a:p>
            <a:pPr marL="0" indent="0">
              <a:buNone/>
            </a:pPr>
            <a:r>
              <a:rPr lang="en-ID" dirty="0">
                <a:highlight>
                  <a:srgbClr val="FFFF00"/>
                </a:highlight>
                <a:latin typeface="Impact" panose="020B0806030902050204" pitchFamily="34" charset="0"/>
              </a:rPr>
              <a:t>MISI ITU MILIK ALLAH DAN MISI ITU TIDAK AKAN GAGAL.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833D0C-36B7-DEC7-267F-DA92E4631F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85" r="14304" b="-1"/>
          <a:stretch/>
        </p:blipFill>
        <p:spPr>
          <a:xfrm>
            <a:off x="5143347" y="-10886"/>
            <a:ext cx="4000653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7252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F4A84E-0DD3-13BB-7318-C5E5F7778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9143997" cy="1302894"/>
          </a:xfrm>
        </p:spPr>
        <p:txBody>
          <a:bodyPr>
            <a:normAutofit/>
          </a:bodyPr>
          <a:lstStyle/>
          <a:p>
            <a:pPr algn="ctr"/>
            <a:r>
              <a:rPr lang="sv-SE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PEMURIDAN: FOKUS DARI MISI</a:t>
            </a:r>
            <a:br>
              <a:rPr lang="sv-SE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v-SE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Senin, 9 Oktober 2023</a:t>
            </a:r>
            <a:endParaRPr lang="en-ID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CACC2-EB40-74C6-E3F8-0014058D6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387" y="1885280"/>
            <a:ext cx="8284387" cy="467818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Beberapa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aspek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sederhana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komponen-komponen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dasar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terdapat</a:t>
            </a:r>
            <a:r>
              <a:rPr lang="en-ID" dirty="0">
                <a:latin typeface="Impact" panose="020B0806030902050204" pitchFamily="34" charset="0"/>
              </a:rPr>
              <a:t> di </a:t>
            </a:r>
            <a:r>
              <a:rPr lang="en-ID" dirty="0" err="1">
                <a:latin typeface="Impact" panose="020B0806030902050204" pitchFamily="34" charset="0"/>
              </a:rPr>
              <a:t>dalam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Matius</a:t>
            </a:r>
            <a:r>
              <a:rPr lang="en-ID" dirty="0">
                <a:latin typeface="Impact" panose="020B0806030902050204" pitchFamily="34" charset="0"/>
              </a:rPr>
              <a:t> 28:16-20 yang </a:t>
            </a:r>
            <a:r>
              <a:rPr lang="en-ID" dirty="0" err="1">
                <a:latin typeface="Impact" panose="020B0806030902050204" pitchFamily="34" charset="0"/>
              </a:rPr>
              <a:t>merupakan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Perintah</a:t>
            </a:r>
            <a:r>
              <a:rPr lang="en-ID" dirty="0">
                <a:latin typeface="Impact" panose="020B0806030902050204" pitchFamily="34" charset="0"/>
              </a:rPr>
              <a:t> Agung </a:t>
            </a:r>
            <a:r>
              <a:rPr lang="en-ID" dirty="0" err="1">
                <a:latin typeface="Impact" panose="020B0806030902050204" pitchFamily="34" charset="0"/>
              </a:rPr>
              <a:t>Yesus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Kristus</a:t>
            </a:r>
            <a:r>
              <a:rPr lang="en-ID" dirty="0">
                <a:latin typeface="Impact" panose="020B0806030902050204" pitchFamily="34" charset="0"/>
              </a:rPr>
              <a:t> : </a:t>
            </a:r>
            <a:r>
              <a:rPr lang="en-ID" sz="3000" dirty="0">
                <a:latin typeface="Impact" panose="020B0806030902050204" pitchFamily="34" charset="0"/>
              </a:rPr>
              <a:t>   </a:t>
            </a:r>
          </a:p>
          <a:p>
            <a:pPr marL="514350" indent="-514350">
              <a:buAutoNum type="arabicPeriod"/>
            </a:pPr>
            <a:r>
              <a:rPr lang="en-ID" dirty="0" err="1">
                <a:latin typeface="Franklin Gothic Medium Cond" panose="020B0606030402020204" pitchFamily="34" charset="0"/>
              </a:rPr>
              <a:t>Yesus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memerintahkan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murid-murid-Nya </a:t>
            </a:r>
            <a:r>
              <a:rPr lang="en-ID" dirty="0" err="1">
                <a:latin typeface="Franklin Gothic Medium Cond" panose="020B0606030402020204" pitchFamily="34" charset="0"/>
              </a:rPr>
              <a:t>pergi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</a:t>
            </a:r>
            <a:r>
              <a:rPr lang="en-ID" dirty="0">
                <a:latin typeface="Franklin Gothic Medium Cond" panose="020B0606030402020204" pitchFamily="34" charset="0"/>
              </a:rPr>
              <a:t> Galilea </a:t>
            </a:r>
            <a:r>
              <a:rPr lang="en-ID" dirty="0" err="1"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bertemu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-Nya.   </a:t>
            </a:r>
          </a:p>
          <a:p>
            <a:pPr marL="514350" indent="-514350">
              <a:buAutoNum type="arabicPeriod"/>
            </a:pPr>
            <a:r>
              <a:rPr lang="en-ID" dirty="0" err="1">
                <a:latin typeface="Franklin Gothic Medium Cond" panose="020B0606030402020204" pitchFamily="34" charset="0"/>
              </a:rPr>
              <a:t>Yesus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datang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kepada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mereka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menyatakan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otoritas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kekuasaan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-Nya.   </a:t>
            </a:r>
          </a:p>
          <a:p>
            <a:pPr marL="514350" indent="-514350">
              <a:buAutoNum type="arabicPeriod"/>
            </a:pPr>
            <a:r>
              <a:rPr lang="en-ID" dirty="0" err="1">
                <a:latin typeface="Franklin Gothic Medium Cond" panose="020B0606030402020204" pitchFamily="34" charset="0"/>
              </a:rPr>
              <a:t>Yesus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kemudian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mengutus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murid-murid-Nya </a:t>
            </a:r>
            <a:r>
              <a:rPr lang="en-ID" dirty="0" err="1"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melakukan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satu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tugas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khusus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yaitu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memuridkan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</a:p>
          <a:p>
            <a:pPr marL="514350" indent="-514350">
              <a:buAutoNum type="arabicPeriod"/>
            </a:pPr>
            <a:r>
              <a:rPr lang="en-ID" dirty="0" err="1">
                <a:latin typeface="Franklin Gothic Medium Cond" panose="020B0606030402020204" pitchFamily="34" charset="0"/>
              </a:rPr>
              <a:t>Yesus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berjanji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menyertai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murid-murid-Nya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sampai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kesudahan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zaman. </a:t>
            </a:r>
          </a:p>
        </p:txBody>
      </p:sp>
    </p:spTree>
    <p:extLst>
      <p:ext uri="{BB962C8B-B14F-4D97-AF65-F5344CB8AC3E}">
        <p14:creationId xmlns:p14="http://schemas.microsoft.com/office/powerpoint/2010/main" val="19372073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335</TotalTime>
  <Words>1801</Words>
  <Application>Microsoft Office PowerPoint</Application>
  <PresentationFormat>On-screen Show (4:3)</PresentationFormat>
  <Paragraphs>102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8" baseType="lpstr">
      <vt:lpstr>Aharoni</vt:lpstr>
      <vt:lpstr>Amasis MT Pro Black</vt:lpstr>
      <vt:lpstr>Arial</vt:lpstr>
      <vt:lpstr>Berlin Sans FB</vt:lpstr>
      <vt:lpstr>Bernard MT Condensed</vt:lpstr>
      <vt:lpstr>Calibri</vt:lpstr>
      <vt:lpstr>Calibri Light</vt:lpstr>
      <vt:lpstr>Eras Bold ITC</vt:lpstr>
      <vt:lpstr>Eras Demi ITC</vt:lpstr>
      <vt:lpstr>Franklin Gothic Demi Cond</vt:lpstr>
      <vt:lpstr>Franklin Gothic Medium Cond</vt:lpstr>
      <vt:lpstr>Gill Sans Nova Cond Ultra Bold</vt:lpstr>
      <vt:lpstr>Gill Sans Nova Cond XBd</vt:lpstr>
      <vt:lpstr>Gill Sans Ultra Bold Condensed</vt:lpstr>
      <vt:lpstr>Impact</vt:lpstr>
      <vt:lpstr>Tw Cen MT Condensed Extra Bold</vt:lpstr>
      <vt:lpstr>Wingdings</vt:lpstr>
      <vt:lpstr>Office Theme</vt:lpstr>
      <vt:lpstr>MISI ALLAH BAGI KITA : BAGIAN 2</vt:lpstr>
      <vt:lpstr>MATIUS 28 : 19</vt:lpstr>
      <vt:lpstr>PowerPoint Presentation</vt:lpstr>
      <vt:lpstr>ALLAH TRITUNGGAL: ASAL MULA DARI MISI Minggu, 8 Oktober 2023</vt:lpstr>
      <vt:lpstr>PowerPoint Presentation</vt:lpstr>
      <vt:lpstr>PowerPoint Presentation</vt:lpstr>
      <vt:lpstr>PowerPoint Presentation</vt:lpstr>
      <vt:lpstr>PowerPoint Presentation</vt:lpstr>
      <vt:lpstr>PEMURIDAN: FOKUS DARI MISI Senin, 9 Oktober 2023</vt:lpstr>
      <vt:lpstr>PowerPoint Presentation</vt:lpstr>
      <vt:lpstr>PowerPoint Presentation</vt:lpstr>
      <vt:lpstr>PowerPoint Presentation</vt:lpstr>
      <vt:lpstr>INJIL KEKAL: PEKABARAN DARI MISI Selasa, 10 Oktober 2023   </vt:lpstr>
      <vt:lpstr>INJIL adalah kabar baik mengenai kasih karunia yang ditawarkan kepada semua orang melalui Yesus Kristus.  Apa yang harus kita ketahui tentang kabar baik ini? </vt:lpstr>
      <vt:lpstr>PowerPoint Presentation</vt:lpstr>
      <vt:lpstr>PowerPoint Presentation</vt:lpstr>
      <vt:lpstr>Ellen G. White, Membina Kehidupan Abadi, hal. 172</vt:lpstr>
      <vt:lpstr>UMAT ALLAH: SALURAN MISI Rabu, 11 Oktober 2023</vt:lpstr>
      <vt:lpstr>PowerPoint Presentation</vt:lpstr>
      <vt:lpstr>PowerPoint Presentation</vt:lpstr>
      <vt:lpstr>PowerPoint Presentation</vt:lpstr>
      <vt:lpstr>PowerPoint Presentation</vt:lpstr>
      <vt:lpstr>DUNIA INI: ARENA MISI Kamis, 12 Oktober 2023</vt:lpstr>
      <vt:lpstr>PowerPoint Presentation</vt:lpstr>
      <vt:lpstr>PowerPoint Presentation</vt:lpstr>
      <vt:lpstr>Ucapan Yesus tentang menjadi saksi dalam Kisah 1:8, meliputi tiga bagian geografis yang perlu dijangkau, yaitu: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MISI ALLAH BAGI KITA : BAGIAN 2</dc:title>
  <dc:creator>Office365</dc:creator>
  <cp:lastModifiedBy>Office365</cp:lastModifiedBy>
  <cp:revision>25</cp:revision>
  <dcterms:created xsi:type="dcterms:W3CDTF">2023-10-10T02:23:46Z</dcterms:created>
  <dcterms:modified xsi:type="dcterms:W3CDTF">2023-10-12T05:28:16Z</dcterms:modified>
</cp:coreProperties>
</file>