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5" r:id="rId4"/>
    <p:sldId id="258" r:id="rId5"/>
    <p:sldId id="273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4" r:id="rId18"/>
    <p:sldId id="275" r:id="rId19"/>
    <p:sldId id="270" r:id="rId20"/>
    <p:sldId id="276" r:id="rId21"/>
    <p:sldId id="277" r:id="rId22"/>
    <p:sldId id="279" r:id="rId23"/>
    <p:sldId id="278" r:id="rId24"/>
    <p:sldId id="271" r:id="rId25"/>
    <p:sldId id="280" r:id="rId26"/>
    <p:sldId id="283" r:id="rId27"/>
    <p:sldId id="281" r:id="rId28"/>
    <p:sldId id="282" r:id="rId29"/>
    <p:sldId id="284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FCFEB"/>
    <a:srgbClr val="4C004C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676" autoAdjust="0"/>
    <p:restoredTop sz="94660"/>
  </p:normalViewPr>
  <p:slideViewPr>
    <p:cSldViewPr snapToGrid="0">
      <p:cViewPr varScale="1">
        <p:scale>
          <a:sx n="67" d="100"/>
          <a:sy n="67" d="100"/>
        </p:scale>
        <p:origin x="29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11231-03AE-4A9E-9090-5D83D78FCEDA}" type="datetimeFigureOut">
              <a:rPr lang="en-ID" smtClean="0"/>
              <a:t>06/10/2023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C82C5-598E-450F-A8A2-CCE7E904BDD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92411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11231-03AE-4A9E-9090-5D83D78FCEDA}" type="datetimeFigureOut">
              <a:rPr lang="en-ID" smtClean="0"/>
              <a:t>06/10/2023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C82C5-598E-450F-A8A2-CCE7E904BDD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0324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11231-03AE-4A9E-9090-5D83D78FCEDA}" type="datetimeFigureOut">
              <a:rPr lang="en-ID" smtClean="0"/>
              <a:t>06/10/2023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C82C5-598E-450F-A8A2-CCE7E904BDD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10785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11231-03AE-4A9E-9090-5D83D78FCEDA}" type="datetimeFigureOut">
              <a:rPr lang="en-ID" smtClean="0"/>
              <a:t>06/10/2023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C82C5-598E-450F-A8A2-CCE7E904BDD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54734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11231-03AE-4A9E-9090-5D83D78FCEDA}" type="datetimeFigureOut">
              <a:rPr lang="en-ID" smtClean="0"/>
              <a:t>06/10/2023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C82C5-598E-450F-A8A2-CCE7E904BDD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520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11231-03AE-4A9E-9090-5D83D78FCEDA}" type="datetimeFigureOut">
              <a:rPr lang="en-ID" smtClean="0"/>
              <a:t>06/10/2023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C82C5-598E-450F-A8A2-CCE7E904BDD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02880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11231-03AE-4A9E-9090-5D83D78FCEDA}" type="datetimeFigureOut">
              <a:rPr lang="en-ID" smtClean="0"/>
              <a:t>06/10/2023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C82C5-598E-450F-A8A2-CCE7E904BDD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60841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11231-03AE-4A9E-9090-5D83D78FCEDA}" type="datetimeFigureOut">
              <a:rPr lang="en-ID" smtClean="0"/>
              <a:t>06/10/2023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C82C5-598E-450F-A8A2-CCE7E904BDD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64570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11231-03AE-4A9E-9090-5D83D78FCEDA}" type="datetimeFigureOut">
              <a:rPr lang="en-ID" smtClean="0"/>
              <a:t>06/10/2023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C82C5-598E-450F-A8A2-CCE7E904BDD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0742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11231-03AE-4A9E-9090-5D83D78FCEDA}" type="datetimeFigureOut">
              <a:rPr lang="en-ID" smtClean="0"/>
              <a:t>06/10/2023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C82C5-598E-450F-A8A2-CCE7E904BDD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85005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11231-03AE-4A9E-9090-5D83D78FCEDA}" type="datetimeFigureOut">
              <a:rPr lang="en-ID" smtClean="0"/>
              <a:t>06/10/2023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C82C5-598E-450F-A8A2-CCE7E904BDD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63001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11231-03AE-4A9E-9090-5D83D78FCEDA}" type="datetimeFigureOut">
              <a:rPr lang="en-ID" smtClean="0"/>
              <a:t>06/10/2023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C82C5-598E-450F-A8A2-CCE7E904BDD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58579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EAEB74-EF20-C332-ED10-66F82C90DC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52" t="2907" b="6184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275865" y="-511"/>
            <a:ext cx="4592270" cy="9144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522FAD-4BEF-E1E8-43CA-AAB689FBCB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3413" y="3091928"/>
            <a:ext cx="7107037" cy="2099197"/>
          </a:xfrm>
        </p:spPr>
        <p:txBody>
          <a:bodyPr>
            <a:normAutofit/>
          </a:bodyPr>
          <a:lstStyle/>
          <a:p>
            <a:pPr algn="l"/>
            <a:r>
              <a:rPr lang="en-US" sz="5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MISI ALLAH BAGI KITA : Bagian 1</a:t>
            </a:r>
            <a:endParaRPr lang="en-ID" sz="5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7339422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AA49F9-746D-0E80-A2B9-961671BE0B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3414" y="5624945"/>
            <a:ext cx="6808922" cy="592975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ExtraBold" panose="020B0004020202020204" pitchFamily="34" charset="0"/>
              </a:rPr>
              <a:t>Pelajaran ke-1,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ExtraBold" panose="020B0004020202020204" pitchFamily="34" charset="0"/>
              </a:rPr>
              <a:t>Triwulan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ExtraBold" panose="020B0004020202020204" pitchFamily="34" charset="0"/>
              </a:rPr>
              <a:t> IV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ExtraBold" panose="020B0004020202020204" pitchFamily="34" charset="0"/>
              </a:rPr>
              <a:t>Tahun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ExtraBold" panose="020B0004020202020204" pitchFamily="34" charset="0"/>
              </a:rPr>
              <a:t> 2023</a:t>
            </a:r>
            <a:endParaRPr lang="en-ID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Extra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320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08A0D8-673A-CB75-F9BE-53804D4AD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175EB0-AFAF-286B-4AA6-6D0F0D214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3400" y="365126"/>
            <a:ext cx="7340600" cy="1831974"/>
          </a:xfrm>
        </p:spPr>
        <p:txBody>
          <a:bodyPr>
            <a:noAutofit/>
          </a:bodyPr>
          <a:lstStyle/>
          <a:p>
            <a:pPr algn="ctr"/>
            <a:r>
              <a:rPr lang="en-ID" sz="3600" dirty="0">
                <a:latin typeface="Impact" panose="020B0806030902050204" pitchFamily="34" charset="0"/>
              </a:rPr>
              <a:t>Pada </a:t>
            </a:r>
            <a:r>
              <a:rPr lang="en-ID" sz="3600" dirty="0" err="1">
                <a:latin typeface="Impact" panose="020B0806030902050204" pitchFamily="34" charset="0"/>
              </a:rPr>
              <a:t>dasarnya</a:t>
            </a:r>
            <a:r>
              <a:rPr lang="en-ID" sz="3600" dirty="0">
                <a:latin typeface="Impact" panose="020B0806030902050204" pitchFamily="34" charset="0"/>
              </a:rPr>
              <a:t>, Allah </a:t>
            </a:r>
            <a:r>
              <a:rPr lang="en-ID" sz="3600" dirty="0" err="1">
                <a:latin typeface="Impact" panose="020B0806030902050204" pitchFamily="34" charset="0"/>
              </a:rPr>
              <a:t>membahas</a:t>
            </a:r>
            <a:r>
              <a:rPr lang="en-ID" sz="3600" dirty="0">
                <a:latin typeface="Impact" panose="020B0806030902050204" pitchFamily="34" charset="0"/>
              </a:rPr>
              <a:t> dua </a:t>
            </a:r>
            <a:r>
              <a:rPr lang="en-ID" sz="3600" dirty="0" err="1">
                <a:latin typeface="Impact" panose="020B0806030902050204" pitchFamily="34" charset="0"/>
              </a:rPr>
              <a:t>hal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dalam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pertanyaan</a:t>
            </a:r>
            <a:r>
              <a:rPr lang="en-ID" sz="3600" dirty="0">
                <a:latin typeface="Impact" panose="020B0806030902050204" pitchFamily="34" charset="0"/>
              </a:rPr>
              <a:t>-Nya </a:t>
            </a:r>
            <a:r>
              <a:rPr lang="en-ID" sz="3600" dirty="0" err="1">
                <a:latin typeface="Impact" panose="020B0806030902050204" pitchFamily="34" charset="0"/>
              </a:rPr>
              <a:t>kepada</a:t>
            </a:r>
            <a:r>
              <a:rPr lang="en-ID" sz="3600" dirty="0">
                <a:latin typeface="Impact" panose="020B0806030902050204" pitchFamily="34" charset="0"/>
              </a:rPr>
              <a:t> Adam, "di </a:t>
            </a:r>
            <a:r>
              <a:rPr lang="en-ID" sz="3600" dirty="0" err="1">
                <a:latin typeface="Impact" panose="020B0806030902050204" pitchFamily="34" charset="0"/>
              </a:rPr>
              <a:t>manakah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engkau</a:t>
            </a:r>
            <a:r>
              <a:rPr lang="en-ID" sz="3600" dirty="0">
                <a:latin typeface="Impact" panose="020B0806030902050204" pitchFamily="34" charset="0"/>
              </a:rPr>
              <a:t>? "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92388B-65AB-A5DA-6615-3B02B3F1B0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753518"/>
            <a:ext cx="7886700" cy="35480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Kondisi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manusia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sudah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jatuh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.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>
                <a:latin typeface="Tw Cen MT Condensed Extra Bold" panose="020B0803020202020204" pitchFamily="34" charset="0"/>
              </a:rPr>
              <a:t>Kita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hilang</a:t>
            </a:r>
            <a:r>
              <a:rPr lang="en-ID" sz="3200" dirty="0">
                <a:latin typeface="Tw Cen MT Condensed Extra Bold" panose="020B0803020202020204" pitchFamily="34" charset="0"/>
              </a:rPr>
              <a:t> dan sangat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membutuhkan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keselamatan</a:t>
            </a:r>
            <a:r>
              <a:rPr lang="en-ID" sz="3200" dirty="0">
                <a:latin typeface="Tw Cen MT Condensed Extra Bold" panose="020B0803020202020204" pitchFamily="34" charset="0"/>
              </a:rPr>
              <a:t>.  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Sifat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misionaris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-Nya. </a:t>
            </a:r>
            <a:r>
              <a:rPr lang="en-ID" sz="3200" dirty="0">
                <a:latin typeface="Tw Cen MT Condensed Extra Bold" panose="020B0803020202020204" pitchFamily="34" charset="0"/>
              </a:rPr>
              <a:t>Dia </a:t>
            </a:r>
            <a:r>
              <a:rPr lang="en-ID" sz="3200" dirty="0" err="1">
                <a:latin typeface="Tw Cen MT Condensed Extra Bold" panose="020B0803020202020204" pitchFamily="34" charset="0"/>
              </a:rPr>
              <a:t>adalah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Pribadi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mencari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tujuan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menyelamatkan</a:t>
            </a:r>
            <a:r>
              <a:rPr lang="en-ID" sz="3200" dirty="0"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tinggal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bersama-sama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latin typeface="Tw Cen MT Condensed Extra Bold" panose="020B0803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69388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792FBD-35B2-70DC-5FD2-8CDDED8BB8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51" r="8990" b="-1"/>
          <a:stretch/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50534-6FBF-E6F8-95E9-311D7D24D2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943100"/>
            <a:ext cx="5153025" cy="42338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3600" dirty="0">
                <a:latin typeface="Impact" panose="020B0806030902050204" pitchFamily="34" charset="0"/>
              </a:rPr>
              <a:t>Pertanyaan renungan :</a:t>
            </a:r>
          </a:p>
          <a:p>
            <a:pPr marL="0" indent="0">
              <a:buNone/>
            </a:pPr>
            <a:r>
              <a:rPr lang="sv-SE" sz="3600" dirty="0">
                <a:latin typeface="Berlin Sans FB" panose="020E0602020502020306" pitchFamily="34" charset="0"/>
              </a:rPr>
              <a:t>Jika Tuhan bertanya kepada kita, </a:t>
            </a:r>
          </a:p>
          <a:p>
            <a:pPr marL="0" indent="0">
              <a:buNone/>
            </a:pPr>
            <a:r>
              <a:rPr lang="sv-SE" sz="3600" dirty="0">
                <a:latin typeface="Berlin Sans FB" panose="020E0602020502020306" pitchFamily="34" charset="0"/>
              </a:rPr>
              <a:t>Di manakah engkau... apa jawaban kita kepada-Nya?</a:t>
            </a:r>
            <a:endParaRPr lang="en-ID" sz="36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562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EDC1C3-8BB2-9A47-2041-5BF03D86E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4538"/>
            <a:ext cx="9143999" cy="129620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ALLAH YANG RINDU TINGGAL BERSAMA KITA</a:t>
            </a:r>
            <a:br>
              <a:rPr lang="en-ID" sz="3000" dirty="0">
                <a:solidFill>
                  <a:srgbClr val="FFFFFF"/>
                </a:solidFill>
              </a:rPr>
            </a:br>
            <a:r>
              <a:rPr lang="en-ID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Senin</a:t>
            </a:r>
            <a:r>
              <a:rPr lang="en-ID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2 </a:t>
            </a:r>
            <a:r>
              <a:rPr lang="en-ID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Oktober</a:t>
            </a:r>
            <a:r>
              <a:rPr lang="en-ID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B17BBE-CEB7-787D-C0D7-494ADB033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56" y="1885280"/>
            <a:ext cx="8799484" cy="124381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Allah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secara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terus-menerus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bertindak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menurut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sifat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misionaris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-Nya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untuk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memenuhi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maksud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-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maksud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-Nya: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619384-B614-1755-92AB-2D4AE6FC9DC0}"/>
              </a:ext>
            </a:extLst>
          </p:cNvPr>
          <p:cNvSpPr txBox="1"/>
          <p:nvPr/>
        </p:nvSpPr>
        <p:spPr>
          <a:xfrm>
            <a:off x="1689717" y="3223829"/>
            <a:ext cx="7061200" cy="3539430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en-ID" sz="28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Sesudah</a:t>
            </a:r>
            <a:r>
              <a:rPr lang="en-ID" sz="28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Air Bah, orang-orang di Babel </a:t>
            </a:r>
            <a:r>
              <a:rPr lang="en-ID" sz="28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memutuskan</a:t>
            </a:r>
            <a:r>
              <a:rPr lang="en-ID" sz="28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untuk</a:t>
            </a:r>
            <a:r>
              <a:rPr lang="en-ID" sz="28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berkumpul</a:t>
            </a:r>
            <a:r>
              <a:rPr lang="en-ID" sz="28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di </a:t>
            </a:r>
            <a:r>
              <a:rPr lang="en-ID" sz="28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satu</a:t>
            </a:r>
            <a:r>
              <a:rPr lang="en-ID" sz="28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tempat</a:t>
            </a:r>
            <a:r>
              <a:rPr lang="en-ID" sz="28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untuk</a:t>
            </a:r>
            <a:r>
              <a:rPr lang="en-ID" sz="28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membangun</a:t>
            </a:r>
            <a:r>
              <a:rPr lang="en-ID" sz="28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sebuah</a:t>
            </a:r>
            <a:r>
              <a:rPr lang="en-ID" sz="28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kota</a:t>
            </a:r>
            <a:r>
              <a:rPr lang="en-ID" sz="28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dan </a:t>
            </a:r>
            <a:r>
              <a:rPr lang="en-ID" sz="28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sebuah</a:t>
            </a:r>
            <a:r>
              <a:rPr lang="en-ID" sz="28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menara</a:t>
            </a:r>
            <a:r>
              <a:rPr lang="en-ID" sz="28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sz="28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bisa</a:t>
            </a:r>
            <a:r>
              <a:rPr lang="en-ID" sz="28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mencapai</a:t>
            </a:r>
            <a:r>
              <a:rPr lang="en-ID" sz="28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langit</a:t>
            </a:r>
            <a:r>
              <a:rPr lang="en-ID" sz="28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. </a:t>
            </a:r>
            <a:r>
              <a:rPr lang="en-ID" sz="28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Tetapi</a:t>
            </a:r>
            <a:r>
              <a:rPr lang="en-ID" sz="28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Allah </a:t>
            </a:r>
            <a:r>
              <a:rPr lang="en-ID" sz="28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melakukan</a:t>
            </a:r>
            <a:r>
              <a:rPr lang="en-ID" sz="28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intervensi</a:t>
            </a:r>
            <a:r>
              <a:rPr lang="en-ID" sz="28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, </a:t>
            </a:r>
            <a:r>
              <a:rPr lang="en-ID" sz="28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mengacaukan</a:t>
            </a:r>
            <a:r>
              <a:rPr lang="en-ID" sz="28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bahasa</a:t>
            </a:r>
            <a:r>
              <a:rPr lang="en-ID" sz="28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mereka</a:t>
            </a:r>
            <a:r>
              <a:rPr lang="en-ID" sz="28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dengan</a:t>
            </a:r>
            <a:r>
              <a:rPr lang="en-ID" sz="28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tujuan</a:t>
            </a:r>
            <a:r>
              <a:rPr lang="en-ID" sz="28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untuk</a:t>
            </a:r>
            <a:r>
              <a:rPr lang="en-ID" sz="28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membuat</a:t>
            </a:r>
            <a:r>
              <a:rPr lang="en-ID" sz="28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mereka</a:t>
            </a:r>
            <a:r>
              <a:rPr lang="en-ID" sz="28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menyebar</a:t>
            </a:r>
            <a:r>
              <a:rPr lang="en-ID" sz="28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ke</a:t>
            </a:r>
            <a:r>
              <a:rPr lang="en-ID" sz="28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seluruh</a:t>
            </a:r>
            <a:r>
              <a:rPr lang="en-ID" sz="28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bumi</a:t>
            </a:r>
            <a:r>
              <a:rPr lang="en-ID" sz="28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[</a:t>
            </a:r>
            <a:r>
              <a:rPr lang="en-ID" sz="28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Kejadian</a:t>
            </a:r>
            <a:r>
              <a:rPr lang="en-ID" sz="28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11:1-9].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FFC8A3-8A34-8B38-9D87-4FBFB94E8CE8}"/>
              </a:ext>
            </a:extLst>
          </p:cNvPr>
          <p:cNvSpPr/>
          <p:nvPr/>
        </p:nvSpPr>
        <p:spPr>
          <a:xfrm>
            <a:off x="444500" y="3962493"/>
            <a:ext cx="800717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38563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5FA001-33F7-C4AA-36A9-BA112E686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CC79F6-77A0-AC04-CAC1-9D446F1A0F0A}"/>
              </a:ext>
            </a:extLst>
          </p:cNvPr>
          <p:cNvSpPr txBox="1"/>
          <p:nvPr/>
        </p:nvSpPr>
        <p:spPr>
          <a:xfrm>
            <a:off x="1653419" y="417433"/>
            <a:ext cx="7150100" cy="3693319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en-ID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Tuhan</a:t>
            </a:r>
            <a:r>
              <a:rPr lang="en-ID" sz="2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memperbesar</a:t>
            </a:r>
            <a:r>
              <a:rPr lang="en-ID" sz="2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misinya</a:t>
            </a:r>
            <a:r>
              <a:rPr lang="en-ID" sz="2600" dirty="0">
                <a:solidFill>
                  <a:srgbClr val="FFFF00"/>
                </a:solidFill>
                <a:latin typeface="Impact" panose="020B0806030902050204" pitchFamily="34" charset="0"/>
              </a:rPr>
              <a:t>, </a:t>
            </a:r>
            <a:r>
              <a:rPr lang="en-ID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yaitu</a:t>
            </a:r>
            <a:r>
              <a:rPr lang="en-ID" sz="2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memanggil</a:t>
            </a:r>
            <a:r>
              <a:rPr lang="en-ID" sz="2600" dirty="0">
                <a:solidFill>
                  <a:srgbClr val="FFFF00"/>
                </a:solidFill>
                <a:latin typeface="Impact" panose="020B0806030902050204" pitchFamily="34" charset="0"/>
              </a:rPr>
              <a:t> Abram [yang </a:t>
            </a:r>
            <a:r>
              <a:rPr lang="en-ID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kemudian</a:t>
            </a:r>
            <a:r>
              <a:rPr lang="en-ID" sz="2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dipanggil</a:t>
            </a:r>
            <a:r>
              <a:rPr lang="en-ID" sz="2600" dirty="0">
                <a:solidFill>
                  <a:srgbClr val="FFFF00"/>
                </a:solidFill>
                <a:latin typeface="Impact" panose="020B0806030902050204" pitchFamily="34" charset="0"/>
              </a:rPr>
              <a:t> Abraham] </a:t>
            </a:r>
            <a:r>
              <a:rPr lang="en-ID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untuk</a:t>
            </a:r>
            <a:r>
              <a:rPr lang="en-ID" sz="2600" dirty="0">
                <a:solidFill>
                  <a:srgbClr val="FFFF00"/>
                </a:solidFill>
                <a:latin typeface="Impact" panose="020B0806030902050204" pitchFamily="34" charset="0"/>
              </a:rPr>
              <a:t> menjadi </a:t>
            </a:r>
            <a:r>
              <a:rPr lang="en-ID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saluran</a:t>
            </a:r>
            <a:r>
              <a:rPr lang="en-ID" sz="2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berkat</a:t>
            </a:r>
            <a:r>
              <a:rPr lang="en-ID" sz="2600" dirty="0">
                <a:solidFill>
                  <a:srgbClr val="FFFF00"/>
                </a:solidFill>
                <a:latin typeface="Impact" panose="020B0806030902050204" pitchFamily="34" charset="0"/>
              </a:rPr>
              <a:t>-Nya </a:t>
            </a:r>
            <a:r>
              <a:rPr lang="en-ID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kepada</a:t>
            </a:r>
            <a:r>
              <a:rPr lang="en-ID" sz="2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seluruh</a:t>
            </a:r>
            <a:r>
              <a:rPr lang="en-ID" sz="2600" dirty="0">
                <a:solidFill>
                  <a:srgbClr val="FFFF00"/>
                </a:solidFill>
                <a:latin typeface="Impact" panose="020B0806030902050204" pitchFamily="34" charset="0"/>
              </a:rPr>
              <a:t> dunia [</a:t>
            </a:r>
            <a:r>
              <a:rPr lang="en-ID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Kejadian</a:t>
            </a:r>
            <a:r>
              <a:rPr lang="en-ID" sz="2600" dirty="0">
                <a:solidFill>
                  <a:srgbClr val="FFFF00"/>
                </a:solidFill>
                <a:latin typeface="Impact" panose="020B0806030902050204" pitchFamily="34" charset="0"/>
              </a:rPr>
              <a:t> 12:1-3].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Janji-janji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Allah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kepada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Abraham dan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kepada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keturunan-keturunannya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itu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berlipat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ganda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tetapi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ada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satu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janji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melebihi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semuanya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yaitu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"Aku menjadi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Allahmu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." "Aku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akan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menyertai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engkau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" [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Kejadian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17:7-8;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Kejadian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26:3;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Kejadian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28:15].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FC9F6E-88CC-F4AE-DA75-B34CD61EE321}"/>
              </a:ext>
            </a:extLst>
          </p:cNvPr>
          <p:cNvSpPr txBox="1"/>
          <p:nvPr/>
        </p:nvSpPr>
        <p:spPr>
          <a:xfrm>
            <a:off x="1638302" y="4347686"/>
            <a:ext cx="7150099" cy="2092881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en-ID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Selanjutnya</a:t>
            </a:r>
            <a:r>
              <a:rPr lang="en-ID" sz="2600" dirty="0">
                <a:solidFill>
                  <a:srgbClr val="FFFF00"/>
                </a:solidFill>
                <a:latin typeface="Impact" panose="020B0806030902050204" pitchFamily="34" charset="0"/>
              </a:rPr>
              <a:t> Yusuf menjadi </a:t>
            </a:r>
            <a:r>
              <a:rPr lang="en-ID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alat</a:t>
            </a:r>
            <a:r>
              <a:rPr lang="en-ID" sz="2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keselamatan</a:t>
            </a:r>
            <a:r>
              <a:rPr lang="en-ID" sz="2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bagi</a:t>
            </a:r>
            <a:r>
              <a:rPr lang="en-ID" sz="2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umat</a:t>
            </a:r>
            <a:r>
              <a:rPr lang="en-ID" sz="2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Tuhan</a:t>
            </a:r>
            <a:r>
              <a:rPr lang="en-ID" sz="2600" dirty="0">
                <a:solidFill>
                  <a:srgbClr val="FFFF00"/>
                </a:solidFill>
                <a:latin typeface="Impact" panose="020B0806030902050204" pitchFamily="34" charset="0"/>
              </a:rPr>
              <a:t>.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Di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dalam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setiap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pengalaman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Yusuf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bahkan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di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saat-saat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yang paling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sulit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dalam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hidupnya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-Kitab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Suci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menegaskan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bahwa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"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Tuhan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menyertai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"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dia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[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Kejadian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39:2, 21, 23].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97340E-20AE-19A2-56B2-2991060036F0}"/>
              </a:ext>
            </a:extLst>
          </p:cNvPr>
          <p:cNvSpPr/>
          <p:nvPr/>
        </p:nvSpPr>
        <p:spPr>
          <a:xfrm>
            <a:off x="397631" y="1091535"/>
            <a:ext cx="800717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D2039A-DCA8-A2C7-DF6F-69970FF3A368}"/>
              </a:ext>
            </a:extLst>
          </p:cNvPr>
          <p:cNvSpPr/>
          <p:nvPr/>
        </p:nvSpPr>
        <p:spPr>
          <a:xfrm>
            <a:off x="397631" y="4347686"/>
            <a:ext cx="800717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35245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098BA0-DDCB-4E6F-D031-6C1729101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9F2E33-5D96-4AC7-DED3-ABA22D7412AA}"/>
              </a:ext>
            </a:extLst>
          </p:cNvPr>
          <p:cNvSpPr txBox="1"/>
          <p:nvPr/>
        </p:nvSpPr>
        <p:spPr>
          <a:xfrm>
            <a:off x="1308099" y="597263"/>
            <a:ext cx="7505700" cy="2677656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Di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generasi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berikutnya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,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dalam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memenuhi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misi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-Nya, Allah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kemudian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mengirimkan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 Musa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kepada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Firaun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untuk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 menjadi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pembebas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umat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-Nya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dari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perhambaan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 di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Mesir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.</a:t>
            </a:r>
            <a:r>
              <a:rPr lang="en-ID" sz="2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Selama</a:t>
            </a:r>
            <a:r>
              <a:rPr lang="en-ID" sz="2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"</a:t>
            </a:r>
            <a:r>
              <a:rPr lang="en-ID" sz="2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pengutusan</a:t>
            </a:r>
            <a:r>
              <a:rPr lang="en-ID" sz="2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" Musa, Allah </a:t>
            </a:r>
            <a:r>
              <a:rPr lang="en-ID" sz="2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berkata</a:t>
            </a:r>
            <a:r>
              <a:rPr lang="en-ID" sz="2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: "Aku </a:t>
            </a:r>
            <a:r>
              <a:rPr lang="en-ID" sz="2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akan</a:t>
            </a:r>
            <a:r>
              <a:rPr lang="en-ID" sz="2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menyertai</a:t>
            </a:r>
            <a:r>
              <a:rPr lang="en-ID" sz="2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engkau</a:t>
            </a:r>
            <a:r>
              <a:rPr lang="en-ID" sz="2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" [</a:t>
            </a:r>
            <a:r>
              <a:rPr lang="en-ID" sz="2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Keluaran</a:t>
            </a:r>
            <a:r>
              <a:rPr lang="en-ID" sz="2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3:12]. Waktu demi </a:t>
            </a:r>
            <a:r>
              <a:rPr lang="en-ID" sz="2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waktu</a:t>
            </a:r>
            <a:r>
              <a:rPr lang="en-ID" sz="2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2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Tuhan</a:t>
            </a:r>
            <a:r>
              <a:rPr lang="en-ID" sz="2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selalu</a:t>
            </a:r>
            <a:r>
              <a:rPr lang="en-ID" sz="2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menegaskan</a:t>
            </a:r>
            <a:r>
              <a:rPr lang="en-ID" sz="2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kerinduan</a:t>
            </a:r>
            <a:r>
              <a:rPr lang="en-ID" sz="2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-Nya yang </a:t>
            </a:r>
            <a:r>
              <a:rPr lang="en-ID" sz="2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terdalam</a:t>
            </a:r>
            <a:r>
              <a:rPr lang="en-ID" sz="2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untuk</a:t>
            </a:r>
            <a:r>
              <a:rPr lang="en-ID" sz="2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selalu</a:t>
            </a:r>
            <a:r>
              <a:rPr lang="en-ID" sz="2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bersama-sama</a:t>
            </a:r>
            <a:r>
              <a:rPr lang="en-ID" sz="2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dengan</a:t>
            </a:r>
            <a:r>
              <a:rPr lang="en-ID" sz="2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umat</a:t>
            </a:r>
            <a:r>
              <a:rPr lang="en-ID" sz="2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-Nya.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E40168-CE7F-D007-B687-DD3B001CD2DD}"/>
              </a:ext>
            </a:extLst>
          </p:cNvPr>
          <p:cNvSpPr txBox="1"/>
          <p:nvPr/>
        </p:nvSpPr>
        <p:spPr>
          <a:xfrm>
            <a:off x="1308100" y="3747819"/>
            <a:ext cx="7505700" cy="2893100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en-ID" sz="2600" dirty="0">
                <a:solidFill>
                  <a:srgbClr val="FFFF00"/>
                </a:solidFill>
                <a:latin typeface="Impact" panose="020B0806030902050204" pitchFamily="34" charset="0"/>
              </a:rPr>
              <a:t>Allah </a:t>
            </a:r>
            <a:r>
              <a:rPr lang="en-ID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telah</a:t>
            </a:r>
            <a:r>
              <a:rPr lang="en-ID" sz="2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memutuskan</a:t>
            </a:r>
            <a:r>
              <a:rPr lang="en-ID" sz="2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untuk</a:t>
            </a:r>
            <a:r>
              <a:rPr lang="en-ID" sz="2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tinggal</a:t>
            </a:r>
            <a:r>
              <a:rPr lang="en-ID" sz="2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bersama-sama</a:t>
            </a:r>
            <a:r>
              <a:rPr lang="en-ID" sz="2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dengan</a:t>
            </a:r>
            <a:r>
              <a:rPr lang="en-ID" sz="2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anak</a:t>
            </a:r>
            <a:r>
              <a:rPr lang="en-ID" sz="2600" dirty="0">
                <a:solidFill>
                  <a:srgbClr val="FFFF00"/>
                </a:solidFill>
                <a:latin typeface="Impact" panose="020B0806030902050204" pitchFamily="34" charset="0"/>
              </a:rPr>
              <a:t>-</a:t>
            </a:r>
            <a:r>
              <a:rPr lang="en-ID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anak</a:t>
            </a:r>
            <a:r>
              <a:rPr lang="en-ID" sz="2600" dirty="0">
                <a:solidFill>
                  <a:srgbClr val="FFFF00"/>
                </a:solidFill>
                <a:latin typeface="Impact" panose="020B0806030902050204" pitchFamily="34" charset="0"/>
              </a:rPr>
              <a:t>-Nya </a:t>
            </a:r>
            <a:r>
              <a:rPr lang="en-ID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dengan</a:t>
            </a:r>
            <a:r>
              <a:rPr lang="en-ID" sz="2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cara</a:t>
            </a:r>
            <a:r>
              <a:rPr lang="en-ID" sz="2600" dirty="0">
                <a:solidFill>
                  <a:srgbClr val="FFFF00"/>
                </a:solidFill>
                <a:latin typeface="Impact" panose="020B0806030902050204" pitchFamily="34" charset="0"/>
              </a:rPr>
              <a:t> yang </a:t>
            </a:r>
            <a:r>
              <a:rPr lang="en-ID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berbeda</a:t>
            </a:r>
            <a:r>
              <a:rPr lang="en-ID" sz="2600" dirty="0">
                <a:solidFill>
                  <a:srgbClr val="FFFF00"/>
                </a:solidFill>
                <a:latin typeface="Impact" panose="020B0806030902050204" pitchFamily="34" charset="0"/>
              </a:rPr>
              <a:t>.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Dia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menegaskan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kepada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Musa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kerinduan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-Nya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untuk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tinggal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di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antara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anak-anak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Israel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dalam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bangunan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Bait </a:t>
            </a:r>
            <a:r>
              <a:rPr lang="en-ID" sz="2600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Suci</a:t>
            </a:r>
            <a:r>
              <a:rPr lang="en-ID" sz="2600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dan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dalam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sebuah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sistem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benar-benar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bertujuan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untuk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mengarahkan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pada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instrumen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utama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dari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misi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-Nya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yaitu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: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Yesus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Kristus</a:t>
            </a:r>
            <a:r>
              <a:rPr lang="en-ID" sz="2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8E7168-AC5E-2326-BBAB-4B682ED0A1C8}"/>
              </a:ext>
            </a:extLst>
          </p:cNvPr>
          <p:cNvSpPr/>
          <p:nvPr/>
        </p:nvSpPr>
        <p:spPr>
          <a:xfrm>
            <a:off x="253691" y="1303605"/>
            <a:ext cx="800717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FE5047-1DBC-431B-34C8-B88D21A1C05C}"/>
              </a:ext>
            </a:extLst>
          </p:cNvPr>
          <p:cNvSpPr/>
          <p:nvPr/>
        </p:nvSpPr>
        <p:spPr>
          <a:xfrm>
            <a:off x="253692" y="4108117"/>
            <a:ext cx="800717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6062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5006F82-50D2-401C-BE85-FFEA1C1963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034F32-09B4-47B4-B550-1F1CE3D53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E281959-4C2A-43BA-8C83-11E748D31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5BD03E-6111-486E-A44E-13DE7D69D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AEAC14A-07C6-4D53-B462-9F09A96B7E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EE382AD-4EFB-4F1D-87D8-BBAFF1A14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F9C3030-DD76-46ED-8C3D-5E6B155D7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774AC63-66CE-4E5C-9DAF-71E4E0C042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74276B0-1AE1-4BAA-A117-B597012605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22DDD5C-0EF2-62FD-5841-7FE529259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944" y="341714"/>
            <a:ext cx="8178772" cy="1129912"/>
          </a:xfrm>
          <a:noFill/>
        </p:spPr>
        <p:txBody>
          <a:bodyPr anchor="b">
            <a:normAutofit/>
          </a:bodyPr>
          <a:lstStyle/>
          <a:p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  <a:cs typeface="Aptos Serif" panose="020B0502040204020203" pitchFamily="18" charset="0"/>
              </a:rPr>
              <a:t>Ellen G. White, The Adventist Review and Herald of the Sabbath, 17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  <a:cs typeface="Aptos Serif" panose="020B0502040204020203" pitchFamily="18" charset="0"/>
              </a:rPr>
              <a:t>Desember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  <a:cs typeface="Aptos Serif" panose="020B0502040204020203" pitchFamily="18" charset="0"/>
              </a:rPr>
              <a:t>, 1872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FCECCE4-3046-4A76-B4C0-767A6251C6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6F309B0-04E5-4883-9605-1364452C6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11AE0B5-579B-4455-9159-4E4F0A8CCE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D011DD2-D339-42A2-B916-5E9494D4A4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E43332E-2051-4B76-BC37-83CA62919D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B80359C-87A2-4B25-838D-8F833616F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096F20E2-F42F-4B71-8BC5-478533FE1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4039184-A11C-46AE-854D-8B2294436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D2F1956-BECA-4651-82AD-00D7D7F59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3F1C39C-42B5-430D-84F0-7018DD01CE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A7D71D2-799A-4C6D-AD0E-D7BCF15E9F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C9B72C0-DA11-4A2F-BADC-5BD946CFD0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0A187B3-C142-DCCE-AF3B-867F3E2B19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30" r="13853" b="2"/>
          <a:stretch/>
        </p:blipFill>
        <p:spPr>
          <a:xfrm>
            <a:off x="789508" y="2051285"/>
            <a:ext cx="2358605" cy="42442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2219C598-7B69-490E-97B6-4E4DC4964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83441" y="903870"/>
            <a:ext cx="304800" cy="322326"/>
            <a:chOff x="215328" y="-46937"/>
            <a:chExt cx="304800" cy="2773841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F504F69-53C8-4088-9C6A-56FFDA331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5EDE870-C63A-4D06-A144-9652B7D895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CB714C2-8F44-4A42-BA66-2516AFA81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844F522-4E10-42B1-840D-5959A9639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CD442-62D0-070A-D640-1D95EEE0B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5667" y="1816894"/>
            <a:ext cx="5143611" cy="4438529"/>
          </a:xfrm>
          <a:noFill/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"</a:t>
            </a:r>
            <a:r>
              <a:rPr lang="en-ID" sz="30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Persembahan-persembahan</a:t>
            </a:r>
            <a:r>
              <a:rPr lang="en-ID" sz="3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korban, dan </a:t>
            </a:r>
            <a:r>
              <a:rPr lang="en-ID" sz="30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keimamatan</a:t>
            </a:r>
            <a:r>
              <a:rPr lang="en-ID" sz="3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dari</a:t>
            </a:r>
            <a:r>
              <a:rPr lang="en-ID" sz="3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sistem</a:t>
            </a:r>
            <a:r>
              <a:rPr lang="en-ID" sz="3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Yahudi</a:t>
            </a:r>
            <a:r>
              <a:rPr lang="en-ID" sz="3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telah</a:t>
            </a:r>
            <a:r>
              <a:rPr lang="en-ID" sz="3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didirikan</a:t>
            </a:r>
            <a:r>
              <a:rPr lang="en-ID" sz="3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untuk</a:t>
            </a:r>
            <a:r>
              <a:rPr lang="en-ID" sz="3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menjadi </a:t>
            </a:r>
            <a:r>
              <a:rPr lang="en-ID" sz="30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lambang</a:t>
            </a:r>
            <a:r>
              <a:rPr lang="en-ID" sz="3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dari</a:t>
            </a:r>
            <a:r>
              <a:rPr lang="en-ID" sz="3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kematian</a:t>
            </a:r>
            <a:r>
              <a:rPr lang="en-ID" sz="3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dan </a:t>
            </a:r>
            <a:r>
              <a:rPr lang="en-ID" sz="30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pekerjaan</a:t>
            </a:r>
            <a:r>
              <a:rPr lang="en-ID" sz="3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pengantaraan</a:t>
            </a:r>
            <a:r>
              <a:rPr lang="en-ID" sz="3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Kristus</a:t>
            </a:r>
            <a:r>
              <a:rPr lang="en-ID" sz="3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Semua</a:t>
            </a:r>
            <a:r>
              <a:rPr lang="en-ID" sz="3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perayaan-perayaan</a:t>
            </a:r>
            <a:r>
              <a:rPr lang="en-ID" sz="3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ini</a:t>
            </a:r>
            <a:r>
              <a:rPr lang="en-ID" sz="3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tidak</a:t>
            </a:r>
            <a:r>
              <a:rPr lang="en-ID" sz="3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memiliki</a:t>
            </a:r>
            <a:r>
              <a:rPr lang="en-ID" sz="3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arti, dan </a:t>
            </a:r>
            <a:r>
              <a:rPr lang="en-ID" sz="30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tidak</a:t>
            </a:r>
            <a:r>
              <a:rPr lang="en-ID" sz="3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bernilai</a:t>
            </a:r>
            <a:r>
              <a:rPr lang="en-ID" sz="3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jika</a:t>
            </a:r>
            <a:r>
              <a:rPr lang="en-ID" sz="3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semua</a:t>
            </a:r>
            <a:r>
              <a:rPr lang="en-ID" sz="3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itu</a:t>
            </a:r>
            <a:r>
              <a:rPr lang="en-ID" sz="3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tidak</a:t>
            </a:r>
            <a:r>
              <a:rPr lang="en-ID" sz="3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dihubungkan</a:t>
            </a:r>
            <a:r>
              <a:rPr lang="en-ID" sz="3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dengan</a:t>
            </a:r>
            <a:r>
              <a:rPr lang="en-ID" sz="3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 </a:t>
            </a:r>
            <a:r>
              <a:rPr lang="en-ID" sz="30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Kristus</a:t>
            </a:r>
            <a:r>
              <a:rPr lang="en-ID" sz="3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2427629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3B2216-AFC7-B086-B857-AD5013708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" y="294538"/>
            <a:ext cx="9143997" cy="1167214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ALLAH YANG MENJADI SATU DENGAN KITA</a:t>
            </a:r>
            <a:br>
              <a:rPr lang="en-ID" sz="3500" dirty="0">
                <a:solidFill>
                  <a:srgbClr val="FFFFFF"/>
                </a:solidFill>
              </a:rPr>
            </a:br>
            <a:r>
              <a:rPr lang="en-ID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Selasa</a:t>
            </a:r>
            <a:r>
              <a:rPr lang="en-ID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3 </a:t>
            </a:r>
            <a:r>
              <a:rPr lang="en-ID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Oktober</a:t>
            </a:r>
            <a:r>
              <a:rPr lang="en-ID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C5431-3029-0E00-81D8-60694990A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3237" y="1866603"/>
            <a:ext cx="5769251" cy="4586546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600" dirty="0" err="1">
                <a:latin typeface="Tw Cen MT Condensed Extra Bold" panose="020B0803020202020204" pitchFamily="34" charset="0"/>
              </a:rPr>
              <a:t>Sementara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Perjanjian</a:t>
            </a:r>
            <a:r>
              <a:rPr lang="en-ID" sz="2600" dirty="0">
                <a:latin typeface="Tw Cen MT Condensed Extra Bold" panose="020B0803020202020204" pitchFamily="34" charset="0"/>
              </a:rPr>
              <a:t> Lama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menyatakan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bagaimana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Pencipta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mulai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melaksanakan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rencana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melalui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satu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umat</a:t>
            </a:r>
            <a:r>
              <a:rPr lang="en-ID" sz="2600" dirty="0">
                <a:latin typeface="Tw Cen MT Condensed Extra Bold" panose="020B0803020202020204" pitchFamily="34" charset="0"/>
              </a:rPr>
              <a:t> yang </a:t>
            </a:r>
            <a:r>
              <a:rPr lang="en-ID" sz="2600" dirty="0" err="1">
                <a:latin typeface="Tw Cen MT Condensed Extra Bold" panose="020B0803020202020204" pitchFamily="34" charset="0"/>
              </a:rPr>
              <a:t>seharusnya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mewakili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sifat</a:t>
            </a:r>
            <a:r>
              <a:rPr lang="en-ID" sz="2600" dirty="0">
                <a:latin typeface="Tw Cen MT Condensed Extra Bold" panose="020B0803020202020204" pitchFamily="34" charset="0"/>
              </a:rPr>
              <a:t> dan </a:t>
            </a:r>
            <a:r>
              <a:rPr lang="en-ID" sz="2600" dirty="0" err="1">
                <a:latin typeface="Tw Cen MT Condensed Extra Bold" panose="020B0803020202020204" pitchFamily="34" charset="0"/>
              </a:rPr>
              <a:t>maksud</a:t>
            </a:r>
            <a:r>
              <a:rPr lang="en-ID" sz="2600" dirty="0">
                <a:latin typeface="Tw Cen MT Condensed Extra Bold" panose="020B0803020202020204" pitchFamily="34" charset="0"/>
              </a:rPr>
              <a:t>-Nya </a:t>
            </a:r>
            <a:r>
              <a:rPr lang="en-ID" sz="26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2600" dirty="0">
                <a:latin typeface="Tw Cen MT Condensed Extra Bold" panose="020B0803020202020204" pitchFamily="34" charset="0"/>
              </a:rPr>
              <a:t> dunia,  </a:t>
            </a:r>
            <a:r>
              <a:rPr lang="en-ID" sz="2600" dirty="0" err="1">
                <a:latin typeface="Tw Cen MT Condensed Extra Bold" panose="020B0803020202020204" pitchFamily="34" charset="0"/>
              </a:rPr>
              <a:t>Perjanjian</a:t>
            </a:r>
            <a:r>
              <a:rPr lang="en-ID" sz="2600" dirty="0">
                <a:latin typeface="Tw Cen MT Condensed Extra Bold" panose="020B0803020202020204" pitchFamily="34" charset="0"/>
              </a:rPr>
              <a:t> Baru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melukiskan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kerinduan</a:t>
            </a:r>
            <a:r>
              <a:rPr lang="en-ID" sz="2600" dirty="0">
                <a:latin typeface="Tw Cen MT Condensed Extra Bold" panose="020B0803020202020204" pitchFamily="34" charset="0"/>
              </a:rPr>
              <a:t> Allah </a:t>
            </a:r>
            <a:r>
              <a:rPr lang="en-ID" sz="26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bersama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manusia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dinyatakan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melalui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sebuah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dimensi</a:t>
            </a:r>
            <a:r>
              <a:rPr lang="en-ID" sz="2600" dirty="0">
                <a:latin typeface="Tw Cen MT Condensed Extra Bold" panose="020B0803020202020204" pitchFamily="34" charset="0"/>
              </a:rPr>
              <a:t> yang </a:t>
            </a:r>
            <a:r>
              <a:rPr lang="en-ID" sz="2600" dirty="0" err="1">
                <a:latin typeface="Tw Cen MT Condensed Extra Bold" panose="020B0803020202020204" pitchFamily="34" charset="0"/>
              </a:rPr>
              <a:t>baru</a:t>
            </a:r>
            <a:r>
              <a:rPr lang="en-ID" sz="2600" dirty="0"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600" dirty="0" err="1">
                <a:solidFill>
                  <a:srgbClr val="FFFF00"/>
                </a:solidFill>
                <a:highlight>
                  <a:srgbClr val="800000"/>
                </a:highlight>
                <a:latin typeface="Gill Sans Nova Cond Ultra Bold" panose="020B0B04020104020203" pitchFamily="34" charset="0"/>
              </a:rPr>
              <a:t>Melalui</a:t>
            </a:r>
            <a:r>
              <a:rPr lang="en-ID" sz="2600" dirty="0">
                <a:solidFill>
                  <a:srgbClr val="FFFF00"/>
                </a:solidFill>
                <a:highlight>
                  <a:srgbClr val="800000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highlight>
                  <a:srgbClr val="800000"/>
                </a:highlight>
                <a:latin typeface="Gill Sans Nova Cond Ultra Bold" panose="020B0B04020104020203" pitchFamily="34" charset="0"/>
              </a:rPr>
              <a:t>penjelmaan</a:t>
            </a:r>
            <a:r>
              <a:rPr lang="en-ID" sz="2600" dirty="0">
                <a:solidFill>
                  <a:srgbClr val="FFFF00"/>
                </a:solidFill>
                <a:highlight>
                  <a:srgbClr val="800000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highlight>
                  <a:srgbClr val="800000"/>
                </a:highlight>
                <a:latin typeface="Gill Sans Nova Cond Ultra Bold" panose="020B0B04020104020203" pitchFamily="34" charset="0"/>
              </a:rPr>
              <a:t>Kristus</a:t>
            </a:r>
            <a:r>
              <a:rPr lang="en-ID" sz="2600" dirty="0">
                <a:solidFill>
                  <a:srgbClr val="FFFF00"/>
                </a:solidFill>
                <a:highlight>
                  <a:srgbClr val="800000"/>
                </a:highlight>
                <a:latin typeface="Gill Sans Nova Cond Ultra Bold" panose="020B0B04020104020203" pitchFamily="34" charset="0"/>
              </a:rPr>
              <a:t>, </a:t>
            </a:r>
            <a:r>
              <a:rPr lang="en-ID" sz="2600" dirty="0" err="1">
                <a:solidFill>
                  <a:srgbClr val="FFFF00"/>
                </a:solidFill>
                <a:highlight>
                  <a:srgbClr val="800000"/>
                </a:highlight>
                <a:latin typeface="Gill Sans Nova Cond Ultra Bold" panose="020B0B04020104020203" pitchFamily="34" charset="0"/>
              </a:rPr>
              <a:t>apa</a:t>
            </a:r>
            <a:r>
              <a:rPr lang="en-ID" sz="2600" dirty="0">
                <a:solidFill>
                  <a:srgbClr val="FFFF00"/>
                </a:solidFill>
                <a:highlight>
                  <a:srgbClr val="800000"/>
                </a:highlight>
                <a:latin typeface="Gill Sans Nova Cond Ultra Bold" panose="020B0B04020104020203" pitchFamily="34" charset="0"/>
              </a:rPr>
              <a:t> yang </a:t>
            </a:r>
            <a:r>
              <a:rPr lang="en-ID" sz="2600" dirty="0" err="1">
                <a:solidFill>
                  <a:srgbClr val="FFFF00"/>
                </a:solidFill>
                <a:highlight>
                  <a:srgbClr val="800000"/>
                </a:highlight>
                <a:latin typeface="Gill Sans Nova Cond Ultra Bold" panose="020B0B04020104020203" pitchFamily="34" charset="0"/>
              </a:rPr>
              <a:t>tadinya</a:t>
            </a:r>
            <a:r>
              <a:rPr lang="en-ID" sz="2600" dirty="0">
                <a:solidFill>
                  <a:srgbClr val="FFFF00"/>
                </a:solidFill>
                <a:highlight>
                  <a:srgbClr val="800000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highlight>
                  <a:srgbClr val="800000"/>
                </a:highlight>
                <a:latin typeface="Gill Sans Nova Cond Ultra Bold" panose="020B0B04020104020203" pitchFamily="34" charset="0"/>
              </a:rPr>
              <a:t>hanya</a:t>
            </a:r>
            <a:r>
              <a:rPr lang="en-ID" sz="2600" dirty="0">
                <a:solidFill>
                  <a:srgbClr val="FFFF00"/>
                </a:solidFill>
                <a:highlight>
                  <a:srgbClr val="800000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highlight>
                  <a:srgbClr val="800000"/>
                </a:highlight>
                <a:latin typeface="Gill Sans Nova Cond Ultra Bold" panose="020B0B04020104020203" pitchFamily="34" charset="0"/>
              </a:rPr>
              <a:t>merupakan</a:t>
            </a:r>
            <a:r>
              <a:rPr lang="en-ID" sz="2600" dirty="0">
                <a:solidFill>
                  <a:srgbClr val="FFFF00"/>
                </a:solidFill>
                <a:highlight>
                  <a:srgbClr val="800000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highlight>
                  <a:srgbClr val="800000"/>
                </a:highlight>
                <a:latin typeface="Gill Sans Nova Cond Ultra Bold" panose="020B0B04020104020203" pitchFamily="34" charset="0"/>
              </a:rPr>
              <a:t>janji</a:t>
            </a:r>
            <a:r>
              <a:rPr lang="en-ID" sz="2600" dirty="0">
                <a:solidFill>
                  <a:srgbClr val="FFFF00"/>
                </a:solidFill>
                <a:highlight>
                  <a:srgbClr val="800000"/>
                </a:highlight>
                <a:latin typeface="Gill Sans Nova Cond Ultra Bold" panose="020B0B04020104020203" pitchFamily="34" charset="0"/>
              </a:rPr>
              <a:t> di Taman Eden [</a:t>
            </a:r>
            <a:r>
              <a:rPr lang="en-ID" sz="2600" dirty="0" err="1">
                <a:solidFill>
                  <a:srgbClr val="FFFF00"/>
                </a:solidFill>
                <a:highlight>
                  <a:srgbClr val="800000"/>
                </a:highlight>
                <a:latin typeface="Gill Sans Nova Cond Ultra Bold" panose="020B0B04020104020203" pitchFamily="34" charset="0"/>
              </a:rPr>
              <a:t>Kejadian</a:t>
            </a:r>
            <a:r>
              <a:rPr lang="en-ID" sz="2600" dirty="0">
                <a:solidFill>
                  <a:srgbClr val="FFFF00"/>
                </a:solidFill>
                <a:highlight>
                  <a:srgbClr val="800000"/>
                </a:highlight>
                <a:latin typeface="Gill Sans Nova Cond Ultra Bold" panose="020B0B04020104020203" pitchFamily="34" charset="0"/>
              </a:rPr>
              <a:t> 3:15], </a:t>
            </a:r>
            <a:r>
              <a:rPr lang="en-ID" sz="2600" dirty="0" err="1">
                <a:solidFill>
                  <a:srgbClr val="FFFF00"/>
                </a:solidFill>
                <a:highlight>
                  <a:srgbClr val="800000"/>
                </a:highlight>
                <a:latin typeface="Gill Sans Nova Cond Ultra Bold" panose="020B0B04020104020203" pitchFamily="34" charset="0"/>
              </a:rPr>
              <a:t>sekarang</a:t>
            </a:r>
            <a:r>
              <a:rPr lang="en-ID" sz="2600" dirty="0">
                <a:solidFill>
                  <a:srgbClr val="FFFF00"/>
                </a:solidFill>
                <a:highlight>
                  <a:srgbClr val="800000"/>
                </a:highlight>
                <a:latin typeface="Gill Sans Nova Cond Ultra Bold" panose="020B0B04020104020203" pitchFamily="34" charset="0"/>
              </a:rPr>
              <a:t> menjadi </a:t>
            </a:r>
            <a:r>
              <a:rPr lang="en-ID" sz="2600" dirty="0" err="1">
                <a:solidFill>
                  <a:srgbClr val="FFFF00"/>
                </a:solidFill>
                <a:highlight>
                  <a:srgbClr val="800000"/>
                </a:highlight>
                <a:latin typeface="Gill Sans Nova Cond Ultra Bold" panose="020B0B04020104020203" pitchFamily="34" charset="0"/>
              </a:rPr>
              <a:t>kenyataan</a:t>
            </a:r>
            <a:r>
              <a:rPr lang="en-ID" sz="2600" dirty="0">
                <a:solidFill>
                  <a:srgbClr val="FFFF00"/>
                </a:solidFill>
                <a:highlight>
                  <a:srgbClr val="800000"/>
                </a:highlight>
                <a:latin typeface="Gill Sans Nova Cond Ultra Bold" panose="020B0B04020104020203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D7619A-9652-9804-8426-4F41F73B6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7" y="2334247"/>
            <a:ext cx="2800350" cy="3429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152509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9AAF93-BF92-AFE2-4C9E-0AD42FAC86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878" b="10406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D48CD-30B1-AC9E-8D51-9EC18272E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48" y="3752850"/>
            <a:ext cx="8600661" cy="2846733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400" dirty="0">
                <a:highlight>
                  <a:srgbClr val="FFFF00"/>
                </a:highlight>
                <a:latin typeface="Gill Sans Nova Cond Ultra Bold" panose="020B0B04020104020203" pitchFamily="34" charset="0"/>
              </a:rPr>
              <a:t>Allah </a:t>
            </a:r>
            <a:r>
              <a:rPr lang="en-ID" sz="2400" dirty="0" err="1">
                <a:highlight>
                  <a:srgbClr val="FFFF00"/>
                </a:highlight>
                <a:latin typeface="Gill Sans Nova Cond Ultra Bold" panose="020B0B04020104020203" pitchFamily="34" charset="0"/>
              </a:rPr>
              <a:t>sebelumnya</a:t>
            </a:r>
            <a:r>
              <a:rPr lang="en-ID" sz="2400" dirty="0">
                <a:highlight>
                  <a:srgbClr val="FFFF00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highlight>
                  <a:srgbClr val="FFFF00"/>
                </a:highlight>
                <a:latin typeface="Gill Sans Nova Cond Ultra Bold" panose="020B0B04020104020203" pitchFamily="34" charset="0"/>
              </a:rPr>
              <a:t>telah</a:t>
            </a:r>
            <a:r>
              <a:rPr lang="en-ID" sz="2400" dirty="0">
                <a:highlight>
                  <a:srgbClr val="FFFF00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highlight>
                  <a:srgbClr val="FFFF00"/>
                </a:highlight>
                <a:latin typeface="Gill Sans Nova Cond Ultra Bold" panose="020B0B04020104020203" pitchFamily="34" charset="0"/>
              </a:rPr>
              <a:t>berdiam</a:t>
            </a:r>
            <a:r>
              <a:rPr lang="en-ID" sz="2400" dirty="0">
                <a:highlight>
                  <a:srgbClr val="FFFF00"/>
                </a:highlight>
                <a:latin typeface="Gill Sans Nova Cond Ultra Bold" panose="020B0B04020104020203" pitchFamily="34" charset="0"/>
              </a:rPr>
              <a:t> di </a:t>
            </a:r>
            <a:r>
              <a:rPr lang="en-ID" sz="2400" dirty="0" err="1">
                <a:highlight>
                  <a:srgbClr val="FFFF00"/>
                </a:highlight>
                <a:latin typeface="Gill Sans Nova Cond Ultra Bold" panose="020B0B04020104020203" pitchFamily="34" charset="0"/>
              </a:rPr>
              <a:t>antara</a:t>
            </a:r>
            <a:r>
              <a:rPr lang="en-ID" sz="2400" dirty="0">
                <a:highlight>
                  <a:srgbClr val="FFFF00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highlight>
                  <a:srgbClr val="FFFF00"/>
                </a:highlight>
                <a:latin typeface="Gill Sans Nova Cond Ultra Bold" panose="020B0B04020104020203" pitchFamily="34" charset="0"/>
              </a:rPr>
              <a:t>umat</a:t>
            </a:r>
            <a:r>
              <a:rPr lang="en-ID" sz="2400" dirty="0">
                <a:highlight>
                  <a:srgbClr val="FFFF00"/>
                </a:highlight>
                <a:latin typeface="Gill Sans Nova Cond Ultra Bold" panose="020B0B04020104020203" pitchFamily="34" charset="0"/>
              </a:rPr>
              <a:t>-Nya di </a:t>
            </a:r>
            <a:r>
              <a:rPr lang="en-ID" sz="2400" dirty="0" err="1">
                <a:highlight>
                  <a:srgbClr val="FFFF00"/>
                </a:highlight>
                <a:latin typeface="Gill Sans Nova Cond Ultra Bold" panose="020B0B04020104020203" pitchFamily="34" charset="0"/>
              </a:rPr>
              <a:t>dalam</a:t>
            </a:r>
            <a:r>
              <a:rPr lang="en-ID" sz="2400" dirty="0">
                <a:highlight>
                  <a:srgbClr val="FFFF00"/>
                </a:highlight>
                <a:latin typeface="Gill Sans Nova Cond Ultra Bold" panose="020B0B04020104020203" pitchFamily="34" charset="0"/>
              </a:rPr>
              <a:t> Bait </a:t>
            </a:r>
            <a:r>
              <a:rPr lang="en-ID" sz="2400" dirty="0" err="1">
                <a:highlight>
                  <a:srgbClr val="FFFF00"/>
                </a:highlight>
                <a:latin typeface="Gill Sans Nova Cond Ultra Bold" panose="020B0B04020104020203" pitchFamily="34" charset="0"/>
              </a:rPr>
              <a:t>Suci</a:t>
            </a:r>
            <a:r>
              <a:rPr lang="en-ID" sz="2400" dirty="0">
                <a:highlight>
                  <a:srgbClr val="FFFF00"/>
                </a:highlight>
                <a:latin typeface="Gill Sans Nova Cond Ultra Bold" panose="020B0B04020104020203" pitchFamily="34" charset="0"/>
              </a:rPr>
              <a:t>, </a:t>
            </a:r>
            <a:r>
              <a:rPr lang="en-ID" sz="2400" dirty="0" err="1">
                <a:highlight>
                  <a:srgbClr val="FFFF00"/>
                </a:highlight>
                <a:latin typeface="Gill Sans Nova Cond Ultra Bold" panose="020B0B04020104020203" pitchFamily="34" charset="0"/>
              </a:rPr>
              <a:t>sekarang</a:t>
            </a:r>
            <a:r>
              <a:rPr lang="en-ID" sz="2400" dirty="0">
                <a:highlight>
                  <a:srgbClr val="FFFF00"/>
                </a:highlight>
                <a:latin typeface="Gill Sans Nova Cond Ultra Bold" panose="020B0B04020104020203" pitchFamily="34" charset="0"/>
              </a:rPr>
              <a:t> Dia </a:t>
            </a:r>
            <a:r>
              <a:rPr lang="en-ID" sz="2400" dirty="0" err="1">
                <a:highlight>
                  <a:srgbClr val="FFFF00"/>
                </a:highlight>
                <a:latin typeface="Gill Sans Nova Cond Ultra Bold" panose="020B0B04020104020203" pitchFamily="34" charset="0"/>
              </a:rPr>
              <a:t>tinggal</a:t>
            </a:r>
            <a:r>
              <a:rPr lang="en-ID" sz="2400" dirty="0">
                <a:highlight>
                  <a:srgbClr val="FFFF00"/>
                </a:highlight>
                <a:latin typeface="Gill Sans Nova Cond Ultra Bold" panose="020B0B04020104020203" pitchFamily="34" charset="0"/>
              </a:rPr>
              <a:t> di </a:t>
            </a:r>
            <a:r>
              <a:rPr lang="en-ID" sz="2400" dirty="0" err="1">
                <a:highlight>
                  <a:srgbClr val="FFFF00"/>
                </a:highlight>
                <a:latin typeface="Gill Sans Nova Cond Ultra Bold" panose="020B0B04020104020203" pitchFamily="34" charset="0"/>
              </a:rPr>
              <a:t>antara</a:t>
            </a:r>
            <a:r>
              <a:rPr lang="en-ID" sz="2400" dirty="0">
                <a:highlight>
                  <a:srgbClr val="FFFF00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highlight>
                  <a:srgbClr val="FFFF00"/>
                </a:highlight>
                <a:latin typeface="Gill Sans Nova Cond Ultra Bold" panose="020B0B04020104020203" pitchFamily="34" charset="0"/>
              </a:rPr>
              <a:t>mereka</a:t>
            </a:r>
            <a:r>
              <a:rPr lang="en-ID" sz="2400" dirty="0">
                <a:highlight>
                  <a:srgbClr val="FFFF00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highlight>
                  <a:srgbClr val="FFFF00"/>
                </a:highlight>
                <a:latin typeface="Gill Sans Nova Cond Ultra Bold" panose="020B0B04020104020203" pitchFamily="34" charset="0"/>
              </a:rPr>
              <a:t>secara</a:t>
            </a:r>
            <a:r>
              <a:rPr lang="en-ID" sz="2400" dirty="0">
                <a:highlight>
                  <a:srgbClr val="FFFF00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highlight>
                  <a:srgbClr val="FFFF00"/>
                </a:highlight>
                <a:latin typeface="Gill Sans Nova Cond Ultra Bold" panose="020B0B04020104020203" pitchFamily="34" charset="0"/>
              </a:rPr>
              <a:t>fisik</a:t>
            </a:r>
            <a:r>
              <a:rPr lang="en-ID" sz="2400" dirty="0">
                <a:highlight>
                  <a:srgbClr val="FFFF00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highlight>
                  <a:srgbClr val="FFFF00"/>
                </a:highlight>
                <a:latin typeface="Gill Sans Nova Cond Ultra Bold" panose="020B0B04020104020203" pitchFamily="34" charset="0"/>
              </a:rPr>
              <a:t>dalam</a:t>
            </a:r>
            <a:r>
              <a:rPr lang="en-ID" sz="2400" dirty="0">
                <a:highlight>
                  <a:srgbClr val="FFFF00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highlight>
                  <a:srgbClr val="FFFF00"/>
                </a:highlight>
                <a:latin typeface="Gill Sans Nova Cond Ultra Bold" panose="020B0B04020104020203" pitchFamily="34" charset="0"/>
              </a:rPr>
              <a:t>wujud</a:t>
            </a:r>
            <a:r>
              <a:rPr lang="en-ID" sz="2400" dirty="0">
                <a:highlight>
                  <a:srgbClr val="FFFF00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highlight>
                  <a:srgbClr val="FFFF00"/>
                </a:highlight>
                <a:latin typeface="Gill Sans Nova Cond Ultra Bold" panose="020B0B04020104020203" pitchFamily="34" charset="0"/>
              </a:rPr>
              <a:t>pribadi</a:t>
            </a:r>
            <a:r>
              <a:rPr lang="en-ID" sz="2400" dirty="0">
                <a:highlight>
                  <a:srgbClr val="FFFF00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highlight>
                  <a:srgbClr val="FFFF00"/>
                </a:highlight>
                <a:latin typeface="Gill Sans Nova Cond Ultra Bold" panose="020B0B04020104020203" pitchFamily="34" charset="0"/>
              </a:rPr>
              <a:t>Yesus</a:t>
            </a:r>
            <a:r>
              <a:rPr lang="en-ID" sz="2400" dirty="0">
                <a:highlight>
                  <a:srgbClr val="FFFF00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highlight>
                  <a:srgbClr val="FFFF00"/>
                </a:highlight>
                <a:latin typeface="Gill Sans Nova Cond Ultra Bold" panose="020B0B04020104020203" pitchFamily="34" charset="0"/>
              </a:rPr>
              <a:t>Kristus</a:t>
            </a:r>
            <a:r>
              <a:rPr lang="en-ID" sz="2400" dirty="0">
                <a:highlight>
                  <a:srgbClr val="FFFF00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highlight>
                  <a:srgbClr val="FFFF00"/>
                </a:highlight>
                <a:latin typeface="Gill Sans Nova Cond Ultra Bold" panose="020B0B04020104020203" pitchFamily="34" charset="0"/>
              </a:rPr>
              <a:t>dari</a:t>
            </a:r>
            <a:r>
              <a:rPr lang="en-ID" sz="2400" dirty="0">
                <a:highlight>
                  <a:srgbClr val="FFFF00"/>
                </a:highlight>
                <a:latin typeface="Gill Sans Nova Cond Ultra Bold" panose="020B0B04020104020203" pitchFamily="34" charset="0"/>
              </a:rPr>
              <a:t> Nazareth.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sz="24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kelahiran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2400" dirty="0">
                <a:latin typeface="Tw Cen MT Condensed Extra Bold" panose="020B0803020202020204" pitchFamily="34" charset="0"/>
              </a:rPr>
              <a:t>, Allah </a:t>
            </a:r>
            <a:r>
              <a:rPr lang="en-ID" sz="2400" dirty="0" err="1">
                <a:latin typeface="Tw Cen MT Condensed Extra Bold" panose="020B0803020202020204" pitchFamily="34" charset="0"/>
              </a:rPr>
              <a:t>menyatakan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cara-cara</a:t>
            </a:r>
            <a:r>
              <a:rPr lang="en-ID" sz="2400" dirty="0">
                <a:latin typeface="Tw Cen MT Condensed Extra Bold" panose="020B0803020202020204" pitchFamily="34" charset="0"/>
              </a:rPr>
              <a:t> yang </a:t>
            </a:r>
            <a:r>
              <a:rPr lang="en-ID" sz="2400" dirty="0" err="1">
                <a:latin typeface="Tw Cen MT Condensed Extra Bold" panose="020B0803020202020204" pitchFamily="34" charset="0"/>
              </a:rPr>
              <a:t>nyata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kerinduan</a:t>
            </a:r>
            <a:r>
              <a:rPr lang="en-ID" sz="2400" dirty="0">
                <a:latin typeface="Tw Cen MT Condensed Extra Bold" panose="020B0803020202020204" pitchFamily="34" charset="0"/>
              </a:rPr>
              <a:t>-Nya yang </a:t>
            </a:r>
            <a:r>
              <a:rPr lang="en-ID" sz="2400" dirty="0" err="1">
                <a:latin typeface="Tw Cen MT Condensed Extra Bold" panose="020B0803020202020204" pitchFamily="34" charset="0"/>
              </a:rPr>
              <a:t>terus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menerus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ingin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beserta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kita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sifat</a:t>
            </a:r>
            <a:r>
              <a:rPr lang="en-ID" sz="2400" dirty="0">
                <a:latin typeface="Tw Cen MT Condensed Extra Bold" panose="020B0803020202020204" pitchFamily="34" charset="0"/>
              </a:rPr>
              <a:t> dan </a:t>
            </a:r>
            <a:r>
              <a:rPr lang="en-ID" sz="2400" dirty="0" err="1">
                <a:latin typeface="Tw Cen MT Condensed Extra Bold" panose="020B0803020202020204" pitchFamily="34" charset="0"/>
              </a:rPr>
              <a:t>misi</a:t>
            </a:r>
            <a:r>
              <a:rPr lang="en-ID" sz="2400" dirty="0">
                <a:latin typeface="Tw Cen MT Condensed Extra Bold" panose="020B0803020202020204" pitchFamily="34" charset="0"/>
              </a:rPr>
              <a:t>. </a:t>
            </a:r>
            <a:r>
              <a:rPr lang="en-ID" sz="24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adalah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pribadi</a:t>
            </a:r>
            <a:r>
              <a:rPr lang="en-ID" sz="2400" dirty="0">
                <a:latin typeface="Tw Cen MT Condensed Extra Bold" panose="020B0803020202020204" pitchFamily="34" charset="0"/>
              </a:rPr>
              <a:t> yang </a:t>
            </a:r>
            <a:r>
              <a:rPr lang="en-ID" sz="2400" dirty="0" err="1">
                <a:latin typeface="Tw Cen MT Condensed Extra Bold" panose="020B0803020202020204" pitchFamily="34" charset="0"/>
              </a:rPr>
              <a:t>menegaskan</a:t>
            </a:r>
            <a:r>
              <a:rPr lang="en-ID" sz="2400" dirty="0">
                <a:latin typeface="Tw Cen MT Condensed Extra Bold" panose="020B0803020202020204" pitchFamily="34" charset="0"/>
              </a:rPr>
              <a:t>, 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"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Akulah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jalan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dan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kebenaran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dan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hidup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.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Tidak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ada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seorangpun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datang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kepada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Bapa,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kalau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tidak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melalui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Aku" [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Yohanes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14:6].</a:t>
            </a:r>
          </a:p>
        </p:txBody>
      </p:sp>
    </p:spTree>
    <p:extLst>
      <p:ext uri="{BB962C8B-B14F-4D97-AF65-F5344CB8AC3E}">
        <p14:creationId xmlns:p14="http://schemas.microsoft.com/office/powerpoint/2010/main" val="17055965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43EC56-22C2-0628-93A9-F7C83FC6F8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17"/>
          <a:stretch/>
        </p:blipFill>
        <p:spPr>
          <a:xfrm>
            <a:off x="1" y="1587"/>
            <a:ext cx="4571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F08CC-F3D5-EB95-C01E-746AF20F4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9175" y="1073841"/>
            <a:ext cx="4134679" cy="59433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Franklin Gothic Medium Cond" panose="020B0606030402020204" pitchFamily="34" charset="0"/>
              </a:rPr>
              <a:t>Yesus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Kristus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hadir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dalam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daging</a:t>
            </a:r>
            <a:r>
              <a:rPr lang="en-ID" dirty="0">
                <a:latin typeface="Franklin Gothic Medium Cond" panose="020B0606030402020204" pitchFamily="34" charset="0"/>
              </a:rPr>
              <a:t> di </a:t>
            </a:r>
            <a:r>
              <a:rPr lang="en-ID" dirty="0" err="1">
                <a:latin typeface="Franklin Gothic Medium Cond" panose="020B0606030402020204" pitchFamily="34" charset="0"/>
              </a:rPr>
              <a:t>antara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manusia</a:t>
            </a:r>
            <a:r>
              <a:rPr lang="en-ID" dirty="0">
                <a:latin typeface="Franklin Gothic Medium Cond" panose="020B0606030402020204" pitchFamily="34" charset="0"/>
              </a:rPr>
              <a:t> [</a:t>
            </a:r>
            <a:r>
              <a:rPr lang="en-ID" dirty="0" err="1">
                <a:latin typeface="Franklin Gothic Medium Cond" panose="020B0606030402020204" pitchFamily="34" charset="0"/>
              </a:rPr>
              <a:t>Yohanes</a:t>
            </a:r>
            <a:r>
              <a:rPr lang="en-ID" dirty="0">
                <a:latin typeface="Franklin Gothic Medium Cond" panose="020B0606030402020204" pitchFamily="34" charset="0"/>
              </a:rPr>
              <a:t> 1:14], </a:t>
            </a:r>
            <a:r>
              <a:rPr lang="en-ID" dirty="0" err="1">
                <a:latin typeface="Franklin Gothic Medium Cond" panose="020B0606030402020204" pitchFamily="34" charset="0"/>
              </a:rPr>
              <a:t>menggenapi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nubuatan-nubuatan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Perjanjian</a:t>
            </a:r>
            <a:r>
              <a:rPr lang="en-ID" dirty="0">
                <a:latin typeface="Franklin Gothic Medium Cond" panose="020B0606030402020204" pitchFamily="34" charset="0"/>
              </a:rPr>
              <a:t> Lama dan </a:t>
            </a:r>
            <a:r>
              <a:rPr lang="en-ID" dirty="0" err="1">
                <a:latin typeface="Franklin Gothic Medium Cond" panose="020B0606030402020204" pitchFamily="34" charset="0"/>
              </a:rPr>
              <a:t>sejalan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dengan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rencana</a:t>
            </a:r>
            <a:r>
              <a:rPr lang="en-ID" dirty="0">
                <a:latin typeface="Franklin Gothic Medium Cond" panose="020B0606030402020204" pitchFamily="34" charset="0"/>
              </a:rPr>
              <a:t> Ilahi, menjadi </a:t>
            </a:r>
            <a:r>
              <a:rPr lang="en-ID" dirty="0" err="1">
                <a:latin typeface="Franklin Gothic Medium Cond" panose="020B0606030402020204" pitchFamily="34" charset="0"/>
              </a:rPr>
              <a:t>satu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dengan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, Allah </a:t>
            </a:r>
            <a:r>
              <a:rPr lang="en-ID" dirty="0" err="1">
                <a:latin typeface="Franklin Gothic Medium Cond" panose="020B0606030402020204" pitchFamily="34" charset="0"/>
              </a:rPr>
              <a:t>dalam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daging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</a:p>
          <a:p>
            <a:pPr marL="0" indent="0">
              <a:buNone/>
            </a:pPr>
            <a:endParaRPr lang="en-ID" dirty="0">
              <a:latin typeface="Franklin Gothic Medium Cond" panose="020B0606030402020204" pitchFamily="34" charset="0"/>
            </a:endParaRPr>
          </a:p>
          <a:p>
            <a:pPr marL="0" indent="0">
              <a:buNone/>
            </a:pPr>
            <a:r>
              <a:rPr lang="en-ID" dirty="0">
                <a:latin typeface="Impact" panose="020B0806030902050204" pitchFamily="34" charset="0"/>
              </a:rPr>
              <a:t>Allah </a:t>
            </a:r>
            <a:r>
              <a:rPr lang="en-ID" dirty="0" err="1">
                <a:latin typeface="Impact" panose="020B0806030902050204" pitchFamily="34" charset="0"/>
              </a:rPr>
              <a:t>dari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misi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itu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terus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bertindak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untuk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menyelesaikan</a:t>
            </a:r>
            <a:r>
              <a:rPr lang="en-ID" dirty="0">
                <a:latin typeface="Impact" panose="020B0806030902050204" pitchFamily="34" charset="0"/>
              </a:rPr>
              <a:t> </a:t>
            </a:r>
            <a:r>
              <a:rPr lang="en-ID" dirty="0" err="1">
                <a:latin typeface="Impact" panose="020B0806030902050204" pitchFamily="34" charset="0"/>
              </a:rPr>
              <a:t>tujuan</a:t>
            </a:r>
            <a:r>
              <a:rPr lang="en-ID" dirty="0">
                <a:latin typeface="Impact" panose="020B0806030902050204" pitchFamily="34" charset="0"/>
              </a:rPr>
              <a:t>-Nya.</a:t>
            </a:r>
          </a:p>
        </p:txBody>
      </p:sp>
    </p:spTree>
    <p:extLst>
      <p:ext uri="{BB962C8B-B14F-4D97-AF65-F5344CB8AC3E}">
        <p14:creationId xmlns:p14="http://schemas.microsoft.com/office/powerpoint/2010/main" val="17816856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19AD11-716A-F860-7117-5CDF8EFB0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" y="294538"/>
            <a:ext cx="9143997" cy="1296203"/>
          </a:xfrm>
        </p:spPr>
        <p:txBody>
          <a:bodyPr>
            <a:normAutofit fontScale="90000"/>
          </a:bodyPr>
          <a:lstStyle/>
          <a:p>
            <a:pPr algn="ctr"/>
            <a:r>
              <a:rPr lang="en-ID" sz="3600" dirty="0">
                <a:solidFill>
                  <a:srgbClr val="FFFF00"/>
                </a:solidFill>
                <a:latin typeface="Impact" panose="020B0806030902050204" pitchFamily="34" charset="0"/>
              </a:rPr>
              <a:t>ALLAH YANG TERUS MENERUS BERSAMA DENGAN KITA</a:t>
            </a:r>
            <a:br>
              <a:rPr lang="en-ID" sz="3600" dirty="0">
                <a:solidFill>
                  <a:srgbClr val="FFFF00"/>
                </a:solidFill>
                <a:latin typeface="Impact" panose="020B0806030902050204" pitchFamily="34" charset="0"/>
              </a:rPr>
            </a:br>
            <a:r>
              <a:rPr lang="en-ID" sz="31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Rabu, 4 </a:t>
            </a:r>
            <a:r>
              <a:rPr lang="en-ID" sz="31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Oktober</a:t>
            </a:r>
            <a:r>
              <a:rPr lang="en-ID" sz="31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93094-55F9-9E6E-D993-CE042C166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360" y="2299420"/>
            <a:ext cx="4547979" cy="368335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sz="3200" dirty="0" err="1">
                <a:latin typeface="Bernard MT Condensed" panose="02050806060905020404" pitchFamily="18" charset="0"/>
              </a:rPr>
              <a:t>Kristus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adalah</a:t>
            </a:r>
            <a:r>
              <a:rPr lang="en-ID" sz="3200" dirty="0">
                <a:latin typeface="Bernard MT Condensed" panose="02050806060905020404" pitchFamily="18" charset="0"/>
              </a:rPr>
              <a:t> "</a:t>
            </a:r>
            <a:r>
              <a:rPr lang="en-ID" sz="3200" dirty="0" err="1">
                <a:latin typeface="Bernard MT Condensed" panose="02050806060905020404" pitchFamily="18" charset="0"/>
              </a:rPr>
              <a:t>gambar</a:t>
            </a:r>
            <a:r>
              <a:rPr lang="en-ID" sz="3200" dirty="0">
                <a:latin typeface="Bernard MT Condensed" panose="02050806060905020404" pitchFamily="18" charset="0"/>
              </a:rPr>
              <a:t> Allah yang </a:t>
            </a:r>
            <a:r>
              <a:rPr lang="en-ID" sz="3200" dirty="0" err="1">
                <a:latin typeface="Bernard MT Condensed" panose="02050806060905020404" pitchFamily="18" charset="0"/>
              </a:rPr>
              <a:t>tidak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kelihatan</a:t>
            </a:r>
            <a:r>
              <a:rPr lang="en-ID" sz="3200" dirty="0">
                <a:latin typeface="Bernard MT Condensed" panose="02050806060905020404" pitchFamily="18" charset="0"/>
              </a:rPr>
              <a:t>, Karena </a:t>
            </a:r>
            <a:r>
              <a:rPr lang="en-ID" sz="3200" dirty="0" err="1">
                <a:latin typeface="Bernard MT Condensed" panose="02050806060905020404" pitchFamily="18" charset="0"/>
              </a:rPr>
              <a:t>seluruh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kepenuhan</a:t>
            </a:r>
            <a:r>
              <a:rPr lang="en-ID" sz="3200" dirty="0">
                <a:latin typeface="Bernard MT Condensed" panose="02050806060905020404" pitchFamily="18" charset="0"/>
              </a:rPr>
              <a:t> Allah </a:t>
            </a:r>
            <a:r>
              <a:rPr lang="en-ID" sz="3200" dirty="0" err="1">
                <a:latin typeface="Bernard MT Condensed" panose="02050806060905020404" pitchFamily="18" charset="0"/>
              </a:rPr>
              <a:t>berkenan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diam</a:t>
            </a:r>
            <a:r>
              <a:rPr lang="en-ID" sz="3200" dirty="0">
                <a:latin typeface="Bernard MT Condensed" panose="02050806060905020404" pitchFamily="18" charset="0"/>
              </a:rPr>
              <a:t> di </a:t>
            </a:r>
            <a:r>
              <a:rPr lang="en-ID" sz="3200" dirty="0" err="1">
                <a:latin typeface="Bernard MT Condensed" panose="02050806060905020404" pitchFamily="18" charset="0"/>
              </a:rPr>
              <a:t>dalam</a:t>
            </a:r>
            <a:r>
              <a:rPr lang="en-ID" sz="3200" dirty="0">
                <a:latin typeface="Bernard MT Condensed" panose="02050806060905020404" pitchFamily="18" charset="0"/>
              </a:rPr>
              <a:t> Dia </a:t>
            </a:r>
            <a:r>
              <a:rPr lang="en-ID" sz="3200" dirty="0">
                <a:latin typeface="Tw Cen MT Condensed Extra Bold" panose="020B0803020202020204" pitchFamily="34" charset="0"/>
              </a:rPr>
              <a:t>...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sesudah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Ia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mengadakan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pendamaian</a:t>
            </a:r>
            <a:r>
              <a:rPr lang="en-ID" sz="3200" dirty="0">
                <a:latin typeface="Tw Cen MT Condensed Extra Bold" panose="020B0803020202020204" pitchFamily="34" charset="0"/>
              </a:rPr>
              <a:t> oleh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darah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salib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Kristus</a:t>
            </a:r>
            <a:r>
              <a:rPr lang="en-ID" sz="3200" dirty="0">
                <a:latin typeface="Tw Cen MT Condensed Extra Bold" panose="020B0803020202020204" pitchFamily="34" charset="0"/>
              </a:rPr>
              <a:t>" [</a:t>
            </a:r>
            <a:r>
              <a:rPr lang="en-ID" sz="3200" dirty="0" err="1">
                <a:latin typeface="Tw Cen MT Condensed Extra Bold" panose="020B0803020202020204" pitchFamily="34" charset="0"/>
              </a:rPr>
              <a:t>Kolose</a:t>
            </a:r>
            <a:r>
              <a:rPr lang="en-ID" sz="3200" dirty="0">
                <a:latin typeface="Tw Cen MT Condensed Extra Bold" panose="020B0803020202020204" pitchFamily="34" charset="0"/>
              </a:rPr>
              <a:t> 1:15, 19, 20].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7F96EC-F3A9-B878-75A9-945FB5657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5437" y="2557294"/>
            <a:ext cx="4223480" cy="31676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27936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73AD41DB-DF9F-49BC-85AE-6AB1840A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0CDBCE-0C50-B4FF-7A49-FDA716760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937" y="4367095"/>
            <a:ext cx="4181890" cy="645188"/>
          </a:xfrm>
        </p:spPr>
        <p:txBody>
          <a:bodyPr anchor="t">
            <a:no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masis MT Pro Black" panose="02040A04050005020304" pitchFamily="18" charset="0"/>
              </a:rPr>
              <a:t>KEJADIAN 3 : 9</a:t>
            </a:r>
            <a:endParaRPr lang="en-ID" sz="4000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4A1E90-5287-FAD0-C64D-165A1CF5B5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079" b="9815"/>
          <a:stretch/>
        </p:blipFill>
        <p:spPr>
          <a:xfrm>
            <a:off x="20" y="-1"/>
            <a:ext cx="9143980" cy="3984912"/>
          </a:xfrm>
          <a:custGeom>
            <a:avLst/>
            <a:gdLst/>
            <a:ahLst/>
            <a:cxnLst/>
            <a:rect l="l" t="t" r="r" b="b"/>
            <a:pathLst>
              <a:path w="12192000" h="3984912">
                <a:moveTo>
                  <a:pt x="0" y="0"/>
                </a:moveTo>
                <a:lnTo>
                  <a:pt x="12192000" y="0"/>
                </a:lnTo>
                <a:lnTo>
                  <a:pt x="12192000" y="566059"/>
                </a:lnTo>
                <a:lnTo>
                  <a:pt x="12192000" y="794037"/>
                </a:lnTo>
                <a:lnTo>
                  <a:pt x="12192000" y="2336800"/>
                </a:lnTo>
                <a:lnTo>
                  <a:pt x="12192000" y="2631227"/>
                </a:lnTo>
                <a:lnTo>
                  <a:pt x="12192000" y="3908712"/>
                </a:lnTo>
                <a:lnTo>
                  <a:pt x="9439275" y="3984912"/>
                </a:lnTo>
                <a:lnTo>
                  <a:pt x="5572127" y="3737262"/>
                </a:lnTo>
                <a:lnTo>
                  <a:pt x="0" y="3908712"/>
                </a:lnTo>
                <a:lnTo>
                  <a:pt x="0" y="2631227"/>
                </a:lnTo>
                <a:lnTo>
                  <a:pt x="0" y="2336800"/>
                </a:lnTo>
                <a:lnTo>
                  <a:pt x="0" y="794037"/>
                </a:lnTo>
                <a:lnTo>
                  <a:pt x="0" y="566059"/>
                </a:lnTo>
                <a:close/>
              </a:path>
            </a:pathLst>
          </a:custGeom>
        </p:spPr>
      </p:pic>
      <p:grpSp>
        <p:nvGrpSpPr>
          <p:cNvPr id="18" name="Group 10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9144000" cy="757168"/>
            <a:chOff x="0" y="2959818"/>
            <a:chExt cx="12192000" cy="75716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: Shape 12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3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1BC64E-12FA-5912-F31D-B1D938113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791" y="5307824"/>
            <a:ext cx="7878418" cy="11737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Tetapi TUHAN Allah </a:t>
            </a:r>
            <a:r>
              <a:rPr lang="en-US" sz="3200" dirty="0" err="1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memanggil</a:t>
            </a:r>
            <a:r>
              <a:rPr lang="en-US" sz="3200" dirty="0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 manusia itu dan </a:t>
            </a:r>
            <a:r>
              <a:rPr lang="en-US" sz="3200" dirty="0" err="1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berfirman</a:t>
            </a:r>
            <a:r>
              <a:rPr lang="en-US" sz="3200" dirty="0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 </a:t>
            </a:r>
            <a:r>
              <a:rPr lang="en-US" sz="3200" dirty="0" err="1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kepadanya</a:t>
            </a:r>
            <a:r>
              <a:rPr lang="en-US" sz="3200" dirty="0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: "Di </a:t>
            </a:r>
            <a:r>
              <a:rPr lang="en-US" sz="3200" dirty="0" err="1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manakah</a:t>
            </a:r>
            <a:r>
              <a:rPr lang="en-US" sz="3200" dirty="0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 </a:t>
            </a:r>
            <a:r>
              <a:rPr lang="en-US" sz="3200" dirty="0" err="1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engkau</a:t>
            </a:r>
            <a:r>
              <a:rPr lang="en-US" sz="3200" dirty="0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</a:rPr>
              <a:t>?"</a:t>
            </a:r>
            <a:endParaRPr lang="en-ID" sz="3200" dirty="0">
              <a:solidFill>
                <a:schemeClr val="bg1">
                  <a:alpha val="80000"/>
                </a:schemeClr>
              </a:solidFill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3570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9E9422-BE7C-72B3-9705-769E9FFC9A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930" r="26179"/>
          <a:stretch/>
        </p:blipFill>
        <p:spPr>
          <a:xfrm>
            <a:off x="20" y="2"/>
            <a:ext cx="4640239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46533" y="0"/>
            <a:ext cx="656039" cy="6857455"/>
            <a:chOff x="5395368" y="0"/>
            <a:chExt cx="874718" cy="6857455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F7E5D-F0E8-A7D6-F13D-62875F5EF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7643" y="523875"/>
            <a:ext cx="4202057" cy="55033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solidFill>
                  <a:schemeClr val="bg1"/>
                </a:solidFill>
                <a:highlight>
                  <a:srgbClr val="0000FF"/>
                </a:highlight>
                <a:latin typeface="Impact" panose="020B0806030902050204" pitchFamily="34" charset="0"/>
              </a:rPr>
              <a:t>Dalam</a:t>
            </a:r>
            <a:r>
              <a:rPr lang="en-ID" sz="3200" dirty="0">
                <a:solidFill>
                  <a:schemeClr val="bg1"/>
                </a:solidFill>
                <a:highlight>
                  <a:srgbClr val="0000FF"/>
                </a:highlight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0000FF"/>
                </a:highlight>
                <a:latin typeface="Impact" panose="020B0806030902050204" pitchFamily="34" charset="0"/>
              </a:rPr>
              <a:t>Kristus</a:t>
            </a:r>
            <a:r>
              <a:rPr lang="en-ID" sz="3200" dirty="0">
                <a:solidFill>
                  <a:schemeClr val="bg1"/>
                </a:solidFill>
                <a:highlight>
                  <a:srgbClr val="0000FF"/>
                </a:highlight>
                <a:latin typeface="Impact" panose="020B0806030902050204" pitchFamily="34" charset="0"/>
              </a:rPr>
              <a:t>, </a:t>
            </a:r>
            <a:r>
              <a:rPr lang="en-ID" sz="3200" dirty="0" err="1">
                <a:solidFill>
                  <a:schemeClr val="bg1"/>
                </a:solidFill>
                <a:highlight>
                  <a:srgbClr val="0000FF"/>
                </a:highlight>
                <a:latin typeface="Impact" panose="020B0806030902050204" pitchFamily="34" charset="0"/>
              </a:rPr>
              <a:t>sifat</a:t>
            </a:r>
            <a:r>
              <a:rPr lang="en-ID" sz="3200" dirty="0">
                <a:solidFill>
                  <a:schemeClr val="bg1"/>
                </a:solidFill>
                <a:highlight>
                  <a:srgbClr val="0000FF"/>
                </a:highlight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0000FF"/>
                </a:highlight>
                <a:latin typeface="Impact" panose="020B0806030902050204" pitchFamily="34" charset="0"/>
              </a:rPr>
              <a:t>misionaris</a:t>
            </a:r>
            <a:r>
              <a:rPr lang="en-ID" sz="3200" dirty="0">
                <a:solidFill>
                  <a:schemeClr val="bg1"/>
                </a:solidFill>
                <a:highlight>
                  <a:srgbClr val="0000FF"/>
                </a:highlight>
                <a:latin typeface="Impact" panose="020B0806030902050204" pitchFamily="34" charset="0"/>
              </a:rPr>
              <a:t> Allah </a:t>
            </a:r>
            <a:r>
              <a:rPr lang="en-ID" sz="3200" dirty="0" err="1">
                <a:solidFill>
                  <a:schemeClr val="bg1"/>
                </a:solidFill>
                <a:highlight>
                  <a:srgbClr val="0000FF"/>
                </a:highlight>
                <a:latin typeface="Impact" panose="020B0806030902050204" pitchFamily="34" charset="0"/>
              </a:rPr>
              <a:t>benar-benar</a:t>
            </a:r>
            <a:r>
              <a:rPr lang="en-ID" sz="3200" dirty="0">
                <a:solidFill>
                  <a:schemeClr val="bg1"/>
                </a:solidFill>
                <a:highlight>
                  <a:srgbClr val="0000FF"/>
                </a:highlight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0000FF"/>
                </a:highlight>
                <a:latin typeface="Impact" panose="020B0806030902050204" pitchFamily="34" charset="0"/>
              </a:rPr>
              <a:t>diperkenalkan</a:t>
            </a:r>
            <a:r>
              <a:rPr lang="en-ID" sz="3200" dirty="0">
                <a:solidFill>
                  <a:schemeClr val="bg1"/>
                </a:solidFill>
                <a:highlight>
                  <a:srgbClr val="0000FF"/>
                </a:highlight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endParaRPr lang="en-ID" sz="3200" dirty="0">
              <a:solidFill>
                <a:schemeClr val="bg1"/>
              </a:solidFill>
              <a:highlight>
                <a:srgbClr val="0000FF"/>
              </a:highlight>
              <a:latin typeface="Tw Cen MT Condensed Extra Bold" panose="020B0803020202020204" pitchFamily="34" charset="0"/>
            </a:endParaRPr>
          </a:p>
          <a:p>
            <a:pPr marL="0" indent="0">
              <a:buNone/>
            </a:pP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Yesus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sendiri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menyatakan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misi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-Nya,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dengan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berkata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, "</a:t>
            </a:r>
            <a:r>
              <a:rPr lang="en-ID" sz="3200" dirty="0" err="1">
                <a:solidFill>
                  <a:srgbClr val="FFC000"/>
                </a:solidFill>
                <a:latin typeface="Tw Cen MT Condensed Extra Bold" panose="020B0803020202020204" pitchFamily="34" charset="0"/>
              </a:rPr>
              <a:t>Sebab</a:t>
            </a:r>
            <a:r>
              <a:rPr lang="en-ID" sz="3200" dirty="0">
                <a:solidFill>
                  <a:srgbClr val="FFC000"/>
                </a:solidFill>
                <a:latin typeface="Tw Cen MT Condensed Extra Bold" panose="020B0803020202020204" pitchFamily="34" charset="0"/>
              </a:rPr>
              <a:t> Anak </a:t>
            </a:r>
            <a:r>
              <a:rPr lang="en-ID" sz="3200" dirty="0" err="1">
                <a:solidFill>
                  <a:srgbClr val="FFC000"/>
                </a:solidFill>
                <a:latin typeface="Tw Cen MT Condensed Extra Bold" panose="020B0803020202020204" pitchFamily="34" charset="0"/>
              </a:rPr>
              <a:t>Manusia</a:t>
            </a:r>
            <a:r>
              <a:rPr lang="en-ID" sz="3200" dirty="0">
                <a:solidFill>
                  <a:srgbClr val="FFC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C000"/>
                </a:solidFill>
                <a:latin typeface="Tw Cen MT Condensed Extra Bold" panose="020B0803020202020204" pitchFamily="34" charset="0"/>
              </a:rPr>
              <a:t>datang</a:t>
            </a:r>
            <a:r>
              <a:rPr lang="en-ID" sz="3200" dirty="0">
                <a:solidFill>
                  <a:srgbClr val="FFC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C000"/>
                </a:solidFill>
                <a:latin typeface="Tw Cen MT Condensed Extra Bold" panose="020B0803020202020204" pitchFamily="34" charset="0"/>
              </a:rPr>
              <a:t>untuk</a:t>
            </a:r>
            <a:r>
              <a:rPr lang="en-ID" sz="3200" dirty="0">
                <a:solidFill>
                  <a:srgbClr val="FFC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C000"/>
                </a:solidFill>
                <a:latin typeface="Tw Cen MT Condensed Extra Bold" panose="020B0803020202020204" pitchFamily="34" charset="0"/>
              </a:rPr>
              <a:t>mencari</a:t>
            </a:r>
            <a:r>
              <a:rPr lang="en-ID" sz="3200" dirty="0">
                <a:solidFill>
                  <a:srgbClr val="FFC000"/>
                </a:solidFill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solidFill>
                  <a:srgbClr val="FFC000"/>
                </a:solidFill>
                <a:latin typeface="Tw Cen MT Condensed Extra Bold" panose="020B0803020202020204" pitchFamily="34" charset="0"/>
              </a:rPr>
              <a:t>menyelamatkan</a:t>
            </a:r>
            <a:r>
              <a:rPr lang="en-ID" sz="3200" dirty="0">
                <a:solidFill>
                  <a:srgbClr val="FFC000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solidFill>
                  <a:srgbClr val="FFC000"/>
                </a:solidFill>
                <a:latin typeface="Tw Cen MT Condensed Extra Bold" panose="020B0803020202020204" pitchFamily="34" charset="0"/>
              </a:rPr>
              <a:t>hilang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" [Lukas 19:10]. </a:t>
            </a:r>
          </a:p>
        </p:txBody>
      </p:sp>
    </p:spTree>
    <p:extLst>
      <p:ext uri="{BB962C8B-B14F-4D97-AF65-F5344CB8AC3E}">
        <p14:creationId xmlns:p14="http://schemas.microsoft.com/office/powerpoint/2010/main" val="6728872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3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91835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AEA05F-7911-85A8-AE82-BE160E55B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721" y="283405"/>
            <a:ext cx="4088294" cy="5673861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Ketika </a:t>
            </a:r>
            <a:r>
              <a:rPr lang="en-ID" sz="32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mendekati</a:t>
            </a:r>
            <a:r>
              <a:rPr lang="en-ID" sz="3200" dirty="0">
                <a:latin typeface="Tw Cen MT Condensed Extra Bold" panose="020B0803020202020204" pitchFamily="34" charset="0"/>
              </a:rPr>
              <a:t> pekan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terakhir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hidup</a:t>
            </a:r>
            <a:r>
              <a:rPr lang="en-ID" sz="3200" dirty="0">
                <a:latin typeface="Tw Cen MT Condensed Extra Bold" panose="020B0803020202020204" pitchFamily="34" charset="0"/>
              </a:rPr>
              <a:t>-Nya, </a:t>
            </a:r>
            <a:r>
              <a:rPr lang="en-ID" sz="3200" dirty="0" err="1">
                <a:latin typeface="Tw Cen MT Condensed Extra Bold" panose="020B0803020202020204" pitchFamily="34" charset="0"/>
              </a:rPr>
              <a:t>nasib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akhir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umat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manusia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dipertaruhkan</a:t>
            </a:r>
            <a:r>
              <a:rPr lang="en-ID" sz="3200" dirty="0"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endParaRPr lang="en-ID" sz="3200" dirty="0">
              <a:latin typeface="Tw Cen MT Condensed Extra Bold" panose="020B0803020202020204" pitchFamily="34" charset="0"/>
            </a:endParaRPr>
          </a:p>
          <a:p>
            <a:pPr marL="0" indent="0">
              <a:buNone/>
            </a:pPr>
            <a:r>
              <a:rPr lang="en-ID" sz="3200" dirty="0" err="1">
                <a:latin typeface="Impact" panose="020B0806030902050204" pitchFamily="34" charset="0"/>
              </a:rPr>
              <a:t>Peristiwa-peristiwa</a:t>
            </a:r>
            <a:r>
              <a:rPr lang="en-ID" sz="3200" dirty="0"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latin typeface="Impact" panose="020B0806030902050204" pitchFamily="34" charset="0"/>
              </a:rPr>
              <a:t>terjadi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selama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hari-hari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itu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menghubungkan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harapan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dari</a:t>
            </a:r>
            <a:r>
              <a:rPr lang="en-ID" sz="3200" dirty="0">
                <a:latin typeface="Impact" panose="020B0806030902050204" pitchFamily="34" charset="0"/>
              </a:rPr>
              <a:t> masa </a:t>
            </a:r>
            <a:r>
              <a:rPr lang="en-ID" sz="3200" dirty="0" err="1">
                <a:latin typeface="Impact" panose="020B0806030902050204" pitchFamily="34" charset="0"/>
              </a:rPr>
              <a:t>lalu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dengan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harapan</a:t>
            </a:r>
            <a:r>
              <a:rPr lang="en-ID" sz="3200" dirty="0">
                <a:latin typeface="Impact" panose="020B0806030902050204" pitchFamily="34" charset="0"/>
              </a:rPr>
              <a:t> masa </a:t>
            </a:r>
            <a:r>
              <a:rPr lang="en-ID" sz="3200" dirty="0" err="1">
                <a:latin typeface="Impact" panose="020B0806030902050204" pitchFamily="34" charset="0"/>
              </a:rPr>
              <a:t>depan</a:t>
            </a:r>
            <a:r>
              <a:rPr lang="en-ID" sz="3200" dirty="0">
                <a:latin typeface="Impact" panose="020B0806030902050204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07FF2F-75CB-3EE9-418F-3B7FC8381C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29" r="31229"/>
          <a:stretch/>
        </p:blipFill>
        <p:spPr>
          <a:xfrm>
            <a:off x="4572000" y="1"/>
            <a:ext cx="4577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538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14AB4D-2D0B-9683-BE08-CABE1439DB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60" b="19345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F23EDE-797F-B6D8-637B-2D8A1EB36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113" y="3898624"/>
            <a:ext cx="7765774" cy="2621446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endParaRPr lang="en-ID" sz="3200" dirty="0">
              <a:latin typeface="Tw Cen MT Condensed Extra Bold" panose="020B0803020202020204" pitchFamily="34" charset="0"/>
            </a:endParaRPr>
          </a:p>
          <a:p>
            <a:pPr marL="0" indent="0">
              <a:buNone/>
            </a:pP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Kristus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,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memberikan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hidup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-Nya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untuk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membebaskan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kita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dari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perhambaan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dosa. </a:t>
            </a:r>
            <a:r>
              <a:rPr lang="en-ID" sz="3200" dirty="0">
                <a:latin typeface="Tw Cen MT Condensed Extra Bold" panose="020B0803020202020204" pitchFamily="34" charset="0"/>
              </a:rPr>
              <a:t>Rasul Paulus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menuliskan</a:t>
            </a:r>
            <a:r>
              <a:rPr lang="en-ID" sz="3200" dirty="0">
                <a:latin typeface="Tw Cen MT Condensed Extra Bold" panose="020B0803020202020204" pitchFamily="34" charset="0"/>
              </a:rPr>
              <a:t>, "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Dia yang </a:t>
            </a:r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tidak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mengenal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dosa </a:t>
            </a:r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telah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dibuat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-Nya menjadi dosa </a:t>
            </a:r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karena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supaya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dalam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Dia </a:t>
            </a:r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dibenarkan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oleh Allah</a:t>
            </a:r>
            <a:r>
              <a:rPr lang="en-ID" sz="3200" dirty="0">
                <a:latin typeface="Tw Cen MT Condensed Extra Bold" panose="020B0803020202020204" pitchFamily="34" charset="0"/>
              </a:rPr>
              <a:t>" </a:t>
            </a:r>
            <a:r>
              <a:rPr lang="en-ID" sz="3200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[2 </a:t>
            </a:r>
            <a:r>
              <a:rPr lang="en-ID" sz="3200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Korintus</a:t>
            </a:r>
            <a:r>
              <a:rPr lang="en-ID" sz="3200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5:21].</a:t>
            </a:r>
          </a:p>
          <a:p>
            <a:endParaRPr lang="en-ID" sz="3200" dirty="0"/>
          </a:p>
        </p:txBody>
      </p:sp>
    </p:spTree>
    <p:extLst>
      <p:ext uri="{BB962C8B-B14F-4D97-AF65-F5344CB8AC3E}">
        <p14:creationId xmlns:p14="http://schemas.microsoft.com/office/powerpoint/2010/main" val="27989060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8148BD-9B72-8007-7E30-54CB78C2AE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40" b="21421"/>
          <a:stretch/>
        </p:blipFill>
        <p:spPr>
          <a:xfrm>
            <a:off x="20" y="0"/>
            <a:ext cx="9143980" cy="3273291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BCAC3-5D50-48E4-B1B2-92CF251F5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61" y="3429000"/>
            <a:ext cx="8574156" cy="309107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highlight>
                  <a:srgbClr val="00FFFF"/>
                </a:highlight>
                <a:latin typeface="Impact" panose="020B0806030902050204" pitchFamily="34" charset="0"/>
              </a:rPr>
              <a:t>Kematian</a:t>
            </a:r>
            <a:r>
              <a:rPr lang="en-ID" dirty="0">
                <a:highlight>
                  <a:srgbClr val="00FFFF"/>
                </a:highlight>
                <a:latin typeface="Impact" panose="020B080603090205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Impact" panose="020B0806030902050204" pitchFamily="34" charset="0"/>
              </a:rPr>
              <a:t>Kristus</a:t>
            </a:r>
            <a:r>
              <a:rPr lang="en-ID" dirty="0">
                <a:highlight>
                  <a:srgbClr val="00FFFF"/>
                </a:highlight>
                <a:latin typeface="Impact" panose="020B080603090205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Impact" panose="020B0806030902050204" pitchFamily="34" charset="0"/>
              </a:rPr>
              <a:t>adalah</a:t>
            </a:r>
            <a:r>
              <a:rPr lang="en-ID" dirty="0">
                <a:highlight>
                  <a:srgbClr val="00FFFF"/>
                </a:highlight>
                <a:latin typeface="Impact" panose="020B080603090205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Impact" panose="020B0806030902050204" pitchFamily="34" charset="0"/>
              </a:rPr>
              <a:t>bagian</a:t>
            </a:r>
            <a:r>
              <a:rPr lang="en-ID" dirty="0">
                <a:highlight>
                  <a:srgbClr val="00FFFF"/>
                </a:highlight>
                <a:latin typeface="Impact" panose="020B080603090205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Impact" panose="020B0806030902050204" pitchFamily="34" charset="0"/>
              </a:rPr>
              <a:t>dari</a:t>
            </a:r>
            <a:r>
              <a:rPr lang="en-ID" dirty="0">
                <a:highlight>
                  <a:srgbClr val="00FFFF"/>
                </a:highlight>
                <a:latin typeface="Impact" panose="020B0806030902050204" pitchFamily="34" charset="0"/>
              </a:rPr>
              <a:t> proses </a:t>
            </a:r>
            <a:r>
              <a:rPr lang="en-ID" dirty="0" err="1">
                <a:highlight>
                  <a:srgbClr val="00FFFF"/>
                </a:highlight>
                <a:latin typeface="Impact" panose="020B0806030902050204" pitchFamily="34" charset="0"/>
              </a:rPr>
              <a:t>pendamaian</a:t>
            </a:r>
            <a:r>
              <a:rPr lang="en-ID" dirty="0">
                <a:highlight>
                  <a:srgbClr val="00FFFF"/>
                </a:highlight>
                <a:latin typeface="Impact" panose="020B0806030902050204" pitchFamily="34" charset="0"/>
              </a:rPr>
              <a:t> dan </a:t>
            </a:r>
            <a:r>
              <a:rPr lang="en-ID" dirty="0" err="1">
                <a:highlight>
                  <a:srgbClr val="00FFFF"/>
                </a:highlight>
                <a:latin typeface="Impact" panose="020B0806030902050204" pitchFamily="34" charset="0"/>
              </a:rPr>
              <a:t>bukan</a:t>
            </a:r>
            <a:r>
              <a:rPr lang="en-ID" dirty="0">
                <a:highlight>
                  <a:srgbClr val="00FFFF"/>
                </a:highlight>
                <a:latin typeface="Impact" panose="020B080603090205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Impact" panose="020B0806030902050204" pitchFamily="34" charset="0"/>
              </a:rPr>
              <a:t>akhir</a:t>
            </a:r>
            <a:r>
              <a:rPr lang="en-ID" dirty="0">
                <a:highlight>
                  <a:srgbClr val="00FFFF"/>
                </a:highlight>
                <a:latin typeface="Impact" panose="020B080603090205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Impact" panose="020B0806030902050204" pitchFamily="34" charset="0"/>
              </a:rPr>
              <a:t>dari</a:t>
            </a:r>
            <a:r>
              <a:rPr lang="en-ID" dirty="0">
                <a:highlight>
                  <a:srgbClr val="00FFFF"/>
                </a:highlight>
                <a:latin typeface="Impact" panose="020B080603090205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Impact" panose="020B0806030902050204" pitchFamily="34" charset="0"/>
              </a:rPr>
              <a:t>pendamaian</a:t>
            </a:r>
            <a:r>
              <a:rPr lang="en-ID" dirty="0">
                <a:highlight>
                  <a:srgbClr val="00FFFF"/>
                </a:highlight>
                <a:latin typeface="Impact" panose="020B080603090205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Impact" panose="020B0806030902050204" pitchFamily="34" charset="0"/>
              </a:rPr>
              <a:t>itu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  <a:r>
              <a:rPr lang="en-ID" dirty="0" err="1">
                <a:solidFill>
                  <a:srgbClr val="C00000"/>
                </a:solidFill>
                <a:highlight>
                  <a:srgbClr val="FFFF00"/>
                </a:highlight>
                <a:latin typeface="Bernard MT Condensed" panose="02050806060905020404" pitchFamily="18" charset="0"/>
              </a:rPr>
              <a:t>Melalui</a:t>
            </a:r>
            <a:r>
              <a:rPr lang="en-ID" dirty="0">
                <a:solidFill>
                  <a:srgbClr val="C00000"/>
                </a:solidFill>
                <a:highlight>
                  <a:srgbClr val="FFFF00"/>
                </a:highlight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highlight>
                  <a:srgbClr val="FFFF00"/>
                </a:highlight>
                <a:latin typeface="Bernard MT Condensed" panose="02050806060905020404" pitchFamily="18" charset="0"/>
              </a:rPr>
              <a:t>kebangkitan</a:t>
            </a:r>
            <a:r>
              <a:rPr lang="en-ID" dirty="0">
                <a:solidFill>
                  <a:srgbClr val="C00000"/>
                </a:solidFill>
                <a:highlight>
                  <a:srgbClr val="FFFF00"/>
                </a:highlight>
                <a:latin typeface="Bernard MT Condensed" panose="02050806060905020404" pitchFamily="18" charset="0"/>
              </a:rPr>
              <a:t>-Nya, </a:t>
            </a:r>
            <a:r>
              <a:rPr lang="en-ID" dirty="0" err="1">
                <a:solidFill>
                  <a:srgbClr val="C00000"/>
                </a:solidFill>
                <a:highlight>
                  <a:srgbClr val="FFFF00"/>
                </a:highlight>
                <a:latin typeface="Bernard MT Condensed" panose="02050806060905020404" pitchFamily="18" charset="0"/>
              </a:rPr>
              <a:t>Yesus</a:t>
            </a:r>
            <a:r>
              <a:rPr lang="en-ID" dirty="0">
                <a:solidFill>
                  <a:srgbClr val="C00000"/>
                </a:solidFill>
                <a:highlight>
                  <a:srgbClr val="FFFF00"/>
                </a:highlight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highlight>
                  <a:srgbClr val="FFFF00"/>
                </a:highlight>
                <a:latin typeface="Bernard MT Condensed" panose="02050806060905020404" pitchFamily="18" charset="0"/>
              </a:rPr>
              <a:t>menaklukkan</a:t>
            </a:r>
            <a:r>
              <a:rPr lang="en-ID" dirty="0">
                <a:solidFill>
                  <a:srgbClr val="C00000"/>
                </a:solidFill>
                <a:highlight>
                  <a:srgbClr val="FFFF00"/>
                </a:highlight>
                <a:latin typeface="Bernard MT Condensed" panose="02050806060905020404" pitchFamily="18" charset="0"/>
              </a:rPr>
              <a:t> dosa dan </a:t>
            </a:r>
            <a:r>
              <a:rPr lang="en-ID" dirty="0" err="1">
                <a:solidFill>
                  <a:srgbClr val="C00000"/>
                </a:solidFill>
                <a:highlight>
                  <a:srgbClr val="FFFF00"/>
                </a:highlight>
                <a:latin typeface="Bernard MT Condensed" panose="02050806060905020404" pitchFamily="18" charset="0"/>
              </a:rPr>
              <a:t>menerima</a:t>
            </a:r>
            <a:r>
              <a:rPr lang="en-ID" dirty="0">
                <a:solidFill>
                  <a:srgbClr val="C00000"/>
                </a:solidFill>
                <a:highlight>
                  <a:srgbClr val="FFFF00"/>
                </a:highlight>
                <a:latin typeface="Bernard MT Condensed" panose="02050806060905020404" pitchFamily="18" charset="0"/>
              </a:rPr>
              <a:t> "</a:t>
            </a:r>
            <a:r>
              <a:rPr lang="en-ID" dirty="0" err="1">
                <a:solidFill>
                  <a:srgbClr val="C00000"/>
                </a:solidFill>
                <a:highlight>
                  <a:srgbClr val="FFFF00"/>
                </a:highlight>
                <a:latin typeface="Bernard MT Condensed" panose="02050806060905020404" pitchFamily="18" charset="0"/>
              </a:rPr>
              <a:t>segala</a:t>
            </a:r>
            <a:r>
              <a:rPr lang="en-ID" dirty="0">
                <a:solidFill>
                  <a:srgbClr val="C00000"/>
                </a:solidFill>
                <a:highlight>
                  <a:srgbClr val="FFFF00"/>
                </a:highlight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highlight>
                  <a:srgbClr val="FFFF00"/>
                </a:highlight>
                <a:latin typeface="Bernard MT Condensed" panose="02050806060905020404" pitchFamily="18" charset="0"/>
              </a:rPr>
              <a:t>kuasa</a:t>
            </a:r>
            <a:r>
              <a:rPr lang="en-ID" dirty="0">
                <a:solidFill>
                  <a:srgbClr val="C00000"/>
                </a:solidFill>
                <a:highlight>
                  <a:srgbClr val="FFFF00"/>
                </a:highlight>
                <a:latin typeface="Bernard MT Condensed" panose="02050806060905020404" pitchFamily="18" charset="0"/>
              </a:rPr>
              <a:t> di </a:t>
            </a:r>
            <a:r>
              <a:rPr lang="en-ID" dirty="0" err="1">
                <a:solidFill>
                  <a:srgbClr val="C00000"/>
                </a:solidFill>
                <a:highlight>
                  <a:srgbClr val="FFFF00"/>
                </a:highlight>
                <a:latin typeface="Bernard MT Condensed" panose="02050806060905020404" pitchFamily="18" charset="0"/>
              </a:rPr>
              <a:t>sorga</a:t>
            </a:r>
            <a:r>
              <a:rPr lang="en-ID" dirty="0">
                <a:solidFill>
                  <a:srgbClr val="C00000"/>
                </a:solidFill>
                <a:highlight>
                  <a:srgbClr val="FFFF00"/>
                </a:highlight>
                <a:latin typeface="Bernard MT Condensed" panose="02050806060905020404" pitchFamily="18" charset="0"/>
              </a:rPr>
              <a:t> dan di </a:t>
            </a:r>
            <a:r>
              <a:rPr lang="en-ID" dirty="0" err="1">
                <a:solidFill>
                  <a:srgbClr val="C00000"/>
                </a:solidFill>
                <a:highlight>
                  <a:srgbClr val="FFFF00"/>
                </a:highlight>
                <a:latin typeface="Bernard MT Condensed" panose="02050806060905020404" pitchFamily="18" charset="0"/>
              </a:rPr>
              <a:t>bumi</a:t>
            </a:r>
            <a:r>
              <a:rPr lang="en-ID" dirty="0">
                <a:solidFill>
                  <a:srgbClr val="C00000"/>
                </a:solidFill>
                <a:highlight>
                  <a:srgbClr val="FFFF00"/>
                </a:highlight>
                <a:latin typeface="Bernard MT Condensed" panose="02050806060905020404" pitchFamily="18" charset="0"/>
              </a:rPr>
              <a:t>" [</a:t>
            </a:r>
            <a:r>
              <a:rPr lang="en-ID" dirty="0" err="1">
                <a:solidFill>
                  <a:srgbClr val="C00000"/>
                </a:solidFill>
                <a:highlight>
                  <a:srgbClr val="FFFF00"/>
                </a:highlight>
                <a:latin typeface="Bernard MT Condensed" panose="02050806060905020404" pitchFamily="18" charset="0"/>
              </a:rPr>
              <a:t>Matius</a:t>
            </a:r>
            <a:r>
              <a:rPr lang="en-ID" dirty="0">
                <a:solidFill>
                  <a:srgbClr val="C00000"/>
                </a:solidFill>
                <a:highlight>
                  <a:srgbClr val="FFFF00"/>
                </a:highlight>
                <a:latin typeface="Bernard MT Condensed" panose="02050806060905020404" pitchFamily="18" charset="0"/>
              </a:rPr>
              <a:t> 28:18]. </a:t>
            </a:r>
          </a:p>
          <a:p>
            <a:pPr marL="0" indent="0">
              <a:buNone/>
            </a:pPr>
            <a:r>
              <a:rPr lang="en-ID" b="1" dirty="0" err="1">
                <a:highlight>
                  <a:srgbClr val="00FF00"/>
                </a:highlight>
                <a:latin typeface="Franklin Gothic Medium Cond" panose="020B0606030402020204" pitchFamily="34" charset="0"/>
              </a:rPr>
              <a:t>Berdasarkan</a:t>
            </a:r>
            <a:r>
              <a:rPr lang="en-ID" b="1" dirty="0">
                <a:highlight>
                  <a:srgbClr val="00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highlight>
                  <a:srgbClr val="00FF00"/>
                </a:highlight>
                <a:latin typeface="Franklin Gothic Medium Cond" panose="020B0606030402020204" pitchFamily="34" charset="0"/>
              </a:rPr>
              <a:t>kenyataan</a:t>
            </a:r>
            <a:r>
              <a:rPr lang="en-ID" b="1" dirty="0">
                <a:highlight>
                  <a:srgbClr val="00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highlight>
                  <a:srgbClr val="00FF00"/>
                </a:highlight>
                <a:latin typeface="Franklin Gothic Medium Cond" panose="020B0606030402020204" pitchFamily="34" charset="0"/>
              </a:rPr>
              <a:t>ini</a:t>
            </a:r>
            <a:r>
              <a:rPr lang="en-ID" b="1" dirty="0">
                <a:highlight>
                  <a:srgbClr val="00FF00"/>
                </a:highlight>
                <a:latin typeface="Franklin Gothic Medium Cond" panose="020B0606030402020204" pitchFamily="34" charset="0"/>
              </a:rPr>
              <a:t>, Dia </a:t>
            </a:r>
            <a:r>
              <a:rPr lang="en-ID" b="1" dirty="0" err="1">
                <a:highlight>
                  <a:srgbClr val="00FF00"/>
                </a:highlight>
                <a:latin typeface="Franklin Gothic Medium Cond" panose="020B0606030402020204" pitchFamily="34" charset="0"/>
              </a:rPr>
              <a:t>kemudian</a:t>
            </a:r>
            <a:r>
              <a:rPr lang="en-ID" b="1" dirty="0">
                <a:highlight>
                  <a:srgbClr val="00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highlight>
                  <a:srgbClr val="00FF00"/>
                </a:highlight>
                <a:latin typeface="Franklin Gothic Medium Cond" panose="020B0606030402020204" pitchFamily="34" charset="0"/>
              </a:rPr>
              <a:t>memerintahkan</a:t>
            </a:r>
            <a:r>
              <a:rPr lang="en-ID" b="1" dirty="0">
                <a:highlight>
                  <a:srgbClr val="00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highlight>
                  <a:srgbClr val="00FF00"/>
                </a:highlight>
                <a:latin typeface="Franklin Gothic Medium Cond" panose="020B0606030402020204" pitchFamily="34" charset="0"/>
              </a:rPr>
              <a:t>semua</a:t>
            </a:r>
            <a:r>
              <a:rPr lang="en-ID" b="1" dirty="0">
                <a:highlight>
                  <a:srgbClr val="00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highlight>
                  <a:srgbClr val="00FF00"/>
                </a:highlight>
                <a:latin typeface="Franklin Gothic Medium Cond" panose="020B0606030402020204" pitchFamily="34" charset="0"/>
              </a:rPr>
              <a:t>pengikut</a:t>
            </a:r>
            <a:r>
              <a:rPr lang="en-ID" b="1" dirty="0">
                <a:highlight>
                  <a:srgbClr val="00FF00"/>
                </a:highlight>
                <a:latin typeface="Franklin Gothic Medium Cond" panose="020B0606030402020204" pitchFamily="34" charset="0"/>
              </a:rPr>
              <a:t>-Nya </a:t>
            </a:r>
            <a:r>
              <a:rPr lang="en-ID" b="1" dirty="0" err="1">
                <a:highlight>
                  <a:srgbClr val="00FF00"/>
                </a:highlight>
                <a:latin typeface="Franklin Gothic Medium Cond" panose="020B0606030402020204" pitchFamily="34" charset="0"/>
              </a:rPr>
              <a:t>untuk</a:t>
            </a:r>
            <a:r>
              <a:rPr lang="en-ID" b="1" dirty="0">
                <a:highlight>
                  <a:srgbClr val="00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highlight>
                  <a:srgbClr val="00FF00"/>
                </a:highlight>
                <a:latin typeface="Franklin Gothic Medium Cond" panose="020B0606030402020204" pitchFamily="34" charset="0"/>
              </a:rPr>
              <a:t>menjadikan</a:t>
            </a:r>
            <a:r>
              <a:rPr lang="en-ID" b="1" dirty="0">
                <a:highlight>
                  <a:srgbClr val="00FF00"/>
                </a:highlight>
                <a:latin typeface="Franklin Gothic Medium Cond" panose="020B0606030402020204" pitchFamily="34" charset="0"/>
              </a:rPr>
              <a:t> murid di </a:t>
            </a:r>
            <a:r>
              <a:rPr lang="en-ID" b="1" dirty="0" err="1">
                <a:highlight>
                  <a:srgbClr val="00FF00"/>
                </a:highlight>
                <a:latin typeface="Franklin Gothic Medium Cond" panose="020B0606030402020204" pitchFamily="34" charset="0"/>
              </a:rPr>
              <a:t>seluruh</a:t>
            </a:r>
            <a:r>
              <a:rPr lang="en-ID" b="1" dirty="0">
                <a:highlight>
                  <a:srgbClr val="00FF00"/>
                </a:highlight>
                <a:latin typeface="Franklin Gothic Medium Cond" panose="020B0606030402020204" pitchFamily="34" charset="0"/>
              </a:rPr>
              <a:t> dunia</a:t>
            </a:r>
            <a:r>
              <a:rPr lang="en-ID" b="1" dirty="0">
                <a:latin typeface="Franklin Gothic Medium Cond" panose="020B0606030402020204" pitchFamily="34" charset="0"/>
              </a:rPr>
              <a:t>, </a:t>
            </a:r>
            <a:r>
              <a:rPr lang="en-ID" b="1" dirty="0" err="1">
                <a:latin typeface="Franklin Gothic Medium Cond" panose="020B0606030402020204" pitchFamily="34" charset="0"/>
              </a:rPr>
              <a:t>dengan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satu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janji</a:t>
            </a:r>
            <a:r>
              <a:rPr lang="en-ID" b="1" dirty="0">
                <a:latin typeface="Franklin Gothic Medium Cond" panose="020B0606030402020204" pitchFamily="34" charset="0"/>
              </a:rPr>
              <a:t> yang </a:t>
            </a:r>
            <a:r>
              <a:rPr lang="en-ID" b="1" dirty="0" err="1">
                <a:latin typeface="Franklin Gothic Medium Cond" panose="020B0606030402020204" pitchFamily="34" charset="0"/>
              </a:rPr>
              <a:t>mengagumkan</a:t>
            </a:r>
            <a:r>
              <a:rPr lang="en-ID" b="1" dirty="0">
                <a:latin typeface="Franklin Gothic Medium Cond" panose="020B0606030402020204" pitchFamily="34" charset="0"/>
              </a:rPr>
              <a:t>, "Aku </a:t>
            </a:r>
            <a:r>
              <a:rPr lang="en-ID" b="1" dirty="0" err="1">
                <a:latin typeface="Franklin Gothic Medium Cond" panose="020B0606030402020204" pitchFamily="34" charset="0"/>
              </a:rPr>
              <a:t>menyertai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kamu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senantiasa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sampai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kepada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akhir</a:t>
            </a:r>
            <a:r>
              <a:rPr lang="en-ID" b="1" dirty="0">
                <a:latin typeface="Franklin Gothic Medium Cond" panose="020B0606030402020204" pitchFamily="34" charset="0"/>
              </a:rPr>
              <a:t> zaman" [</a:t>
            </a:r>
            <a:r>
              <a:rPr lang="en-ID" b="1" dirty="0" err="1">
                <a:latin typeface="Franklin Gothic Medium Cond" panose="020B0606030402020204" pitchFamily="34" charset="0"/>
              </a:rPr>
              <a:t>Matius</a:t>
            </a:r>
            <a:r>
              <a:rPr lang="en-ID" b="1" dirty="0">
                <a:latin typeface="Franklin Gothic Medium Cond" panose="020B0606030402020204" pitchFamily="34" charset="0"/>
              </a:rPr>
              <a:t> 28:20]. </a:t>
            </a:r>
          </a:p>
        </p:txBody>
      </p:sp>
    </p:spTree>
    <p:extLst>
      <p:ext uri="{BB962C8B-B14F-4D97-AF65-F5344CB8AC3E}">
        <p14:creationId xmlns:p14="http://schemas.microsoft.com/office/powerpoint/2010/main" val="25195027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CB22C7-731E-084F-9705-8A21AD577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" y="294538"/>
            <a:ext cx="9144005" cy="1167214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ALLAH YANG AKAN KEMBALI UNTUK KITA</a:t>
            </a:r>
            <a:br>
              <a:rPr lang="en-ID" sz="3500" dirty="0">
                <a:solidFill>
                  <a:srgbClr val="FFFFFF"/>
                </a:solidFill>
              </a:rPr>
            </a:br>
            <a:r>
              <a:rPr lang="en-ID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Kamis, 5 </a:t>
            </a:r>
            <a:r>
              <a:rPr lang="en-ID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Oktober</a:t>
            </a:r>
            <a:r>
              <a:rPr lang="en-ID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7F942-070F-7E65-4A69-5E8467A76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512" y="1756291"/>
            <a:ext cx="5580036" cy="4807172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400" dirty="0" err="1">
                <a:latin typeface="Impact" panose="020B0806030902050204" pitchFamily="34" charset="0"/>
              </a:rPr>
              <a:t>Yohanes</a:t>
            </a:r>
            <a:r>
              <a:rPr lang="en-ID" sz="2400" dirty="0">
                <a:latin typeface="Impact" panose="020B0806030902050204" pitchFamily="34" charset="0"/>
              </a:rPr>
              <a:t> 14:3</a:t>
            </a:r>
            <a:r>
              <a:rPr lang="en-ID" sz="2400" dirty="0"/>
              <a:t> </a:t>
            </a:r>
          </a:p>
          <a:p>
            <a:pPr marL="0" indent="0">
              <a:buNone/>
            </a:pPr>
            <a:r>
              <a:rPr lang="en-ID" sz="2400" dirty="0"/>
              <a:t>"</a:t>
            </a:r>
            <a:r>
              <a:rPr lang="en-ID" sz="2400" b="1" dirty="0"/>
              <a:t>Dan </a:t>
            </a:r>
            <a:r>
              <a:rPr lang="en-ID" sz="2400" b="1" dirty="0" err="1"/>
              <a:t>apabila</a:t>
            </a:r>
            <a:r>
              <a:rPr lang="en-ID" sz="2400" b="1" dirty="0"/>
              <a:t> </a:t>
            </a:r>
            <a:r>
              <a:rPr lang="en-ID" sz="2400" b="1" dirty="0">
                <a:latin typeface="Gill Sans Nova Cond Ultra Bold" panose="020B0B04020104020203" pitchFamily="34" charset="0"/>
              </a:rPr>
              <a:t>Aku </a:t>
            </a:r>
            <a:r>
              <a:rPr lang="en-ID" sz="2400" b="1" dirty="0" err="1">
                <a:latin typeface="Gill Sans Nova Cond Ultra Bold" panose="020B0B04020104020203" pitchFamily="34" charset="0"/>
              </a:rPr>
              <a:t>telah</a:t>
            </a:r>
            <a:r>
              <a:rPr lang="en-ID" sz="2400" b="1" dirty="0">
                <a:latin typeface="Gill Sans Nova Cond Ultra Bold" panose="020B0B04020104020203" pitchFamily="34" charset="0"/>
              </a:rPr>
              <a:t> </a:t>
            </a:r>
            <a:r>
              <a:rPr lang="en-ID" sz="2400" b="1" dirty="0" err="1">
                <a:latin typeface="Gill Sans Nova Cond Ultra Bold" panose="020B0B04020104020203" pitchFamily="34" charset="0"/>
              </a:rPr>
              <a:t>pergi</a:t>
            </a:r>
            <a:r>
              <a:rPr lang="en-ID" sz="2400" b="1" dirty="0">
                <a:latin typeface="Gill Sans Nova Cond Ultra Bold" panose="020B0B04020104020203" pitchFamily="34" charset="0"/>
              </a:rPr>
              <a:t> </a:t>
            </a:r>
            <a:r>
              <a:rPr lang="en-ID" sz="2400" b="1" dirty="0" err="1">
                <a:latin typeface="Gill Sans Nova Cond Ultra Bold" panose="020B0B04020104020203" pitchFamily="34" charset="0"/>
              </a:rPr>
              <a:t>ke</a:t>
            </a:r>
            <a:r>
              <a:rPr lang="en-ID" sz="2400" b="1" dirty="0">
                <a:latin typeface="Gill Sans Nova Cond Ultra Bold" panose="020B0B04020104020203" pitchFamily="34" charset="0"/>
              </a:rPr>
              <a:t> situ </a:t>
            </a:r>
            <a:r>
              <a:rPr lang="en-ID" sz="2400" b="1" dirty="0"/>
              <a:t>dan </a:t>
            </a:r>
            <a:r>
              <a:rPr lang="en-ID" sz="2400" b="1" dirty="0" err="1"/>
              <a:t>telah</a:t>
            </a:r>
            <a:r>
              <a:rPr lang="en-ID" sz="2400" b="1" dirty="0"/>
              <a:t> </a:t>
            </a:r>
            <a:r>
              <a:rPr lang="en-ID" sz="2400" b="1" dirty="0" err="1"/>
              <a:t>menyediakan</a:t>
            </a:r>
            <a:r>
              <a:rPr lang="en-ID" sz="2400" b="1" dirty="0"/>
              <a:t> </a:t>
            </a:r>
            <a:r>
              <a:rPr lang="en-ID" sz="2400" b="1" dirty="0" err="1"/>
              <a:t>tempat</a:t>
            </a:r>
            <a:r>
              <a:rPr lang="en-ID" sz="2400" b="1" dirty="0"/>
              <a:t> </a:t>
            </a:r>
            <a:r>
              <a:rPr lang="en-ID" sz="2400" b="1" dirty="0" err="1"/>
              <a:t>bagimu</a:t>
            </a:r>
            <a:r>
              <a:rPr lang="en-ID" sz="2400" b="1" dirty="0"/>
              <a:t>, </a:t>
            </a:r>
            <a:r>
              <a:rPr lang="en-ID" sz="2400" b="1" dirty="0">
                <a:latin typeface="Amasis MT Pro Black" panose="02040A04050005020304" pitchFamily="18" charset="0"/>
              </a:rPr>
              <a:t>Aku </a:t>
            </a:r>
            <a:r>
              <a:rPr lang="en-ID" sz="2400" b="1" dirty="0" err="1">
                <a:latin typeface="Amasis MT Pro Black" panose="02040A04050005020304" pitchFamily="18" charset="0"/>
              </a:rPr>
              <a:t>akan</a:t>
            </a:r>
            <a:r>
              <a:rPr lang="en-ID" sz="2400" b="1" dirty="0">
                <a:latin typeface="Amasis MT Pro Black" panose="02040A04050005020304" pitchFamily="18" charset="0"/>
              </a:rPr>
              <a:t> </a:t>
            </a:r>
            <a:r>
              <a:rPr lang="en-ID" sz="2400" b="1" dirty="0" err="1">
                <a:latin typeface="Amasis MT Pro Black" panose="02040A04050005020304" pitchFamily="18" charset="0"/>
              </a:rPr>
              <a:t>datang</a:t>
            </a:r>
            <a:r>
              <a:rPr lang="en-ID" sz="2400" b="1" dirty="0">
                <a:latin typeface="Amasis MT Pro Black" panose="02040A04050005020304" pitchFamily="18" charset="0"/>
              </a:rPr>
              <a:t> </a:t>
            </a:r>
            <a:r>
              <a:rPr lang="en-ID" sz="2400" b="1" dirty="0" err="1">
                <a:latin typeface="Amasis MT Pro Black" panose="02040A04050005020304" pitchFamily="18" charset="0"/>
              </a:rPr>
              <a:t>kembali</a:t>
            </a:r>
            <a:r>
              <a:rPr lang="en-ID" sz="2400" b="1" dirty="0">
                <a:latin typeface="Amasis MT Pro Black" panose="02040A04050005020304" pitchFamily="18" charset="0"/>
              </a:rPr>
              <a:t> </a:t>
            </a:r>
            <a:r>
              <a:rPr lang="en-ID" sz="2400" b="1" dirty="0"/>
              <a:t>dan </a:t>
            </a:r>
            <a:r>
              <a:rPr lang="en-ID" sz="2400" b="1" dirty="0" err="1"/>
              <a:t>membawa</a:t>
            </a:r>
            <a:r>
              <a:rPr lang="en-ID" sz="2400" b="1" dirty="0"/>
              <a:t> </a:t>
            </a:r>
            <a:r>
              <a:rPr lang="en-ID" sz="2400" b="1" dirty="0" err="1"/>
              <a:t>kamu</a:t>
            </a:r>
            <a:r>
              <a:rPr lang="en-ID" sz="2400" b="1" dirty="0"/>
              <a:t> </a:t>
            </a:r>
            <a:r>
              <a:rPr lang="en-ID" sz="2400" b="1" dirty="0" err="1"/>
              <a:t>ke</a:t>
            </a:r>
            <a:r>
              <a:rPr lang="en-ID" sz="2400" b="1" dirty="0"/>
              <a:t> </a:t>
            </a:r>
            <a:r>
              <a:rPr lang="en-ID" sz="2400" b="1" dirty="0" err="1"/>
              <a:t>tempat</a:t>
            </a:r>
            <a:r>
              <a:rPr lang="en-ID" sz="2400" b="1" dirty="0"/>
              <a:t>-Ku, </a:t>
            </a:r>
            <a:r>
              <a:rPr lang="en-ID" sz="2400" b="1" dirty="0" err="1"/>
              <a:t>supaya</a:t>
            </a:r>
            <a:r>
              <a:rPr lang="en-ID" sz="2400" b="1" dirty="0"/>
              <a:t> di </a:t>
            </a:r>
            <a:r>
              <a:rPr lang="en-ID" sz="2400" b="1" dirty="0" err="1"/>
              <a:t>tempat</a:t>
            </a:r>
            <a:r>
              <a:rPr lang="en-ID" sz="2400" b="1" dirty="0"/>
              <a:t> di mana Aku </a:t>
            </a:r>
            <a:r>
              <a:rPr lang="en-ID" sz="2400" b="1" dirty="0" err="1"/>
              <a:t>berada</a:t>
            </a:r>
            <a:r>
              <a:rPr lang="en-ID" sz="2400" b="1" dirty="0"/>
              <a:t>, </a:t>
            </a:r>
            <a:r>
              <a:rPr lang="en-ID" sz="2400" b="1" dirty="0" err="1"/>
              <a:t>kamu</a:t>
            </a:r>
            <a:r>
              <a:rPr lang="en-ID" sz="2400" b="1" dirty="0"/>
              <a:t> pun </a:t>
            </a:r>
            <a:r>
              <a:rPr lang="en-ID" sz="2400" b="1" dirty="0" err="1"/>
              <a:t>berada</a:t>
            </a:r>
            <a:r>
              <a:rPr lang="en-ID" sz="2400" dirty="0"/>
              <a:t>".</a:t>
            </a:r>
          </a:p>
          <a:p>
            <a:pPr marL="0" indent="0">
              <a:buNone/>
            </a:pPr>
            <a:endParaRPr lang="en-ID" sz="2400" dirty="0"/>
          </a:p>
          <a:p>
            <a:r>
              <a:rPr lang="en-ID" sz="2400" dirty="0"/>
              <a:t>Ayat </a:t>
            </a:r>
            <a:r>
              <a:rPr lang="en-ID" sz="2400" dirty="0" err="1"/>
              <a:t>ini</a:t>
            </a:r>
            <a:r>
              <a:rPr lang="en-ID" sz="2400" dirty="0"/>
              <a:t> </a:t>
            </a:r>
            <a:r>
              <a:rPr lang="en-ID" sz="2400" dirty="0" err="1"/>
              <a:t>adalah</a:t>
            </a:r>
            <a:r>
              <a:rPr lang="en-ID" sz="2400" dirty="0"/>
              <a:t> salah </a:t>
            </a:r>
            <a:r>
              <a:rPr lang="en-ID" sz="2400" dirty="0" err="1"/>
              <a:t>satu</a:t>
            </a:r>
            <a:r>
              <a:rPr lang="en-ID" sz="2400" dirty="0"/>
              <a:t> </a:t>
            </a:r>
            <a:r>
              <a:rPr lang="en-ID" sz="2400" dirty="0" err="1"/>
              <a:t>janji</a:t>
            </a:r>
            <a:r>
              <a:rPr lang="en-ID" sz="2400" dirty="0"/>
              <a:t> </a:t>
            </a:r>
            <a:r>
              <a:rPr lang="en-ID" sz="2400" dirty="0" err="1"/>
              <a:t>Kristus</a:t>
            </a:r>
            <a:r>
              <a:rPr lang="en-ID" sz="2400" dirty="0"/>
              <a:t> yang paling </a:t>
            </a:r>
            <a:r>
              <a:rPr lang="en-ID" sz="2400" dirty="0" err="1"/>
              <a:t>berharga</a:t>
            </a:r>
            <a:r>
              <a:rPr lang="en-ID" sz="2400" dirty="0"/>
              <a:t>, </a:t>
            </a:r>
            <a:r>
              <a:rPr lang="en-ID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yaitu</a:t>
            </a:r>
            <a:r>
              <a:rPr lang="en-ID" sz="2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pengharapan</a:t>
            </a:r>
            <a:r>
              <a:rPr lang="en-ID" sz="2400" dirty="0">
                <a:latin typeface="Aharoni" panose="02010803020104030203" pitchFamily="2" charset="-79"/>
                <a:cs typeface="Aharoni" panose="02010803020104030203" pitchFamily="2" charset="-79"/>
              </a:rPr>
              <a:t> yang </a:t>
            </a:r>
            <a:r>
              <a:rPr lang="en-ID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penuh</a:t>
            </a:r>
            <a:r>
              <a:rPr lang="en-ID" sz="2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berkat</a:t>
            </a:r>
            <a:r>
              <a:rPr lang="en-ID" sz="2400" dirty="0"/>
              <a:t>, yang </a:t>
            </a:r>
            <a:r>
              <a:rPr lang="en-ID" sz="2400" dirty="0" err="1"/>
              <a:t>merefleksikan</a:t>
            </a:r>
            <a:r>
              <a:rPr lang="en-ID" sz="2400" dirty="0"/>
              <a:t> </a:t>
            </a:r>
            <a:r>
              <a:rPr lang="en-ID" sz="2400" dirty="0" err="1"/>
              <a:t>sekali</a:t>
            </a:r>
            <a:r>
              <a:rPr lang="en-ID" sz="2400" dirty="0"/>
              <a:t> </a:t>
            </a:r>
            <a:r>
              <a:rPr lang="en-ID" sz="2400" dirty="0" err="1"/>
              <a:t>lagi</a:t>
            </a:r>
            <a:r>
              <a:rPr lang="en-ID" sz="2400" dirty="0"/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kerinduan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dari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Pencipta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untuk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bersama-sama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dengan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kita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selama-lamanya</a:t>
            </a:r>
            <a:r>
              <a:rPr lang="en-ID" sz="2400" dirty="0">
                <a:latin typeface="Gill Sans Nova Cond Ultra Bold" panose="020B0B04020104020203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A58E8A-9673-2B73-505D-782B7839E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8660" y="2520703"/>
            <a:ext cx="2485577" cy="32704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85792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61436D-3537-C9FD-1E64-AC8BDCF7B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59" y="1304045"/>
            <a:ext cx="4249909" cy="4249909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895850" y="1749756"/>
            <a:ext cx="3538728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21199-0F24-0119-A8DC-F86508E6D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5850" y="1909192"/>
            <a:ext cx="4057650" cy="36477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400" dirty="0" err="1">
                <a:solidFill>
                  <a:schemeClr val="bg1"/>
                </a:solidFill>
              </a:rPr>
              <a:t>Apabila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kelak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Tuhan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Yesus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membarui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segala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sesuatu</a:t>
            </a:r>
            <a:r>
              <a:rPr lang="en-ID" sz="2400" dirty="0">
                <a:solidFill>
                  <a:schemeClr val="bg1"/>
                </a:solidFill>
              </a:rPr>
              <a:t>, bait Allah </a:t>
            </a:r>
            <a:r>
              <a:rPr lang="en-ID" sz="2400" dirty="0" err="1">
                <a:solidFill>
                  <a:schemeClr val="bg1"/>
                </a:solidFill>
              </a:rPr>
              <a:t>akan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ada</a:t>
            </a:r>
            <a:r>
              <a:rPr lang="en-ID" sz="2400" dirty="0">
                <a:solidFill>
                  <a:schemeClr val="bg1"/>
                </a:solidFill>
              </a:rPr>
              <a:t> di </a:t>
            </a:r>
            <a:r>
              <a:rPr lang="en-ID" sz="2400" dirty="0" err="1">
                <a:solidFill>
                  <a:schemeClr val="bg1"/>
                </a:solidFill>
              </a:rPr>
              <a:t>antara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manusia</a:t>
            </a:r>
            <a:r>
              <a:rPr lang="en-ID" sz="2400" dirty="0">
                <a:solidFill>
                  <a:schemeClr val="bg1"/>
                </a:solidFill>
              </a:rPr>
              <a:t> "</a:t>
            </a:r>
            <a:r>
              <a:rPr lang="en-ID" sz="2400" dirty="0" err="1">
                <a:solidFill>
                  <a:schemeClr val="bg1"/>
                </a:solidFill>
                <a:highlight>
                  <a:srgbClr val="008000"/>
                </a:highlight>
                <a:latin typeface="Impact" panose="020B0806030902050204" pitchFamily="34" charset="0"/>
              </a:rPr>
              <a:t>Ia</a:t>
            </a:r>
            <a:r>
              <a:rPr lang="en-ID" sz="2400" dirty="0">
                <a:solidFill>
                  <a:schemeClr val="bg1"/>
                </a:solidFill>
                <a:highlight>
                  <a:srgbClr val="008000"/>
                </a:highligh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highlight>
                  <a:srgbClr val="008000"/>
                </a:highlight>
                <a:latin typeface="Impact" panose="020B0806030902050204" pitchFamily="34" charset="0"/>
              </a:rPr>
              <a:t>akan</a:t>
            </a:r>
            <a:r>
              <a:rPr lang="en-ID" sz="2400" dirty="0">
                <a:solidFill>
                  <a:schemeClr val="bg1"/>
                </a:solidFill>
                <a:highlight>
                  <a:srgbClr val="008000"/>
                </a:highligh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highlight>
                  <a:srgbClr val="008000"/>
                </a:highlight>
                <a:latin typeface="Impact" panose="020B0806030902050204" pitchFamily="34" charset="0"/>
              </a:rPr>
              <a:t>diam</a:t>
            </a:r>
            <a:r>
              <a:rPr lang="en-ID" sz="2400" dirty="0">
                <a:solidFill>
                  <a:schemeClr val="bg1"/>
                </a:solidFill>
                <a:highlight>
                  <a:srgbClr val="008000"/>
                </a:highligh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highlight>
                  <a:srgbClr val="008000"/>
                </a:highlight>
                <a:latin typeface="Impact" panose="020B0806030902050204" pitchFamily="34" charset="0"/>
              </a:rPr>
              <a:t>bersama-sama</a:t>
            </a:r>
            <a:r>
              <a:rPr lang="en-ID" sz="2400" dirty="0">
                <a:solidFill>
                  <a:schemeClr val="bg1"/>
                </a:solidFill>
                <a:highlight>
                  <a:srgbClr val="008000"/>
                </a:highligh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highlight>
                  <a:srgbClr val="008000"/>
                </a:highlight>
                <a:latin typeface="Impact" panose="020B0806030902050204" pitchFamily="34" charset="0"/>
              </a:rPr>
              <a:t>dengan</a:t>
            </a:r>
            <a:r>
              <a:rPr lang="en-ID" sz="2400" dirty="0">
                <a:solidFill>
                  <a:schemeClr val="bg1"/>
                </a:solidFill>
                <a:highlight>
                  <a:srgbClr val="008000"/>
                </a:highligh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highlight>
                  <a:srgbClr val="008000"/>
                </a:highlight>
                <a:latin typeface="Impact" panose="020B0806030902050204" pitchFamily="34" charset="0"/>
              </a:rPr>
              <a:t>mereka</a:t>
            </a:r>
            <a:r>
              <a:rPr lang="en-ID" sz="2400" dirty="0">
                <a:solidFill>
                  <a:schemeClr val="bg1"/>
                </a:solidFill>
                <a:highlight>
                  <a:srgbClr val="008000"/>
                </a:highlight>
              </a:rPr>
              <a:t>. </a:t>
            </a:r>
            <a:r>
              <a:rPr lang="en-ID" sz="2400" dirty="0" err="1">
                <a:solidFill>
                  <a:schemeClr val="bg1"/>
                </a:solidFill>
                <a:highlight>
                  <a:srgbClr val="008000"/>
                </a:highlight>
                <a:latin typeface="Gill Sans Nova Cond XBd" panose="020B0A06020104020203" pitchFamily="34" charset="0"/>
              </a:rPr>
              <a:t>Mereka</a:t>
            </a:r>
            <a:r>
              <a:rPr lang="en-ID" sz="2400" dirty="0">
                <a:solidFill>
                  <a:schemeClr val="bg1"/>
                </a:solidFill>
                <a:highlight>
                  <a:srgbClr val="008000"/>
                </a:highlight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highlight>
                  <a:srgbClr val="008000"/>
                </a:highlight>
                <a:latin typeface="Gill Sans Nova Cond XBd" panose="020B0A06020104020203" pitchFamily="34" charset="0"/>
              </a:rPr>
              <a:t>akan</a:t>
            </a:r>
            <a:r>
              <a:rPr lang="en-ID" sz="2400" dirty="0">
                <a:solidFill>
                  <a:schemeClr val="bg1"/>
                </a:solidFill>
                <a:highlight>
                  <a:srgbClr val="008000"/>
                </a:highlight>
                <a:latin typeface="Gill Sans Nova Cond XBd" panose="020B0A06020104020203" pitchFamily="34" charset="0"/>
              </a:rPr>
              <a:t> menjadi </a:t>
            </a:r>
            <a:r>
              <a:rPr lang="en-ID" sz="2400" dirty="0" err="1">
                <a:solidFill>
                  <a:schemeClr val="bg1"/>
                </a:solidFill>
                <a:highlight>
                  <a:srgbClr val="008000"/>
                </a:highlight>
                <a:latin typeface="Gill Sans Nova Cond XBd" panose="020B0A06020104020203" pitchFamily="34" charset="0"/>
              </a:rPr>
              <a:t>umat</a:t>
            </a:r>
            <a:r>
              <a:rPr lang="en-ID" sz="2400" dirty="0">
                <a:solidFill>
                  <a:schemeClr val="bg1"/>
                </a:solidFill>
                <a:highlight>
                  <a:srgbClr val="008000"/>
                </a:highlight>
                <a:latin typeface="Gill Sans Nova Cond XBd" panose="020B0A06020104020203" pitchFamily="34" charset="0"/>
              </a:rPr>
              <a:t>-Nya dan </a:t>
            </a:r>
            <a:r>
              <a:rPr lang="en-ID" sz="2400" dirty="0" err="1">
                <a:solidFill>
                  <a:schemeClr val="bg1"/>
                </a:solidFill>
                <a:highlight>
                  <a:srgbClr val="008000"/>
                </a:highlight>
                <a:latin typeface="Gill Sans Nova Cond XBd" panose="020B0A06020104020203" pitchFamily="34" charset="0"/>
              </a:rPr>
              <a:t>Ia</a:t>
            </a:r>
            <a:r>
              <a:rPr lang="en-ID" sz="2400" dirty="0">
                <a:solidFill>
                  <a:schemeClr val="bg1"/>
                </a:solidFill>
                <a:highlight>
                  <a:srgbClr val="008000"/>
                </a:highlight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highlight>
                  <a:srgbClr val="008000"/>
                </a:highlight>
                <a:latin typeface="Gill Sans Nova Cond XBd" panose="020B0A06020104020203" pitchFamily="34" charset="0"/>
              </a:rPr>
              <a:t>akan</a:t>
            </a:r>
            <a:r>
              <a:rPr lang="en-ID" sz="2400" dirty="0">
                <a:solidFill>
                  <a:schemeClr val="bg1"/>
                </a:solidFill>
                <a:highlight>
                  <a:srgbClr val="008000"/>
                </a:highlight>
                <a:latin typeface="Gill Sans Nova Cond XBd" panose="020B0A06020104020203" pitchFamily="34" charset="0"/>
              </a:rPr>
              <a:t> menjadi Allah </a:t>
            </a:r>
            <a:r>
              <a:rPr lang="en-ID" sz="2400" dirty="0" err="1">
                <a:solidFill>
                  <a:schemeClr val="bg1"/>
                </a:solidFill>
                <a:highlight>
                  <a:srgbClr val="008000"/>
                </a:highlight>
                <a:latin typeface="Gill Sans Nova Cond XBd" panose="020B0A06020104020203" pitchFamily="34" charset="0"/>
              </a:rPr>
              <a:t>mereka</a:t>
            </a:r>
            <a:r>
              <a:rPr lang="en-ID" sz="2400" dirty="0">
                <a:solidFill>
                  <a:schemeClr val="bg1"/>
                </a:solidFill>
                <a:highlight>
                  <a:srgbClr val="008000"/>
                </a:highlight>
              </a:rPr>
              <a:t>" </a:t>
            </a:r>
            <a:r>
              <a:rPr lang="en-ID" sz="2400" dirty="0">
                <a:solidFill>
                  <a:schemeClr val="bg1"/>
                </a:solidFill>
                <a:highlight>
                  <a:srgbClr val="008000"/>
                </a:highlight>
                <a:latin typeface="Impact" panose="020B0806030902050204" pitchFamily="34" charset="0"/>
              </a:rPr>
              <a:t>[Wahyu 21:3]</a:t>
            </a:r>
            <a:r>
              <a:rPr lang="en-ID" sz="2400" dirty="0">
                <a:solidFill>
                  <a:schemeClr val="bg1"/>
                </a:solidFill>
                <a:highlight>
                  <a:srgbClr val="008000"/>
                </a:highlight>
              </a:rPr>
              <a:t>,  </a:t>
            </a:r>
            <a:r>
              <a:rPr lang="en-ID" sz="2400" dirty="0" err="1">
                <a:solidFill>
                  <a:schemeClr val="bg1"/>
                </a:solidFill>
                <a:highlight>
                  <a:srgbClr val="800080"/>
                </a:highlight>
                <a:latin typeface="Amasis MT Pro Black" panose="02040A04050005020304" pitchFamily="18" charset="0"/>
              </a:rPr>
              <a:t>janji</a:t>
            </a:r>
            <a:r>
              <a:rPr lang="en-ID" sz="2400" dirty="0">
                <a:solidFill>
                  <a:schemeClr val="bg1"/>
                </a:solidFill>
                <a:highlight>
                  <a:srgbClr val="800080"/>
                </a:highlight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highlight>
                  <a:srgbClr val="800080"/>
                </a:highlight>
                <a:latin typeface="Amasis MT Pro Black" panose="02040A04050005020304" pitchFamily="18" charset="0"/>
              </a:rPr>
              <a:t>ini</a:t>
            </a:r>
            <a:r>
              <a:rPr lang="en-ID" sz="2400" dirty="0">
                <a:solidFill>
                  <a:schemeClr val="bg1"/>
                </a:solidFill>
                <a:highlight>
                  <a:srgbClr val="800080"/>
                </a:highlight>
                <a:latin typeface="Amasis MT Pro Black" panose="02040A04050005020304" pitchFamily="18" charset="0"/>
              </a:rPr>
              <a:t> pada </a:t>
            </a:r>
            <a:r>
              <a:rPr lang="en-ID" sz="2400" dirty="0" err="1">
                <a:solidFill>
                  <a:schemeClr val="bg1"/>
                </a:solidFill>
                <a:highlight>
                  <a:srgbClr val="800080"/>
                </a:highlight>
                <a:latin typeface="Amasis MT Pro Black" panose="02040A04050005020304" pitchFamily="18" charset="0"/>
              </a:rPr>
              <a:t>akhirnya</a:t>
            </a:r>
            <a:r>
              <a:rPr lang="en-ID" sz="2400" dirty="0">
                <a:solidFill>
                  <a:schemeClr val="bg1"/>
                </a:solidFill>
                <a:highlight>
                  <a:srgbClr val="800080"/>
                </a:highlight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highlight>
                  <a:srgbClr val="800080"/>
                </a:highlight>
                <a:latin typeface="Amasis MT Pro Black" panose="02040A04050005020304" pitchFamily="18" charset="0"/>
              </a:rPr>
              <a:t>akan</a:t>
            </a:r>
            <a:r>
              <a:rPr lang="en-ID" sz="2400" dirty="0">
                <a:solidFill>
                  <a:schemeClr val="bg1"/>
                </a:solidFill>
                <a:highlight>
                  <a:srgbClr val="800080"/>
                </a:highlight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highlight>
                  <a:srgbClr val="800080"/>
                </a:highlight>
                <a:latin typeface="Amasis MT Pro Black" panose="02040A04050005020304" pitchFamily="18" charset="0"/>
              </a:rPr>
              <a:t>dipenuhi</a:t>
            </a:r>
            <a:r>
              <a:rPr lang="en-ID" sz="2400" dirty="0">
                <a:solidFill>
                  <a:schemeClr val="bg1"/>
                </a:solidFill>
                <a:highlight>
                  <a:srgbClr val="800080"/>
                </a:highlight>
                <a:latin typeface="Amasis MT Pro Black" panose="02040A04050005020304" pitchFamily="18" charset="0"/>
              </a:rPr>
              <a:t>.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895850" y="5707672"/>
            <a:ext cx="35354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3130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3E39F-D841-C2CF-CC42-E702E9E4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1" y="1571626"/>
            <a:ext cx="4724400" cy="4233997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Sepanjang</a:t>
            </a:r>
            <a:r>
              <a:rPr lang="en-ID" dirty="0">
                <a:latin typeface="Franklin Gothic Demi Cond" panose="020B0706030402020204" pitchFamily="34" charset="0"/>
              </a:rPr>
              <a:t> zaman yang </a:t>
            </a:r>
            <a:r>
              <a:rPr lang="en-ID" dirty="0" err="1">
                <a:latin typeface="Franklin Gothic Demi Cond" panose="020B0706030402020204" pitchFamily="34" charset="0"/>
              </a:rPr>
              <a:t>kekal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sementara</a:t>
            </a:r>
            <a:r>
              <a:rPr lang="en-ID" dirty="0">
                <a:latin typeface="Franklin Gothic Demi Cond" panose="020B0706030402020204" pitchFamily="34" charset="0"/>
              </a:rPr>
              <a:t> orang-orang </a:t>
            </a:r>
            <a:r>
              <a:rPr lang="en-ID" dirty="0" err="1">
                <a:latin typeface="Franklin Gothic Demi Cond" panose="020B0706030402020204" pitchFamily="34" charset="0"/>
              </a:rPr>
              <a:t>tebusan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berjalan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cahaya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Tuhan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kelak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memuji-muji</a:t>
            </a:r>
            <a:r>
              <a:rPr lang="en-ID" dirty="0">
                <a:latin typeface="Franklin Gothic Demi Cond" panose="020B0706030402020204" pitchFamily="34" charset="0"/>
              </a:rPr>
              <a:t> Dia </a:t>
            </a:r>
            <a:r>
              <a:rPr lang="en-ID" dirty="0" err="1">
                <a:latin typeface="Franklin Gothic Demi Cond" panose="020B0706030402020204" pitchFamily="34" charset="0"/>
              </a:rPr>
              <a:t>karena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Karunia</a:t>
            </a:r>
            <a:r>
              <a:rPr lang="en-ID" dirty="0">
                <a:latin typeface="Franklin Gothic Demi Cond" panose="020B0706030402020204" pitchFamily="34" charset="0"/>
              </a:rPr>
              <a:t>-Nya yang </a:t>
            </a:r>
            <a:r>
              <a:rPr lang="en-ID" dirty="0" err="1"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dapat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diungkapkan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latin typeface="Franklin Gothic Demi Cond" panose="020B0706030402020204" pitchFamily="34" charset="0"/>
              </a:rPr>
              <a:t> kata-kata, </a:t>
            </a:r>
            <a:r>
              <a:rPr lang="en-ID" dirty="0" err="1">
                <a:latin typeface="Franklin Gothic Demi Cond" panose="020B0706030402020204" pitchFamily="34" charset="0"/>
              </a:rPr>
              <a:t>Imanuel</a:t>
            </a:r>
            <a:r>
              <a:rPr lang="en-ID" dirty="0"/>
              <a:t>, </a:t>
            </a:r>
            <a:r>
              <a:rPr lang="en-ID" dirty="0">
                <a:latin typeface="Gill Sans Nova Cond Ultra Bold" panose="020B0B04020104020203" pitchFamily="34" charset="0"/>
              </a:rPr>
              <a:t>'Allah </a:t>
            </a:r>
            <a:r>
              <a:rPr lang="en-ID" dirty="0" err="1">
                <a:latin typeface="Gill Sans Nova Cond Ultra Bold" panose="020B0B04020104020203" pitchFamily="34" charset="0"/>
              </a:rPr>
              <a:t>menyertai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kita</a:t>
            </a:r>
            <a:r>
              <a:rPr lang="en-ID" dirty="0"/>
              <a:t>” </a:t>
            </a:r>
          </a:p>
          <a:p>
            <a:pPr marL="0" indent="0">
              <a:buNone/>
            </a:pPr>
            <a:endParaRPr lang="en-ID" sz="800" dirty="0"/>
          </a:p>
          <a:p>
            <a:pPr marL="0" indent="0">
              <a:buNone/>
            </a:pPr>
            <a:r>
              <a:rPr lang="en-ID" sz="2400" dirty="0">
                <a:latin typeface="Impact" panose="020B0806030902050204" pitchFamily="34" charset="0"/>
              </a:rPr>
              <a:t>[EGW, Alfa dan Omega, </a:t>
            </a:r>
            <a:r>
              <a:rPr lang="en-ID" sz="2400" dirty="0" err="1">
                <a:latin typeface="Impact" panose="020B0806030902050204" pitchFamily="34" charset="0"/>
              </a:rPr>
              <a:t>jld</a:t>
            </a:r>
            <a:r>
              <a:rPr lang="en-ID" sz="2400" dirty="0">
                <a:latin typeface="Impact" panose="020B0806030902050204" pitchFamily="34" charset="0"/>
              </a:rPr>
              <a:t>. 5, </a:t>
            </a:r>
            <a:r>
              <a:rPr lang="en-ID" sz="2400" dirty="0" err="1">
                <a:latin typeface="Impact" panose="020B0806030902050204" pitchFamily="34" charset="0"/>
              </a:rPr>
              <a:t>hal</a:t>
            </a:r>
            <a:r>
              <a:rPr lang="en-ID" sz="2400" dirty="0">
                <a:latin typeface="Impact" panose="020B0806030902050204" pitchFamily="34" charset="0"/>
              </a:rPr>
              <a:t>. 21].</a:t>
            </a:r>
          </a:p>
          <a:p>
            <a:endParaRPr lang="en-ID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5"/>
            <a:ext cx="306939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"/>
            <a:ext cx="306939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2"/>
            <a:ext cx="3051501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0"/>
            <a:ext cx="2708601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FD36D7-AE5E-C46D-1E40-6095D6630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6975" y="1084270"/>
            <a:ext cx="3127897" cy="472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9608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FAC468-C0F7-9F2B-DF8F-6B4A61CC17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4" r="1" b="7897"/>
          <a:stretch/>
        </p:blipFill>
        <p:spPr>
          <a:xfrm>
            <a:off x="20" y="10"/>
            <a:ext cx="9171076" cy="466692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28" y="2987478"/>
            <a:ext cx="9171095" cy="1828800"/>
            <a:chOff x="-305" y="2987478"/>
            <a:chExt cx="12188952" cy="18288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4" name="Freeform: Shape 13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687BD-5A61-1A97-CF29-4EF88F38B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635" y="4108409"/>
            <a:ext cx="8309368" cy="2513635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ID" dirty="0">
                <a:latin typeface="Gill Sans Nova Cond Ultra Bold" panose="020B0B04020104020203" pitchFamily="34" charset="0"/>
              </a:rPr>
              <a:t>Di </a:t>
            </a:r>
            <a:r>
              <a:rPr lang="en-ID" dirty="0" err="1">
                <a:latin typeface="Gill Sans Nova Cond Ultra Bold" panose="020B0B04020104020203" pitchFamily="34" charset="0"/>
              </a:rPr>
              <a:t>sini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kita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melibat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gambar</a:t>
            </a:r>
            <a:r>
              <a:rPr lang="en-ID" dirty="0">
                <a:latin typeface="Gill Sans Nova Cond Ultra Bold" panose="020B0B04020104020203" pitchFamily="34" charset="0"/>
              </a:rPr>
              <a:t> yang paling </a:t>
            </a:r>
            <a:r>
              <a:rPr lang="en-ID" dirty="0" err="1">
                <a:latin typeface="Gill Sans Nova Cond Ultra Bold" panose="020B0B04020104020203" pitchFamily="34" charset="0"/>
              </a:rPr>
              <a:t>indah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tentang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penebusan</a:t>
            </a:r>
            <a:r>
              <a:rPr lang="en-ID" dirty="0">
                <a:latin typeface="Gill Sans Nova Cond Ultra Bold" panose="020B0B04020104020203" pitchFamily="34" charset="0"/>
              </a:rPr>
              <a:t>.</a:t>
            </a:r>
            <a:r>
              <a:rPr lang="en-ID" dirty="0"/>
              <a:t> </a:t>
            </a:r>
            <a:r>
              <a:rPr lang="en-ID" dirty="0">
                <a:latin typeface="Eras Demi ITC" panose="020B0805030504020804" pitchFamily="34" charset="0"/>
              </a:rPr>
              <a:t>Allah </a:t>
            </a:r>
            <a:r>
              <a:rPr lang="en-ID" dirty="0" err="1">
                <a:latin typeface="Eras Demi ITC" panose="020B0805030504020804" pitchFamily="34" charset="0"/>
              </a:rPr>
              <a:t>dari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misi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itu</a:t>
            </a:r>
            <a:r>
              <a:rPr lang="en-ID" dirty="0">
                <a:latin typeface="Eras Demi ITC" panose="020B0805030504020804" pitchFamily="34" charset="0"/>
              </a:rPr>
              <a:t> pada </a:t>
            </a:r>
            <a:r>
              <a:rPr lang="en-ID" dirty="0" err="1">
                <a:latin typeface="Eras Demi ITC" panose="020B0805030504020804" pitchFamily="34" charset="0"/>
              </a:rPr>
              <a:t>akhirnya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akan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menggenapi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kerinduan</a:t>
            </a:r>
            <a:r>
              <a:rPr lang="en-ID" dirty="0">
                <a:latin typeface="Eras Demi ITC" panose="020B0805030504020804" pitchFamily="34" charset="0"/>
              </a:rPr>
              <a:t>-Nya </a:t>
            </a:r>
            <a:r>
              <a:rPr lang="en-ID" dirty="0" err="1">
                <a:latin typeface="Eras Demi ITC" panose="020B0805030504020804" pitchFamily="34" charset="0"/>
              </a:rPr>
              <a:t>untuk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bersama-sama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dengan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anak</a:t>
            </a:r>
            <a:r>
              <a:rPr lang="en-ID" dirty="0">
                <a:latin typeface="Eras Demi ITC" panose="020B0805030504020804" pitchFamily="34" charset="0"/>
              </a:rPr>
              <a:t>-</a:t>
            </a:r>
            <a:r>
              <a:rPr lang="en-ID" dirty="0" err="1">
                <a:latin typeface="Eras Demi ITC" panose="020B0805030504020804" pitchFamily="34" charset="0"/>
              </a:rPr>
              <a:t>anak</a:t>
            </a:r>
            <a:r>
              <a:rPr lang="en-ID" dirty="0">
                <a:latin typeface="Eras Demi ITC" panose="020B0805030504020804" pitchFamily="34" charset="0"/>
              </a:rPr>
              <a:t>-Nya </a:t>
            </a:r>
            <a:r>
              <a:rPr lang="en-ID" dirty="0" err="1">
                <a:latin typeface="Eras Demi ITC" panose="020B0805030504020804" pitchFamily="34" charset="0"/>
              </a:rPr>
              <a:t>selama-lamanya</a:t>
            </a:r>
            <a:r>
              <a:rPr lang="en-ID" dirty="0">
                <a:latin typeface="Eras Demi ITC" panose="020B0805030504020804" pitchFamily="34" charset="0"/>
              </a:rPr>
              <a:t>. </a:t>
            </a:r>
            <a:r>
              <a:rPr lang="en-ID" dirty="0" err="1">
                <a:latin typeface="Franklin Gothic Demi Cond" panose="020B0706030402020204" pitchFamily="34" charset="0"/>
              </a:rPr>
              <a:t>Sungguh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suatu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kesempatan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istimewa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latin typeface="Franklin Gothic Demi Cond" panose="020B0706030402020204" pitchFamily="34" charset="0"/>
              </a:rPr>
              <a:t> menjadi </a:t>
            </a:r>
            <a:r>
              <a:rPr lang="en-ID" dirty="0" err="1">
                <a:latin typeface="Franklin Gothic Demi Cond" panose="020B0706030402020204" pitchFamily="34" charset="0"/>
              </a:rPr>
              <a:t>bagian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kenyataan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ini</a:t>
            </a:r>
            <a:r>
              <a:rPr lang="en-ID" dirty="0">
                <a:latin typeface="Franklin Gothic Demi Cond" panose="020B07060304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491548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681C32C-7AFC-4BB3-9088-65CBDFC5D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7D2BF8-36B0-85D3-9996-0A77841BC7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473"/>
          <a:stretch/>
        </p:blipFill>
        <p:spPr>
          <a:xfrm>
            <a:off x="20" y="432"/>
            <a:ext cx="9143980" cy="424475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29AC76-E064-6C0D-373F-46116BF91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50" y="4429125"/>
            <a:ext cx="8553450" cy="19712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400" dirty="0" err="1">
                <a:highlight>
                  <a:srgbClr val="FFFF00"/>
                </a:highlight>
                <a:latin typeface="Aptos ExtraBold" panose="020B0004020202020204" pitchFamily="34" charset="0"/>
              </a:rPr>
              <a:t>Dengan</a:t>
            </a:r>
            <a:r>
              <a:rPr lang="en-ID" sz="2400" dirty="0">
                <a:highlight>
                  <a:srgbClr val="FFFF00"/>
                </a:highlight>
                <a:latin typeface="Aptos ExtraBold" panose="020B0004020202020204" pitchFamily="34" charset="0"/>
              </a:rPr>
              <a:t> </a:t>
            </a:r>
            <a:r>
              <a:rPr lang="en-ID" sz="2400" dirty="0" err="1">
                <a:highlight>
                  <a:srgbClr val="FFFF00"/>
                </a:highlight>
                <a:latin typeface="Aptos ExtraBold" panose="020B0004020202020204" pitchFamily="34" charset="0"/>
              </a:rPr>
              <a:t>terlibat</a:t>
            </a:r>
            <a:r>
              <a:rPr lang="en-ID" sz="2400" dirty="0">
                <a:highlight>
                  <a:srgbClr val="FFFF00"/>
                </a:highlight>
                <a:latin typeface="Aptos ExtraBold" panose="020B0004020202020204" pitchFamily="34" charset="0"/>
              </a:rPr>
              <a:t> </a:t>
            </a:r>
            <a:r>
              <a:rPr lang="en-ID" sz="2400" dirty="0" err="1">
                <a:highlight>
                  <a:srgbClr val="FFFF00"/>
                </a:highlight>
                <a:latin typeface="Aptos ExtraBold" panose="020B0004020202020204" pitchFamily="34" charset="0"/>
              </a:rPr>
              <a:t>secara</a:t>
            </a:r>
            <a:r>
              <a:rPr lang="en-ID" sz="2400" dirty="0">
                <a:highlight>
                  <a:srgbClr val="FFFF00"/>
                </a:highlight>
                <a:latin typeface="Aptos ExtraBold" panose="020B0004020202020204" pitchFamily="34" charset="0"/>
              </a:rPr>
              <a:t> </a:t>
            </a:r>
            <a:r>
              <a:rPr lang="en-ID" sz="2400" dirty="0" err="1">
                <a:highlight>
                  <a:srgbClr val="FFFF00"/>
                </a:highlight>
                <a:latin typeface="Aptos ExtraBold" panose="020B0004020202020204" pitchFamily="34" charset="0"/>
              </a:rPr>
              <a:t>nyata</a:t>
            </a:r>
            <a:r>
              <a:rPr lang="en-ID" sz="2400" dirty="0">
                <a:highlight>
                  <a:srgbClr val="FFFF00"/>
                </a:highlight>
                <a:latin typeface="Aptos ExtraBold" panose="020B0004020202020204" pitchFamily="34" charset="0"/>
              </a:rPr>
              <a:t> </a:t>
            </a:r>
            <a:r>
              <a:rPr lang="en-ID" sz="2400" dirty="0" err="1">
                <a:highlight>
                  <a:srgbClr val="FFFF00"/>
                </a:highlight>
                <a:latin typeface="Aptos ExtraBold" panose="020B0004020202020204" pitchFamily="34" charset="0"/>
              </a:rPr>
              <a:t>dalam</a:t>
            </a:r>
            <a:r>
              <a:rPr lang="en-ID" sz="2400" dirty="0">
                <a:highlight>
                  <a:srgbClr val="FFFF00"/>
                </a:highlight>
                <a:latin typeface="Aptos ExtraBold" panose="020B0004020202020204" pitchFamily="34" charset="0"/>
              </a:rPr>
              <a:t> </a:t>
            </a:r>
            <a:r>
              <a:rPr lang="en-ID" sz="2400" dirty="0" err="1">
                <a:highlight>
                  <a:srgbClr val="FFFF00"/>
                </a:highlight>
                <a:latin typeface="Aptos ExtraBold" panose="020B0004020202020204" pitchFamily="34" charset="0"/>
              </a:rPr>
              <a:t>misi</a:t>
            </a:r>
            <a:r>
              <a:rPr lang="en-ID" sz="2400" dirty="0">
                <a:highlight>
                  <a:srgbClr val="FFFF00"/>
                </a:highlight>
                <a:latin typeface="Aptos ExtraBold" panose="020B0004020202020204" pitchFamily="34" charset="0"/>
              </a:rPr>
              <a:t> Allah, </a:t>
            </a:r>
            <a:r>
              <a:rPr lang="en-ID" sz="2400" dirty="0" err="1">
                <a:highlight>
                  <a:srgbClr val="FFFF00"/>
                </a:highlight>
                <a:latin typeface="Aptos ExtraBold" panose="020B0004020202020204" pitchFamily="34" charset="0"/>
              </a:rPr>
              <a:t>akan</a:t>
            </a:r>
            <a:r>
              <a:rPr lang="en-ID" sz="2400" dirty="0">
                <a:highlight>
                  <a:srgbClr val="FFFF00"/>
                </a:highlight>
                <a:latin typeface="Aptos ExtraBold" panose="020B0004020202020204" pitchFamily="34" charset="0"/>
              </a:rPr>
              <a:t> menjadi </a:t>
            </a:r>
            <a:r>
              <a:rPr lang="en-ID" sz="2400" dirty="0" err="1">
                <a:highlight>
                  <a:srgbClr val="FFFF00"/>
                </a:highlight>
                <a:latin typeface="Aptos ExtraBold" panose="020B0004020202020204" pitchFamily="34" charset="0"/>
              </a:rPr>
              <a:t>satu</a:t>
            </a:r>
            <a:r>
              <a:rPr lang="en-ID" sz="2400" dirty="0">
                <a:highlight>
                  <a:srgbClr val="FFFF00"/>
                </a:highlight>
                <a:latin typeface="Aptos ExtraBold" panose="020B0004020202020204" pitchFamily="34" charset="0"/>
              </a:rPr>
              <a:t> </a:t>
            </a:r>
            <a:r>
              <a:rPr lang="en-ID" sz="2400" dirty="0" err="1">
                <a:highlight>
                  <a:srgbClr val="FFFF00"/>
                </a:highlight>
                <a:latin typeface="Aptos ExtraBold" panose="020B0004020202020204" pitchFamily="34" charset="0"/>
              </a:rPr>
              <a:t>kesempatan</a:t>
            </a:r>
            <a:r>
              <a:rPr lang="en-ID" sz="2400" dirty="0">
                <a:highlight>
                  <a:srgbClr val="FFFF00"/>
                </a:highlight>
                <a:latin typeface="Aptos ExtraBold" panose="020B0004020202020204" pitchFamily="34" charset="0"/>
              </a:rPr>
              <a:t> </a:t>
            </a:r>
            <a:r>
              <a:rPr lang="en-ID" sz="2400" dirty="0" err="1">
                <a:highlight>
                  <a:srgbClr val="FFFF00"/>
                </a:highlight>
                <a:latin typeface="Aptos ExtraBold" panose="020B0004020202020204" pitchFamily="34" charset="0"/>
              </a:rPr>
              <a:t>bagi</a:t>
            </a:r>
            <a:r>
              <a:rPr lang="en-ID" sz="2400" dirty="0">
                <a:highlight>
                  <a:srgbClr val="FFFF00"/>
                </a:highlight>
                <a:latin typeface="Aptos ExtraBold" panose="020B0004020202020204" pitchFamily="34" charset="0"/>
              </a:rPr>
              <a:t> </a:t>
            </a:r>
            <a:r>
              <a:rPr lang="en-ID" sz="2400" dirty="0" err="1">
                <a:highlight>
                  <a:srgbClr val="FFFF00"/>
                </a:highlight>
                <a:latin typeface="Aptos ExtraBold" panose="020B0004020202020204" pitchFamily="34" charset="0"/>
              </a:rPr>
              <a:t>kita</a:t>
            </a:r>
            <a:r>
              <a:rPr lang="en-ID" sz="2400" dirty="0">
                <a:highlight>
                  <a:srgbClr val="FFFF00"/>
                </a:highlight>
                <a:latin typeface="Aptos ExtraBold" panose="020B0004020202020204" pitchFamily="34" charset="0"/>
              </a:rPr>
              <a:t> </a:t>
            </a:r>
            <a:r>
              <a:rPr lang="en-ID" sz="2400" dirty="0" err="1">
                <a:highlight>
                  <a:srgbClr val="FFFF00"/>
                </a:highlight>
                <a:latin typeface="Aptos ExtraBold" panose="020B0004020202020204" pitchFamily="34" charset="0"/>
              </a:rPr>
              <a:t>untuk</a:t>
            </a:r>
            <a:r>
              <a:rPr lang="en-ID" sz="2400" dirty="0">
                <a:highlight>
                  <a:srgbClr val="FFFF00"/>
                </a:highlight>
                <a:latin typeface="Aptos ExtraBold" panose="020B0004020202020204" pitchFamily="34" charset="0"/>
              </a:rPr>
              <a:t> </a:t>
            </a:r>
            <a:r>
              <a:rPr lang="en-ID" sz="2400" dirty="0" err="1">
                <a:highlight>
                  <a:srgbClr val="FFFF00"/>
                </a:highlight>
                <a:latin typeface="Aptos ExtraBold" panose="020B0004020202020204" pitchFamily="34" charset="0"/>
              </a:rPr>
              <a:t>melihat</a:t>
            </a:r>
            <a:r>
              <a:rPr lang="en-ID" sz="2400" dirty="0">
                <a:highlight>
                  <a:srgbClr val="FFFF00"/>
                </a:highlight>
                <a:latin typeface="Aptos ExtraBold" panose="020B0004020202020204" pitchFamily="34" charset="0"/>
              </a:rPr>
              <a:t> dan </a:t>
            </a:r>
            <a:r>
              <a:rPr lang="en-ID" sz="2400" dirty="0" err="1">
                <a:highlight>
                  <a:srgbClr val="FFFF00"/>
                </a:highlight>
                <a:latin typeface="Aptos ExtraBold" panose="020B0004020202020204" pitchFamily="34" charset="0"/>
              </a:rPr>
              <a:t>mengalami</a:t>
            </a:r>
            <a:r>
              <a:rPr lang="en-ID" sz="2400" dirty="0">
                <a:highlight>
                  <a:srgbClr val="FFFF00"/>
                </a:highlight>
                <a:latin typeface="Aptos ExtraBold" panose="020B0004020202020204" pitchFamily="34" charset="0"/>
              </a:rPr>
              <a:t> </a:t>
            </a:r>
            <a:r>
              <a:rPr lang="en-ID" sz="2400" dirty="0" err="1">
                <a:highlight>
                  <a:srgbClr val="FFFF00"/>
                </a:highlight>
                <a:latin typeface="Aptos ExtraBold" panose="020B0004020202020204" pitchFamily="34" charset="0"/>
              </a:rPr>
              <a:t>pengalaman</a:t>
            </a:r>
            <a:r>
              <a:rPr lang="en-ID" sz="2400" dirty="0">
                <a:highlight>
                  <a:srgbClr val="FFFF00"/>
                </a:highlight>
                <a:latin typeface="Aptos ExtraBold" panose="020B0004020202020204" pitchFamily="34" charset="0"/>
              </a:rPr>
              <a:t> </a:t>
            </a:r>
            <a:r>
              <a:rPr lang="en-ID" sz="2400" dirty="0" err="1">
                <a:highlight>
                  <a:srgbClr val="FFFF00"/>
                </a:highlight>
                <a:latin typeface="Aptos ExtraBold" panose="020B0004020202020204" pitchFamily="34" charset="0"/>
              </a:rPr>
              <a:t>keberhasilan</a:t>
            </a:r>
            <a:r>
              <a:rPr lang="en-ID" sz="2400" dirty="0">
                <a:highlight>
                  <a:srgbClr val="FFFF00"/>
                </a:highlight>
                <a:latin typeface="Aptos ExtraBold" panose="020B0004020202020204" pitchFamily="34" charset="0"/>
              </a:rPr>
              <a:t> Allah </a:t>
            </a:r>
            <a:r>
              <a:rPr lang="en-ID" sz="2400" dirty="0" err="1">
                <a:highlight>
                  <a:srgbClr val="FFFF00"/>
                </a:highlight>
                <a:latin typeface="Aptos ExtraBold" panose="020B0004020202020204" pitchFamily="34" charset="0"/>
              </a:rPr>
              <a:t>dari</a:t>
            </a:r>
            <a:r>
              <a:rPr lang="en-ID" sz="2400" dirty="0">
                <a:highlight>
                  <a:srgbClr val="FFFF00"/>
                </a:highlight>
                <a:latin typeface="Aptos ExtraBold" panose="020B0004020202020204" pitchFamily="34" charset="0"/>
              </a:rPr>
              <a:t> </a:t>
            </a:r>
            <a:r>
              <a:rPr lang="en-ID" sz="2400" dirty="0" err="1">
                <a:highlight>
                  <a:srgbClr val="FFFF00"/>
                </a:highlight>
                <a:latin typeface="Aptos ExtraBold" panose="020B0004020202020204" pitchFamily="34" charset="0"/>
              </a:rPr>
              <a:t>misi</a:t>
            </a:r>
            <a:r>
              <a:rPr lang="en-ID" sz="2400" dirty="0">
                <a:highlight>
                  <a:srgbClr val="FFFF00"/>
                </a:highlight>
                <a:latin typeface="Aptos ExtraBold" panose="020B0004020202020204" pitchFamily="34" charset="0"/>
              </a:rPr>
              <a:t> </a:t>
            </a:r>
            <a:r>
              <a:rPr lang="en-ID" sz="2400" dirty="0" err="1">
                <a:highlight>
                  <a:srgbClr val="FFFF00"/>
                </a:highlight>
                <a:latin typeface="Aptos ExtraBold" panose="020B0004020202020204" pitchFamily="34" charset="0"/>
              </a:rPr>
              <a:t>itu</a:t>
            </a:r>
            <a:r>
              <a:rPr lang="en-ID" sz="2400" dirty="0">
                <a:highlight>
                  <a:srgbClr val="FFFF00"/>
                </a:highlight>
                <a:latin typeface="Aptos ExtraBold" panose="020B0004020202020204" pitchFamily="34" charset="0"/>
              </a:rPr>
              <a:t> </a:t>
            </a:r>
            <a:r>
              <a:rPr lang="en-ID" sz="2400" dirty="0" err="1">
                <a:highlight>
                  <a:srgbClr val="FFFF00"/>
                </a:highlight>
                <a:latin typeface="Aptos ExtraBold" panose="020B0004020202020204" pitchFamily="34" charset="0"/>
              </a:rPr>
              <a:t>dalam</a:t>
            </a:r>
            <a:r>
              <a:rPr lang="en-ID" sz="2400" dirty="0">
                <a:highlight>
                  <a:srgbClr val="FFFF00"/>
                </a:highlight>
                <a:latin typeface="Aptos ExtraBold" panose="020B0004020202020204" pitchFamily="34" charset="0"/>
              </a:rPr>
              <a:t> </a:t>
            </a:r>
            <a:r>
              <a:rPr lang="en-ID" sz="2400" dirty="0" err="1">
                <a:highlight>
                  <a:srgbClr val="FFFF00"/>
                </a:highlight>
                <a:latin typeface="Aptos ExtraBold" panose="020B0004020202020204" pitchFamily="34" charset="0"/>
              </a:rPr>
              <a:t>kehidupan</a:t>
            </a:r>
            <a:r>
              <a:rPr lang="en-ID" sz="2400" dirty="0">
                <a:highlight>
                  <a:srgbClr val="FFFF00"/>
                </a:highlight>
                <a:latin typeface="Aptos ExtraBold" panose="020B0004020202020204" pitchFamily="34" charset="0"/>
              </a:rPr>
              <a:t> </a:t>
            </a:r>
            <a:r>
              <a:rPr lang="en-ID" sz="2400" dirty="0" err="1">
                <a:highlight>
                  <a:srgbClr val="FFFF00"/>
                </a:highlight>
                <a:latin typeface="Aptos ExtraBold" panose="020B0004020202020204" pitchFamily="34" charset="0"/>
              </a:rPr>
              <a:t>kita</a:t>
            </a:r>
            <a:r>
              <a:rPr lang="en-ID" sz="2400" dirty="0">
                <a:highlight>
                  <a:srgbClr val="FFFF00"/>
                </a:highlight>
                <a:latin typeface="Aptos ExtraBold" panose="020B0004020202020204" pitchFamily="34" charset="0"/>
              </a:rPr>
              <a:t>.</a:t>
            </a:r>
            <a:r>
              <a:rPr lang="en-ID" sz="2400" dirty="0">
                <a:latin typeface="Aptos ExtraBold" panose="020B00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sz="2400" dirty="0">
                <a:highlight>
                  <a:srgbClr val="FF0000"/>
                </a:highlight>
                <a:latin typeface="Impact" panose="020B0806030902050204" pitchFamily="34" charset="0"/>
              </a:rPr>
              <a:t>MARI TERLIBAT AKTIF DALAM MISI!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9C0ED0-69DE-4C31-A5CF-E2A46FD30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9144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42B8BD-40AF-488E-8A79-D7256C917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8950" y="6400799"/>
            <a:ext cx="611504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5880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FD758-2CE8-5C84-1502-6A3534AC3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3F437-8F87-488A-E3F9-1B5C769694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6CF657-CA9B-FAA8-D207-92500BB8859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420"/>
                    </a14:imgEffect>
                    <a14:imgEffect>
                      <a14:saturation sat="116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8575" y="-13374"/>
            <a:ext cx="9144000" cy="6870701"/>
          </a:xfrm>
          <a:prstGeom prst="rect">
            <a:avLst/>
          </a:prstGeom>
          <a:solidFill>
            <a:srgbClr val="99FFCC"/>
          </a:solidFill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D222C5A-6907-6C42-0F57-7F4E3D0762B2}"/>
              </a:ext>
            </a:extLst>
          </p:cNvPr>
          <p:cNvSpPr txBox="1">
            <a:spLocks/>
          </p:cNvSpPr>
          <p:nvPr/>
        </p:nvSpPr>
        <p:spPr>
          <a:xfrm>
            <a:off x="-28575" y="104775"/>
            <a:ext cx="9144000" cy="904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KESIMPULAN</a:t>
            </a:r>
            <a:endParaRPr lang="en-ID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10F85F-1825-4903-9211-AFCB9F113E61}"/>
              </a:ext>
            </a:extLst>
          </p:cNvPr>
          <p:cNvSpPr/>
          <p:nvPr/>
        </p:nvSpPr>
        <p:spPr>
          <a:xfrm>
            <a:off x="327451" y="548187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CA85E4-2E38-CDCE-EB9F-CA64DA7AF147}"/>
              </a:ext>
            </a:extLst>
          </p:cNvPr>
          <p:cNvSpPr/>
          <p:nvPr/>
        </p:nvSpPr>
        <p:spPr>
          <a:xfrm>
            <a:off x="313161" y="122211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167106-9F45-88A0-B578-11A24CD90970}"/>
              </a:ext>
            </a:extLst>
          </p:cNvPr>
          <p:cNvSpPr/>
          <p:nvPr/>
        </p:nvSpPr>
        <p:spPr>
          <a:xfrm>
            <a:off x="332213" y="233684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66FF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824432-7608-DAD4-D1DE-1DED7B97B083}"/>
              </a:ext>
            </a:extLst>
          </p:cNvPr>
          <p:cNvSpPr/>
          <p:nvPr/>
        </p:nvSpPr>
        <p:spPr>
          <a:xfrm>
            <a:off x="312887" y="342197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C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CC99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4A307D-CB1C-1586-FEF9-F9E35D7814E3}"/>
              </a:ext>
            </a:extLst>
          </p:cNvPr>
          <p:cNvSpPr/>
          <p:nvPr/>
        </p:nvSpPr>
        <p:spPr>
          <a:xfrm>
            <a:off x="312887" y="448623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1194B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A7DFD8-3663-55AE-4FBB-9E790A5D55A1}"/>
              </a:ext>
            </a:extLst>
          </p:cNvPr>
          <p:cNvSpPr txBox="1"/>
          <p:nvPr/>
        </p:nvSpPr>
        <p:spPr>
          <a:xfrm>
            <a:off x="1003725" y="1262389"/>
            <a:ext cx="7802137" cy="76944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ID" sz="2200" dirty="0">
                <a:latin typeface="Impact" panose="020B0806030902050204" pitchFamily="34" charset="0"/>
              </a:rPr>
              <a:t>Allah </a:t>
            </a:r>
            <a:r>
              <a:rPr lang="en-ID" sz="2200" dirty="0" err="1">
                <a:latin typeface="Impact" panose="020B0806030902050204" pitchFamily="34" charset="0"/>
              </a:rPr>
              <a:t>memberikan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kepada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kita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sebuah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pemberian</a:t>
            </a:r>
            <a:r>
              <a:rPr lang="en-ID" sz="2200" dirty="0"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latin typeface="Impact" panose="020B0806030902050204" pitchFamily="34" charset="0"/>
              </a:rPr>
              <a:t>berharga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yaitu</a:t>
            </a:r>
            <a:r>
              <a:rPr lang="en-ID" sz="2200" dirty="0">
                <a:latin typeface="Impact" panose="020B0806030902050204" pitchFamily="34" charset="0"/>
              </a:rPr>
              <a:t> KEMAUAN BEBAS </a:t>
            </a:r>
            <a:r>
              <a:rPr lang="en-ID" sz="2200" dirty="0" err="1">
                <a:latin typeface="Impact" panose="020B0806030902050204" pitchFamily="34" charset="0"/>
              </a:rPr>
              <a:t>untuk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memilih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jalan</a:t>
            </a:r>
            <a:r>
              <a:rPr lang="en-ID" sz="2200" dirty="0">
                <a:latin typeface="Impact" panose="020B0806030902050204" pitchFamily="34" charset="0"/>
              </a:rPr>
              <a:t> mana yang </a:t>
            </a:r>
            <a:r>
              <a:rPr lang="en-ID" sz="2200" dirty="0" err="1">
                <a:latin typeface="Impact" panose="020B0806030902050204" pitchFamily="34" charset="0"/>
              </a:rPr>
              <a:t>akan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diikuti</a:t>
            </a:r>
            <a:r>
              <a:rPr lang="en-ID" sz="22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1DEDF7-6F4E-62BF-56D8-F0EE577DC8CA}"/>
              </a:ext>
            </a:extLst>
          </p:cNvPr>
          <p:cNvSpPr txBox="1"/>
          <p:nvPr/>
        </p:nvSpPr>
        <p:spPr>
          <a:xfrm>
            <a:off x="1003725" y="2192663"/>
            <a:ext cx="7802137" cy="1107996"/>
          </a:xfrm>
          <a:prstGeom prst="rect">
            <a:avLst/>
          </a:prstGeom>
          <a:solidFill>
            <a:srgbClr val="99FFCC"/>
          </a:solidFill>
        </p:spPr>
        <p:txBody>
          <a:bodyPr wrap="square">
            <a:spAutoFit/>
          </a:bodyPr>
          <a:lstStyle/>
          <a:p>
            <a:r>
              <a:rPr lang="en-ID" sz="2200" dirty="0" err="1">
                <a:latin typeface="Impact" panose="020B0806030902050204" pitchFamily="34" charset="0"/>
              </a:rPr>
              <a:t>Persembahan-persembahan</a:t>
            </a:r>
            <a:r>
              <a:rPr lang="en-ID" sz="2200" dirty="0">
                <a:latin typeface="Impact" panose="020B0806030902050204" pitchFamily="34" charset="0"/>
              </a:rPr>
              <a:t> korban, dan </a:t>
            </a:r>
            <a:r>
              <a:rPr lang="en-ID" sz="2200" dirty="0" err="1">
                <a:latin typeface="Impact" panose="020B0806030902050204" pitchFamily="34" charset="0"/>
              </a:rPr>
              <a:t>keimamatan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dari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sistem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Yahudi</a:t>
            </a:r>
            <a:r>
              <a:rPr lang="en-ID" sz="2200" dirty="0">
                <a:latin typeface="Impact" panose="020B0806030902050204" pitchFamily="34" charset="0"/>
              </a:rPr>
              <a:t>, </a:t>
            </a:r>
            <a:r>
              <a:rPr lang="en-ID" sz="2200" dirty="0" err="1">
                <a:latin typeface="Impact" panose="020B0806030902050204" pitchFamily="34" charset="0"/>
              </a:rPr>
              <a:t>telah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didirikan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untuk</a:t>
            </a:r>
            <a:r>
              <a:rPr lang="en-ID" sz="2200" dirty="0">
                <a:latin typeface="Impact" panose="020B0806030902050204" pitchFamily="34" charset="0"/>
              </a:rPr>
              <a:t> menjadi </a:t>
            </a:r>
            <a:r>
              <a:rPr lang="en-ID" sz="2200" dirty="0" err="1">
                <a:latin typeface="Impact" panose="020B0806030902050204" pitchFamily="34" charset="0"/>
              </a:rPr>
              <a:t>lambang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dari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kematian</a:t>
            </a:r>
            <a:r>
              <a:rPr lang="en-ID" sz="2200" dirty="0">
                <a:latin typeface="Impact" panose="020B0806030902050204" pitchFamily="34" charset="0"/>
              </a:rPr>
              <a:t> dan </a:t>
            </a:r>
            <a:r>
              <a:rPr lang="en-ID" sz="2200" dirty="0" err="1">
                <a:latin typeface="Impact" panose="020B0806030902050204" pitchFamily="34" charset="0"/>
              </a:rPr>
              <a:t>pekerjaan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pengantaraan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Kristus</a:t>
            </a:r>
            <a:r>
              <a:rPr lang="en-ID" sz="2200" dirty="0">
                <a:latin typeface="Impact" panose="020B0806030902050204" pitchFamily="34" charset="0"/>
              </a:rPr>
              <a:t>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146099-B752-DEEA-2F69-9197ECE1AECF}"/>
              </a:ext>
            </a:extLst>
          </p:cNvPr>
          <p:cNvSpPr txBox="1"/>
          <p:nvPr/>
        </p:nvSpPr>
        <p:spPr>
          <a:xfrm>
            <a:off x="1003725" y="3405169"/>
            <a:ext cx="7821190" cy="11079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200" dirty="0" err="1">
                <a:latin typeface="Impact" panose="020B0806030902050204" pitchFamily="34" charset="0"/>
              </a:rPr>
              <a:t>Dengan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kelahiran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Yesus</a:t>
            </a:r>
            <a:r>
              <a:rPr lang="en-ID" sz="2200" dirty="0">
                <a:latin typeface="Impact" panose="020B0806030902050204" pitchFamily="34" charset="0"/>
              </a:rPr>
              <a:t>, Allah </a:t>
            </a:r>
            <a:r>
              <a:rPr lang="en-ID" sz="2200" dirty="0" err="1">
                <a:latin typeface="Impact" panose="020B0806030902050204" pitchFamily="34" charset="0"/>
              </a:rPr>
              <a:t>menyatakan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dalam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cara-cara</a:t>
            </a:r>
            <a:r>
              <a:rPr lang="en-ID" sz="2200" dirty="0"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latin typeface="Impact" panose="020B0806030902050204" pitchFamily="34" charset="0"/>
              </a:rPr>
              <a:t>nyata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kerinduan</a:t>
            </a:r>
            <a:r>
              <a:rPr lang="en-ID" sz="2200" dirty="0">
                <a:latin typeface="Impact" panose="020B0806030902050204" pitchFamily="34" charset="0"/>
              </a:rPr>
              <a:t>-Nya yang </a:t>
            </a:r>
            <a:r>
              <a:rPr lang="en-ID" sz="2200" dirty="0" err="1">
                <a:latin typeface="Impact" panose="020B0806030902050204" pitchFamily="34" charset="0"/>
              </a:rPr>
              <a:t>terus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menerus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ingin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beserta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dengan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kita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dalam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sifat</a:t>
            </a:r>
            <a:r>
              <a:rPr lang="en-ID" sz="2200" dirty="0">
                <a:latin typeface="Impact" panose="020B0806030902050204" pitchFamily="34" charset="0"/>
              </a:rPr>
              <a:t> dan </a:t>
            </a:r>
            <a:r>
              <a:rPr lang="en-ID" sz="2200" dirty="0" err="1">
                <a:latin typeface="Impact" panose="020B0806030902050204" pitchFamily="34" charset="0"/>
              </a:rPr>
              <a:t>misi</a:t>
            </a:r>
            <a:r>
              <a:rPr lang="en-ID" sz="22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1DC5EA-C63A-7CD1-0508-08424CA9FFA8}"/>
              </a:ext>
            </a:extLst>
          </p:cNvPr>
          <p:cNvSpPr txBox="1"/>
          <p:nvPr/>
        </p:nvSpPr>
        <p:spPr>
          <a:xfrm>
            <a:off x="1003725" y="4620593"/>
            <a:ext cx="7802136" cy="830997"/>
          </a:xfrm>
          <a:prstGeom prst="rect">
            <a:avLst/>
          </a:prstGeom>
          <a:solidFill>
            <a:srgbClr val="4C004C"/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Kristus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memberikan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hidup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-Nya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membebaskan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dari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perhambaan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dosa.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02CC5F2-D62D-CD26-8117-BB8891FECB6F}"/>
              </a:ext>
            </a:extLst>
          </p:cNvPr>
          <p:cNvSpPr txBox="1"/>
          <p:nvPr/>
        </p:nvSpPr>
        <p:spPr>
          <a:xfrm>
            <a:off x="1003725" y="5574211"/>
            <a:ext cx="7802136" cy="830997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Mengalami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dan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terlibat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dalam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misi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Allah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adalah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kesempatan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istimewa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4408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B4A18A6-3B2A-8520-8B8D-E9F68EF32C33}"/>
              </a:ext>
            </a:extLst>
          </p:cNvPr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rgbClr val="BFCF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15D03-C885-4DDD-D9B4-577E813B8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213" y="180975"/>
            <a:ext cx="5176837" cy="3781425"/>
          </a:xfrm>
        </p:spPr>
        <p:txBody>
          <a:bodyPr>
            <a:normAutofit lnSpcReduction="10000"/>
          </a:bodyPr>
          <a:lstStyle/>
          <a:p>
            <a:r>
              <a:rPr lang="en-ID" sz="2400" dirty="0">
                <a:latin typeface="Impact" panose="020B0806030902050204" pitchFamily="34" charset="0"/>
              </a:rPr>
              <a:t>Allah </a:t>
            </a:r>
            <a:r>
              <a:rPr lang="en-ID" sz="2400" dirty="0" err="1">
                <a:latin typeface="Impact" panose="020B0806030902050204" pitchFamily="34" charset="0"/>
              </a:rPr>
              <a:t>dalam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Alkitab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adalah</a:t>
            </a:r>
            <a:r>
              <a:rPr lang="en-ID" sz="2400" dirty="0">
                <a:latin typeface="Impact" panose="020B0806030902050204" pitchFamily="34" charset="0"/>
              </a:rPr>
              <a:t> Allah </a:t>
            </a:r>
            <a:r>
              <a:rPr lang="en-ID" sz="2400" dirty="0" err="1">
                <a:latin typeface="Impact" panose="020B0806030902050204" pitchFamily="34" charset="0"/>
              </a:rPr>
              <a:t>misionaris</a:t>
            </a:r>
            <a:r>
              <a:rPr lang="en-ID" sz="2400" dirty="0">
                <a:latin typeface="Impact" panose="020B0806030902050204" pitchFamily="34" charset="0"/>
              </a:rPr>
              <a:t>.</a:t>
            </a:r>
            <a:r>
              <a:rPr lang="en-ID" sz="2400" dirty="0"/>
              <a:t> </a:t>
            </a:r>
            <a:r>
              <a:rPr lang="en-ID" sz="2400" b="1" dirty="0"/>
              <a:t>Sifat dan </a:t>
            </a:r>
            <a:r>
              <a:rPr lang="en-ID" sz="2400" b="1" dirty="0" err="1"/>
              <a:t>karakter</a:t>
            </a:r>
            <a:r>
              <a:rPr lang="en-ID" sz="2400" b="1" dirty="0"/>
              <a:t> </a:t>
            </a:r>
            <a:r>
              <a:rPr lang="en-ID" sz="2400" b="1" dirty="0" err="1"/>
              <a:t>misionaris</a:t>
            </a:r>
            <a:r>
              <a:rPr lang="en-ID" sz="2400" b="1" dirty="0"/>
              <a:t>-Nya </a:t>
            </a:r>
            <a:r>
              <a:rPr lang="en-ID" sz="2400" b="1" dirty="0" err="1"/>
              <a:t>pertama-tama</a:t>
            </a:r>
            <a:r>
              <a:rPr lang="en-ID" sz="2400" b="1" dirty="0"/>
              <a:t> </a:t>
            </a:r>
            <a:r>
              <a:rPr lang="en-ID" sz="2400" b="1" dirty="0" err="1"/>
              <a:t>berakar</a:t>
            </a:r>
            <a:r>
              <a:rPr lang="en-ID" sz="2400" b="1" dirty="0"/>
              <a:t> pada </a:t>
            </a:r>
            <a:r>
              <a:rPr lang="en-ID" sz="2400" b="1" dirty="0" err="1"/>
              <a:t>inisiatif</a:t>
            </a:r>
            <a:r>
              <a:rPr lang="en-ID" sz="2400" b="1" dirty="0"/>
              <a:t>-Nya </a:t>
            </a:r>
            <a:r>
              <a:rPr lang="en-ID" sz="2400" b="1" dirty="0" err="1"/>
              <a:t>untuk</a:t>
            </a:r>
            <a:r>
              <a:rPr lang="en-ID" sz="2400" b="1" dirty="0"/>
              <a:t> </a:t>
            </a:r>
            <a:r>
              <a:rPr lang="en-ID" sz="2400" b="1" dirty="0" err="1"/>
              <a:t>menciptakan</a:t>
            </a:r>
            <a:r>
              <a:rPr lang="en-ID" sz="2400" b="1" dirty="0"/>
              <a:t> </a:t>
            </a:r>
            <a:r>
              <a:rPr lang="en-ID" sz="2400" b="1" dirty="0" err="1"/>
              <a:t>manusia</a:t>
            </a:r>
            <a:r>
              <a:rPr lang="en-ID" sz="2400" b="1" dirty="0"/>
              <a:t> </a:t>
            </a:r>
            <a:r>
              <a:rPr lang="en-ID" sz="2400" b="1" dirty="0" err="1"/>
              <a:t>menurut</a:t>
            </a:r>
            <a:r>
              <a:rPr lang="en-ID" sz="2400" b="1" dirty="0"/>
              <a:t> </a:t>
            </a:r>
            <a:r>
              <a:rPr lang="en-ID" sz="2400" b="1" dirty="0" err="1"/>
              <a:t>gambar</a:t>
            </a:r>
            <a:r>
              <a:rPr lang="en-ID" sz="2400" b="1" dirty="0"/>
              <a:t>-Nya, dan </a:t>
            </a:r>
            <a:r>
              <a:rPr lang="en-ID" sz="2400" b="1" dirty="0" err="1"/>
              <a:t>kerinduan</a:t>
            </a:r>
            <a:r>
              <a:rPr lang="en-ID" sz="2400" b="1" dirty="0"/>
              <a:t>-Nya </a:t>
            </a:r>
            <a:r>
              <a:rPr lang="en-ID" sz="2400" b="1" dirty="0" err="1"/>
              <a:t>untuk</a:t>
            </a:r>
            <a:r>
              <a:rPr lang="en-ID" sz="2400" b="1" dirty="0"/>
              <a:t> </a:t>
            </a:r>
            <a:r>
              <a:rPr lang="en-ID" sz="2400" b="1" dirty="0" err="1"/>
              <a:t>berhubungan</a:t>
            </a:r>
            <a:r>
              <a:rPr lang="en-ID" sz="2400" b="1" dirty="0"/>
              <a:t> </a:t>
            </a:r>
            <a:r>
              <a:rPr lang="en-ID" sz="2400" b="1" dirty="0" err="1"/>
              <a:t>dengan</a:t>
            </a:r>
            <a:r>
              <a:rPr lang="en-ID" sz="2400" b="1" dirty="0"/>
              <a:t> </a:t>
            </a:r>
            <a:r>
              <a:rPr lang="en-ID" sz="2400" b="1" dirty="0" err="1"/>
              <a:t>mereka</a:t>
            </a:r>
            <a:r>
              <a:rPr lang="en-ID" sz="2400" b="1" dirty="0"/>
              <a:t>. </a:t>
            </a:r>
          </a:p>
          <a:p>
            <a:r>
              <a:rPr lang="en-ID" sz="2400" dirty="0" err="1"/>
              <a:t>Hubungan</a:t>
            </a:r>
            <a:r>
              <a:rPr lang="en-ID" sz="2400" dirty="0"/>
              <a:t> Allah </a:t>
            </a:r>
            <a:r>
              <a:rPr lang="en-ID" sz="2400" dirty="0" err="1"/>
              <a:t>sebelum</a:t>
            </a:r>
            <a:r>
              <a:rPr lang="en-ID" sz="2400" dirty="0"/>
              <a:t> </a:t>
            </a:r>
            <a:r>
              <a:rPr lang="en-ID" sz="2400" dirty="0" err="1"/>
              <a:t>Kejatuhan</a:t>
            </a:r>
            <a:r>
              <a:rPr lang="en-ID" sz="2400" dirty="0"/>
              <a:t> </a:t>
            </a:r>
            <a:r>
              <a:rPr lang="en-ID" sz="2400" dirty="0" err="1"/>
              <a:t>dengan</a:t>
            </a:r>
            <a:r>
              <a:rPr lang="en-ID" sz="2400" dirty="0"/>
              <a:t> Adam dan Hawa </a:t>
            </a:r>
            <a:r>
              <a:rPr lang="en-ID" sz="2400" dirty="0" err="1"/>
              <a:t>ditandai</a:t>
            </a:r>
            <a:r>
              <a:rPr lang="en-ID" sz="2400" dirty="0"/>
              <a:t> </a:t>
            </a:r>
            <a:r>
              <a:rPr lang="en-ID" sz="2400" dirty="0" err="1"/>
              <a:t>dengan</a:t>
            </a:r>
            <a:r>
              <a:rPr lang="en-ID" sz="2400" dirty="0"/>
              <a:t> </a:t>
            </a:r>
            <a:r>
              <a:rPr lang="en-ID" sz="2400" dirty="0" err="1"/>
              <a:t>persekutuan</a:t>
            </a:r>
            <a:r>
              <a:rPr lang="en-ID" sz="2400" dirty="0"/>
              <a:t> </a:t>
            </a:r>
            <a:r>
              <a:rPr lang="en-ID" sz="2400" dirty="0" err="1"/>
              <a:t>setiap</a:t>
            </a:r>
            <a:r>
              <a:rPr lang="en-ID" sz="2400" dirty="0"/>
              <a:t> </a:t>
            </a:r>
            <a:r>
              <a:rPr lang="en-ID" sz="2400" dirty="0" err="1"/>
              <a:t>hari</a:t>
            </a:r>
            <a:r>
              <a:rPr lang="en-ID" sz="2400" dirty="0"/>
              <a:t> di Taman Eden (</a:t>
            </a:r>
            <a:r>
              <a:rPr lang="en-ID" sz="2400" dirty="0" err="1"/>
              <a:t>Kej</a:t>
            </a:r>
            <a:r>
              <a:rPr lang="en-ID" sz="2400" dirty="0"/>
              <a:t>. 3:8).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258E93-7052-C291-5502-854B66E29625}"/>
              </a:ext>
            </a:extLst>
          </p:cNvPr>
          <p:cNvSpPr txBox="1"/>
          <p:nvPr/>
        </p:nvSpPr>
        <p:spPr>
          <a:xfrm>
            <a:off x="4093368" y="3718679"/>
            <a:ext cx="487441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200" dirty="0" err="1">
                <a:latin typeface="Aptos ExtraBold" panose="020B0004020202020204" pitchFamily="34" charset="0"/>
              </a:rPr>
              <a:t>Sayangnya</a:t>
            </a:r>
            <a:r>
              <a:rPr lang="en-ID" sz="2200" dirty="0">
                <a:latin typeface="Aptos ExtraBold" panose="020B0004020202020204" pitchFamily="34" charset="0"/>
              </a:rPr>
              <a:t>, dosa </a:t>
            </a:r>
            <a:r>
              <a:rPr lang="en-ID" sz="2200" dirty="0" err="1">
                <a:latin typeface="Aptos ExtraBold" panose="020B0004020202020204" pitchFamily="34" charset="0"/>
              </a:rPr>
              <a:t>merusak</a:t>
            </a:r>
            <a:r>
              <a:rPr lang="en-ID" sz="2200" dirty="0">
                <a:latin typeface="Aptos ExtraBold" panose="020B0004020202020204" pitchFamily="34" charset="0"/>
              </a:rPr>
              <a:t> </a:t>
            </a:r>
            <a:r>
              <a:rPr lang="en-ID" sz="2200" dirty="0" err="1">
                <a:latin typeface="Aptos ExtraBold" panose="020B0004020202020204" pitchFamily="34" charset="0"/>
              </a:rPr>
              <a:t>interaksi</a:t>
            </a:r>
            <a:r>
              <a:rPr lang="en-ID" sz="2200" dirty="0">
                <a:latin typeface="Aptos ExtraBold" panose="020B0004020202020204" pitchFamily="34" charset="0"/>
              </a:rPr>
              <a:t> </a:t>
            </a:r>
            <a:r>
              <a:rPr lang="en-ID" sz="2200" dirty="0" err="1">
                <a:latin typeface="Aptos ExtraBold" panose="020B0004020202020204" pitchFamily="34" charset="0"/>
              </a:rPr>
              <a:t>tatap</a:t>
            </a:r>
            <a:r>
              <a:rPr lang="en-ID" sz="2200" dirty="0">
                <a:latin typeface="Aptos ExtraBold" panose="020B0004020202020204" pitchFamily="34" charset="0"/>
              </a:rPr>
              <a:t> </a:t>
            </a:r>
            <a:r>
              <a:rPr lang="en-ID" sz="2200" dirty="0" err="1">
                <a:latin typeface="Aptos ExtraBold" panose="020B0004020202020204" pitchFamily="34" charset="0"/>
              </a:rPr>
              <a:t>muka</a:t>
            </a:r>
            <a:r>
              <a:rPr lang="en-ID" sz="2200" dirty="0">
                <a:latin typeface="Aptos ExtraBold" panose="020B0004020202020204" pitchFamily="34" charset="0"/>
              </a:rPr>
              <a:t> </a:t>
            </a:r>
            <a:r>
              <a:rPr lang="en-ID" sz="2200" dirty="0" err="1">
                <a:latin typeface="Aptos ExtraBold" panose="020B0004020202020204" pitchFamily="34" charset="0"/>
              </a:rPr>
              <a:t>tersebut</a:t>
            </a:r>
            <a:r>
              <a:rPr lang="en-ID" sz="2200" dirty="0">
                <a:latin typeface="Aptos ExtraBold" panose="020B0004020202020204" pitchFamily="34" charset="0"/>
              </a:rPr>
              <a:t>.</a:t>
            </a:r>
            <a:r>
              <a:rPr lang="en-ID" sz="2200" dirty="0"/>
              <a:t> </a:t>
            </a:r>
            <a:r>
              <a:rPr lang="en-ID" sz="2200" dirty="0" err="1">
                <a:latin typeface="Eras Demi ITC" panose="020B0805030504020804" pitchFamily="34" charset="0"/>
              </a:rPr>
              <a:t>Namun</a:t>
            </a:r>
            <a:r>
              <a:rPr lang="en-ID" sz="2200" dirty="0">
                <a:latin typeface="Eras Demi ITC" panose="020B0805030504020804" pitchFamily="34" charset="0"/>
              </a:rPr>
              <a:t> </a:t>
            </a:r>
            <a:r>
              <a:rPr lang="en-ID" sz="2200" dirty="0" err="1">
                <a:latin typeface="Eras Demi ITC" panose="020B0805030504020804" pitchFamily="34" charset="0"/>
              </a:rPr>
              <a:t>kejatuhan</a:t>
            </a:r>
            <a:r>
              <a:rPr lang="en-ID" sz="2200" dirty="0">
                <a:latin typeface="Eras Demi ITC" panose="020B0805030504020804" pitchFamily="34" charset="0"/>
              </a:rPr>
              <a:t> </a:t>
            </a:r>
            <a:r>
              <a:rPr lang="en-ID" sz="2200" dirty="0" err="1">
                <a:latin typeface="Eras Demi ITC" panose="020B0805030504020804" pitchFamily="34" charset="0"/>
              </a:rPr>
              <a:t>tidak</a:t>
            </a:r>
            <a:r>
              <a:rPr lang="en-ID" sz="2200" dirty="0">
                <a:latin typeface="Eras Demi ITC" panose="020B0805030504020804" pitchFamily="34" charset="0"/>
              </a:rPr>
              <a:t> </a:t>
            </a:r>
            <a:r>
              <a:rPr lang="en-ID" sz="2200" dirty="0" err="1">
                <a:latin typeface="Eras Demi ITC" panose="020B0805030504020804" pitchFamily="34" charset="0"/>
              </a:rPr>
              <a:t>mengakhiri</a:t>
            </a:r>
            <a:r>
              <a:rPr lang="en-ID" sz="2200" dirty="0">
                <a:latin typeface="Eras Demi ITC" panose="020B0805030504020804" pitchFamily="34" charset="0"/>
              </a:rPr>
              <a:t> </a:t>
            </a:r>
            <a:r>
              <a:rPr lang="en-ID" sz="2200" dirty="0" err="1">
                <a:latin typeface="Eras Demi ITC" panose="020B0805030504020804" pitchFamily="34" charset="0"/>
              </a:rPr>
              <a:t>misi</a:t>
            </a:r>
            <a:r>
              <a:rPr lang="en-ID" sz="2200" dirty="0">
                <a:latin typeface="Eras Demi ITC" panose="020B0805030504020804" pitchFamily="34" charset="0"/>
              </a:rPr>
              <a:t> Allah </a:t>
            </a:r>
            <a:r>
              <a:rPr lang="en-ID" sz="2200" dirty="0" err="1">
                <a:latin typeface="Eras Demi ITC" panose="020B0805030504020804" pitchFamily="34" charset="0"/>
              </a:rPr>
              <a:t>kepada</a:t>
            </a:r>
            <a:r>
              <a:rPr lang="en-ID" sz="2200" dirty="0">
                <a:latin typeface="Eras Demi ITC" panose="020B0805030504020804" pitchFamily="34" charset="0"/>
              </a:rPr>
              <a:t> </a:t>
            </a:r>
            <a:r>
              <a:rPr lang="en-ID" sz="2200" dirty="0" err="1">
                <a:latin typeface="Eras Demi ITC" panose="020B0805030504020804" pitchFamily="34" charset="0"/>
              </a:rPr>
              <a:t>umat</a:t>
            </a:r>
            <a:r>
              <a:rPr lang="en-ID" sz="2200" dirty="0">
                <a:latin typeface="Eras Demi ITC" panose="020B0805030504020804" pitchFamily="34" charset="0"/>
              </a:rPr>
              <a:t> </a:t>
            </a:r>
            <a:r>
              <a:rPr lang="en-ID" sz="2200" dirty="0" err="1">
                <a:latin typeface="Eras Demi ITC" panose="020B0805030504020804" pitchFamily="34" charset="0"/>
              </a:rPr>
              <a:t>manusia</a:t>
            </a:r>
            <a:r>
              <a:rPr lang="en-ID" sz="2200" dirty="0">
                <a:latin typeface="Eras Demi ITC" panose="020B0805030504020804" pitchFamily="34" charset="0"/>
              </a:rPr>
              <a:t>. </a:t>
            </a:r>
            <a:r>
              <a:rPr lang="en-ID" sz="2200" dirty="0" err="1">
                <a:latin typeface="Eras Demi ITC" panose="020B0805030504020804" pitchFamily="34" charset="0"/>
              </a:rPr>
              <a:t>Kejatuhan</a:t>
            </a:r>
            <a:r>
              <a:rPr lang="en-ID" sz="2200" dirty="0">
                <a:latin typeface="Eras Demi ITC" panose="020B0805030504020804" pitchFamily="34" charset="0"/>
              </a:rPr>
              <a:t> </a:t>
            </a:r>
            <a:r>
              <a:rPr lang="en-ID" sz="2200" dirty="0" err="1">
                <a:latin typeface="Eras Demi ITC" panose="020B0805030504020804" pitchFamily="34" charset="0"/>
              </a:rPr>
              <a:t>mengubah</a:t>
            </a:r>
            <a:r>
              <a:rPr lang="en-ID" sz="2200" dirty="0">
                <a:latin typeface="Eras Demi ITC" panose="020B0805030504020804" pitchFamily="34" charset="0"/>
              </a:rPr>
              <a:t> </a:t>
            </a:r>
            <a:r>
              <a:rPr lang="en-ID" sz="2200" dirty="0" err="1">
                <a:latin typeface="Eras Demi ITC" panose="020B0805030504020804" pitchFamily="34" charset="0"/>
              </a:rPr>
              <a:t>misi</a:t>
            </a:r>
            <a:r>
              <a:rPr lang="en-ID" sz="2200" dirty="0">
                <a:latin typeface="Eras Demi ITC" panose="020B0805030504020804" pitchFamily="34" charset="0"/>
              </a:rPr>
              <a:t>-Nya </a:t>
            </a:r>
            <a:r>
              <a:rPr lang="en-ID" sz="2200" dirty="0" err="1">
                <a:latin typeface="Eras Demi ITC" panose="020B0805030504020804" pitchFamily="34" charset="0"/>
              </a:rPr>
              <a:t>kepada</a:t>
            </a:r>
            <a:r>
              <a:rPr lang="en-ID" sz="2200" dirty="0">
                <a:latin typeface="Eras Demi ITC" panose="020B0805030504020804" pitchFamily="34" charset="0"/>
              </a:rPr>
              <a:t> </a:t>
            </a:r>
            <a:r>
              <a:rPr lang="en-ID" sz="2200" dirty="0" err="1">
                <a:latin typeface="Eras Demi ITC" panose="020B0805030504020804" pitchFamily="34" charset="0"/>
              </a:rPr>
              <a:t>suatu</a:t>
            </a:r>
            <a:r>
              <a:rPr lang="en-ID" sz="2200" dirty="0">
                <a:latin typeface="Eras Demi ITC" panose="020B0805030504020804" pitchFamily="34" charset="0"/>
              </a:rPr>
              <a:t> </a:t>
            </a:r>
            <a:r>
              <a:rPr lang="en-ID" sz="2200" dirty="0" err="1">
                <a:latin typeface="Eras Demi ITC" panose="020B0805030504020804" pitchFamily="34" charset="0"/>
              </a:rPr>
              <a:t>dimensi</a:t>
            </a:r>
            <a:r>
              <a:rPr lang="en-ID" sz="2200" dirty="0">
                <a:latin typeface="Eras Demi ITC" panose="020B0805030504020804" pitchFamily="34" charset="0"/>
              </a:rPr>
              <a:t> </a:t>
            </a:r>
            <a:r>
              <a:rPr lang="en-ID" sz="2200" dirty="0" err="1">
                <a:latin typeface="Eras Demi ITC" panose="020B0805030504020804" pitchFamily="34" charset="0"/>
              </a:rPr>
              <a:t>baru</a:t>
            </a:r>
            <a:r>
              <a:rPr lang="en-ID" sz="2200" dirty="0"/>
              <a:t>. </a:t>
            </a:r>
            <a:r>
              <a:rPr lang="en-ID" sz="2200" dirty="0" err="1">
                <a:latin typeface="Gill Sans Nova Cond Ultra Bold" panose="020B0B04020104020203" pitchFamily="34" charset="0"/>
              </a:rPr>
              <a:t>Setelah</a:t>
            </a:r>
            <a:r>
              <a:rPr lang="en-ID" sz="2200" dirty="0">
                <a:latin typeface="Gill Sans Nova Cond Ultra Bold" panose="020B0B04020104020203" pitchFamily="34" charset="0"/>
              </a:rPr>
              <a:t> </a:t>
            </a:r>
            <a:r>
              <a:rPr lang="en-ID" sz="2200" dirty="0" err="1">
                <a:latin typeface="Gill Sans Nova Cond Ultra Bold" panose="020B0B04020104020203" pitchFamily="34" charset="0"/>
              </a:rPr>
              <a:t>Kejatuhan</a:t>
            </a:r>
            <a:r>
              <a:rPr lang="en-ID" sz="2200" dirty="0">
                <a:latin typeface="Gill Sans Nova Cond Ultra Bold" panose="020B0B04020104020203" pitchFamily="34" charset="0"/>
              </a:rPr>
              <a:t>, </a:t>
            </a:r>
            <a:r>
              <a:rPr lang="en-ID" sz="2200" dirty="0" err="1">
                <a:latin typeface="Gill Sans Nova Cond Ultra Bold" panose="020B0B04020104020203" pitchFamily="34" charset="0"/>
              </a:rPr>
              <a:t>misi</a:t>
            </a:r>
            <a:r>
              <a:rPr lang="en-ID" sz="2200" dirty="0">
                <a:latin typeface="Gill Sans Nova Cond Ultra Bold" panose="020B0B04020104020203" pitchFamily="34" charset="0"/>
              </a:rPr>
              <a:t> Allah </a:t>
            </a:r>
            <a:r>
              <a:rPr lang="en-ID" sz="2200" dirty="0" err="1">
                <a:latin typeface="Gill Sans Nova Cond Ultra Bold" panose="020B0B04020104020203" pitchFamily="34" charset="0"/>
              </a:rPr>
              <a:t>berakar</a:t>
            </a:r>
            <a:r>
              <a:rPr lang="en-ID" sz="2200" dirty="0">
                <a:latin typeface="Gill Sans Nova Cond Ultra Bold" panose="020B0B04020104020203" pitchFamily="34" charset="0"/>
              </a:rPr>
              <a:t> pada </a:t>
            </a:r>
            <a:r>
              <a:rPr lang="en-ID" sz="2200" dirty="0" err="1">
                <a:latin typeface="Gill Sans Nova Cond Ultra Bold" panose="020B0B04020104020203" pitchFamily="34" charset="0"/>
              </a:rPr>
              <a:t>inisiatif</a:t>
            </a:r>
            <a:r>
              <a:rPr lang="en-ID" sz="2200" dirty="0">
                <a:latin typeface="Gill Sans Nova Cond Ultra Bold" panose="020B0B04020104020203" pitchFamily="34" charset="0"/>
              </a:rPr>
              <a:t>-Nya </a:t>
            </a:r>
            <a:r>
              <a:rPr lang="en-ID" sz="2200" dirty="0" err="1">
                <a:latin typeface="Gill Sans Nova Cond Ultra Bold" panose="020B0B04020104020203" pitchFamily="34" charset="0"/>
              </a:rPr>
              <a:t>untuk</a:t>
            </a:r>
            <a:r>
              <a:rPr lang="en-ID" sz="2200" dirty="0">
                <a:latin typeface="Gill Sans Nova Cond Ultra Bold" panose="020B0B04020104020203" pitchFamily="34" charset="0"/>
              </a:rPr>
              <a:t> </a:t>
            </a:r>
            <a:r>
              <a:rPr lang="en-ID" sz="2200" dirty="0" err="1">
                <a:latin typeface="Gill Sans Nova Cond Ultra Bold" panose="020B0B04020104020203" pitchFamily="34" charset="0"/>
              </a:rPr>
              <a:t>menebus</a:t>
            </a:r>
            <a:r>
              <a:rPr lang="en-ID" sz="2200" dirty="0">
                <a:latin typeface="Gill Sans Nova Cond Ultra Bold" panose="020B0B04020104020203" pitchFamily="34" charset="0"/>
              </a:rPr>
              <a:t> </a:t>
            </a:r>
            <a:r>
              <a:rPr lang="en-ID" sz="2200" dirty="0" err="1">
                <a:latin typeface="Gill Sans Nova Cond Ultra Bold" panose="020B0B04020104020203" pitchFamily="34" charset="0"/>
              </a:rPr>
              <a:t>umat</a:t>
            </a:r>
            <a:r>
              <a:rPr lang="en-ID" sz="2200" dirty="0">
                <a:latin typeface="Gill Sans Nova Cond Ultra Bold" panose="020B0B04020104020203" pitchFamily="34" charset="0"/>
              </a:rPr>
              <a:t> </a:t>
            </a:r>
            <a:r>
              <a:rPr lang="en-ID" sz="2200" dirty="0" err="1">
                <a:latin typeface="Gill Sans Nova Cond Ultra Bold" panose="020B0B04020104020203" pitchFamily="34" charset="0"/>
              </a:rPr>
              <a:t>manusia</a:t>
            </a:r>
            <a:r>
              <a:rPr lang="en-ID" sz="2200" dirty="0">
                <a:latin typeface="Gill Sans Nova Cond Ultra Bold" panose="020B0B04020104020203" pitchFamily="34" charset="0"/>
              </a:rPr>
              <a:t> yang </a:t>
            </a:r>
            <a:r>
              <a:rPr lang="en-ID" sz="2200" dirty="0" err="1">
                <a:latin typeface="Gill Sans Nova Cond Ultra Bold" panose="020B0B04020104020203" pitchFamily="34" charset="0"/>
              </a:rPr>
              <a:t>telah</a:t>
            </a:r>
            <a:r>
              <a:rPr lang="en-ID" sz="2200" dirty="0">
                <a:latin typeface="Gill Sans Nova Cond Ultra Bold" panose="020B0B04020104020203" pitchFamily="34" charset="0"/>
              </a:rPr>
              <a:t> </a:t>
            </a:r>
            <a:r>
              <a:rPr lang="en-ID" sz="2200" dirty="0" err="1">
                <a:latin typeface="Gill Sans Nova Cond Ultra Bold" panose="020B0B04020104020203" pitchFamily="34" charset="0"/>
              </a:rPr>
              <a:t>jatuh</a:t>
            </a:r>
            <a:r>
              <a:rPr lang="en-ID" sz="2200" dirty="0">
                <a:latin typeface="Gill Sans Nova Cond Ultra Bold" panose="020B0B04020104020203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3BFA88-BB58-D275-5784-90A653C04B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69" r="23255"/>
          <a:stretch/>
        </p:blipFill>
        <p:spPr>
          <a:xfrm>
            <a:off x="445294" y="4040085"/>
            <a:ext cx="3378994" cy="24965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700C1F-132D-6E6E-6B6F-40834656A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375" y="480699"/>
            <a:ext cx="3378994" cy="2938256"/>
          </a:xfrm>
          <a:prstGeom prst="teardrop">
            <a:avLst/>
          </a:prstGeom>
        </p:spPr>
      </p:pic>
    </p:spTree>
    <p:extLst>
      <p:ext uri="{BB962C8B-B14F-4D97-AF65-F5344CB8AC3E}">
        <p14:creationId xmlns:p14="http://schemas.microsoft.com/office/powerpoint/2010/main" val="4050207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45FB8C-50C0-967F-FCA5-F8AF0AFCE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29620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ALLAH YANG MENJANGKAU KITA</a:t>
            </a:r>
            <a:br>
              <a:rPr lang="en-ID" sz="3200" dirty="0">
                <a:solidFill>
                  <a:srgbClr val="FFFFFF"/>
                </a:solidFill>
              </a:rPr>
            </a:br>
            <a:r>
              <a:rPr lang="en-ID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Minggu</a:t>
            </a:r>
            <a:r>
              <a:rPr lang="en-ID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1 </a:t>
            </a:r>
            <a:r>
              <a:rPr lang="en-ID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Oktober</a:t>
            </a:r>
            <a:r>
              <a:rPr lang="en-ID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D9522-4F42-15A3-FBF0-841526353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512" y="4443114"/>
            <a:ext cx="8702537" cy="2120348"/>
          </a:xfrm>
          <a:solidFill>
            <a:schemeClr val="bg1"/>
          </a:solidFill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>
                <a:latin typeface="Tw Cen MT Condensed Extra Bold" panose="020B0803020202020204" pitchFamily="34" charset="0"/>
              </a:rPr>
              <a:t>Allah </a:t>
            </a:r>
            <a:r>
              <a:rPr lang="en-ID" dirty="0" err="1">
                <a:latin typeface="Tw Cen MT Condensed Extra Bold" panose="020B0803020202020204" pitchFamily="34" charset="0"/>
              </a:rPr>
              <a:t>menciptakan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sesuai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dengan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gambar</a:t>
            </a:r>
            <a:r>
              <a:rPr lang="en-ID" dirty="0"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latin typeface="Tw Cen MT Condensed Extra Bold" panose="020B0803020202020204" pitchFamily="34" charset="0"/>
              </a:rPr>
              <a:t>rupa</a:t>
            </a:r>
            <a:r>
              <a:rPr lang="en-ID" dirty="0">
                <a:latin typeface="Tw Cen MT Condensed Extra Bold" panose="020B0803020202020204" pitchFamily="34" charset="0"/>
              </a:rPr>
              <a:t>-Nya. Dia </a:t>
            </a:r>
            <a:r>
              <a:rPr lang="en-ID" dirty="0" err="1">
                <a:latin typeface="Tw Cen MT Condensed Extra Bold" panose="020B0803020202020204" pitchFamily="34" charset="0"/>
              </a:rPr>
              <a:t>memberikan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kepada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sebuah</a:t>
            </a:r>
            <a:r>
              <a:rPr lang="en-ID" dirty="0">
                <a:latin typeface="Tw Cen MT Condensed Extra Bold" panose="020B0803020202020204" pitchFamily="34" charset="0"/>
              </a:rPr>
              <a:t> dunia yang </a:t>
            </a:r>
            <a:r>
              <a:rPr lang="en-ID" dirty="0" err="1">
                <a:latin typeface="Tw Cen MT Condensed Extra Bold" panose="020B0803020202020204" pitchFamily="34" charset="0"/>
              </a:rPr>
              <a:t>sempurna</a:t>
            </a:r>
            <a:r>
              <a:rPr lang="en-ID" dirty="0">
                <a:latin typeface="Tw Cen MT Condensed Extra Bold" panose="020B0803020202020204" pitchFamily="34" charset="0"/>
              </a:rPr>
              <a:t>, dan </a:t>
            </a:r>
            <a:r>
              <a:rPr lang="en-ID" dirty="0" err="1">
                <a:latin typeface="Tw Cen MT Condensed Extra Bold" panose="020B0803020202020204" pitchFamily="34" charset="0"/>
              </a:rPr>
              <a:t>adalah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maksud</a:t>
            </a:r>
            <a:r>
              <a:rPr lang="en-ID" dirty="0">
                <a:latin typeface="Tw Cen MT Condensed Extra Bold" panose="020B0803020202020204" pitchFamily="34" charset="0"/>
              </a:rPr>
              <a:t>-Nya </a:t>
            </a:r>
            <a:r>
              <a:rPr lang="en-ID" dirty="0" err="1">
                <a:latin typeface="Tw Cen MT Condensed Extra Bold" panose="020B0803020202020204" pitchFamily="34" charset="0"/>
              </a:rPr>
              <a:t>supaya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hidup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hubungan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sempurna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dengan</a:t>
            </a:r>
            <a:r>
              <a:rPr lang="en-ID" dirty="0">
                <a:latin typeface="Tw Cen MT Condensed Extra Bold" panose="020B0803020202020204" pitchFamily="34" charset="0"/>
              </a:rPr>
              <a:t> Dia,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sebuah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hubungan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berpusat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pada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sifat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-Nya yang paling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berharga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yaitu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KASIH.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DF27FB-AB9D-73B2-A9E1-E9D51D02E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14" b="7256"/>
          <a:stretch/>
        </p:blipFill>
        <p:spPr>
          <a:xfrm>
            <a:off x="1437861" y="1726009"/>
            <a:ext cx="5903843" cy="24950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83431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226F56-7007-3DB2-3851-D11859BB57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6" r="27606"/>
          <a:stretch/>
        </p:blipFill>
        <p:spPr>
          <a:xfrm>
            <a:off x="2641851" y="10"/>
            <a:ext cx="650214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31745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7775" y="674370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183" y="2443480"/>
            <a:ext cx="2475738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C2ECC0-3D97-0042-35D2-C02FE469BD4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78319" y="2718054"/>
            <a:ext cx="4982794" cy="3541080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Tetapi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supaya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kasih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itu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nyata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, Allah juga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memberikan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kepada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sebuah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pemberian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lain yang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berharga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yaitu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KEMAUAN BEBAS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ini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adalah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kebebasan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untuk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memilih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jalan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mana yang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akan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diikuti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83476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8086" y="0"/>
            <a:ext cx="5565913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9992E8-0398-58F7-F3CB-8CE6BEE447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04" r="-2" b="632"/>
          <a:stretch/>
        </p:blipFill>
        <p:spPr>
          <a:xfrm>
            <a:off x="0" y="10"/>
            <a:ext cx="4725724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2ADB1-21D3-1FC5-4A5D-22FEB249C1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5724" y="848140"/>
            <a:ext cx="4147931" cy="5791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Franklin Gothic Medium Cond" panose="020B0606030402020204" pitchFamily="34" charset="0"/>
              </a:rPr>
              <a:t>Tetapi</a:t>
            </a:r>
            <a:r>
              <a:rPr lang="en-ID" dirty="0">
                <a:latin typeface="Franklin Gothic Medium Cond" panose="020B0606030402020204" pitchFamily="34" charset="0"/>
              </a:rPr>
              <a:t> sangat </a:t>
            </a:r>
            <a:r>
              <a:rPr lang="en-ID" dirty="0" err="1">
                <a:latin typeface="Franklin Gothic Medium Cond" panose="020B0606030402020204" pitchFamily="34" charset="0"/>
              </a:rPr>
              <a:t>disayangkan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saat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digoda</a:t>
            </a:r>
            <a:r>
              <a:rPr lang="en-ID" dirty="0">
                <a:latin typeface="Franklin Gothic Medium Cond" panose="020B0606030402020204" pitchFamily="34" charset="0"/>
              </a:rPr>
              <a:t> Iblis di Taman Eden, 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Hawa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menggunakan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kemauan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bebasnya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memilih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untuk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makan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buah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Tuhan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larang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dan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memberikannya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kepada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Adam, yang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ternyata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membuat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pilihan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sama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.</a:t>
            </a:r>
          </a:p>
          <a:p>
            <a:pPr marL="0" indent="0">
              <a:buNone/>
            </a:pPr>
            <a:r>
              <a:rPr lang="en-ID" dirty="0" err="1">
                <a:latin typeface="Franklin Gothic Medium Cond" panose="020B0606030402020204" pitchFamily="34" charset="0"/>
              </a:rPr>
              <a:t>Ciptaan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sempurna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sekarang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telah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ternoda</a:t>
            </a:r>
            <a:r>
              <a:rPr lang="en-ID" dirty="0">
                <a:latin typeface="Franklin Gothic Medium Cond" panose="020B0606030402020204" pitchFamily="34" charset="0"/>
              </a:rPr>
              <a:t> oleh dosa. </a:t>
            </a:r>
            <a:r>
              <a:rPr lang="en-ID" dirty="0" err="1">
                <a:latin typeface="Franklin Gothic Medium Cond" panose="020B0606030402020204" pitchFamily="34" charset="0"/>
              </a:rPr>
              <a:t>Misi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keselamatan</a:t>
            </a:r>
            <a:r>
              <a:rPr lang="en-ID" dirty="0">
                <a:latin typeface="Franklin Gothic Medium Cond" panose="020B0606030402020204" pitchFamily="34" charset="0"/>
              </a:rPr>
              <a:t>, yang </a:t>
            </a:r>
            <a:r>
              <a:rPr lang="en-ID" dirty="0" err="1">
                <a:latin typeface="Franklin Gothic Medium Cond" panose="020B0606030402020204" pitchFamily="34" charset="0"/>
              </a:rPr>
              <a:t>telah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ditetapkan</a:t>
            </a:r>
            <a:r>
              <a:rPr lang="en-ID" dirty="0">
                <a:latin typeface="Franklin Gothic Medium Cond" panose="020B0606030402020204" pitchFamily="34" charset="0"/>
              </a:rPr>
              <a:t> "</a:t>
            </a:r>
            <a:r>
              <a:rPr lang="en-ID" dirty="0" err="1">
                <a:latin typeface="Franklin Gothic Medium Cond" panose="020B0606030402020204" pitchFamily="34" charset="0"/>
              </a:rPr>
              <a:t>sebelum</a:t>
            </a:r>
            <a:r>
              <a:rPr lang="en-ID" dirty="0">
                <a:latin typeface="Franklin Gothic Medium Cond" panose="020B0606030402020204" pitchFamily="34" charset="0"/>
              </a:rPr>
              <a:t> dunia </a:t>
            </a:r>
            <a:r>
              <a:rPr lang="en-ID" dirty="0" err="1">
                <a:latin typeface="Franklin Gothic Medium Cond" panose="020B0606030402020204" pitchFamily="34" charset="0"/>
              </a:rPr>
              <a:t>dijadikan</a:t>
            </a:r>
            <a:r>
              <a:rPr lang="en-ID" dirty="0">
                <a:latin typeface="Franklin Gothic Medium Cond" panose="020B0606030402020204" pitchFamily="34" charset="0"/>
              </a:rPr>
              <a:t>" [</a:t>
            </a:r>
            <a:r>
              <a:rPr lang="en-ID" dirty="0" err="1">
                <a:latin typeface="Franklin Gothic Medium Cond" panose="020B0606030402020204" pitchFamily="34" charset="0"/>
              </a:rPr>
              <a:t>Efesus</a:t>
            </a:r>
            <a:r>
              <a:rPr lang="en-ID" dirty="0">
                <a:latin typeface="Franklin Gothic Medium Cond" panose="020B0606030402020204" pitchFamily="34" charset="0"/>
              </a:rPr>
              <a:t> 1:4], </a:t>
            </a:r>
            <a:r>
              <a:rPr lang="en-ID" dirty="0" err="1">
                <a:latin typeface="Franklin Gothic Medium Cond" panose="020B0606030402020204" pitchFamily="34" charset="0"/>
              </a:rPr>
              <a:t>sekarang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harus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dilaksanakan</a:t>
            </a:r>
            <a:r>
              <a:rPr lang="en-ID" dirty="0">
                <a:latin typeface="Franklin Gothic Medium Cond" panose="020B06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0177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F12BCE-F2E3-B2B2-A95F-1F16F9BF5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086098"/>
            <a:ext cx="9143998" cy="868025"/>
          </a:xfrm>
        </p:spPr>
        <p:txBody>
          <a:bodyPr>
            <a:normAutofit fontScale="90000"/>
          </a:bodyPr>
          <a:lstStyle/>
          <a:p>
            <a:pPr algn="ctr"/>
            <a:r>
              <a:rPr lang="en-ID" sz="3500" dirty="0" err="1">
                <a:latin typeface="Bernard MT Condensed" panose="02050806060905020404" pitchFamily="18" charset="0"/>
              </a:rPr>
              <a:t>Apa</a:t>
            </a:r>
            <a:r>
              <a:rPr lang="en-ID" sz="3500" dirty="0">
                <a:latin typeface="Bernard MT Condensed" panose="02050806060905020404" pitchFamily="18" charset="0"/>
              </a:rPr>
              <a:t> yang </a:t>
            </a:r>
            <a:r>
              <a:rPr lang="en-ID" sz="3500" dirty="0" err="1">
                <a:latin typeface="Bernard MT Condensed" panose="02050806060905020404" pitchFamily="18" charset="0"/>
              </a:rPr>
              <a:t>dialami</a:t>
            </a:r>
            <a:r>
              <a:rPr lang="en-ID" sz="3500" dirty="0">
                <a:latin typeface="Bernard MT Condensed" panose="02050806060905020404" pitchFamily="18" charset="0"/>
              </a:rPr>
              <a:t> Adam dan Hawa </a:t>
            </a:r>
            <a:br>
              <a:rPr lang="en-ID" sz="3500" dirty="0">
                <a:latin typeface="Bernard MT Condensed" panose="02050806060905020404" pitchFamily="18" charset="0"/>
              </a:rPr>
            </a:br>
            <a:r>
              <a:rPr lang="en-ID" sz="3500" dirty="0" err="1">
                <a:latin typeface="Bernard MT Condensed" panose="02050806060905020404" pitchFamily="18" charset="0"/>
              </a:rPr>
              <a:t>setelah</a:t>
            </a:r>
            <a:r>
              <a:rPr lang="en-ID" sz="3500" dirty="0">
                <a:latin typeface="Bernard MT Condensed" panose="02050806060905020404" pitchFamily="18" charset="0"/>
              </a:rPr>
              <a:t> </a:t>
            </a:r>
            <a:r>
              <a:rPr lang="en-ID" sz="3500" dirty="0" err="1">
                <a:latin typeface="Bernard MT Condensed" panose="02050806060905020404" pitchFamily="18" charset="0"/>
              </a:rPr>
              <a:t>mereka</a:t>
            </a:r>
            <a:r>
              <a:rPr lang="en-ID" sz="3500" dirty="0">
                <a:latin typeface="Bernard MT Condensed" panose="02050806060905020404" pitchFamily="18" charset="0"/>
              </a:rPr>
              <a:t> </a:t>
            </a:r>
            <a:r>
              <a:rPr lang="en-ID" sz="3500" dirty="0" err="1">
                <a:latin typeface="Bernard MT Condensed" panose="02050806060905020404" pitchFamily="18" charset="0"/>
              </a:rPr>
              <a:t>berdosa</a:t>
            </a:r>
            <a:r>
              <a:rPr lang="en-ID" sz="3500" dirty="0">
                <a:latin typeface="Bernard MT Condensed" panose="020508060609050204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9EA233-7612-DB76-E4B9-37C6184549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18" b="41707"/>
          <a:stretch/>
        </p:blipFill>
        <p:spPr>
          <a:xfrm>
            <a:off x="1" y="10"/>
            <a:ext cx="9143999" cy="2951911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68013-E74B-1976-B4F6-411556E9D2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286" y="4202599"/>
            <a:ext cx="8693426" cy="2521223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600" dirty="0" err="1">
                <a:latin typeface="Impact" panose="020B0806030902050204" pitchFamily="34" charset="0"/>
              </a:rPr>
              <a:t>Kejadian</a:t>
            </a:r>
            <a:r>
              <a:rPr lang="en-ID" sz="2600" dirty="0">
                <a:latin typeface="Impact" panose="020B0806030902050204" pitchFamily="34" charset="0"/>
              </a:rPr>
              <a:t> 3:7-8 </a:t>
            </a:r>
          </a:p>
          <a:p>
            <a:pPr marL="0" indent="0">
              <a:buNone/>
            </a:pPr>
            <a:r>
              <a:rPr lang="en-ID" sz="2600" dirty="0">
                <a:latin typeface="Franklin Gothic Medium Cond" panose="020B0606030402020204" pitchFamily="34" charset="0"/>
              </a:rPr>
              <a:t>"</a:t>
            </a:r>
            <a:r>
              <a:rPr lang="en-ID" sz="26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Maka</a:t>
            </a:r>
            <a:r>
              <a:rPr lang="en-ID" sz="26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terbukalah</a:t>
            </a:r>
            <a:r>
              <a:rPr lang="en-ID" sz="26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mata</a:t>
            </a:r>
            <a:r>
              <a:rPr lang="en-ID" sz="26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mereka</a:t>
            </a:r>
            <a:r>
              <a:rPr lang="en-ID" sz="26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berdua</a:t>
            </a:r>
            <a:r>
              <a:rPr lang="en-ID" sz="26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dan </a:t>
            </a:r>
            <a:r>
              <a:rPr lang="en-ID" sz="26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mereka</a:t>
            </a:r>
            <a:r>
              <a:rPr lang="en-ID" sz="26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tahu</a:t>
            </a:r>
            <a:r>
              <a:rPr lang="en-ID" sz="26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bahwa</a:t>
            </a:r>
            <a:r>
              <a:rPr lang="en-ID" sz="26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mereka</a:t>
            </a:r>
            <a:r>
              <a:rPr lang="en-ID" sz="26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telanjang</a:t>
            </a:r>
            <a:r>
              <a:rPr lang="en-ID" sz="2600" dirty="0">
                <a:latin typeface="Franklin Gothic Medium Cond" panose="020B0606030402020204" pitchFamily="34" charset="0"/>
              </a:rPr>
              <a:t>; </a:t>
            </a:r>
            <a:r>
              <a:rPr lang="en-ID" sz="2600" dirty="0" err="1">
                <a:latin typeface="Franklin Gothic Medium Cond" panose="020B0606030402020204" pitchFamily="34" charset="0"/>
              </a:rPr>
              <a:t>lalu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mereka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menyemat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daun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pohon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ara</a:t>
            </a:r>
            <a:r>
              <a:rPr lang="en-ID" sz="2600" dirty="0">
                <a:latin typeface="Franklin Gothic Medium Cond" panose="020B0606030402020204" pitchFamily="34" charset="0"/>
              </a:rPr>
              <a:t> dan </a:t>
            </a:r>
            <a:r>
              <a:rPr lang="en-ID" sz="2600" dirty="0" err="1">
                <a:latin typeface="Franklin Gothic Medium Cond" panose="020B0606030402020204" pitchFamily="34" charset="0"/>
              </a:rPr>
              <a:t>membuat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cawat</a:t>
            </a:r>
            <a:r>
              <a:rPr lang="en-ID" sz="2600" dirty="0">
                <a:latin typeface="Franklin Gothic Medium Cond" panose="020B0606030402020204" pitchFamily="34" charset="0"/>
              </a:rPr>
              <a:t>. </a:t>
            </a:r>
            <a:r>
              <a:rPr lang="en-ID" sz="2600" dirty="0">
                <a:latin typeface="Gill Sans Nova Cond XBd" panose="020B0A06020104020203" pitchFamily="34" charset="0"/>
              </a:rPr>
              <a:t>Ketika </a:t>
            </a:r>
            <a:r>
              <a:rPr lang="en-ID" sz="2600" dirty="0" err="1">
                <a:latin typeface="Gill Sans Nova Cond XBd" panose="020B0A06020104020203" pitchFamily="34" charset="0"/>
              </a:rPr>
              <a:t>mereka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mendengar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bunyi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langkah</a:t>
            </a:r>
            <a:r>
              <a:rPr lang="en-ID" sz="2600" dirty="0">
                <a:latin typeface="Gill Sans Nova Cond XBd" panose="020B0A06020104020203" pitchFamily="34" charset="0"/>
              </a:rPr>
              <a:t> TUHAN Allah</a:t>
            </a:r>
            <a:r>
              <a:rPr lang="en-ID" sz="2600" dirty="0">
                <a:latin typeface="Franklin Gothic Medium Cond" panose="020B0606030402020204" pitchFamily="34" charset="0"/>
              </a:rPr>
              <a:t>,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berjalan-jalan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dalam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taman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itu</a:t>
            </a:r>
            <a:r>
              <a:rPr lang="en-ID" sz="2600" dirty="0">
                <a:latin typeface="Franklin Gothic Medium Cond" panose="020B0606030402020204" pitchFamily="34" charset="0"/>
              </a:rPr>
              <a:t> pada </a:t>
            </a:r>
            <a:r>
              <a:rPr lang="en-ID" sz="2600" dirty="0" err="1">
                <a:latin typeface="Franklin Gothic Medium Cond" panose="020B0606030402020204" pitchFamily="34" charset="0"/>
              </a:rPr>
              <a:t>waktu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hari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sejuk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highlight>
                  <a:srgbClr val="00FFFF"/>
                </a:highlight>
                <a:latin typeface="Gill Sans Nova Cond Ultra Bold" panose="020B0B04020104020203" pitchFamily="34" charset="0"/>
              </a:rPr>
              <a:t>bersembunyilah</a:t>
            </a:r>
            <a:r>
              <a:rPr lang="en-ID" sz="2600" dirty="0">
                <a:highlight>
                  <a:srgbClr val="00FFFF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highlight>
                  <a:srgbClr val="00FFFF"/>
                </a:highlight>
                <a:latin typeface="Gill Sans Nova Cond Ultra Bold" panose="020B0B04020104020203" pitchFamily="34" charset="0"/>
              </a:rPr>
              <a:t>manusia</a:t>
            </a:r>
            <a:r>
              <a:rPr lang="en-ID" sz="2600" dirty="0">
                <a:highlight>
                  <a:srgbClr val="00FFFF"/>
                </a:highlight>
                <a:latin typeface="Gill Sans Nova Cond Ultra Bold" panose="020B0B04020104020203" pitchFamily="34" charset="0"/>
              </a:rPr>
              <a:t> dan </a:t>
            </a:r>
            <a:r>
              <a:rPr lang="en-ID" sz="2600" dirty="0" err="1">
                <a:highlight>
                  <a:srgbClr val="00FFFF"/>
                </a:highlight>
                <a:latin typeface="Gill Sans Nova Cond Ultra Bold" panose="020B0B04020104020203" pitchFamily="34" charset="0"/>
              </a:rPr>
              <a:t>isterinya</a:t>
            </a:r>
            <a:r>
              <a:rPr lang="en-ID" sz="2600" dirty="0">
                <a:highlight>
                  <a:srgbClr val="00FFFF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highlight>
                  <a:srgbClr val="00FFFF"/>
                </a:highlight>
                <a:latin typeface="Gill Sans Nova Cond Ultra Bold" panose="020B0B04020104020203" pitchFamily="34" charset="0"/>
              </a:rPr>
              <a:t>itu</a:t>
            </a:r>
            <a:r>
              <a:rPr lang="en-ID" sz="2600" dirty="0">
                <a:highlight>
                  <a:srgbClr val="00FFFF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highlight>
                  <a:srgbClr val="00FFFF"/>
                </a:highlight>
                <a:latin typeface="Gill Sans Nova Cond Ultra Bold" panose="020B0B04020104020203" pitchFamily="34" charset="0"/>
              </a:rPr>
              <a:t>terhadap</a:t>
            </a:r>
            <a:r>
              <a:rPr lang="en-ID" sz="2600" dirty="0">
                <a:highlight>
                  <a:srgbClr val="00FFFF"/>
                </a:highlight>
                <a:latin typeface="Gill Sans Nova Cond Ultra Bold" panose="020B0B04020104020203" pitchFamily="34" charset="0"/>
              </a:rPr>
              <a:t> TUHAN Allah di </a:t>
            </a:r>
            <a:r>
              <a:rPr lang="en-ID" sz="2600" dirty="0" err="1">
                <a:highlight>
                  <a:srgbClr val="00FFFF"/>
                </a:highlight>
                <a:latin typeface="Gill Sans Nova Cond Ultra Bold" panose="020B0B04020104020203" pitchFamily="34" charset="0"/>
              </a:rPr>
              <a:t>antara</a:t>
            </a:r>
            <a:r>
              <a:rPr lang="en-ID" sz="2600" dirty="0">
                <a:highlight>
                  <a:srgbClr val="00FFFF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highlight>
                  <a:srgbClr val="00FFFF"/>
                </a:highlight>
                <a:latin typeface="Gill Sans Nova Cond Ultra Bold" panose="020B0B04020104020203" pitchFamily="34" charset="0"/>
              </a:rPr>
              <a:t>pohon-pohonan</a:t>
            </a:r>
            <a:r>
              <a:rPr lang="en-ID" sz="2600" dirty="0">
                <a:highlight>
                  <a:srgbClr val="00FFFF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highlight>
                  <a:srgbClr val="00FFFF"/>
                </a:highlight>
                <a:latin typeface="Gill Sans Nova Cond Ultra Bold" panose="020B0B04020104020203" pitchFamily="34" charset="0"/>
              </a:rPr>
              <a:t>dalam</a:t>
            </a:r>
            <a:r>
              <a:rPr lang="en-ID" sz="2600" dirty="0">
                <a:highlight>
                  <a:srgbClr val="00FFFF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highlight>
                  <a:srgbClr val="00FFFF"/>
                </a:highlight>
                <a:latin typeface="Gill Sans Nova Cond Ultra Bold" panose="020B0B04020104020203" pitchFamily="34" charset="0"/>
              </a:rPr>
              <a:t>taman</a:t>
            </a:r>
            <a:r>
              <a:rPr lang="en-ID" sz="2600" dirty="0">
                <a:latin typeface="Franklin Gothic Medium Cond" panose="020B0606030402020204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3206618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58DEBE9-F494-8DEE-1109-A3F735D844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1" r="1" b="16796"/>
          <a:stretch/>
        </p:blipFill>
        <p:spPr>
          <a:xfrm>
            <a:off x="469942" y="317578"/>
            <a:ext cx="8138333" cy="350843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8CEB98F-50B4-30BC-BF5C-0DE66319A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02" y="4018137"/>
            <a:ext cx="8666349" cy="1033524"/>
          </a:xfrm>
          <a:noFill/>
        </p:spPr>
        <p:txBody>
          <a:bodyPr anchor="t">
            <a:normAutofit/>
          </a:bodyPr>
          <a:lstStyle/>
          <a:p>
            <a:pPr algn="ctr"/>
            <a:r>
              <a:rPr lang="sv-SE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Bagaimana upaya Tuhan menjangkau </a:t>
            </a:r>
            <a:br>
              <a:rPr lang="sv-SE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</a:br>
            <a:r>
              <a:rPr lang="sv-SE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Adam dan Hawa yang berdosa? </a:t>
            </a:r>
            <a:endParaRPr lang="en-ID" sz="3200" dirty="0">
              <a:solidFill>
                <a:srgbClr val="FFFF00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04FDD-629A-916E-0929-E31BD6C98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559" y="5143334"/>
            <a:ext cx="8131893" cy="1511676"/>
          </a:xfrm>
          <a:noFill/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Kejadian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3:9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"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Tetapi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TUHAN Allah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memanggil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manusia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itu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berfirman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kepadanya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: "Di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manakah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engkau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?"</a:t>
            </a:r>
          </a:p>
        </p:txBody>
      </p:sp>
    </p:spTree>
    <p:extLst>
      <p:ext uri="{BB962C8B-B14F-4D97-AF65-F5344CB8AC3E}">
        <p14:creationId xmlns:p14="http://schemas.microsoft.com/office/powerpoint/2010/main" val="2253303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9683AB-647D-6F19-E986-1A110DF8F8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44" b="20114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C50579-54CC-9284-1655-01C014B20A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588" y="3710613"/>
            <a:ext cx="8378823" cy="280035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dirty="0" err="1">
                <a:latin typeface="Gill Sans Ultra Bold Condensed" panose="020B0A06020104020203" pitchFamily="34" charset="0"/>
              </a:rPr>
              <a:t>Tentu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saja</a:t>
            </a:r>
            <a:r>
              <a:rPr lang="en-ID" sz="3000" dirty="0">
                <a:latin typeface="Gill Sans Ultra Bold Condensed" panose="020B0A06020104020203" pitchFamily="34" charset="0"/>
              </a:rPr>
              <a:t>, Allah sangat </a:t>
            </a:r>
            <a:r>
              <a:rPr lang="en-ID" sz="3000" dirty="0" err="1">
                <a:latin typeface="Gill Sans Ultra Bold Condensed" panose="020B0A06020104020203" pitchFamily="34" charset="0"/>
              </a:rPr>
              <a:t>mengetahui</a:t>
            </a:r>
            <a:r>
              <a:rPr lang="en-ID" sz="3000" dirty="0">
                <a:latin typeface="Gill Sans Ultra Bold Condensed" panose="020B0A06020104020203" pitchFamily="34" charset="0"/>
              </a:rPr>
              <a:t> di mana </a:t>
            </a:r>
            <a:r>
              <a:rPr lang="en-ID" sz="3000" dirty="0" err="1">
                <a:latin typeface="Gill Sans Ultra Bold Condensed" panose="020B0A06020104020203" pitchFamily="34" charset="0"/>
              </a:rPr>
              <a:t>mereka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berada</a:t>
            </a:r>
            <a:r>
              <a:rPr lang="en-ID" sz="3000" dirty="0">
                <a:latin typeface="Gill Sans Ultra Bold Condensed" panose="020B0A06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Pertanyaan</a:t>
            </a:r>
            <a:r>
              <a:rPr lang="en-ID" sz="3000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Tuhan</a:t>
            </a:r>
            <a:r>
              <a:rPr lang="en-ID" sz="3000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kepada</a:t>
            </a:r>
            <a:r>
              <a:rPr lang="en-ID" sz="3000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Adam dan Hawa </a:t>
            </a:r>
            <a:r>
              <a:rPr lang="en-ID" sz="3000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adalah</a:t>
            </a:r>
            <a:r>
              <a:rPr lang="en-ID" sz="3000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menyatakan</a:t>
            </a:r>
            <a:r>
              <a:rPr lang="en-ID" sz="3000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misi</a:t>
            </a:r>
            <a:r>
              <a:rPr lang="en-ID" sz="3000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Tuhan</a:t>
            </a:r>
            <a:r>
              <a:rPr lang="en-ID" sz="3000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yaitu</a:t>
            </a:r>
            <a:r>
              <a:rPr lang="en-ID" sz="3000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Rencana</a:t>
            </a:r>
            <a:r>
              <a:rPr lang="en-ID" sz="3000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Keselamatan</a:t>
            </a:r>
            <a:r>
              <a:rPr lang="en-ID" sz="3000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[</a:t>
            </a:r>
            <a:r>
              <a:rPr lang="en-ID" sz="3000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Kejadian</a:t>
            </a:r>
            <a:r>
              <a:rPr lang="en-ID" sz="3000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3:14-15], </a:t>
            </a:r>
            <a:r>
              <a:rPr lang="en-ID" sz="3000" dirty="0" err="1">
                <a:highlight>
                  <a:srgbClr val="FF00FF"/>
                </a:highlight>
                <a:latin typeface="Tw Cen MT Condensed Extra Bold" panose="020B0803020202020204" pitchFamily="34" charset="0"/>
              </a:rPr>
              <a:t>ini</a:t>
            </a:r>
            <a:r>
              <a:rPr lang="en-ID" sz="3000" dirty="0">
                <a:highlight>
                  <a:srgbClr val="FF00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FF00FF"/>
                </a:highlight>
                <a:latin typeface="Tw Cen MT Condensed Extra Bold" panose="020B0803020202020204" pitchFamily="34" charset="0"/>
              </a:rPr>
              <a:t>merupakan</a:t>
            </a:r>
            <a:r>
              <a:rPr lang="en-ID" sz="3000" dirty="0">
                <a:highlight>
                  <a:srgbClr val="FF00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FF00FF"/>
                </a:highlight>
                <a:latin typeface="Tw Cen MT Condensed Extra Bold" panose="020B0803020202020204" pitchFamily="34" charset="0"/>
              </a:rPr>
              <a:t>harapan</a:t>
            </a:r>
            <a:r>
              <a:rPr lang="en-ID" sz="3000" dirty="0">
                <a:highlight>
                  <a:srgbClr val="FF00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FF00FF"/>
                </a:highlight>
                <a:latin typeface="Tw Cen MT Condensed Extra Bold" panose="020B0803020202020204" pitchFamily="34" charset="0"/>
              </a:rPr>
              <a:t>untuk</a:t>
            </a:r>
            <a:r>
              <a:rPr lang="en-ID" sz="3000" dirty="0">
                <a:highlight>
                  <a:srgbClr val="FF00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FF00FF"/>
                </a:highlight>
                <a:latin typeface="Tw Cen MT Condensed Extra Bold" panose="020B0803020202020204" pitchFamily="34" charset="0"/>
              </a:rPr>
              <a:t>mendamaikan</a:t>
            </a:r>
            <a:r>
              <a:rPr lang="en-ID" sz="3000" dirty="0">
                <a:highlight>
                  <a:srgbClr val="FF00FF"/>
                </a:highlight>
                <a:latin typeface="Tw Cen MT Condensed Extra Bold" panose="020B0803020202020204" pitchFamily="34" charset="0"/>
              </a:rPr>
              <a:t> dunia </a:t>
            </a:r>
            <a:r>
              <a:rPr lang="en-ID" sz="3000" dirty="0" err="1">
                <a:highlight>
                  <a:srgbClr val="FF00FF"/>
                </a:highlight>
                <a:latin typeface="Tw Cen MT Condensed Extra Bold" panose="020B0803020202020204" pitchFamily="34" charset="0"/>
              </a:rPr>
              <a:t>dengan</a:t>
            </a:r>
            <a:r>
              <a:rPr lang="en-ID" sz="3000" dirty="0">
                <a:highlight>
                  <a:srgbClr val="FF00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FF00FF"/>
                </a:highlight>
                <a:latin typeface="Tw Cen MT Condensed Extra Bold" panose="020B0803020202020204" pitchFamily="34" charset="0"/>
              </a:rPr>
              <a:t>diri</a:t>
            </a:r>
            <a:r>
              <a:rPr lang="en-ID" sz="3000" dirty="0">
                <a:highlight>
                  <a:srgbClr val="FF00FF"/>
                </a:highlight>
                <a:latin typeface="Tw Cen MT Condensed Extra Bold" panose="020B0803020202020204" pitchFamily="34" charset="0"/>
              </a:rPr>
              <a:t>-Nya [2 </a:t>
            </a:r>
            <a:r>
              <a:rPr lang="en-ID" sz="3000" dirty="0" err="1">
                <a:highlight>
                  <a:srgbClr val="FF00FF"/>
                </a:highlight>
                <a:latin typeface="Tw Cen MT Condensed Extra Bold" panose="020B0803020202020204" pitchFamily="34" charset="0"/>
              </a:rPr>
              <a:t>Korintus</a:t>
            </a:r>
            <a:r>
              <a:rPr lang="en-ID" sz="3000" dirty="0">
                <a:highlight>
                  <a:srgbClr val="FF00FF"/>
                </a:highlight>
                <a:latin typeface="Tw Cen MT Condensed Extra Bold" panose="020B0803020202020204" pitchFamily="34" charset="0"/>
              </a:rPr>
              <a:t> 5:19].</a:t>
            </a:r>
          </a:p>
        </p:txBody>
      </p:sp>
    </p:spTree>
    <p:extLst>
      <p:ext uri="{BB962C8B-B14F-4D97-AF65-F5344CB8AC3E}">
        <p14:creationId xmlns:p14="http://schemas.microsoft.com/office/powerpoint/2010/main" val="42322702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261</TotalTime>
  <Words>1570</Words>
  <Application>Microsoft Office PowerPoint</Application>
  <PresentationFormat>On-screen Show (4:3)</PresentationFormat>
  <Paragraphs>85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6" baseType="lpstr">
      <vt:lpstr>Aharoni</vt:lpstr>
      <vt:lpstr>Amasis MT Pro Black</vt:lpstr>
      <vt:lpstr>Aptos ExtraBold</vt:lpstr>
      <vt:lpstr>Arial</vt:lpstr>
      <vt:lpstr>Berlin Sans FB</vt:lpstr>
      <vt:lpstr>Bernard MT Condensed</vt:lpstr>
      <vt:lpstr>Calibri</vt:lpstr>
      <vt:lpstr>Calibri Light</vt:lpstr>
      <vt:lpstr>Eras Demi ITC</vt:lpstr>
      <vt:lpstr>Franklin Gothic Demi Cond</vt:lpstr>
      <vt:lpstr>Franklin Gothic Medium Cond</vt:lpstr>
      <vt:lpstr>Gill Sans Nova Cond Ultra Bold</vt:lpstr>
      <vt:lpstr>Gill Sans Nova Cond XBd</vt:lpstr>
      <vt:lpstr>Gill Sans Ultra Bold Condensed</vt:lpstr>
      <vt:lpstr>Impact</vt:lpstr>
      <vt:lpstr>Tw Cen MT Condensed Extra Bold</vt:lpstr>
      <vt:lpstr>Office Theme</vt:lpstr>
      <vt:lpstr>MISI ALLAH BAGI KITA : Bagian 1</vt:lpstr>
      <vt:lpstr>KEJADIAN 3 : 9</vt:lpstr>
      <vt:lpstr>PowerPoint Presentation</vt:lpstr>
      <vt:lpstr>ALLAH YANG MENJANGKAU KITA Minggu, 1 Oktober 2023</vt:lpstr>
      <vt:lpstr>PowerPoint Presentation</vt:lpstr>
      <vt:lpstr>PowerPoint Presentation</vt:lpstr>
      <vt:lpstr>Apa yang dialami Adam dan Hawa  setelah mereka berdosa?</vt:lpstr>
      <vt:lpstr>Bagaimana upaya Tuhan menjangkau  Adam dan Hawa yang berdosa? </vt:lpstr>
      <vt:lpstr>PowerPoint Presentation</vt:lpstr>
      <vt:lpstr>Pada dasarnya, Allah membahas dua hal dalam pertanyaan-Nya kepada Adam, "di manakah engkau? "</vt:lpstr>
      <vt:lpstr>PowerPoint Presentation</vt:lpstr>
      <vt:lpstr>ALLAH YANG RINDU TINGGAL BERSAMA KITA Senin, 2 Oktober 2023</vt:lpstr>
      <vt:lpstr>PowerPoint Presentation</vt:lpstr>
      <vt:lpstr>PowerPoint Presentation</vt:lpstr>
      <vt:lpstr>Ellen G. White, The Adventist Review and Herald of the Sabbath, 17 Desember, 1872</vt:lpstr>
      <vt:lpstr>ALLAH YANG MENJADI SATU DENGAN KITA Selasa, 3 Oktober 2023</vt:lpstr>
      <vt:lpstr>PowerPoint Presentation</vt:lpstr>
      <vt:lpstr>PowerPoint Presentation</vt:lpstr>
      <vt:lpstr>ALLAH YANG TERUS MENERUS BERSAMA DENGAN KITA Rabu, 4 Oktober 2023</vt:lpstr>
      <vt:lpstr>PowerPoint Presentation</vt:lpstr>
      <vt:lpstr>PowerPoint Presentation</vt:lpstr>
      <vt:lpstr>PowerPoint Presentation</vt:lpstr>
      <vt:lpstr>PowerPoint Presentation</vt:lpstr>
      <vt:lpstr>ALLAH YANG AKAN KEMBALI UNTUK KITA Kamis, 5 Oktober 2023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MISI ALLAH BAGI KITA : Bagian 1</dc:title>
  <dc:creator>Office365</dc:creator>
  <cp:lastModifiedBy>Office365</cp:lastModifiedBy>
  <cp:revision>20</cp:revision>
  <dcterms:created xsi:type="dcterms:W3CDTF">2023-10-02T09:26:07Z</dcterms:created>
  <dcterms:modified xsi:type="dcterms:W3CDTF">2023-10-06T06:30:47Z</dcterms:modified>
</cp:coreProperties>
</file>