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3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600"/>
    <a:srgbClr val="6A0A68"/>
    <a:srgbClr val="660033"/>
    <a:srgbClr val="FFF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537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569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721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065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391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771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490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092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483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456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899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592-687B-4D53-B96F-C292B534CB76}" type="datetimeFigureOut">
              <a:rPr lang="en-ID" smtClean="0"/>
              <a:t>07/09/2023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E74B7-483D-4367-93DE-54800CAC0C9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47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BAD95-03AF-E70A-7CBC-856A3FBE4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5" r="12625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17A5C-C1C0-361B-216A-786E28706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MEMPRAKTIKKAN KESETIAAN TERTINGGI KEPADA KRISTUS</a:t>
            </a:r>
            <a:endParaRPr lang="en-ID" sz="45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9C600-30FF-CE11-E382-530E512D1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ke-11,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</a:p>
          <a:p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340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47364C-0049-2D60-52E1-E0EA68A0B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5" r="11645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C4922-FFFD-74F1-1431-F9226F1CD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2975" y="702366"/>
            <a:ext cx="4295775" cy="56851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Pada zaman Paulus, para ayah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memiliki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kuasa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hukum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penuh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atas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anak-anak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, yang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dianggap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miliknya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Impact" panose="020B0806030902050204" pitchFamily="34" charset="0"/>
              </a:rPr>
              <a:t>.</a:t>
            </a:r>
            <a:r>
              <a:rPr lang="en-ID" dirty="0">
                <a:solidFill>
                  <a:srgbClr val="FFFF3F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Para ayah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memiliki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hak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hukuman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berat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bahkan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pada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anak-anak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Memang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beberapa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kekuasaan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seorang</a:t>
            </a:r>
            <a:r>
              <a:rPr lang="en-ID" dirty="0">
                <a:latin typeface="Gill Sans Nova Cond Ultra Bold" panose="020B0B04020104020203" pitchFamily="34" charset="0"/>
              </a:rPr>
              <a:t> ayah </a:t>
            </a:r>
            <a:r>
              <a:rPr lang="en-ID" dirty="0" err="1">
                <a:latin typeface="Gill Sans Nova Cond Ultra Bold" panose="020B0B04020104020203" pitchFamily="34" charset="0"/>
              </a:rPr>
              <a:t>atas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anak-anaknya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melebihi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otoritas</a:t>
            </a:r>
            <a:r>
              <a:rPr lang="en-ID" dirty="0">
                <a:latin typeface="Gill Sans Nova Cond Ultra Bold" panose="020B0B04020104020203" pitchFamily="34" charset="0"/>
              </a:rPr>
              <a:t> tuan </a:t>
            </a:r>
            <a:r>
              <a:rPr lang="en-ID" dirty="0" err="1">
                <a:latin typeface="Gill Sans Nova Cond Ultra Bold" panose="020B0B04020104020203" pitchFamily="34" charset="0"/>
              </a:rPr>
              <a:t>atas</a:t>
            </a:r>
            <a:r>
              <a:rPr lang="en-ID" dirty="0">
                <a:latin typeface="Gill Sans Nova Cond Ultra Bold" panose="020B0B04020104020203" pitchFamily="34" charset="0"/>
              </a:rPr>
              <a:t> hamba-</a:t>
            </a:r>
            <a:r>
              <a:rPr lang="en-ID" dirty="0" err="1">
                <a:latin typeface="Gill Sans Nova Cond Ultra Bold" panose="020B0B04020104020203" pitchFamily="34" charset="0"/>
              </a:rPr>
              <a:t>hambanya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4663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7F5F3-D1E7-ADFE-80C0-03BDF2979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36" b="6604"/>
          <a:stretch/>
        </p:blipFill>
        <p:spPr>
          <a:xfrm>
            <a:off x="20" y="11"/>
            <a:ext cx="9143980" cy="35242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0A715-3262-CB2C-B76E-007A897E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648200"/>
            <a:ext cx="8534400" cy="19050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konteks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kesetiaan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tertinggi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, Paulus </a:t>
            </a:r>
            <a:r>
              <a:rPr lang="en-ID" dirty="0" err="1">
                <a:latin typeface="Tw Cen MT Condensed Extra Bold" panose="020B0803020202020204" pitchFamily="34" charset="0"/>
              </a:rPr>
              <a:t>mengundang</a:t>
            </a:r>
            <a:r>
              <a:rPr lang="en-ID" dirty="0">
                <a:latin typeface="Tw Cen MT Condensed Extra Bold" panose="020B0803020202020204" pitchFamily="34" charset="0"/>
              </a:rPr>
              <a:t> para </a:t>
            </a:r>
            <a:r>
              <a:rPr lang="en-ID" dirty="0" err="1">
                <a:latin typeface="Tw Cen MT Condensed Extra Bold" panose="020B0803020202020204" pitchFamily="34" charset="0"/>
              </a:rPr>
              <a:t>bapa</a:t>
            </a:r>
            <a:r>
              <a:rPr lang="en-ID" dirty="0">
                <a:latin typeface="Tw Cen MT Condensed Extra Bold" panose="020B0803020202020204" pitchFamily="34" charset="0"/>
              </a:rPr>
              <a:t> Kristen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memikirkan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kembali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penggunaan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anak-anak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terpancing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amarahnya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berada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posisi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menerima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ajaran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nasihat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CB1B3-C16F-1087-59CD-E8FB8A93D290}"/>
              </a:ext>
            </a:extLst>
          </p:cNvPr>
          <p:cNvSpPr txBox="1"/>
          <p:nvPr/>
        </p:nvSpPr>
        <p:spPr>
          <a:xfrm>
            <a:off x="295274" y="3552826"/>
            <a:ext cx="8534400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Paulus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mendukung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semacam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tetapi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berani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mengklarifikasi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membentuk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kembali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hubungan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3F"/>
                </a:solidFill>
                <a:latin typeface="Impact" panose="020B0806030902050204" pitchFamily="34" charset="0"/>
              </a:rPr>
              <a:t>keluarga</a:t>
            </a:r>
            <a:r>
              <a:rPr lang="en-ID" sz="2400" dirty="0">
                <a:solidFill>
                  <a:srgbClr val="FFFF3F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4346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55D48-4C7C-2874-0B8C-2EC5D8F23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58776-53B8-0769-AE96-9B8D3CC1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487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Nasihat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Ellen G. White, 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Membina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Anak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Bertanggung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Jawab,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275,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berikut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03972-E26F-CB3E-92F3-7D9C8C54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626704"/>
            <a:ext cx="8640418" cy="504907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Para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bapa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ibu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, di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rumah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tangga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engkau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menampilkan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pembawaan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Allah</a:t>
            </a:r>
            <a:r>
              <a:rPr lang="en-ID" sz="2400" b="1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Engkau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menuntut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penurutan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bukan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menghujaninya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kata-kata </a:t>
            </a:r>
            <a:r>
              <a:rPr lang="en-ID" sz="2400" dirty="0" err="1">
                <a:latin typeface="Franklin Gothic Medium Cond" panose="020B0606030402020204" pitchFamily="34" charset="0"/>
              </a:rPr>
              <a:t>melainkan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cara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penuh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kemurahan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Jadilah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menyenangkan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rumah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tangga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Kekanglah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kata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membangkitkan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kemarahan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suci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Franklin Gothic Medium Cond" panose="020B0606030402020204" pitchFamily="34" charset="0"/>
              </a:rPr>
              <a:t>'Bapa-</a:t>
            </a:r>
            <a:r>
              <a:rPr lang="en-ID" sz="2400" dirty="0" err="1">
                <a:latin typeface="Franklin Gothic Medium Cond" panose="020B0606030402020204" pitchFamily="34" charset="0"/>
              </a:rPr>
              <a:t>bapa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janganlah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bangkitkan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amarah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anak-anakmu</a:t>
            </a:r>
            <a:r>
              <a:rPr lang="en-ID" sz="2400" dirty="0">
                <a:latin typeface="Franklin Gothic Medium Cond" panose="020B0606030402020204" pitchFamily="34" charset="0"/>
              </a:rPr>
              <a:t>,'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nasihat</a:t>
            </a:r>
            <a:r>
              <a:rPr lang="en-ID" sz="2400" dirty="0">
                <a:latin typeface="Franklin Gothic Medium Cond" panose="020B0606030402020204" pitchFamily="34" charset="0"/>
              </a:rPr>
              <a:t> Ilahi.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ada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izin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diberikan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firman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orangtua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bertindak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kejam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menekan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pelanggaran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anak-anak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terhadap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orangtua</a:t>
            </a:r>
            <a:r>
              <a:rPr lang="en-ID" sz="2400" dirty="0">
                <a:solidFill>
                  <a:srgbClr val="FF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  <a:r>
              <a:rPr lang="en-ID" sz="24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2400" dirty="0">
                <a:latin typeface="Gill Sans Nova Cond XBd" panose="020B0A06020104020203" pitchFamily="34" charset="0"/>
              </a:rPr>
              <a:t>Hukum Allah,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rumah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tangga</a:t>
            </a:r>
            <a:r>
              <a:rPr lang="en-ID" sz="2400" dirty="0">
                <a:latin typeface="Gill Sans Nova Cond XBd" panose="020B0A06020104020203" pitchFamily="34" charset="0"/>
              </a:rPr>
              <a:t> dan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pemerintahan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bangsa-bangsa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keluar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hati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penuh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terhingga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7463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5D1B3-756D-57A7-803E-662FDAD5F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864" r="20864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DA5FA-5CEB-4126-E72C-F3EA1653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53" y="3143249"/>
            <a:ext cx="5166747" cy="347745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Prinsip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bagaimanapun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berarti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anak-anak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dididik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atau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dikoreksi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3000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30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orang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tua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harus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mendidik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anak-anak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dengan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cara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sama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seperti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 yang Allah 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akan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 </a:t>
            </a:r>
            <a:r>
              <a:rPr lang="en-ID" sz="3000" b="1" dirty="0" err="1">
                <a:solidFill>
                  <a:srgbClr val="C00000"/>
                </a:solidFill>
                <a:latin typeface="Eras Bold ITC" panose="020B0907030504020204" pitchFamily="34" charset="0"/>
              </a:rPr>
              <a:t>lakukan</a:t>
            </a:r>
            <a:r>
              <a:rPr lang="en-ID" sz="3000" b="1" dirty="0">
                <a:solidFill>
                  <a:srgbClr val="C00000"/>
                </a:solidFill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E79A4-FD29-CEFD-D3B4-8C54DCCD5F83}"/>
              </a:ext>
            </a:extLst>
          </p:cNvPr>
          <p:cNvSpPr txBox="1"/>
          <p:nvPr/>
        </p:nvSpPr>
        <p:spPr>
          <a:xfrm>
            <a:off x="338703" y="544056"/>
            <a:ext cx="3752850" cy="2246769"/>
          </a:xfrm>
          <a:prstGeom prst="rect">
            <a:avLst/>
          </a:prstGeom>
          <a:solidFill>
            <a:srgbClr val="660033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Nasihat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Paulus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perlakukan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anak-anak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anda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seolah-olah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milik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7597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C69FA3-B19B-DA88-B301-6720B848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8162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PERHAMBAAN DALAM KITAB SUCI DAN SEJARAH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5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80C17-0D99-4A39-5A1F-2F1F11F5F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124" y="1911802"/>
            <a:ext cx="4555580" cy="431665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ID" sz="4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4400" dirty="0">
                <a:latin typeface="Tw Cen MT Condensed Extra Bold" panose="020B0803020202020204" pitchFamily="34" charset="0"/>
              </a:rPr>
              <a:t> 6:5 </a:t>
            </a:r>
          </a:p>
          <a:p>
            <a:pPr marL="0" indent="0" algn="r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"Hai hamba-hamba,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taatilah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tuanmu</a:t>
            </a:r>
            <a:r>
              <a:rPr lang="en-ID" sz="3600" dirty="0">
                <a:latin typeface="Tw Cen MT Condensed Extra Bold" panose="020B0803020202020204" pitchFamily="34" charset="0"/>
              </a:rPr>
              <a:t> yang di dunia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takut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gentar</a:t>
            </a:r>
            <a:r>
              <a:rPr lang="en-ID" sz="3600" dirty="0">
                <a:latin typeface="Tw Cen MT Condensed Extra Bold" panose="020B0803020202020204" pitchFamily="34" charset="0"/>
              </a:rPr>
              <a:t>, dan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tulus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sama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seperti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taat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FFFF00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sz="36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79752-2401-041E-60BF-518902A16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9" r="18391"/>
          <a:stretch/>
        </p:blipFill>
        <p:spPr>
          <a:xfrm>
            <a:off x="278296" y="2453362"/>
            <a:ext cx="4031828" cy="3233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2799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A1397-4F34-9CF5-6151-CE4F8A28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83" y="642306"/>
            <a:ext cx="4704521" cy="59299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Hamba </a:t>
            </a:r>
            <a:r>
              <a:rPr lang="en-ID" sz="3200" dirty="0" err="1">
                <a:latin typeface="Impact" panose="020B0806030902050204" pitchFamily="34" charset="0"/>
              </a:rPr>
              <a:t>rumah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tangga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perkotaan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terkadang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ditawari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kesempatan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pendidikan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serta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bekerja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arsitek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dokter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filsuf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Kebebasan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kadang-kadang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diberikan</a:t>
            </a:r>
            <a:r>
              <a:rPr lang="en-ID" sz="3200" dirty="0">
                <a:latin typeface="Franklin Gothic Medium Cond" panose="020B0606030402020204" pitchFamily="34" charset="0"/>
              </a:rPr>
              <a:t> pada hamba </a:t>
            </a:r>
            <a:r>
              <a:rPr lang="en-ID" sz="3200" dirty="0" err="1">
                <a:latin typeface="Franklin Gothic Medium Cond" panose="020B0606030402020204" pitchFamily="34" charset="0"/>
              </a:rPr>
              <a:t>rumah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tangga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ini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setelah</a:t>
            </a:r>
            <a:r>
              <a:rPr lang="en-ID" sz="3200" dirty="0">
                <a:latin typeface="Franklin Gothic Medium Cond" panose="020B0606030402020204" pitchFamily="34" charset="0"/>
              </a:rPr>
              <a:t> masa </a:t>
            </a:r>
            <a:r>
              <a:rPr lang="en-ID" sz="3200" dirty="0" err="1">
                <a:latin typeface="Franklin Gothic Medium Cond" panose="020B0606030402020204" pitchFamily="34" charset="0"/>
              </a:rPr>
              <a:t>kerja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ditentukan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sebagian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besar</a:t>
            </a:r>
            <a:r>
              <a:rPr lang="en-ID" sz="3200" dirty="0">
                <a:latin typeface="Franklin Gothic Medium Cond" panose="020B0606030402020204" pitchFamily="34" charset="0"/>
              </a:rPr>
              <a:t> hamba </a:t>
            </a:r>
            <a:r>
              <a:rPr lang="en-ID" sz="3200" dirty="0" err="1"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pernah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mendapatkan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kebebasan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mereka</a:t>
            </a:r>
            <a:r>
              <a:rPr lang="en-ID" sz="3200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C2206-CA64-B21E-DA2C-687A9A4B2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10" r="10410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570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09466-A34B-903C-ECBF-208F613E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4" b="346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ECFE-346E-5CD9-EAF7-442A32F32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3752850"/>
            <a:ext cx="8534400" cy="9429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Hamba </a:t>
            </a:r>
            <a:r>
              <a:rPr lang="en-ID" sz="3200" dirty="0">
                <a:latin typeface="Gill Sans Nova Cond Ultra Bold" panose="020B0B04020104020203" pitchFamily="34" charset="0"/>
              </a:rPr>
              <a:t>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daerah</a:t>
            </a:r>
            <a:r>
              <a:rPr lang="en-ID" sz="3200" dirty="0">
                <a:latin typeface="Gill Sans Nova Cond Ultra Bold" panose="020B0B04020104020203" pitchFamily="34" charset="0"/>
              </a:rPr>
              <a:t> PEDESAAN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sering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mengalami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kerja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paksa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11237-09DB-388D-56B9-44326869E439}"/>
              </a:ext>
            </a:extLst>
          </p:cNvPr>
          <p:cNvSpPr txBox="1"/>
          <p:nvPr/>
        </p:nvSpPr>
        <p:spPr>
          <a:xfrm>
            <a:off x="1085849" y="4905286"/>
            <a:ext cx="7888357" cy="1815882"/>
          </a:xfrm>
          <a:prstGeom prst="rect">
            <a:avLst/>
          </a:prstGeom>
          <a:solidFill>
            <a:srgbClr val="7646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peduli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mana hamba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melayani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tunduk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kekuatan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otoritas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hampir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tak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terbatas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tuan, yang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pasangan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serta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anak-anak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76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F6863-0E11-2C85-53D0-A53FE9107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79" b="20163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2033-0C4E-C3C6-FBFF-DC8909D6D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29" y="2981739"/>
            <a:ext cx="8567946" cy="373711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Rasul Paulus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memberi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nasihat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menghadapi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realitas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memberikan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VISI BARU yang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berpusat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transformasi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orang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secara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individu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yang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kemudian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memiliki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implikasi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lebih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luas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masyarakat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umumnya</a:t>
            </a:r>
            <a:r>
              <a:rPr lang="en-ID" sz="24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: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Gill Sans Nova Cond Ultra Bold" panose="020B0B04020104020203" pitchFamily="34" charset="0"/>
              </a:rPr>
              <a:t>Visinya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bukan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pembebasan</a:t>
            </a:r>
            <a:r>
              <a:rPr lang="en-ID" sz="2400" dirty="0">
                <a:latin typeface="Gill Sans Nova Cond Ultra Bold" panose="020B0B04020104020203" pitchFamily="34" charset="0"/>
              </a:rPr>
              <a:t> hamba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Kekaisaran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Romawi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Sebaliknya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pandangannya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selain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pembebasan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hukum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yaitu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persekutuan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berbasis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saudara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ciptaan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baru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atas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dasar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adopsi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anak-anak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Allah ....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Paulus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revolusi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sosial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terjadi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gereja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tubuh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tingkat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lokal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, 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gereja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 Kristen dan di 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rumah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sz="2400" dirty="0" err="1">
                <a:solidFill>
                  <a:srgbClr val="C00000"/>
                </a:solidFill>
                <a:latin typeface="Impact" panose="020B0806030902050204" pitchFamily="34" charset="0"/>
              </a:rPr>
              <a:t>tangga</a:t>
            </a:r>
            <a:r>
              <a:rPr lang="en-ID" sz="2400" dirty="0">
                <a:solidFill>
                  <a:srgbClr val="C00000"/>
                </a:solidFill>
                <a:latin typeface="Impact" panose="020B080603090205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59887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3F14C2-15C7-5245-5BA2-D8A502E3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81628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HAMBA KRISTUS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6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6EAD3-A005-D5B6-B475-803E2D86B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808966"/>
            <a:ext cx="5790586" cy="4747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4000" dirty="0">
                <a:latin typeface="Tw Cen MT Condensed Extra Bold" panose="020B0803020202020204" pitchFamily="34" charset="0"/>
              </a:rPr>
              <a:t> 6:5, 8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"Hai hamba-hamba,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taatilah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tuanmu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di dunia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takut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gentar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tulus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taat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, Kamu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3200" dirty="0">
                <a:latin typeface="Tw Cen MT Condensed Extra Bold" panose="020B0803020202020204" pitchFamily="34" charset="0"/>
              </a:rPr>
              <a:t> orang,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 hamba,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maupun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merdeka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kalau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berbuat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sesuatu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balasannya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43379-CFC7-6FE6-B23F-7A3064900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00" r="14696"/>
          <a:stretch/>
        </p:blipFill>
        <p:spPr>
          <a:xfrm>
            <a:off x="6267666" y="2097828"/>
            <a:ext cx="2385391" cy="3771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47835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CB9041-3F75-D6AC-92A5-A972F8912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6" r="13679" b="-2"/>
          <a:stretch/>
        </p:blipFill>
        <p:spPr>
          <a:xfrm>
            <a:off x="20" y="-1"/>
            <a:ext cx="3107653" cy="6856413"/>
          </a:xfrm>
          <a:custGeom>
            <a:avLst/>
            <a:gdLst/>
            <a:ahLst/>
            <a:cxnLst/>
            <a:rect l="l" t="t" r="r" b="b"/>
            <a:pathLst>
              <a:path w="4143564" h="6856413">
                <a:moveTo>
                  <a:pt x="0" y="0"/>
                </a:moveTo>
                <a:lnTo>
                  <a:pt x="4141667" y="0"/>
                </a:lnTo>
                <a:lnTo>
                  <a:pt x="4141086" y="145208"/>
                </a:lnTo>
                <a:cubicBezTo>
                  <a:pt x="4109790" y="1611281"/>
                  <a:pt x="3796834" y="3077353"/>
                  <a:pt x="4047199" y="4543426"/>
                </a:cubicBezTo>
                <a:cubicBezTo>
                  <a:pt x="4172382" y="5276463"/>
                  <a:pt x="4156734" y="6009499"/>
                  <a:pt x="4105878" y="6742536"/>
                </a:cubicBezTo>
                <a:lnTo>
                  <a:pt x="4096763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65F4F-EA55-2F8D-B44F-D5B0B666D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673" y="647699"/>
            <a:ext cx="5674377" cy="5951883"/>
          </a:xfrm>
        </p:spPr>
        <p:txBody>
          <a:bodyPr anchor="ctr">
            <a:noAutofit/>
          </a:bodyPr>
          <a:lstStyle/>
          <a:p>
            <a:r>
              <a:rPr lang="en-ID" sz="3200" dirty="0">
                <a:latin typeface="Tw Cen MT Condensed Extra Bold" panose="020B0803020202020204" pitchFamily="34" charset="0"/>
              </a:rPr>
              <a:t>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meminta</a:t>
            </a:r>
            <a:r>
              <a:rPr lang="en-ID" sz="3200" dirty="0">
                <a:latin typeface="Tw Cen MT Condensed Extra Bold" panose="020B0803020202020204" pitchFamily="34" charset="0"/>
              </a:rPr>
              <a:t> para hamba Kristen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mentaati</a:t>
            </a:r>
            <a:r>
              <a:rPr lang="en-ID" sz="3200" dirty="0">
                <a:latin typeface="Tw Cen MT Condensed Extra Bold" panose="020B0803020202020204" pitchFamily="34" charset="0"/>
              </a:rPr>
              <a:t> tuan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pelayanan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tulus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baik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boleh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menempatkan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tuan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tempat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sebaliknya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komitmen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kesetiaan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memotivasi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pelayanan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tulus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terbaik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menempatkan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menggantikan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tuan-tuan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44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DDBBE-3DA5-BDE5-E9A2-4E82D1EA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740" y="3246774"/>
            <a:ext cx="5694745" cy="1172825"/>
          </a:xfrm>
        </p:spPr>
        <p:txBody>
          <a:bodyPr>
            <a:normAutofit/>
          </a:bodyPr>
          <a:lstStyle/>
          <a:p>
            <a:pPr algn="ctr"/>
            <a:r>
              <a:rPr lang="en-US" sz="3500" dirty="0">
                <a:latin typeface="Amasis MT Pro Black" panose="02040A04050005020304" pitchFamily="18" charset="0"/>
              </a:rPr>
              <a:t>EFESUS 6 : 9</a:t>
            </a:r>
            <a:endParaRPr lang="en-ID" sz="35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4C590-CD67-59E0-FE6E-20904512C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60" b="2952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8483-B23F-1D77-8682-26DDEB15B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06" y="4293705"/>
            <a:ext cx="8117785" cy="242514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en-ID" sz="3200" dirty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“Dan </a:t>
            </a:r>
            <a:r>
              <a:rPr lang="en-ID" sz="3200" dirty="0" err="1">
                <a:latin typeface="Franklin Gothic Demi" panose="020B0703020102020204" pitchFamily="34" charset="0"/>
              </a:rPr>
              <a:t>kamu</a:t>
            </a:r>
            <a:r>
              <a:rPr lang="en-ID" sz="3200" dirty="0">
                <a:latin typeface="Franklin Gothic Demi" panose="020B0703020102020204" pitchFamily="34" charset="0"/>
              </a:rPr>
              <a:t> tuan-tuan, </a:t>
            </a:r>
            <a:r>
              <a:rPr lang="en-ID" sz="3200" dirty="0" err="1">
                <a:latin typeface="Franklin Gothic Demi" panose="020B0703020102020204" pitchFamily="34" charset="0"/>
              </a:rPr>
              <a:t>perbuatlah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demikian</a:t>
            </a:r>
            <a:r>
              <a:rPr lang="en-ID" sz="3200" dirty="0">
                <a:latin typeface="Franklin Gothic Demi" panose="020B0703020102020204" pitchFamily="34" charset="0"/>
              </a:rPr>
              <a:t> juga </a:t>
            </a:r>
            <a:r>
              <a:rPr lang="en-ID" sz="3200" dirty="0" err="1">
                <a:latin typeface="Franklin Gothic Demi" panose="020B0703020102020204" pitchFamily="34" charset="0"/>
              </a:rPr>
              <a:t>terhadap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mereka</a:t>
            </a:r>
            <a:r>
              <a:rPr lang="en-ID" sz="3200" dirty="0"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latin typeface="Franklin Gothic Demi" panose="020B0703020102020204" pitchFamily="34" charset="0"/>
              </a:rPr>
              <a:t>jauhkanlah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ancaman</a:t>
            </a:r>
            <a:r>
              <a:rPr lang="en-ID" sz="3200" dirty="0">
                <a:latin typeface="Franklin Gothic Demi" panose="020B0703020102020204" pitchFamily="34" charset="0"/>
              </a:rPr>
              <a:t>. </a:t>
            </a:r>
            <a:r>
              <a:rPr lang="en-ID" sz="3200" dirty="0" err="1">
                <a:latin typeface="Franklin Gothic Demi" panose="020B0703020102020204" pitchFamily="34" charset="0"/>
              </a:rPr>
              <a:t>Ingatlah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bahwa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Tuhan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mereka</a:t>
            </a:r>
            <a:r>
              <a:rPr lang="en-ID" sz="3200" dirty="0"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latin typeface="Franklin Gothic Demi" panose="020B0703020102020204" pitchFamily="34" charset="0"/>
              </a:rPr>
              <a:t>Tuhan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kamu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ada</a:t>
            </a:r>
            <a:r>
              <a:rPr lang="en-ID" sz="3200" dirty="0">
                <a:latin typeface="Franklin Gothic Demi" panose="020B0703020102020204" pitchFamily="34" charset="0"/>
              </a:rPr>
              <a:t> di </a:t>
            </a:r>
            <a:r>
              <a:rPr lang="en-ID" sz="3200" dirty="0" err="1">
                <a:latin typeface="Franklin Gothic Demi" panose="020B0703020102020204" pitchFamily="34" charset="0"/>
              </a:rPr>
              <a:t>sorga</a:t>
            </a:r>
            <a:r>
              <a:rPr lang="en-ID" sz="3200" dirty="0">
                <a:latin typeface="Franklin Gothic Demi" panose="020B0703020102020204" pitchFamily="34" charset="0"/>
              </a:rPr>
              <a:t> dan </a:t>
            </a:r>
            <a:r>
              <a:rPr lang="en-ID" sz="3200" dirty="0" err="1">
                <a:latin typeface="Franklin Gothic Demi" panose="020B0703020102020204" pitchFamily="34" charset="0"/>
              </a:rPr>
              <a:t>Ia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tidak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memandang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muka</a:t>
            </a:r>
            <a:r>
              <a:rPr lang="en-ID" sz="3200" dirty="0">
                <a:latin typeface="Franklin Gothic Demi" panose="020B0703020102020204" pitchFamily="34" charset="0"/>
              </a:rPr>
              <a:t>.”</a:t>
            </a:r>
          </a:p>
          <a:p>
            <a:endParaRPr lang="en-ID" sz="3200" dirty="0">
              <a:latin typeface="Franklin Gothic Demi" panose="020B0703020102020204" pitchFamily="34" charset="0"/>
            </a:endParaRPr>
          </a:p>
          <a:p>
            <a:endParaRPr lang="en-ID" sz="32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12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6DDEE-4BAF-BD91-1CB5-28F09F0C3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9144000" cy="688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B82DD-B57B-51A6-8686-89488CAB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3811"/>
            <a:ext cx="9143999" cy="142854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Visi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Baru yang Paulus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tawarkan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tentang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hubungan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tuan-hamba [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6:5-7],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2E62D-076C-85C4-8268-CC75F0118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563757"/>
            <a:ext cx="8706679" cy="521804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Tuan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diubah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nilainya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oleh Paulus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tuanmu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yang di dunia"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kemudian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menunjuk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arah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Guru yang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sesungguhnya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dan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surgawi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.   </a:t>
            </a:r>
            <a:r>
              <a:rPr lang="en-ID" dirty="0">
                <a:latin typeface="Impact" panose="020B080603090205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melayani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"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rasa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takut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gentar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dengan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tulus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hati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sama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seperti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kamu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taat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Gill Sans Ultra Bold Condensed" panose="020B0A06020104020203" pitchFamily="34" charset="0"/>
              </a:rPr>
              <a:t>Kristus</a:t>
            </a:r>
            <a:r>
              <a:rPr lang="en-ID" dirty="0">
                <a:highlight>
                  <a:srgbClr val="FF00FF"/>
                </a:highlight>
                <a:latin typeface="Gill Sans Ultra Bold Condensed" panose="020B0A06020104020203" pitchFamily="34" charset="0"/>
              </a:rPr>
              <a:t>". 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Paulus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mencatat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perubahan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sangat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jelas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berargumen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hamba Kristen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menawarkan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pelayanan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tulus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hamba,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hamba tuan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 "hamba </a:t>
            </a:r>
            <a:r>
              <a:rPr lang="en-ID" dirty="0" err="1">
                <a:highlight>
                  <a:srgbClr val="FF00FF"/>
                </a:highlight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highlight>
                  <a:srgbClr val="FF00FF"/>
                </a:highlight>
                <a:latin typeface="Franklin Gothic Medium Cond" panose="020B0606030402020204" pitchFamily="34" charset="0"/>
              </a:rPr>
              <a:t>". </a:t>
            </a:r>
            <a:r>
              <a:rPr lang="en-ID" dirty="0">
                <a:latin typeface="Franklin Gothic Medium Cond" panose="020B06060304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melaksanakan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pelayanan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harus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melakukan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"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kehendak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Allah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Gill Sans Ultra Bold Condensed" panose="020B0A06020104020203" pitchFamily="34" charset="0"/>
              </a:rPr>
              <a:t>hati</a:t>
            </a:r>
            <a:r>
              <a:rPr lang="en-ID" dirty="0">
                <a:highlight>
                  <a:srgbClr val="00FFFF"/>
                </a:highlight>
                <a:latin typeface="Gill Sans Ultra Bold Condensed" panose="020B0A06020104020203" pitchFamily="34" charset="0"/>
              </a:rPr>
              <a:t>,"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menawarkan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pelayanan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sepenuh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hati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ditujukan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highlight>
                  <a:srgbClr val="00FFFF"/>
                </a:highlight>
                <a:latin typeface="Franklin Gothic Medium Cond" panose="020B0606030402020204" pitchFamily="34" charset="0"/>
              </a:rPr>
              <a:t> Allah.  </a:t>
            </a:r>
            <a:r>
              <a:rPr lang="en-ID" dirty="0">
                <a:latin typeface="Franklin Gothic Medium Cond" panose="020B06060304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Paulus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mengundang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pelayanan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bermotivasi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positif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diberikan</a:t>
            </a:r>
            <a:r>
              <a:rPr lang="en-ID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“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seperti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melayani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Tuhan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bukan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manusia</a:t>
            </a:r>
            <a:r>
              <a:rPr lang="en-ID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69432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F2D81-444F-486E-1EF7-BB114B2F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5" b="706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ED9D-3125-30AB-4AF7-936973B5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3752850"/>
            <a:ext cx="8812695" cy="28732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pekerjaan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boleh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mengharapkan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pahala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-Nya,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sebuah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gagasan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sangat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menarik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para hamba yang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dibayar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Di </a:t>
            </a:r>
            <a:r>
              <a:rPr lang="en-ID" sz="2600" dirty="0" err="1">
                <a:latin typeface="Franklin Gothic Medium Cond" panose="020B0606030402020204" pitchFamily="34" charset="0"/>
              </a:rPr>
              <a:t>sisi</a:t>
            </a:r>
            <a:r>
              <a:rPr lang="en-ID" sz="2600" dirty="0">
                <a:latin typeface="Franklin Gothic Medium Cond" panose="020B0606030402020204" pitchFamily="34" charset="0"/>
              </a:rPr>
              <a:t> lain, </a:t>
            </a:r>
            <a:r>
              <a:rPr lang="en-ID" sz="26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dirty="0">
                <a:latin typeface="Franklin Gothic Medium Cond" panose="020B0606030402020204" pitchFamily="34" charset="0"/>
              </a:rPr>
              <a:t> hamba </a:t>
            </a:r>
            <a:r>
              <a:rPr lang="en-ID" sz="2600" dirty="0" err="1">
                <a:latin typeface="Franklin Gothic Medium Cond" panose="020B0606030402020204" pitchFamily="34" charset="0"/>
              </a:rPr>
              <a:t>mungkin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dihargai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lebih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buruk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oleh tuan </a:t>
            </a:r>
            <a:r>
              <a:rPr lang="en-ID" sz="2600" dirty="0" err="1">
                <a:latin typeface="Franklin Gothic Medium Cond" panose="020B0606030402020204" pitchFamily="34" charset="0"/>
              </a:rPr>
              <a:t>duniawi</a:t>
            </a:r>
            <a:r>
              <a:rPr lang="en-ID" sz="2600" dirty="0">
                <a:latin typeface="Franklin Gothic Medium Cond" panose="020B0606030402020204" pitchFamily="34" charset="0"/>
              </a:rPr>
              <a:t> [I Petrus 2: 19, 20], </a:t>
            </a:r>
            <a:r>
              <a:rPr lang="en-ID" sz="2600" dirty="0" err="1">
                <a:latin typeface="Franklin Gothic Medium Cond" panose="020B0606030402020204" pitchFamily="34" charset="0"/>
              </a:rPr>
              <a:t>namun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>
                <a:latin typeface="Impact" panose="020B0806030902050204" pitchFamily="34" charset="0"/>
              </a:rPr>
              <a:t>hamba yang </a:t>
            </a:r>
            <a:r>
              <a:rPr lang="en-ID" sz="2600" dirty="0" err="1">
                <a:latin typeface="Impact" panose="020B0806030902050204" pitchFamily="34" charset="0"/>
              </a:rPr>
              <a:t>percaya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memiliki</a:t>
            </a:r>
            <a:r>
              <a:rPr lang="en-ID" sz="2600" dirty="0">
                <a:latin typeface="Impact" panose="020B0806030902050204" pitchFamily="34" charset="0"/>
              </a:rPr>
              <a:t> Tuan yang </a:t>
            </a:r>
            <a:r>
              <a:rPr lang="en-ID" sz="2600" dirty="0" err="1">
                <a:latin typeface="Impact" panose="020B0806030902050204" pitchFamily="34" charset="0"/>
              </a:rPr>
              <a:t>penuh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perhatian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memperhatikan</a:t>
            </a:r>
            <a:r>
              <a:rPr lang="en-ID" sz="2600" dirty="0">
                <a:latin typeface="Impact" panose="020B0806030902050204" pitchFamily="34" charset="0"/>
              </a:rPr>
              <a:t> "</a:t>
            </a:r>
            <a:r>
              <a:rPr lang="en-ID" sz="2600" dirty="0" err="1">
                <a:latin typeface="Impact" panose="020B0806030902050204" pitchFamily="34" charset="0"/>
              </a:rPr>
              <a:t>kalau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berbuat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sesuatu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baik</a:t>
            </a:r>
            <a:r>
              <a:rPr lang="en-ID" sz="2600" dirty="0">
                <a:latin typeface="Impact" panose="020B0806030902050204" pitchFamily="34" charset="0"/>
              </a:rPr>
              <a:t>" dan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menawarkan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pahala</a:t>
            </a:r>
            <a:r>
              <a:rPr lang="en-ID" sz="2600" dirty="0">
                <a:latin typeface="Impact" panose="020B0806030902050204" pitchFamily="34" charset="0"/>
              </a:rPr>
              <a:t> yang </a:t>
            </a:r>
            <a:r>
              <a:rPr lang="en-ID" sz="2600" dirty="0" err="1">
                <a:latin typeface="Impact" panose="020B0806030902050204" pitchFamily="34" charset="0"/>
              </a:rPr>
              <a:t>pasti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1577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CDB774-227D-53DD-67D8-1E9A70BF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278"/>
            <a:ext cx="9144000" cy="1179444"/>
          </a:xfrm>
        </p:spPr>
        <p:txBody>
          <a:bodyPr anchor="ctr">
            <a:normAutofit/>
          </a:bodyPr>
          <a:lstStyle/>
          <a:p>
            <a:pPr algn="ctr"/>
            <a:r>
              <a:rPr lang="nb-NO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TUAN YANG MENJADI HAMBA</a:t>
            </a:r>
            <a:br>
              <a:rPr lang="nb-N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7 September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AE8B9-93F9-7571-68F4-DAC04AB7D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2" y="4007955"/>
            <a:ext cx="5658678" cy="24653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Tuan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memperlakukan</a:t>
            </a:r>
            <a:r>
              <a:rPr lang="en-ID" dirty="0">
                <a:latin typeface="Franklin Gothic Medium Cond" panose="020B0606030402020204" pitchFamily="34" charset="0"/>
              </a:rPr>
              <a:t> hamba-hamba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perbuatan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baik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didorong</a:t>
            </a:r>
            <a:r>
              <a:rPr lang="en-ID" dirty="0">
                <a:latin typeface="Gill Sans Ultra Bold Condensed" panose="020B0A06020104020203" pitchFamily="34" charset="0"/>
              </a:rPr>
              <a:t> oleh </a:t>
            </a:r>
            <a:r>
              <a:rPr lang="en-ID" dirty="0" err="1">
                <a:latin typeface="Gill Sans Ultra Bold Condensed" panose="020B0A06020104020203" pitchFamily="34" charset="0"/>
              </a:rPr>
              <a:t>kesetiaan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Kristus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sesuai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baru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diminta</a:t>
            </a:r>
            <a:r>
              <a:rPr lang="en-ID" dirty="0">
                <a:latin typeface="Franklin Gothic Medium Cond" panose="020B0606030402020204" pitchFamily="34" charset="0"/>
              </a:rPr>
              <a:t> Paulus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para hamba 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6:5-8].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B0AFB-7E9C-A5F8-58E6-AA3BBE67378B}"/>
              </a:ext>
            </a:extLst>
          </p:cNvPr>
          <p:cNvSpPr txBox="1"/>
          <p:nvPr/>
        </p:nvSpPr>
        <p:spPr>
          <a:xfrm>
            <a:off x="738501" y="1764837"/>
            <a:ext cx="791516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6:9 "Dan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tuan-tuan,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perbuatlah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demikian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juga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terhadap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jauhkanlah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ancaman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Ingatlah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sorga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memandang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muka</a:t>
            </a:r>
            <a:r>
              <a:rPr lang="en-ID" sz="28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DCE16-223B-FBC5-0826-9E4E2041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32" y="3855969"/>
            <a:ext cx="2665498" cy="2617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601388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00BB2-A7FE-E34D-220A-2B3E5960B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35" y="723900"/>
            <a:ext cx="4669740" cy="5992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Paulus </a:t>
            </a:r>
            <a:r>
              <a:rPr lang="en-ID" dirty="0" err="1">
                <a:latin typeface="Impact" panose="020B0806030902050204" pitchFamily="34" charset="0"/>
              </a:rPr>
              <a:t>mengatakan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berhenti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mengancam</a:t>
            </a:r>
            <a:r>
              <a:rPr lang="en-ID" dirty="0">
                <a:latin typeface="Impact" panose="020B0806030902050204" pitchFamily="34" charset="0"/>
              </a:rPr>
              <a:t> hamba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praktik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umum</a:t>
            </a:r>
            <a:r>
              <a:rPr lang="en-ID" dirty="0">
                <a:latin typeface="Eras Bold ITC" panose="020B0907030504020204" pitchFamily="34" charset="0"/>
              </a:rPr>
              <a:t> di </a:t>
            </a:r>
            <a:r>
              <a:rPr lang="en-ID" dirty="0" err="1">
                <a:latin typeface="Eras Bold ITC" panose="020B0907030504020204" pitchFamily="34" charset="0"/>
              </a:rPr>
              <a:t>saat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yang mana tuan </a:t>
            </a:r>
            <a:r>
              <a:rPr lang="en-ID" dirty="0" err="1">
                <a:latin typeface="Eras Bold ITC" panose="020B0907030504020204" pitchFamily="34" charset="0"/>
              </a:rPr>
              <a:t>memberikan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berbagai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macam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hukuman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termasuk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pemukulan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pelecehan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seksual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dijual</a:t>
            </a:r>
            <a:r>
              <a:rPr lang="en-ID" dirty="0">
                <a:latin typeface="Eras Bold ITC" panose="020B0907030504020204" pitchFamily="34" charset="0"/>
              </a:rPr>
              <a:t> [</a:t>
            </a:r>
            <a:r>
              <a:rPr lang="en-ID" dirty="0" err="1">
                <a:latin typeface="Eras Bold ITC" panose="020B0907030504020204" pitchFamily="34" charset="0"/>
              </a:rPr>
              <a:t>dipisahkan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dari</a:t>
            </a:r>
            <a:r>
              <a:rPr lang="en-ID" dirty="0">
                <a:latin typeface="Eras Bold ITC" panose="020B0907030504020204" pitchFamily="34" charset="0"/>
              </a:rPr>
              <a:t> orang yang </a:t>
            </a:r>
            <a:r>
              <a:rPr lang="en-ID" dirty="0" err="1">
                <a:latin typeface="Eras Bold ITC" panose="020B0907030504020204" pitchFamily="34" charset="0"/>
              </a:rPr>
              <a:t>dicintai</a:t>
            </a:r>
            <a:r>
              <a:rPr lang="en-ID" dirty="0">
                <a:latin typeface="Eras Bold ITC" panose="020B0907030504020204" pitchFamily="34" charset="0"/>
              </a:rPr>
              <a:t>], </a:t>
            </a:r>
            <a:r>
              <a:rPr lang="en-ID" dirty="0" err="1">
                <a:latin typeface="Eras Bold ITC" panose="020B0907030504020204" pitchFamily="34" charset="0"/>
              </a:rPr>
              <a:t>kerja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rodi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kelaparan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belenggu</a:t>
            </a:r>
            <a:r>
              <a:rPr lang="en-ID" dirty="0">
                <a:latin typeface="Eras Bold ITC" panose="020B0907030504020204" pitchFamily="34" charset="0"/>
              </a:rPr>
              <a:t>, dan </a:t>
            </a:r>
            <a:r>
              <a:rPr lang="en-ID" dirty="0" err="1">
                <a:latin typeface="Eras Bold ITC" panose="020B0907030504020204" pitchFamily="34" charset="0"/>
              </a:rPr>
              <a:t>bahkan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kematian</a:t>
            </a:r>
            <a:r>
              <a:rPr lang="en-ID" dirty="0"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F86E0-17A9-D228-0BFC-563B66F7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5" r="19204" b="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782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0D315-F95C-DD3F-D7A2-270705B0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7D353-B162-C679-9182-65D613C4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685" y="484395"/>
            <a:ext cx="6467061" cy="1940752"/>
          </a:xfrm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Dua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motivasi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para tuan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melihat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melampaui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struktur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sosial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dunia Yunani-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Romawi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berikut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57A42-3F0D-5711-B412-6BA250EC4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012" y="2716004"/>
            <a:ext cx="7759976" cy="36576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yang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dianggap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hamba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rekan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hamba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satu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Tuan </a:t>
            </a:r>
            <a:r>
              <a:rPr lang="en-ID" sz="2600" dirty="0">
                <a:latin typeface="Tw Cen MT Condensed Extra Bold" panose="020B0803020202020204" pitchFamily="34" charset="0"/>
              </a:rPr>
              <a:t>["</a:t>
            </a:r>
            <a:r>
              <a:rPr lang="en-ID" sz="2600" dirty="0" err="1">
                <a:latin typeface="Tw Cen MT Condensed Extra Bold" panose="020B0803020202020204" pitchFamily="34" charset="0"/>
              </a:rPr>
              <a:t>Ingatlah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kamu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ada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2600" dirty="0">
                <a:latin typeface="Tw Cen MT Condensed Extra Bold" panose="020B0803020202020204" pitchFamily="34" charset="0"/>
              </a:rPr>
              <a:t>" [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6:9].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surgawi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menghakimi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tanpa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keberpihakan</a:t>
            </a:r>
            <a:r>
              <a:rPr lang="en-ID" sz="2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2600" dirty="0">
                <a:latin typeface="Tw Cen MT Condensed Extra Bold" panose="020B0803020202020204" pitchFamily="34" charset="0"/>
              </a:rPr>
              <a:t>Karena Tuan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memperlakukan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dianggap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600" dirty="0">
                <a:latin typeface="Tw Cen MT Condensed Extra Bold" panose="020B0803020202020204" pitchFamily="34" charset="0"/>
              </a:rPr>
              <a:t> hamba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kedudukan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yang lain,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2600" dirty="0">
                <a:latin typeface="Tw Cen MT Condensed Extra Bold" panose="020B0803020202020204" pitchFamily="34" charset="0"/>
              </a:rPr>
              <a:t> pula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4815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316515-9B19-962D-EEDB-A07825C58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2" b="808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BCA4E-33B8-D1F2-3FA7-F77F1E7FE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81" y="4953000"/>
            <a:ext cx="8424237" cy="16730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Medium Cond" panose="020B0606030402020204" pitchFamily="34" charset="0"/>
              </a:rPr>
              <a:t>Ketegangan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sosial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dari</a:t>
            </a:r>
            <a:r>
              <a:rPr lang="en-ID" sz="3200" dirty="0">
                <a:latin typeface="Franklin Gothic Medium Cond" panose="020B0606030402020204" pitchFamily="34" charset="0"/>
              </a:rPr>
              <a:t> tuan-hamba "</a:t>
            </a:r>
            <a:r>
              <a:rPr lang="en-ID" sz="3200" dirty="0" err="1">
                <a:latin typeface="Franklin Gothic Medium Cond" panose="020B0606030402020204" pitchFamily="34" charset="0"/>
              </a:rPr>
              <a:t>diselesaikan</a:t>
            </a:r>
            <a:r>
              <a:rPr lang="en-ID" sz="3200" dirty="0">
                <a:latin typeface="Franklin Gothic Medium Cond" panose="020B0606030402020204" pitchFamily="34" charset="0"/>
              </a:rPr>
              <a:t>"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kenyataan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bahwa</a:t>
            </a:r>
            <a:r>
              <a:rPr lang="en-ID" sz="3200" dirty="0">
                <a:latin typeface="Franklin Gothic Medium Cond" panose="020B0606030402020204" pitchFamily="34" charset="0"/>
              </a:rPr>
              <a:t>, di </a:t>
            </a:r>
            <a:r>
              <a:rPr lang="en-ID" sz="3200" dirty="0" err="1">
                <a:latin typeface="Franklin Gothic Medium Cond" panose="020B0606030402020204" pitchFamily="34" charset="0"/>
              </a:rPr>
              <a:t>dalam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jemaat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tuan dan hamba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sama-sama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dipanggil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diangkat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dimuliakan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bersama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surga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EAFED-5F32-6C97-FCCB-921872DF2C06}"/>
              </a:ext>
            </a:extLst>
          </p:cNvPr>
          <p:cNvSpPr txBox="1"/>
          <p:nvPr/>
        </p:nvSpPr>
        <p:spPr>
          <a:xfrm>
            <a:off x="359880" y="3339138"/>
            <a:ext cx="8424237" cy="138499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Tuan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harus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hamba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sesama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warga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kerajaan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 dan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hamba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Tuan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surgawi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599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BF0D-590B-03BB-8F60-AB54F6BB8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466849"/>
            <a:ext cx="4669234" cy="477844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menyembah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dan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Juruselamat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sama</a:t>
            </a:r>
            <a:r>
              <a:rPr lang="en-ID" sz="3600" dirty="0"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dipanggil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mengubah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hidup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sepenuhnya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oleh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kehadiran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Roh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Kudus di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menurut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gambar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Allah di 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 </a:t>
            </a:r>
            <a:r>
              <a:rPr lang="en-ID" sz="3600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sz="3600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471EF-DCEB-2EB9-C4E6-36EAC4DF6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60"/>
          <a:stretch/>
        </p:blipFill>
        <p:spPr>
          <a:xfrm>
            <a:off x="4926409" y="0"/>
            <a:ext cx="4217591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7383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B593-B4AF-4A48-6221-6FFF253A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D6A6-D992-F3A0-2177-27EA0012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860F5-BB50-8BE0-D7EE-51FFEBDD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88F726-DDF7-34C5-9F66-3CAB7B7FB865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05310F-8B31-C76A-04EA-3BDAF7446858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7DC615-C0AC-CA2E-A982-FEB230F4E248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36335-127B-A7C1-0A32-E330779F126C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91663-68E8-B254-5DF8-DBC998514EC7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88F093-2A19-5DC6-1EDC-0C71C84608C1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FD682-714E-7D40-C92E-857469A7ED0F}"/>
              </a:ext>
            </a:extLst>
          </p:cNvPr>
          <p:cNvSpPr txBox="1"/>
          <p:nvPr/>
        </p:nvSpPr>
        <p:spPr>
          <a:xfrm>
            <a:off x="1009649" y="1374777"/>
            <a:ext cx="7802137" cy="769441"/>
          </a:xfrm>
          <a:prstGeom prst="rect">
            <a:avLst/>
          </a:prstGeom>
          <a:solidFill>
            <a:srgbClr val="FFFF3F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Menghormati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orangtua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meskipun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sempurna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membantu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menumbuhkan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kesehatan</a:t>
            </a:r>
            <a:r>
              <a:rPr lang="en-ID" sz="2200" dirty="0">
                <a:latin typeface="Impact" panose="020B0806030902050204" pitchFamily="34" charset="0"/>
              </a:rPr>
              <a:t> dan </a:t>
            </a:r>
            <a:r>
              <a:rPr lang="en-ID" sz="2200" dirty="0" err="1">
                <a:latin typeface="Impact" panose="020B0806030902050204" pitchFamily="34" charset="0"/>
              </a:rPr>
              <a:t>kesejahteraan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C1E3F-D3F7-1FC1-3711-7E4D657187AD}"/>
              </a:ext>
            </a:extLst>
          </p:cNvPr>
          <p:cNvSpPr txBox="1"/>
          <p:nvPr/>
        </p:nvSpPr>
        <p:spPr>
          <a:xfrm>
            <a:off x="1028702" y="2404972"/>
            <a:ext cx="7783084" cy="769441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Orang </a:t>
            </a:r>
            <a:r>
              <a:rPr lang="en-ID" sz="2200" dirty="0" err="1">
                <a:latin typeface="Impact" panose="020B0806030902050204" pitchFamily="34" charset="0"/>
              </a:rPr>
              <a:t>tua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memperlakukan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anak-anak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seolah-olah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mereka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milik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Tuhan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2ED03-8226-080D-50C5-AF09F6E31BB4}"/>
              </a:ext>
            </a:extLst>
          </p:cNvPr>
          <p:cNvSpPr txBox="1"/>
          <p:nvPr/>
        </p:nvSpPr>
        <p:spPr>
          <a:xfrm>
            <a:off x="1028702" y="3502214"/>
            <a:ext cx="7783084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Para hamba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mentaati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tuannya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takut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gentar</a:t>
            </a:r>
            <a:r>
              <a:rPr lang="en-ID" sz="2200" dirty="0"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tulus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hati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sama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seperti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taat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C6B0BC-AC35-1C22-390C-0896D610C2C1}"/>
              </a:ext>
            </a:extLst>
          </p:cNvPr>
          <p:cNvSpPr txBox="1"/>
          <p:nvPr/>
        </p:nvSpPr>
        <p:spPr>
          <a:xfrm>
            <a:off x="1009649" y="4500327"/>
            <a:ext cx="7783084" cy="769441"/>
          </a:xfrm>
          <a:prstGeom prst="rect">
            <a:avLst/>
          </a:prstGeom>
          <a:solidFill>
            <a:srgbClr val="6A0A68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melakukan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boleh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mengharapkan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pahala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E288C-57A7-2A2E-E669-3731D4E0CC5C}"/>
              </a:ext>
            </a:extLst>
          </p:cNvPr>
          <p:cNvSpPr txBox="1"/>
          <p:nvPr/>
        </p:nvSpPr>
        <p:spPr>
          <a:xfrm>
            <a:off x="1009648" y="5548265"/>
            <a:ext cx="7783083" cy="76944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tuan dan hamba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sama-sama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dipanggil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diangkat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dimuliakan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bersama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surga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686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F82FC8-BD55-CA45-07E4-31A4E46904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64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68DB-0B7A-ED19-3B7B-5BA593DB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25" y="1009650"/>
            <a:ext cx="5210174" cy="5110163"/>
          </a:xfrm>
        </p:spPr>
        <p:txBody>
          <a:bodyPr>
            <a:normAutofit/>
          </a:bodyPr>
          <a:lstStyle/>
          <a:p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membahas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topik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persatuan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Paulus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menyelidiki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salah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kategori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persatuan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paling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kontroversial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sulit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: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persatuan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antargenerasi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antara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kelompok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kelompok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sosial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  <a:p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situasi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, Paulus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memiliki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solusi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Injil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sama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: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persatuan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"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EFD30-D008-1297-DB9E-0C5CB32A2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87"/>
          <a:stretch/>
        </p:blipFill>
        <p:spPr>
          <a:xfrm>
            <a:off x="441921" y="1806178"/>
            <a:ext cx="3120430" cy="3036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939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BAD37F-AB0C-7363-8DD1-A91395EF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30" cy="1181628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NASIHAT UNTUK ANAK-ANAK</a:t>
            </a:r>
            <a:b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3 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2FF6B-21B4-D1B5-9E24-EB702833F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2139374"/>
            <a:ext cx="4890524" cy="4248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Franklin Gothic Demi" panose="020B0703020102020204" pitchFamily="34" charset="0"/>
              </a:rPr>
              <a:t>Efesus</a:t>
            </a:r>
            <a:r>
              <a:rPr lang="en-ID" sz="4000" dirty="0">
                <a:latin typeface="Franklin Gothic Demi" panose="020B0703020102020204" pitchFamily="34" charset="0"/>
              </a:rPr>
              <a:t> 6:1-3 </a:t>
            </a:r>
          </a:p>
          <a:p>
            <a:pPr marL="0" indent="0">
              <a:buNone/>
            </a:pPr>
            <a:r>
              <a:rPr lang="en-ID" dirty="0">
                <a:latin typeface="Franklin Gothic Demi" panose="020B0703020102020204" pitchFamily="34" charset="0"/>
              </a:rPr>
              <a:t>"</a:t>
            </a:r>
            <a:r>
              <a:rPr lang="en-ID" dirty="0">
                <a:highlight>
                  <a:srgbClr val="FFFF00"/>
                </a:highlight>
                <a:latin typeface="Eras Bold ITC" panose="020B0907030504020204" pitchFamily="34" charset="0"/>
              </a:rPr>
              <a:t>Hai </a:t>
            </a:r>
            <a:r>
              <a:rPr lang="en-ID" dirty="0" err="1">
                <a:highlight>
                  <a:srgbClr val="FFFF00"/>
                </a:highlight>
                <a:latin typeface="Eras Bold ITC" panose="020B0907030504020204" pitchFamily="34" charset="0"/>
              </a:rPr>
              <a:t>anak-anak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Nova Cond Ultra Bold" panose="020B0B04020104020203" pitchFamily="34" charset="0"/>
              </a:rPr>
              <a:t>taatilah</a:t>
            </a:r>
            <a:r>
              <a:rPr lang="en-ID" dirty="0">
                <a:highlight>
                  <a:srgbClr val="00FF00"/>
                </a:highlight>
                <a:latin typeface="Franklin Gothic Demi" panose="020B0703020102020204" pitchFamily="34" charset="0"/>
              </a:rPr>
              <a:t> orang </a:t>
            </a:r>
            <a:r>
              <a:rPr lang="en-ID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tuamu</a:t>
            </a:r>
            <a:r>
              <a:rPr lang="en-ID" dirty="0">
                <a:highlight>
                  <a:srgbClr val="00FF00"/>
                </a:highlight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dalam</a:t>
            </a:r>
            <a:r>
              <a:rPr lang="en-ID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Tuhan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karena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haruslah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demikian</a:t>
            </a:r>
            <a:r>
              <a:rPr lang="en-ID" dirty="0">
                <a:latin typeface="Franklin Gothic Demi" panose="020B07030201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Gill Sans Nova Cond Ultra Bold" panose="020B0B04020104020203" pitchFamily="34" charset="0"/>
              </a:rPr>
              <a:t>Hormatilah</a:t>
            </a:r>
            <a:r>
              <a:rPr lang="en-ID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ayahmu</a:t>
            </a:r>
            <a:r>
              <a:rPr lang="en-ID" dirty="0">
                <a:highlight>
                  <a:srgbClr val="FFFF00"/>
                </a:highlight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ibumu</a:t>
            </a:r>
            <a:r>
              <a:rPr lang="en-ID" dirty="0">
                <a:latin typeface="Franklin Gothic Demi" panose="020B0703020102020204" pitchFamily="34" charset="0"/>
              </a:rPr>
              <a:t> —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adalah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suatu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perintah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penting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seperti</a:t>
            </a:r>
            <a:r>
              <a:rPr lang="en-ID" dirty="0">
                <a:latin typeface="Franklin Gothic Demi" panose="020B0703020102020204" pitchFamily="34" charset="0"/>
              </a:rPr>
              <a:t> yang </a:t>
            </a:r>
            <a:r>
              <a:rPr lang="en-ID" dirty="0" err="1">
                <a:latin typeface="Franklin Gothic Demi" panose="020B0703020102020204" pitchFamily="34" charset="0"/>
              </a:rPr>
              <a:t>nyata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dari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janji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ini</a:t>
            </a:r>
            <a:r>
              <a:rPr lang="en-ID" dirty="0">
                <a:latin typeface="Franklin Gothic Demi" panose="020B0703020102020204" pitchFamily="34" charset="0"/>
              </a:rPr>
              <a:t>: </a:t>
            </a:r>
            <a:r>
              <a:rPr lang="en-ID" dirty="0" err="1">
                <a:latin typeface="Franklin Gothic Demi" panose="020B0703020102020204" pitchFamily="34" charset="0"/>
              </a:rPr>
              <a:t>supaya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kamu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berbahagia</a:t>
            </a:r>
            <a:r>
              <a:rPr lang="en-ID" dirty="0"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latin typeface="Franklin Gothic Demi" panose="020B0703020102020204" pitchFamily="34" charset="0"/>
              </a:rPr>
              <a:t>panjang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umurmu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bumi</a:t>
            </a:r>
            <a:r>
              <a:rPr lang="en-ID" dirty="0">
                <a:latin typeface="Franklin Gothic Demi" panose="020B0703020102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91802-E505-8213-1011-CA8147C43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8" r="18628"/>
          <a:stretch/>
        </p:blipFill>
        <p:spPr>
          <a:xfrm>
            <a:off x="5557774" y="2139374"/>
            <a:ext cx="3122400" cy="3896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70379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F9B52-5855-C43E-10C1-7F9F5B841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499" r="19995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D2599-FB37-BCCB-62CF-10C23E26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22" y="742123"/>
            <a:ext cx="4473078" cy="57514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Kata "</a:t>
            </a:r>
            <a:r>
              <a:rPr lang="en-ID" sz="30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anak-anak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" [</a:t>
            </a:r>
            <a:r>
              <a:rPr lang="en-ID" sz="30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bahasa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Yunani: </a:t>
            </a:r>
            <a:r>
              <a:rPr lang="en-ID" sz="3000" i="1" dirty="0">
                <a:solidFill>
                  <a:schemeClr val="bg1"/>
                </a:solidFill>
                <a:highlight>
                  <a:srgbClr val="008080"/>
                </a:highlight>
                <a:latin typeface="Franklin Gothic Demi" panose="020B0703020102020204" pitchFamily="34" charset="0"/>
              </a:rPr>
              <a:t>ta </a:t>
            </a:r>
            <a:r>
              <a:rPr lang="en-ID" sz="3000" i="1" dirty="0" err="1">
                <a:solidFill>
                  <a:schemeClr val="bg1"/>
                </a:solidFill>
                <a:highlight>
                  <a:srgbClr val="008080"/>
                </a:highlight>
                <a:latin typeface="Franklin Gothic Demi" panose="020B0703020102020204" pitchFamily="34" charset="0"/>
              </a:rPr>
              <a:t>tekna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] </a:t>
            </a:r>
            <a:r>
              <a:rPr lang="en-ID" sz="30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dapat</a:t>
            </a:r>
            <a:r>
              <a:rPr lang="en-ID" sz="30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merujuk</a:t>
            </a:r>
            <a:r>
              <a:rPr lang="en-ID" sz="30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30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berbagai</a:t>
            </a:r>
            <a:r>
              <a:rPr lang="en-ID" sz="30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usia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0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karena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tradisi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Yunani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anak-anak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tetap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berada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di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bawah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otoritas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ayah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sampai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ayah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berusia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60 </a:t>
            </a:r>
            <a:r>
              <a:rPr lang="en-ID" sz="3000" dirty="0" err="1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tahun</a:t>
            </a:r>
            <a:r>
              <a:rPr lang="en-ID" sz="3000" dirty="0">
                <a:solidFill>
                  <a:srgbClr val="000000"/>
                </a:solidFill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atau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30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tradisi</a:t>
            </a:r>
            <a:r>
              <a:rPr lang="en-ID" sz="3000" dirty="0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Romawi</a:t>
            </a:r>
            <a:r>
              <a:rPr lang="en-ID" sz="3000" dirty="0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sampai</a:t>
            </a:r>
            <a:r>
              <a:rPr lang="en-ID" sz="3000" dirty="0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kematiannya</a:t>
            </a:r>
            <a:r>
              <a:rPr lang="en-ID" sz="3000" dirty="0">
                <a:solidFill>
                  <a:srgbClr val="000000"/>
                </a:solidFill>
                <a:highlight>
                  <a:srgbClr val="FFFF00"/>
                </a:highlight>
                <a:latin typeface="Franklin Gothic Demi" panose="020B07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3776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11B13-50D5-AA2A-2883-2D357E07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29" y="657225"/>
            <a:ext cx="4924011" cy="52673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Perintah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taat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terhadap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tua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tidaklah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mutlak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Impact" panose="020B0806030902050204" pitchFamily="34" charset="0"/>
              </a:rPr>
              <a:t>.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Karena,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ketika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perintah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orangtua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bertentangan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tuntutan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mungkin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menyakitkan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anak-anak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] 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harus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mematuhi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Allah 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dan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memercayai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konsekuensinya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bersama</a:t>
            </a:r>
            <a:r>
              <a:rPr lang="en-ID" sz="32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Dia</a:t>
            </a:r>
            <a:r>
              <a:rPr lang="en-ID" sz="3200" dirty="0">
                <a:latin typeface="Tw Cen MT Condensed Extra Bold" panose="020B0803020202020204" pitchFamily="34" charset="0"/>
              </a:rPr>
              <a:t>"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F43C2-9382-687B-3A58-43E6D6E29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21527"/>
          <a:stretch/>
        </p:blipFill>
        <p:spPr>
          <a:xfrm>
            <a:off x="4927214" y="10"/>
            <a:ext cx="421450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386712-3D3F-467A-529D-225D253D7D65}"/>
              </a:ext>
            </a:extLst>
          </p:cNvPr>
          <p:cNvSpPr txBox="1"/>
          <p:nvPr/>
        </p:nvSpPr>
        <p:spPr>
          <a:xfrm>
            <a:off x="236260" y="6158370"/>
            <a:ext cx="5152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b="1" dirty="0">
                <a:latin typeface="Franklin Gothic Medium Cond" panose="020B0606030402020204" pitchFamily="34" charset="0"/>
              </a:rPr>
              <a:t>Ellen G. White, Adventist Home,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hlm</a:t>
            </a:r>
            <a:r>
              <a:rPr lang="en-ID" sz="2400" b="1" dirty="0">
                <a:latin typeface="Franklin Gothic Medium Cond" panose="020B0606030402020204" pitchFamily="34" charset="0"/>
              </a:rPr>
              <a:t>. 293.</a:t>
            </a:r>
          </a:p>
        </p:txBody>
      </p:sp>
    </p:spTree>
    <p:extLst>
      <p:ext uri="{BB962C8B-B14F-4D97-AF65-F5344CB8AC3E}">
        <p14:creationId xmlns:p14="http://schemas.microsoft.com/office/powerpoint/2010/main" val="257706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747A76-7247-9883-59FF-2F72A5D5A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382" r="25382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783B-CE52-4E9F-47D7-528B54F7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271934"/>
            <a:ext cx="4948031" cy="5143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Paulus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melengkapi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nasihatnya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anak-anak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mengutip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perintah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kelima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yang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kesaksian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nilai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tinggi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tempatkan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Sepuluh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Perintah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sumber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bimbingan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pengikut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4:25, 28; </a:t>
            </a:r>
            <a:r>
              <a:rPr lang="en-ID" sz="3200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5:3-14]. </a:t>
            </a:r>
          </a:p>
        </p:txBody>
      </p:sp>
    </p:spTree>
    <p:extLst>
      <p:ext uri="{BB962C8B-B14F-4D97-AF65-F5344CB8AC3E}">
        <p14:creationId xmlns:p14="http://schemas.microsoft.com/office/powerpoint/2010/main" val="2470828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1A6F78-C919-46F0-9B0A-2ED388861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9882614-11C4-4368-9534-6EBAC3488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10268" y="-2598963"/>
            <a:ext cx="7223503" cy="12071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FA78C-4BBF-F8FD-8F84-EECBAF6697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9" b="21763"/>
          <a:stretch/>
        </p:blipFill>
        <p:spPr>
          <a:xfrm>
            <a:off x="20" y="-2"/>
            <a:ext cx="9143980" cy="3657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C59B8F-AEFF-4D3A-BA0E-3C4311198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797"/>
            <a:ext cx="89154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E10D2-4D37-4DF7-6BA0-DDA6DC826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18" y="3911155"/>
            <a:ext cx="8622075" cy="269328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Perintah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kelima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kesaksian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menghormati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orangtua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bagian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rancangan</a:t>
            </a:r>
            <a:r>
              <a:rPr lang="en-ID" sz="3200" dirty="0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00"/>
                </a:highlight>
                <a:latin typeface="Tw Cen MT Condensed Extra Bold" panose="020B0803020202020204" pitchFamily="34" charset="0"/>
              </a:rPr>
              <a:t>berkembang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Menghormati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orangtua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sempurna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membantu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menumbuhkan</a:t>
            </a:r>
            <a:r>
              <a:rPr lang="en-ID" sz="3200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kesehatan</a:t>
            </a:r>
            <a:r>
              <a:rPr lang="en-ID" sz="3200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 dan </a:t>
            </a:r>
            <a:r>
              <a:rPr lang="en-ID" sz="3200" dirty="0" err="1">
                <a:solidFill>
                  <a:srgbClr val="0070C0"/>
                </a:solidFill>
                <a:latin typeface="Gill Sans Nova Cond Ultra Bold" panose="020B0B04020104020203" pitchFamily="34" charset="0"/>
              </a:rPr>
              <a:t>kesejahteraan</a:t>
            </a:r>
            <a:r>
              <a:rPr lang="en-ID" sz="3200" dirty="0">
                <a:solidFill>
                  <a:srgbClr val="0070C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42CD37-C859-44CD-853E-5A3427DDB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8AB037-EB1E-88A0-0361-8B6F7883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2"/>
            <a:ext cx="9151630" cy="1063131"/>
          </a:xfrm>
        </p:spPr>
        <p:txBody>
          <a:bodyPr anchor="ctr">
            <a:normAutofit/>
          </a:bodyPr>
          <a:lstStyle/>
          <a:p>
            <a:pPr algn="ctr"/>
            <a:r>
              <a:rPr lang="nb-NO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NASIHAT UNTUK ORANG TUA</a:t>
            </a:r>
            <a:br>
              <a:rPr lang="nb-N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4 September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F785D-607B-A7B3-7493-D9BFF6D8B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88" y="4287079"/>
            <a:ext cx="8323222" cy="22690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44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4400" dirty="0">
                <a:latin typeface="Tw Cen MT Condensed Extra Bold" panose="020B0803020202020204" pitchFamily="34" charset="0"/>
              </a:rPr>
              <a:t> 6:4</a:t>
            </a:r>
          </a:p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bapa-bapa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janganlah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bangkitkan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amarah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anak-anakmu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didiklah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ajaran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nasihat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9D587-6F51-3681-7700-97D0148F3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043" r="-351" b="29468"/>
          <a:stretch/>
        </p:blipFill>
        <p:spPr>
          <a:xfrm>
            <a:off x="1337866" y="1649542"/>
            <a:ext cx="6468267" cy="2412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121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514</TotalTime>
  <Words>1551</Words>
  <Application>Microsoft Office PowerPoint</Application>
  <PresentationFormat>On-screen Show (4:3)</PresentationFormat>
  <Paragraphs>75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Aharoni</vt:lpstr>
      <vt:lpstr>Amasis MT Pro Black</vt:lpstr>
      <vt:lpstr>Arial</vt:lpstr>
      <vt:lpstr>Bernard MT Condensed</vt:lpstr>
      <vt:lpstr>Calibri</vt:lpstr>
      <vt:lpstr>Calibri Light</vt:lpstr>
      <vt:lpstr>Eras Bold ITC</vt:lpstr>
      <vt:lpstr>Franklin Gothic Demi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MEMPRAKTIKKAN KESETIAAN TERTINGGI KEPADA KRISTUS</vt:lpstr>
      <vt:lpstr>EFESUS 6 : 9</vt:lpstr>
      <vt:lpstr>PowerPoint Presentation</vt:lpstr>
      <vt:lpstr>NASIHAT UNTUK ANAK-ANAK Minggu, 3 September 2023</vt:lpstr>
      <vt:lpstr>PowerPoint Presentation</vt:lpstr>
      <vt:lpstr>PowerPoint Presentation</vt:lpstr>
      <vt:lpstr>PowerPoint Presentation</vt:lpstr>
      <vt:lpstr>PowerPoint Presentation</vt:lpstr>
      <vt:lpstr>NASIHAT UNTUK ORANG TUA Senin, 4 September 2023</vt:lpstr>
      <vt:lpstr>PowerPoint Presentation</vt:lpstr>
      <vt:lpstr>PowerPoint Presentation</vt:lpstr>
      <vt:lpstr>Nasihat Ellen G. White,  Membina Anak Yang Bertanggung Jawab, hal. 275, sebagai berikut :</vt:lpstr>
      <vt:lpstr>PowerPoint Presentation</vt:lpstr>
      <vt:lpstr>PERHAMBAAN DALAM KITAB SUCI DAN SEJARAH Selasa, 5 September 2023</vt:lpstr>
      <vt:lpstr>PowerPoint Presentation</vt:lpstr>
      <vt:lpstr>PowerPoint Presentation</vt:lpstr>
      <vt:lpstr>PowerPoint Presentation</vt:lpstr>
      <vt:lpstr>HAMBA KRISTUS Rabu, 6 September 2023</vt:lpstr>
      <vt:lpstr>PowerPoint Presentation</vt:lpstr>
      <vt:lpstr>Visi Baru yang Paulus tawarkan tentang hubungan tuan-hamba [Efesus 6:5-7], adalah :</vt:lpstr>
      <vt:lpstr>PowerPoint Presentation</vt:lpstr>
      <vt:lpstr>TUAN YANG MENJADI HAMBA Kamis, 7 September 2023</vt:lpstr>
      <vt:lpstr>PowerPoint Presentation</vt:lpstr>
      <vt:lpstr>Dua motivasi Paulus kepada para tuan untuk melihat melampaui struktur sosial dunia Yunani-Romawi, sebagai berikut: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MEMPRAKTIKKAN KESETIAAN TERTINGGI KEPADA KRISTUS</dc:title>
  <dc:creator>Office365</dc:creator>
  <cp:lastModifiedBy>Office365</cp:lastModifiedBy>
  <cp:revision>20</cp:revision>
  <dcterms:created xsi:type="dcterms:W3CDTF">2023-09-05T01:00:05Z</dcterms:created>
  <dcterms:modified xsi:type="dcterms:W3CDTF">2023-09-07T05:33:50Z</dcterms:modified>
</cp:coreProperties>
</file>