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83" r:id="rId4"/>
    <p:sldId id="258" r:id="rId5"/>
    <p:sldId id="259" r:id="rId6"/>
    <p:sldId id="270" r:id="rId7"/>
    <p:sldId id="260" r:id="rId8"/>
    <p:sldId id="261" r:id="rId9"/>
    <p:sldId id="262" r:id="rId10"/>
    <p:sldId id="271" r:id="rId11"/>
    <p:sldId id="263" r:id="rId12"/>
    <p:sldId id="272" r:id="rId13"/>
    <p:sldId id="264" r:id="rId14"/>
    <p:sldId id="266" r:id="rId15"/>
    <p:sldId id="274" r:id="rId16"/>
    <p:sldId id="275" r:id="rId17"/>
    <p:sldId id="276" r:id="rId18"/>
    <p:sldId id="267" r:id="rId19"/>
    <p:sldId id="277" r:id="rId20"/>
    <p:sldId id="278" r:id="rId21"/>
    <p:sldId id="279" r:id="rId22"/>
    <p:sldId id="268" r:id="rId23"/>
    <p:sldId id="280" r:id="rId24"/>
    <p:sldId id="281" r:id="rId25"/>
    <p:sldId id="284" r:id="rId26"/>
    <p:sldId id="282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52C"/>
    <a:srgbClr val="111F37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D44-E133-4090-A9C5-2FF7016E8F76}" type="datetimeFigureOut">
              <a:rPr lang="en-ID" smtClean="0"/>
              <a:t>31/08/2023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9DE4-FD29-4619-81A2-3AD28AEB4E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804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D44-E133-4090-A9C5-2FF7016E8F76}" type="datetimeFigureOut">
              <a:rPr lang="en-ID" smtClean="0"/>
              <a:t>31/08/2023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9DE4-FD29-4619-81A2-3AD28AEB4E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964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D44-E133-4090-A9C5-2FF7016E8F76}" type="datetimeFigureOut">
              <a:rPr lang="en-ID" smtClean="0"/>
              <a:t>31/08/2023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9DE4-FD29-4619-81A2-3AD28AEB4E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251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D44-E133-4090-A9C5-2FF7016E8F76}" type="datetimeFigureOut">
              <a:rPr lang="en-ID" smtClean="0"/>
              <a:t>31/08/2023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9DE4-FD29-4619-81A2-3AD28AEB4E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955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D44-E133-4090-A9C5-2FF7016E8F76}" type="datetimeFigureOut">
              <a:rPr lang="en-ID" smtClean="0"/>
              <a:t>31/08/2023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9DE4-FD29-4619-81A2-3AD28AEB4E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507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D44-E133-4090-A9C5-2FF7016E8F76}" type="datetimeFigureOut">
              <a:rPr lang="en-ID" smtClean="0"/>
              <a:t>31/08/2023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9DE4-FD29-4619-81A2-3AD28AEB4E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075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D44-E133-4090-A9C5-2FF7016E8F76}" type="datetimeFigureOut">
              <a:rPr lang="en-ID" smtClean="0"/>
              <a:t>31/08/2023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9DE4-FD29-4619-81A2-3AD28AEB4E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80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D44-E133-4090-A9C5-2FF7016E8F76}" type="datetimeFigureOut">
              <a:rPr lang="en-ID" smtClean="0"/>
              <a:t>31/08/2023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9DE4-FD29-4619-81A2-3AD28AEB4E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514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D44-E133-4090-A9C5-2FF7016E8F76}" type="datetimeFigureOut">
              <a:rPr lang="en-ID" smtClean="0"/>
              <a:t>31/08/2023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9DE4-FD29-4619-81A2-3AD28AEB4E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438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D44-E133-4090-A9C5-2FF7016E8F76}" type="datetimeFigureOut">
              <a:rPr lang="en-ID" smtClean="0"/>
              <a:t>31/08/2023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9DE4-FD29-4619-81A2-3AD28AEB4E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763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D4D44-E133-4090-A9C5-2FF7016E8F76}" type="datetimeFigureOut">
              <a:rPr lang="en-ID" smtClean="0"/>
              <a:t>31/08/2023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9DE4-FD29-4619-81A2-3AD28AEB4E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582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D4D44-E133-4090-A9C5-2FF7016E8F76}" type="datetimeFigureOut">
              <a:rPr lang="en-ID" smtClean="0"/>
              <a:t>31/08/2023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9DE4-FD29-4619-81A2-3AD28AEB4E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489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B31D95-A22C-4C5C-513F-70D3E660F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45" r="2572" b="1"/>
          <a:stretch/>
        </p:blipFill>
        <p:spPr>
          <a:xfrm>
            <a:off x="-2585" y="-1"/>
            <a:ext cx="9146585" cy="687974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064451" y="791834"/>
            <a:ext cx="3020876" cy="9154947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584" y="0"/>
            <a:ext cx="2132551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79028" y="21736"/>
            <a:ext cx="2364646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585" y="5288433"/>
            <a:ext cx="9149779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5100" y="2905286"/>
            <a:ext cx="3866773" cy="4082144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124ED-E9B0-A58A-895C-1CC85B3D3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980" y="5147079"/>
            <a:ext cx="5366004" cy="1429565"/>
          </a:xfrm>
          <a:solidFill>
            <a:srgbClr val="4F252C"/>
          </a:solidFill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SUAMI DAN ISTRI : </a:t>
            </a:r>
            <a:r>
              <a:rPr lang="en-US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BERSAMA DI SALIB</a:t>
            </a:r>
            <a:endParaRPr lang="en-ID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1DA0E-5C77-0A1E-C4DF-1AD2860C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25" y="5885351"/>
            <a:ext cx="3476856" cy="618479"/>
          </a:xfrm>
        </p:spPr>
        <p:txBody>
          <a:bodyPr>
            <a:no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F0502020204030204" pitchFamily="34" charset="0"/>
              </a:rPr>
              <a:t>Pelajaran ke-10,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F0502020204030204" pitchFamily="34" charset="0"/>
              </a:rPr>
              <a:t>Triwulan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F0502020204030204" pitchFamily="34" charset="0"/>
              </a:rPr>
              <a:t> III</a:t>
            </a:r>
          </a:p>
          <a:p>
            <a:pPr algn="l"/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F0502020204030204" pitchFamily="34" charset="0"/>
              </a:rPr>
              <a:t>Tahun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ExtraBold" panose="020F0502020204030204" pitchFamily="34" charset="0"/>
              </a:rPr>
              <a:t> 2023</a:t>
            </a:r>
            <a:endParaRPr lang="en-ID" sz="1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74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14C8A8-9F96-0252-E003-777BBD791C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6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D76169-39AD-10FA-BE51-EA974D5E9E39}"/>
              </a:ext>
            </a:extLst>
          </p:cNvPr>
          <p:cNvSpPr txBox="1"/>
          <p:nvPr/>
        </p:nvSpPr>
        <p:spPr>
          <a:xfrm>
            <a:off x="1770825" y="582066"/>
            <a:ext cx="6831501" cy="56938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D" sz="28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Memandikan</a:t>
            </a:r>
            <a:r>
              <a:rPr lang="en-ID" sz="28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mempelai</a:t>
            </a:r>
            <a:r>
              <a:rPr lang="en-ID" sz="28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wanita</a:t>
            </a:r>
            <a:r>
              <a:rPr lang="en-ID" sz="28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-Nya. </a:t>
            </a:r>
            <a:r>
              <a:rPr lang="en-ID" sz="2800" dirty="0" err="1">
                <a:latin typeface="Tw Cen MT Condensed Extra Bold" panose="020B0803020202020204" pitchFamily="34" charset="0"/>
              </a:rPr>
              <a:t>Persiapan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pengantin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wanita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adalah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bagian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penting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dari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perayaan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pernikahan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kuno</a:t>
            </a:r>
            <a:r>
              <a:rPr lang="en-ID" sz="2800" dirty="0">
                <a:latin typeface="Tw Cen MT Condensed Extra Bold" panose="020B0803020202020204" pitchFamily="34" charset="0"/>
              </a:rPr>
              <a:t>. </a:t>
            </a:r>
            <a:r>
              <a:rPr lang="en-ID" sz="2800" dirty="0" err="1">
                <a:latin typeface="Tw Cen MT Condensed Extra Bold" panose="020B0803020202020204" pitchFamily="34" charset="0"/>
              </a:rPr>
              <a:t>Seperti</a:t>
            </a:r>
            <a:r>
              <a:rPr lang="en-ID" sz="2800" dirty="0">
                <a:latin typeface="Tw Cen MT Condensed Extra Bold" panose="020B0803020202020204" pitchFamily="34" charset="0"/>
              </a:rPr>
              <a:t> juga pada zaman </a:t>
            </a:r>
            <a:r>
              <a:rPr lang="en-ID" sz="2800" dirty="0" err="1">
                <a:latin typeface="Tw Cen MT Condensed Extra Bold" panose="020B0803020202020204" pitchFamily="34" charset="0"/>
              </a:rPr>
              <a:t>sekarang</a:t>
            </a:r>
            <a:r>
              <a:rPr lang="en-ID" sz="2800" dirty="0">
                <a:latin typeface="Tw Cen MT Condensed Extra Bold" panose="020B0803020202020204" pitchFamily="34" charset="0"/>
              </a:rPr>
              <a:t>, </a:t>
            </a:r>
            <a:r>
              <a:rPr lang="en-ID" sz="2800" dirty="0" err="1">
                <a:latin typeface="Tw Cen MT Condensed Extra Bold" panose="020B0803020202020204" pitchFamily="34" charset="0"/>
              </a:rPr>
              <a:t>pengiring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pengantin</a:t>
            </a:r>
            <a:r>
              <a:rPr lang="en-ID" sz="2800" dirty="0">
                <a:latin typeface="Tw Cen MT Condensed Extra Bold" panose="020B0803020202020204" pitchFamily="34" charset="0"/>
              </a:rPr>
              <a:t> dan </a:t>
            </a:r>
            <a:r>
              <a:rPr lang="en-ID" sz="2800" dirty="0" err="1">
                <a:latin typeface="Tw Cen MT Condensed Extra Bold" panose="020B0803020202020204" pitchFamily="34" charset="0"/>
              </a:rPr>
              <a:t>kerabat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wanita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dari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pengantin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wanita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mempersiapkannya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untuk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upacara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tersebut</a:t>
            </a:r>
            <a:r>
              <a:rPr lang="en-ID" sz="2800" dirty="0">
                <a:latin typeface="Tw Cen MT Condensed Extra Bold" panose="020B0803020202020204" pitchFamily="34" charset="0"/>
              </a:rPr>
              <a:t>. </a:t>
            </a:r>
          </a:p>
          <a:p>
            <a:pPr marL="0" indent="0">
              <a:buNone/>
            </a:pPr>
            <a:endParaRPr lang="en-ID" sz="1600" dirty="0">
              <a:latin typeface="Tw Cen MT Condensed Extra Bold" panose="020B0803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Tw Cen MT Condensed Extra Bold" panose="020B0803020202020204" pitchFamily="34" charset="0"/>
              </a:rPr>
              <a:t>Paulus </a:t>
            </a:r>
            <a:r>
              <a:rPr lang="en-ID" sz="2800" dirty="0" err="1">
                <a:latin typeface="Tw Cen MT Condensed Extra Bold" panose="020B0803020202020204" pitchFamily="34" charset="0"/>
              </a:rPr>
              <a:t>membayangkan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Mempelai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Laki-laki</a:t>
            </a:r>
            <a:r>
              <a:rPr lang="en-ID" sz="2800" dirty="0">
                <a:latin typeface="Tw Cen MT Condensed Extra Bold" panose="020B0803020202020204" pitchFamily="34" charset="0"/>
              </a:rPr>
              <a:t> Ilahi </a:t>
            </a:r>
            <a:r>
              <a:rPr lang="en-ID" sz="2800" dirty="0" err="1">
                <a:latin typeface="Tw Cen MT Condensed Extra Bold" panose="020B0803020202020204" pitchFamily="34" charset="0"/>
              </a:rPr>
              <a:t>mempersiapkan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mempelai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wanita</a:t>
            </a:r>
            <a:r>
              <a:rPr lang="en-ID" sz="2800" dirty="0">
                <a:latin typeface="Tw Cen MT Condensed Extra Bold" panose="020B0803020202020204" pitchFamily="34" charset="0"/>
              </a:rPr>
              <a:t>-Nya </a:t>
            </a:r>
            <a:r>
              <a:rPr lang="en-ID" sz="2800" dirty="0" err="1">
                <a:latin typeface="Tw Cen MT Condensed Extra Bold" panose="020B0803020202020204" pitchFamily="34" charset="0"/>
              </a:rPr>
              <a:t>untuk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pernikahan</a:t>
            </a:r>
            <a:r>
              <a:rPr lang="en-ID" sz="2800" dirty="0">
                <a:latin typeface="Tw Cen MT Condensed Extra Bold" panose="020B0803020202020204" pitchFamily="34" charset="0"/>
              </a:rPr>
              <a:t>! </a:t>
            </a:r>
            <a:r>
              <a:rPr lang="en-ID" sz="2800" dirty="0" err="1">
                <a:latin typeface="Tw Cen MT Condensed Extra Bold" panose="020B0803020202020204" pitchFamily="34" charset="0"/>
              </a:rPr>
              <a:t>Dialah</a:t>
            </a:r>
            <a:r>
              <a:rPr lang="en-ID" sz="2800" dirty="0">
                <a:latin typeface="Tw Cen MT Condensed Extra Bold" panose="020B0803020202020204" pitchFamily="34" charset="0"/>
              </a:rPr>
              <a:t> yang </a:t>
            </a:r>
            <a:r>
              <a:rPr lang="en-ID" sz="2800" dirty="0" err="1">
                <a:latin typeface="Tw Cen MT Condensed Extra Bold" panose="020B0803020202020204" pitchFamily="34" charset="0"/>
              </a:rPr>
              <a:t>menguduskan</a:t>
            </a:r>
            <a:r>
              <a:rPr lang="en-ID" sz="2800" dirty="0">
                <a:latin typeface="Tw Cen MT Condensed Extra Bold" panose="020B0803020202020204" pitchFamily="34" charset="0"/>
              </a:rPr>
              <a:t> dan </a:t>
            </a:r>
            <a:r>
              <a:rPr lang="en-ID" sz="2800" dirty="0" err="1">
                <a:latin typeface="Tw Cen MT Condensed Extra Bold" panose="020B0803020202020204" pitchFamily="34" charset="0"/>
              </a:rPr>
              <a:t>menyucikannya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>
                <a:latin typeface="Impact" panose="020B0806030902050204" pitchFamily="34" charset="0"/>
              </a:rPr>
              <a:t>"</a:t>
            </a:r>
            <a:r>
              <a:rPr lang="en-ID" sz="2800" dirty="0" err="1">
                <a:latin typeface="Impact" panose="020B0806030902050204" pitchFamily="34" charset="0"/>
              </a:rPr>
              <a:t>dengan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membasuh</a:t>
            </a:r>
            <a:r>
              <a:rPr lang="en-ID" sz="2800" dirty="0">
                <a:latin typeface="Impact" panose="020B0806030902050204" pitchFamily="34" charset="0"/>
              </a:rPr>
              <a:t> air" </a:t>
            </a:r>
            <a:r>
              <a:rPr lang="en-ID" sz="2800" dirty="0">
                <a:latin typeface="Tw Cen MT Condensed Extra Bold" panose="020B0803020202020204" pitchFamily="34" charset="0"/>
              </a:rPr>
              <a:t>[</a:t>
            </a:r>
            <a:r>
              <a:rPr lang="en-ID" sz="2800" dirty="0" err="1">
                <a:latin typeface="Tw Cen MT Condensed Extra Bold" panose="020B0803020202020204" pitchFamily="34" charset="0"/>
              </a:rPr>
              <a:t>Efesus</a:t>
            </a:r>
            <a:r>
              <a:rPr lang="en-ID" sz="2800" dirty="0">
                <a:latin typeface="Tw Cen MT Condensed Extra Bold" panose="020B0803020202020204" pitchFamily="34" charset="0"/>
              </a:rPr>
              <a:t> 5: 26], </a:t>
            </a:r>
            <a:r>
              <a:rPr lang="en-ID" sz="2800" dirty="0" err="1">
                <a:latin typeface="Tw Cen MT Condensed Extra Bold" panose="020B0803020202020204" pitchFamily="34" charset="0"/>
              </a:rPr>
              <a:t>suatu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rujukan</a:t>
            </a:r>
            <a:r>
              <a:rPr lang="en-ID" sz="2800" dirty="0">
                <a:latin typeface="Tw Cen MT Condensed Extra Bold" panose="020B0803020202020204" pitchFamily="34" charset="0"/>
              </a:rPr>
              <a:t> yang </a:t>
            </a:r>
            <a:r>
              <a:rPr lang="en-ID" sz="2800" dirty="0" err="1">
                <a:latin typeface="Tw Cen MT Condensed Extra Bold" panose="020B0803020202020204" pitchFamily="34" charset="0"/>
              </a:rPr>
              <a:t>mungkin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untuk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baptisan</a:t>
            </a:r>
            <a:r>
              <a:rPr lang="en-ID" sz="2800" dirty="0"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2717D9-3DAD-C7F4-2771-998001A6579F}"/>
              </a:ext>
            </a:extLst>
          </p:cNvPr>
          <p:cNvSpPr/>
          <p:nvPr/>
        </p:nvSpPr>
        <p:spPr>
          <a:xfrm>
            <a:off x="556587" y="2228671"/>
            <a:ext cx="80071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9062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5177B0-8B82-C465-91BB-F8F5EE6D3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D9C4EC-0BFF-575B-1D9B-8F908CFDB778}"/>
              </a:ext>
            </a:extLst>
          </p:cNvPr>
          <p:cNvSpPr txBox="1"/>
          <p:nvPr/>
        </p:nvSpPr>
        <p:spPr>
          <a:xfrm>
            <a:off x="1771650" y="427403"/>
            <a:ext cx="6943725" cy="60939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6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Mengucapkan</a:t>
            </a:r>
            <a:r>
              <a:rPr lang="en-ID" sz="26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firman</a:t>
            </a:r>
            <a:r>
              <a:rPr lang="en-ID" sz="26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perjanjian</a:t>
            </a:r>
            <a:r>
              <a:rPr lang="en-ID" sz="26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. </a:t>
            </a:r>
            <a:r>
              <a:rPr lang="en-ID" sz="2600" dirty="0" err="1">
                <a:latin typeface="Tw Cen MT Condensed Extra Bold" panose="020B0803020202020204" pitchFamily="34" charset="0"/>
              </a:rPr>
              <a:t>Pembersihan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ini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dilakukan</a:t>
            </a:r>
            <a:r>
              <a:rPr lang="en-ID" sz="2600" dirty="0">
                <a:latin typeface="Tw Cen MT Condensed Extra Bold" panose="020B0803020202020204" pitchFamily="34" charset="0"/>
              </a:rPr>
              <a:t> "</a:t>
            </a:r>
            <a:r>
              <a:rPr lang="en-ID" sz="2600" dirty="0" err="1">
                <a:latin typeface="Tw Cen MT Condensed Extra Bold" panose="020B0803020202020204" pitchFamily="34" charset="0"/>
              </a:rPr>
              <a:t>dengan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firman</a:t>
            </a:r>
            <a:r>
              <a:rPr lang="en-ID" sz="2600" dirty="0">
                <a:latin typeface="Tw Cen MT Condensed Extra Bold" panose="020B0803020202020204" pitchFamily="34" charset="0"/>
              </a:rPr>
              <a:t>" [</a:t>
            </a:r>
            <a:r>
              <a:rPr lang="en-ID" sz="2600" dirty="0" err="1">
                <a:latin typeface="Tw Cen MT Condensed Extra Bold" panose="020B0803020202020204" pitchFamily="34" charset="0"/>
              </a:rPr>
              <a:t>Efesus</a:t>
            </a:r>
            <a:r>
              <a:rPr lang="en-ID" sz="2600" dirty="0">
                <a:latin typeface="Tw Cen MT Condensed Extra Bold" panose="020B0803020202020204" pitchFamily="34" charset="0"/>
              </a:rPr>
              <a:t> 5: 26], </a:t>
            </a:r>
            <a:r>
              <a:rPr lang="en-ID" sz="2600" dirty="0" err="1">
                <a:latin typeface="Tw Cen MT Condensed Extra Bold" panose="020B0803020202020204" pitchFamily="34" charset="0"/>
              </a:rPr>
              <a:t>merujuk</a:t>
            </a:r>
            <a:r>
              <a:rPr lang="en-ID" sz="2600" dirty="0">
                <a:latin typeface="Tw Cen MT Condensed Extra Bold" panose="020B0803020202020204" pitchFamily="34" charset="0"/>
              </a:rPr>
              <a:t> pada </a:t>
            </a:r>
            <a:r>
              <a:rPr lang="en-ID" sz="2600" dirty="0" err="1">
                <a:latin typeface="Tw Cen MT Condensed Extra Bold" panose="020B0803020202020204" pitchFamily="34" charset="0"/>
              </a:rPr>
              <a:t>perkataan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janji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bahwa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Mempelai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Laki-Laki</a:t>
            </a:r>
            <a:r>
              <a:rPr lang="en-ID" sz="2600" dirty="0">
                <a:latin typeface="Tw Cen MT Condensed Extra Bold" panose="020B0803020202020204" pitchFamily="34" charset="0"/>
              </a:rPr>
              <a:t> Ilahi </a:t>
            </a:r>
            <a:r>
              <a:rPr lang="en-ID" sz="2600" dirty="0" err="1">
                <a:latin typeface="Tw Cen MT Condensed Extra Bold" panose="020B0803020202020204" pitchFamily="34" charset="0"/>
              </a:rPr>
              <a:t>berbicara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kepada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mempelai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perempuan</a:t>
            </a:r>
            <a:r>
              <a:rPr lang="en-ID" sz="2600" dirty="0">
                <a:latin typeface="Tw Cen MT Condensed Extra Bold" panose="020B0803020202020204" pitchFamily="34" charset="0"/>
              </a:rPr>
              <a:t>-Nya, </a:t>
            </a:r>
            <a:r>
              <a:rPr lang="en-ID" sz="2600" dirty="0" err="1">
                <a:latin typeface="Tw Cen MT Condensed Extra Bold" panose="020B0803020202020204" pitchFamily="34" charset="0"/>
              </a:rPr>
              <a:t>mungkin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dalam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konteks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upacara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pertunangan</a:t>
            </a:r>
            <a:r>
              <a:rPr lang="en-ID" sz="2600" dirty="0">
                <a:latin typeface="Tw Cen MT Condensed Extra Bold" panose="020B0803020202020204" pitchFamily="34" charset="0"/>
              </a:rPr>
              <a:t> [</a:t>
            </a:r>
            <a:r>
              <a:rPr lang="en-ID" sz="2600" dirty="0" err="1">
                <a:latin typeface="Tw Cen MT Condensed Extra Bold" panose="020B0803020202020204" pitchFamily="34" charset="0"/>
              </a:rPr>
              <a:t>Efesus</a:t>
            </a:r>
            <a:r>
              <a:rPr lang="en-ID" sz="2600" dirty="0">
                <a:latin typeface="Tw Cen MT Condensed Extra Bold" panose="020B0803020202020204" pitchFamily="34" charset="0"/>
              </a:rPr>
              <a:t> 1: 3-14; </a:t>
            </a:r>
            <a:r>
              <a:rPr lang="en-ID" sz="2600" dirty="0" err="1">
                <a:latin typeface="Tw Cen MT Condensed Extra Bold" panose="020B0803020202020204" pitchFamily="34" charset="0"/>
              </a:rPr>
              <a:t>Efesus</a:t>
            </a:r>
            <a:r>
              <a:rPr lang="en-ID" sz="2600" dirty="0">
                <a:latin typeface="Tw Cen MT Condensed Extra Bold" panose="020B0803020202020204" pitchFamily="34" charset="0"/>
              </a:rPr>
              <a:t> 2: 1-10, </a:t>
            </a:r>
            <a:r>
              <a:rPr lang="en-ID" sz="2600" dirty="0" err="1">
                <a:latin typeface="Tw Cen MT Condensed Extra Bold" panose="020B0803020202020204" pitchFamily="34" charset="0"/>
              </a:rPr>
              <a:t>mencatat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janji-janji</a:t>
            </a:r>
            <a:r>
              <a:rPr lang="en-ID" sz="2600" dirty="0">
                <a:latin typeface="Tw Cen MT Condensed Extra Bold" panose="020B0803020202020204" pitchFamily="34" charset="0"/>
              </a:rPr>
              <a:t> Allah </a:t>
            </a:r>
            <a:r>
              <a:rPr lang="en-ID" sz="2600" dirty="0" err="1">
                <a:latin typeface="Tw Cen MT Condensed Extra Bold" panose="020B0803020202020204" pitchFamily="34" charset="0"/>
              </a:rPr>
              <a:t>kepada</a:t>
            </a:r>
            <a:r>
              <a:rPr lang="en-ID" sz="2600" dirty="0">
                <a:latin typeface="Tw Cen MT Condensed Extra Bold" panose="020B0803020202020204" pitchFamily="34" charset="0"/>
              </a:rPr>
              <a:t> orang </a:t>
            </a:r>
            <a:r>
              <a:rPr lang="en-ID" sz="2600" dirty="0" err="1">
                <a:latin typeface="Tw Cen MT Condensed Extra Bold" panose="020B0803020202020204" pitchFamily="34" charset="0"/>
              </a:rPr>
              <a:t>percaya</a:t>
            </a:r>
            <a:r>
              <a:rPr lang="en-ID" sz="2600" dirty="0">
                <a:latin typeface="Tw Cen MT Condensed Extra Bold" panose="020B0803020202020204" pitchFamily="34" charset="0"/>
              </a:rPr>
              <a:t> pada </a:t>
            </a:r>
            <a:r>
              <a:rPr lang="en-ID" sz="2600" dirty="0" err="1">
                <a:latin typeface="Tw Cen MT Condensed Extra Bold" panose="020B0803020202020204" pitchFamily="34" charset="0"/>
              </a:rPr>
              <a:t>saat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pertobatan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mereka</a:t>
            </a:r>
            <a:r>
              <a:rPr lang="en-ID" sz="2600" dirty="0">
                <a:latin typeface="Tw Cen MT Condensed Extra Bold" panose="020B0803020202020204" pitchFamily="34" charset="0"/>
              </a:rPr>
              <a:t>]. </a:t>
            </a:r>
          </a:p>
          <a:p>
            <a:endParaRPr lang="en-ID" sz="2600" dirty="0">
              <a:latin typeface="Tw Cen MT Condensed Extra Bold" panose="020B0803020202020204" pitchFamily="34" charset="0"/>
            </a:endParaRPr>
          </a:p>
          <a:p>
            <a:r>
              <a:rPr lang="en-ID" sz="2600" dirty="0" err="1">
                <a:latin typeface="Trade Gothic Next Heavy" panose="020B0903040303020004" pitchFamily="34" charset="0"/>
              </a:rPr>
              <a:t>Pertunangan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adalah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versi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kuno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dari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pertunangan</a:t>
            </a:r>
            <a:r>
              <a:rPr lang="en-ID" sz="2600" dirty="0">
                <a:latin typeface="Tw Cen MT Condensed Extra Bold" panose="020B0803020202020204" pitchFamily="34" charset="0"/>
              </a:rPr>
              <a:t> modern </a:t>
            </a:r>
            <a:r>
              <a:rPr lang="en-ID" sz="2600" dirty="0" err="1">
                <a:latin typeface="Tw Cen MT Condensed Extra Bold" panose="020B0803020202020204" pitchFamily="34" charset="0"/>
              </a:rPr>
              <a:t>tetapi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merupakan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serangkaian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perundingan</a:t>
            </a:r>
            <a:r>
              <a:rPr lang="en-ID" sz="2600" dirty="0">
                <a:latin typeface="Tw Cen MT Condensed Extra Bold" panose="020B0803020202020204" pitchFamily="34" charset="0"/>
              </a:rPr>
              <a:t> yang </a:t>
            </a:r>
            <a:r>
              <a:rPr lang="en-ID" sz="2600" dirty="0" err="1">
                <a:latin typeface="Tw Cen MT Condensed Extra Bold" panose="020B0803020202020204" pitchFamily="34" charset="0"/>
              </a:rPr>
              <a:t>jauh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lebih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serius</a:t>
            </a:r>
            <a:r>
              <a:rPr lang="en-ID" sz="2600" dirty="0">
                <a:latin typeface="Tw Cen MT Condensed Extra Bold" panose="020B0803020202020204" pitchFamily="34" charset="0"/>
              </a:rPr>
              <a:t>, yang </a:t>
            </a:r>
            <a:r>
              <a:rPr lang="en-ID" sz="2600" dirty="0" err="1">
                <a:latin typeface="Tw Cen MT Condensed Extra Bold" panose="020B0803020202020204" pitchFamily="34" charset="0"/>
              </a:rPr>
              <a:t>mencakup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perjanjian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tertulis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tentang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harga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pengantin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wanita</a:t>
            </a:r>
            <a:r>
              <a:rPr lang="en-ID" sz="2600" dirty="0">
                <a:latin typeface="Tw Cen MT Condensed Extra Bold" panose="020B0803020202020204" pitchFamily="34" charset="0"/>
              </a:rPr>
              <a:t> [</a:t>
            </a:r>
            <a:r>
              <a:rPr lang="en-ID" sz="2600" dirty="0" err="1">
                <a:latin typeface="Tw Cen MT Condensed Extra Bold" panose="020B0803020202020204" pitchFamily="34" charset="0"/>
              </a:rPr>
              <a:t>dari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600" dirty="0" err="1">
                <a:latin typeface="Tw Cen MT Condensed Extra Bold" panose="020B0803020202020204" pitchFamily="34" charset="0"/>
              </a:rPr>
              <a:t>suami</a:t>
            </a:r>
            <a:r>
              <a:rPr lang="en-ID" sz="2600" dirty="0">
                <a:latin typeface="Tw Cen MT Condensed Extra Bold" panose="020B0803020202020204" pitchFamily="34" charset="0"/>
              </a:rPr>
              <a:t>] dan mas </a:t>
            </a:r>
            <a:r>
              <a:rPr lang="en-ID" sz="2600" dirty="0" err="1">
                <a:latin typeface="Tw Cen MT Condensed Extra Bold" panose="020B0803020202020204" pitchFamily="34" charset="0"/>
              </a:rPr>
              <a:t>kawin</a:t>
            </a:r>
            <a:r>
              <a:rPr lang="en-ID" sz="2600" dirty="0">
                <a:latin typeface="Tw Cen MT Condensed Extra Bold" panose="020B0803020202020204" pitchFamily="34" charset="0"/>
              </a:rPr>
              <a:t> </a:t>
            </a:r>
            <a:r>
              <a:rPr lang="en-ID" sz="2000" dirty="0">
                <a:latin typeface="Eras Demi ITC" panose="020B0805030504020804" pitchFamily="34" charset="0"/>
              </a:rPr>
              <a:t>[</a:t>
            </a:r>
            <a:r>
              <a:rPr lang="en-ID" sz="2000" dirty="0" err="1">
                <a:latin typeface="Eras Demi ITC" panose="020B0805030504020804" pitchFamily="34" charset="0"/>
              </a:rPr>
              <a:t>aset</a:t>
            </a:r>
            <a:r>
              <a:rPr lang="en-ID" sz="2000" dirty="0">
                <a:latin typeface="Eras Demi ITC" panose="020B0805030504020804" pitchFamily="34" charset="0"/>
              </a:rPr>
              <a:t> yang </a:t>
            </a:r>
            <a:r>
              <a:rPr lang="en-ID" sz="2000" dirty="0" err="1">
                <a:latin typeface="Eras Demi ITC" panose="020B0805030504020804" pitchFamily="34" charset="0"/>
              </a:rPr>
              <a:t>akan</a:t>
            </a:r>
            <a:r>
              <a:rPr lang="en-ID" sz="2000" dirty="0">
                <a:latin typeface="Eras Demi ITC" panose="020B0805030504020804" pitchFamily="34" charset="0"/>
              </a:rPr>
              <a:t> </a:t>
            </a:r>
            <a:r>
              <a:rPr lang="en-ID" sz="2000" dirty="0" err="1">
                <a:latin typeface="Eras Demi ITC" panose="020B0805030504020804" pitchFamily="34" charset="0"/>
              </a:rPr>
              <a:t>dibawa</a:t>
            </a:r>
            <a:r>
              <a:rPr lang="en-ID" sz="2000" dirty="0">
                <a:latin typeface="Eras Demi ITC" panose="020B0805030504020804" pitchFamily="34" charset="0"/>
              </a:rPr>
              <a:t> </a:t>
            </a:r>
            <a:r>
              <a:rPr lang="en-ID" sz="2000" dirty="0" err="1">
                <a:latin typeface="Eras Demi ITC" panose="020B0805030504020804" pitchFamily="34" charset="0"/>
              </a:rPr>
              <a:t>pengantin</a:t>
            </a:r>
            <a:r>
              <a:rPr lang="en-ID" sz="2000" dirty="0">
                <a:latin typeface="Eras Demi ITC" panose="020B0805030504020804" pitchFamily="34" charset="0"/>
              </a:rPr>
              <a:t> </a:t>
            </a:r>
            <a:r>
              <a:rPr lang="en-ID" sz="2000" dirty="0" err="1">
                <a:latin typeface="Eras Demi ITC" panose="020B0805030504020804" pitchFamily="34" charset="0"/>
              </a:rPr>
              <a:t>wanita</a:t>
            </a:r>
            <a:r>
              <a:rPr lang="en-ID" sz="2000" dirty="0">
                <a:latin typeface="Eras Demi ITC" panose="020B0805030504020804" pitchFamily="34" charset="0"/>
              </a:rPr>
              <a:t> </a:t>
            </a:r>
            <a:r>
              <a:rPr lang="en-ID" sz="2000" dirty="0" err="1">
                <a:latin typeface="Eras Demi ITC" panose="020B0805030504020804" pitchFamily="34" charset="0"/>
              </a:rPr>
              <a:t>ke</a:t>
            </a:r>
            <a:r>
              <a:rPr lang="en-ID" sz="2000" dirty="0">
                <a:latin typeface="Eras Demi ITC" panose="020B0805030504020804" pitchFamily="34" charset="0"/>
              </a:rPr>
              <a:t> </a:t>
            </a:r>
            <a:r>
              <a:rPr lang="en-ID" sz="2000" dirty="0" err="1">
                <a:latin typeface="Eras Demi ITC" panose="020B0805030504020804" pitchFamily="34" charset="0"/>
              </a:rPr>
              <a:t>pernikahan</a:t>
            </a:r>
            <a:r>
              <a:rPr lang="en-ID" sz="2000" dirty="0">
                <a:latin typeface="Eras Demi ITC" panose="020B0805030504020804" pitchFamily="34" charset="0"/>
              </a:rPr>
              <a:t> </a:t>
            </a:r>
            <a:r>
              <a:rPr lang="en-ID" sz="2000" dirty="0" err="1">
                <a:latin typeface="Eras Demi ITC" panose="020B0805030504020804" pitchFamily="34" charset="0"/>
              </a:rPr>
              <a:t>dari</a:t>
            </a:r>
            <a:r>
              <a:rPr lang="en-ID" sz="2000" dirty="0">
                <a:latin typeface="Eras Demi ITC" panose="020B0805030504020804" pitchFamily="34" charset="0"/>
              </a:rPr>
              <a:t> </a:t>
            </a:r>
            <a:r>
              <a:rPr lang="en-ID" sz="2000" dirty="0" err="1">
                <a:latin typeface="Eras Demi ITC" panose="020B0805030504020804" pitchFamily="34" charset="0"/>
              </a:rPr>
              <a:t>keluarganya</a:t>
            </a:r>
            <a:r>
              <a:rPr lang="en-ID" sz="2000" dirty="0">
                <a:latin typeface="Eras Demi ITC" panose="020B0805030504020804" pitchFamily="34" charset="0"/>
              </a:rPr>
              <a:t>]</a:t>
            </a:r>
            <a:r>
              <a:rPr lang="en-ID" sz="2600" dirty="0">
                <a:latin typeface="Tw Cen MT Condensed Extra Bold" panose="020B0803020202020204" pitchFamily="34" charset="0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8F49FD-A958-CBB0-06E5-93C9AC72685E}"/>
              </a:ext>
            </a:extLst>
          </p:cNvPr>
          <p:cNvSpPr/>
          <p:nvPr/>
        </p:nvSpPr>
        <p:spPr>
          <a:xfrm>
            <a:off x="344551" y="2613392"/>
            <a:ext cx="80071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463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69CC86-5F39-BB4E-3F4B-0EA8E3F28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7174E9-56C0-4BAE-070F-DB99BEAEFAB2}"/>
              </a:ext>
            </a:extLst>
          </p:cNvPr>
          <p:cNvSpPr txBox="1"/>
          <p:nvPr/>
        </p:nvSpPr>
        <p:spPr>
          <a:xfrm>
            <a:off x="2187437" y="1344960"/>
            <a:ext cx="6089374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8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Mempersiapkan</a:t>
            </a:r>
            <a:r>
              <a:rPr lang="en-ID" sz="28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dan </a:t>
            </a:r>
            <a:r>
              <a:rPr lang="en-ID" sz="28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menghiasi</a:t>
            </a:r>
            <a:r>
              <a:rPr lang="en-ID" sz="28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pengantin</a:t>
            </a:r>
            <a:r>
              <a:rPr lang="en-ID" sz="28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wanita</a:t>
            </a:r>
            <a:r>
              <a:rPr lang="en-ID" sz="28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.</a:t>
            </a:r>
            <a:r>
              <a:rPr lang="en-ID" sz="2800" dirty="0">
                <a:latin typeface="Tw Cen MT Condensed Extra Bold" panose="020B0803020202020204" pitchFamily="34" charset="0"/>
              </a:rPr>
              <a:t> Ketika </a:t>
            </a:r>
            <a:r>
              <a:rPr lang="en-ID" sz="2800" dirty="0" err="1">
                <a:latin typeface="Tw Cen MT Condensed Extra Bold" panose="020B0803020202020204" pitchFamily="34" charset="0"/>
              </a:rPr>
              <a:t>mernpelai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wanita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akhirnya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dipersembahkan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kepada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Mempelai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Prianya</a:t>
            </a:r>
            <a:r>
              <a:rPr lang="en-ID" sz="2800" dirty="0">
                <a:latin typeface="Tw Cen MT Condensed Extra Bold" panose="020B0803020202020204" pitchFamily="34" charset="0"/>
              </a:rPr>
              <a:t>, </a:t>
            </a:r>
            <a:r>
              <a:rPr lang="en-ID" sz="2800" dirty="0" err="1">
                <a:latin typeface="Tw Cen MT Condensed Extra Bold" panose="020B0803020202020204" pitchFamily="34" charset="0"/>
              </a:rPr>
              <a:t>dia</a:t>
            </a:r>
            <a:r>
              <a:rPr lang="en-ID" sz="2800" dirty="0">
                <a:latin typeface="Tw Cen MT Condensed Extra Bold" panose="020B0803020202020204" pitchFamily="34" charset="0"/>
              </a:rPr>
              <a:t> sangat </a:t>
            </a:r>
            <a:r>
              <a:rPr lang="en-ID" sz="2800" dirty="0" err="1">
                <a:latin typeface="Tw Cen MT Condensed Extra Bold" panose="020B0803020202020204" pitchFamily="34" charset="0"/>
              </a:rPr>
              <a:t>cantik</a:t>
            </a:r>
            <a:r>
              <a:rPr lang="en-ID" sz="2800" dirty="0">
                <a:latin typeface="Tw Cen MT Condensed Extra Bold" panose="020B0803020202020204" pitchFamily="34" charset="0"/>
              </a:rPr>
              <a:t>, </a:t>
            </a:r>
            <a:r>
              <a:rPr lang="en-ID" sz="2800" dirty="0" err="1">
                <a:latin typeface="Tw Cen MT Condensed Extra Bold" panose="020B0803020202020204" pitchFamily="34" charset="0"/>
              </a:rPr>
              <a:t>tampil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dalam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kemegahan</a:t>
            </a:r>
            <a:r>
              <a:rPr lang="en-ID" sz="2800" dirty="0">
                <a:latin typeface="Tw Cen MT Condensed Extra Bold" panose="020B0803020202020204" pitchFamily="34" charset="0"/>
              </a:rPr>
              <a:t> yang </a:t>
            </a:r>
            <a:r>
              <a:rPr lang="en-ID" sz="2800" dirty="0" err="1">
                <a:latin typeface="Tw Cen MT Condensed Extra Bold" panose="020B0803020202020204" pitchFamily="34" charset="0"/>
              </a:rPr>
              <a:t>sempurna</a:t>
            </a:r>
            <a:r>
              <a:rPr lang="en-ID" sz="2800" dirty="0">
                <a:latin typeface="Tw Cen MT Condensed Extra Bold" panose="020B0803020202020204" pitchFamily="34" charset="0"/>
              </a:rPr>
              <a:t> [</a:t>
            </a:r>
            <a:r>
              <a:rPr lang="en-ID" sz="2800" dirty="0" err="1">
                <a:latin typeface="Tw Cen MT Condensed Extra Bold" panose="020B0803020202020204" pitchFamily="34" charset="0"/>
              </a:rPr>
              <a:t>Efesus</a:t>
            </a:r>
            <a:r>
              <a:rPr lang="en-ID" sz="2800" dirty="0">
                <a:latin typeface="Tw Cen MT Condensed Extra Bold" panose="020B0803020202020204" pitchFamily="34" charset="0"/>
              </a:rPr>
              <a:t> 5:27]. </a:t>
            </a:r>
          </a:p>
          <a:p>
            <a:endParaRPr lang="en-ID" sz="2800" dirty="0">
              <a:latin typeface="Tw Cen MT Condensed Extra Bold" panose="020B0803020202020204" pitchFamily="34" charset="0"/>
            </a:endParaRPr>
          </a:p>
          <a:p>
            <a:r>
              <a:rPr lang="en-ID" sz="2800" dirty="0" err="1">
                <a:latin typeface="Impact" panose="020B0806030902050204" pitchFamily="34" charset="0"/>
              </a:rPr>
              <a:t>Kristus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tidak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hanya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memandikan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mempelai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wanita</a:t>
            </a:r>
            <a:r>
              <a:rPr lang="en-ID" sz="2800" dirty="0">
                <a:latin typeface="Impact" panose="020B0806030902050204" pitchFamily="34" charset="0"/>
              </a:rPr>
              <a:t>; Dia </a:t>
            </a:r>
            <a:r>
              <a:rPr lang="en-ID" sz="2800" dirty="0" err="1">
                <a:latin typeface="Impact" panose="020B0806030902050204" pitchFamily="34" charset="0"/>
              </a:rPr>
              <a:t>mempersiapkan</a:t>
            </a:r>
            <a:r>
              <a:rPr lang="en-ID" sz="2800" dirty="0">
                <a:latin typeface="Impact" panose="020B0806030902050204" pitchFamily="34" charset="0"/>
              </a:rPr>
              <a:t> dan </a:t>
            </a:r>
            <a:r>
              <a:rPr lang="en-ID" sz="2800" dirty="0" err="1">
                <a:latin typeface="Impact" panose="020B0806030902050204" pitchFamily="34" charset="0"/>
              </a:rPr>
              <a:t>menghiasinya</a:t>
            </a:r>
            <a:r>
              <a:rPr lang="en-ID" sz="2800" dirty="0">
                <a:latin typeface="Impact" panose="020B0806030902050204" pitchFamily="34" charset="0"/>
              </a:rPr>
              <a:t> juga.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23AF92-5818-A16F-C229-DC42FD0AB17E}"/>
              </a:ext>
            </a:extLst>
          </p:cNvPr>
          <p:cNvSpPr/>
          <p:nvPr/>
        </p:nvSpPr>
        <p:spPr>
          <a:xfrm>
            <a:off x="742118" y="2444115"/>
            <a:ext cx="80071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48096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4C2737-F11C-D2E1-C8B9-26F5E9451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853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40D7-8F1F-28DC-B8F1-3C829AD68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3938381"/>
            <a:ext cx="8503750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D" sz="3200" dirty="0" err="1">
                <a:latin typeface="Berlin Sans FB" panose="020E0602020502020306" pitchFamily="34" charset="0"/>
              </a:rPr>
              <a:t>Melalui</a:t>
            </a:r>
            <a:r>
              <a:rPr lang="en-ID" sz="3200" dirty="0">
                <a:latin typeface="Berlin Sans FB" panose="020E0602020502020306" pitchFamily="34" charset="0"/>
              </a:rPr>
              <a:t> </a:t>
            </a:r>
            <a:r>
              <a:rPr lang="en-ID" sz="3200" dirty="0" err="1">
                <a:latin typeface="Berlin Sans FB" panose="020E0602020502020306" pitchFamily="34" charset="0"/>
              </a:rPr>
              <a:t>kiasan</a:t>
            </a:r>
            <a:r>
              <a:rPr lang="en-ID" sz="3200" dirty="0">
                <a:latin typeface="Berlin Sans FB" panose="020E0602020502020306" pitchFamily="34" charset="0"/>
              </a:rPr>
              <a:t> </a:t>
            </a:r>
            <a:r>
              <a:rPr lang="en-ID" sz="3200" dirty="0" err="1">
                <a:latin typeface="Berlin Sans FB" panose="020E0602020502020306" pitchFamily="34" charset="0"/>
              </a:rPr>
              <a:t>ini</a:t>
            </a:r>
            <a:r>
              <a:rPr lang="en-ID" sz="3200" dirty="0">
                <a:latin typeface="Berlin Sans FB" panose="020E0602020502020306" pitchFamily="34" charset="0"/>
              </a:rPr>
              <a:t> </a:t>
            </a:r>
            <a:r>
              <a:rPr lang="en-ID" sz="3200" dirty="0" err="1">
                <a:latin typeface="Berlin Sans FB" panose="020E0602020502020306" pitchFamily="34" charset="0"/>
              </a:rPr>
              <a:t>kita</a:t>
            </a:r>
            <a:r>
              <a:rPr lang="en-ID" sz="3200" dirty="0">
                <a:latin typeface="Berlin Sans FB" panose="020E0602020502020306" pitchFamily="34" charset="0"/>
              </a:rPr>
              <a:t> </a:t>
            </a:r>
            <a:r>
              <a:rPr lang="en-ID" sz="3200" dirty="0" err="1">
                <a:latin typeface="Berlin Sans FB" panose="020E0602020502020306" pitchFamily="34" charset="0"/>
              </a:rPr>
              <a:t>belajar</a:t>
            </a:r>
            <a:r>
              <a:rPr lang="en-ID" sz="3200" dirty="0">
                <a:latin typeface="Berlin Sans FB" panose="020E0602020502020306" pitchFamily="34" charset="0"/>
              </a:rPr>
              <a:t> </a:t>
            </a:r>
            <a:r>
              <a:rPr lang="en-ID" sz="3200" dirty="0" err="1">
                <a:latin typeface="Berlin Sans FB" panose="020E0602020502020306" pitchFamily="34" charset="0"/>
              </a:rPr>
              <a:t>untuk</a:t>
            </a:r>
            <a:r>
              <a:rPr lang="en-ID" sz="3200" dirty="0">
                <a:latin typeface="Berlin Sans FB" panose="020E0602020502020306" pitchFamily="34" charset="0"/>
              </a:rPr>
              <a:t> </a:t>
            </a:r>
            <a:r>
              <a:rPr lang="en-ID" sz="3200" dirty="0" err="1">
                <a:latin typeface="Berlin Sans FB" panose="020E0602020502020306" pitchFamily="34" charset="0"/>
              </a:rPr>
              <a:t>mengerti</a:t>
            </a:r>
            <a:r>
              <a:rPr lang="en-ID" sz="3200" dirty="0">
                <a:latin typeface="Berlin Sans FB" panose="020E0602020502020306" pitchFamily="34" charset="0"/>
              </a:rPr>
              <a:t> </a:t>
            </a:r>
            <a:r>
              <a:rPr lang="en-ID" sz="3200" dirty="0" err="1">
                <a:latin typeface="Berlin Sans FB" panose="020E0602020502020306" pitchFamily="34" charset="0"/>
              </a:rPr>
              <a:t>apa</a:t>
            </a:r>
            <a:r>
              <a:rPr lang="en-ID" sz="3200" dirty="0">
                <a:latin typeface="Berlin Sans FB" panose="020E0602020502020306" pitchFamily="34" charset="0"/>
              </a:rPr>
              <a:t> yang </a:t>
            </a:r>
            <a:r>
              <a:rPr lang="en-ID" sz="3200" dirty="0" err="1">
                <a:latin typeface="Berlin Sans FB" panose="020E0602020502020306" pitchFamily="34" charset="0"/>
              </a:rPr>
              <a:t>sesungguhnya</a:t>
            </a:r>
            <a:r>
              <a:rPr lang="en-ID" sz="3200" dirty="0">
                <a:latin typeface="Berlin Sans FB" panose="020E0602020502020306" pitchFamily="34" charset="0"/>
              </a:rPr>
              <a:t> </a:t>
            </a:r>
            <a:r>
              <a:rPr lang="en-ID" sz="3200" dirty="0" err="1">
                <a:latin typeface="Berlin Sans FB" panose="020E0602020502020306" pitchFamily="34" charset="0"/>
              </a:rPr>
              <a:t>Tuhan</a:t>
            </a:r>
            <a:r>
              <a:rPr lang="en-ID" sz="3200" dirty="0">
                <a:latin typeface="Berlin Sans FB" panose="020E0602020502020306" pitchFamily="34" charset="0"/>
              </a:rPr>
              <a:t> </a:t>
            </a:r>
            <a:r>
              <a:rPr lang="en-ID" sz="3200" dirty="0" err="1">
                <a:latin typeface="Berlin Sans FB" panose="020E0602020502020306" pitchFamily="34" charset="0"/>
              </a:rPr>
              <a:t>telah</a:t>
            </a:r>
            <a:r>
              <a:rPr lang="en-ID" sz="3200" dirty="0">
                <a:latin typeface="Berlin Sans FB" panose="020E0602020502020306" pitchFamily="34" charset="0"/>
              </a:rPr>
              <a:t> </a:t>
            </a:r>
            <a:r>
              <a:rPr lang="en-ID" sz="3200" dirty="0" err="1">
                <a:latin typeface="Berlin Sans FB" panose="020E0602020502020306" pitchFamily="34" charset="0"/>
              </a:rPr>
              <a:t>lakukan</a:t>
            </a:r>
            <a:r>
              <a:rPr lang="en-ID" sz="3200" dirty="0">
                <a:latin typeface="Berlin Sans FB" panose="020E0602020502020306" pitchFamily="34" charset="0"/>
              </a:rPr>
              <a:t> </a:t>
            </a:r>
            <a:r>
              <a:rPr lang="en-ID" sz="3200" dirty="0" err="1">
                <a:latin typeface="Berlin Sans FB" panose="020E0602020502020306" pitchFamily="34" charset="0"/>
              </a:rPr>
              <a:t>untuk</a:t>
            </a:r>
            <a:r>
              <a:rPr lang="en-ID" sz="3200" dirty="0">
                <a:latin typeface="Berlin Sans FB" panose="020E0602020502020306" pitchFamily="34" charset="0"/>
              </a:rPr>
              <a:t> </a:t>
            </a:r>
            <a:r>
              <a:rPr lang="en-ID" sz="3200" dirty="0" err="1">
                <a:latin typeface="Berlin Sans FB" panose="020E0602020502020306" pitchFamily="34" charset="0"/>
              </a:rPr>
              <a:t>kita</a:t>
            </a:r>
            <a:r>
              <a:rPr lang="en-ID" sz="3200" dirty="0">
                <a:latin typeface="Berlin Sans FB" panose="020E0602020502020306" pitchFamily="34" charset="0"/>
              </a:rPr>
              <a:t> </a:t>
            </a:r>
            <a:r>
              <a:rPr lang="en-ID" sz="3200" dirty="0" err="1">
                <a:latin typeface="Berlin Sans FB" panose="020E0602020502020306" pitchFamily="34" charset="0"/>
              </a:rPr>
              <a:t>umat</a:t>
            </a:r>
            <a:r>
              <a:rPr lang="en-ID" sz="3200" dirty="0">
                <a:latin typeface="Berlin Sans FB" panose="020E0602020502020306" pitchFamily="34" charset="0"/>
              </a:rPr>
              <a:t>-Nya. </a:t>
            </a:r>
            <a:r>
              <a:rPr lang="en-ID" sz="3200" dirty="0" err="1">
                <a:latin typeface="Berlin Sans FB" panose="020E0602020502020306" pitchFamily="34" charset="0"/>
              </a:rPr>
              <a:t>Bukankah</a:t>
            </a:r>
            <a:r>
              <a:rPr lang="en-ID" sz="3200" dirty="0">
                <a:latin typeface="Berlin Sans FB" panose="020E0602020502020306" pitchFamily="34" charset="0"/>
              </a:rPr>
              <a:t> </a:t>
            </a:r>
            <a:r>
              <a:rPr lang="en-ID" sz="3200" dirty="0" err="1">
                <a:latin typeface="Berlin Sans FB" panose="020E0602020502020306" pitchFamily="34" charset="0"/>
              </a:rPr>
              <a:t>ini</a:t>
            </a:r>
            <a:r>
              <a:rPr lang="en-ID" sz="3200" dirty="0">
                <a:latin typeface="Berlin Sans FB" panose="020E0602020502020306" pitchFamily="34" charset="0"/>
              </a:rPr>
              <a:t> </a:t>
            </a:r>
            <a:r>
              <a:rPr lang="en-ID" sz="3200" dirty="0" err="1">
                <a:latin typeface="Berlin Sans FB" panose="020E0602020502020306" pitchFamily="34" charset="0"/>
              </a:rPr>
              <a:t>sesuatu</a:t>
            </a:r>
            <a:r>
              <a:rPr lang="en-ID" sz="3200" dirty="0">
                <a:latin typeface="Berlin Sans FB" panose="020E0602020502020306" pitchFamily="34" charset="0"/>
              </a:rPr>
              <a:t> yang </a:t>
            </a:r>
            <a:r>
              <a:rPr lang="en-ID" sz="3200" dirty="0" err="1">
                <a:latin typeface="Berlin Sans FB" panose="020E0602020502020306" pitchFamily="34" charset="0"/>
              </a:rPr>
              <a:t>luar</a:t>
            </a:r>
            <a:r>
              <a:rPr lang="en-ID" sz="3200" dirty="0">
                <a:latin typeface="Berlin Sans FB" panose="020E0602020502020306" pitchFamily="34" charset="0"/>
              </a:rPr>
              <a:t> </a:t>
            </a:r>
            <a:r>
              <a:rPr lang="en-ID" sz="3200" dirty="0" err="1">
                <a:latin typeface="Berlin Sans FB" panose="020E0602020502020306" pitchFamily="34" charset="0"/>
              </a:rPr>
              <a:t>biasa</a:t>
            </a:r>
            <a:r>
              <a:rPr lang="en-ID" sz="3200" dirty="0">
                <a:latin typeface="Berlin Sans FB" panose="020E0602020502020306" pitchFamily="34" charset="0"/>
              </a:rPr>
              <a:t> dan </a:t>
            </a:r>
            <a:r>
              <a:rPr lang="en-ID" sz="3200" dirty="0" err="1">
                <a:latin typeface="Berlin Sans FB" panose="020E0602020502020306" pitchFamily="34" charset="0"/>
              </a:rPr>
              <a:t>menghibur</a:t>
            </a:r>
            <a:r>
              <a:rPr lang="en-ID" sz="3200" dirty="0">
                <a:latin typeface="Berlin Sans FB" panose="020E0602020502020306" pitchFamily="34" charset="0"/>
              </a:rPr>
              <a:t> </a:t>
            </a:r>
            <a:r>
              <a:rPr lang="en-ID" sz="3200" dirty="0" err="1">
                <a:latin typeface="Berlin Sans FB" panose="020E0602020502020306" pitchFamily="34" charset="0"/>
              </a:rPr>
              <a:t>kita</a:t>
            </a:r>
            <a:r>
              <a:rPr lang="en-ID" sz="3200" dirty="0">
                <a:latin typeface="Berlin Sans FB" panose="020E0602020502020306" pitchFamily="34" charset="0"/>
              </a:rPr>
              <a:t>. </a:t>
            </a:r>
          </a:p>
          <a:p>
            <a:pPr marL="0" indent="0">
              <a:buNone/>
            </a:pPr>
            <a:r>
              <a:rPr lang="en-ID" sz="3200" dirty="0" err="1">
                <a:latin typeface="Impact" panose="020B0806030902050204" pitchFamily="34" charset="0"/>
              </a:rPr>
              <a:t>Tuhan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memperlakukan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kita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dengan</a:t>
            </a:r>
            <a:r>
              <a:rPr lang="en-ID" sz="3200" dirty="0">
                <a:latin typeface="Impact" panose="020B0806030902050204" pitchFamily="34" charset="0"/>
              </a:rPr>
              <a:t> </a:t>
            </a:r>
            <a:r>
              <a:rPr lang="en-ID" sz="3200" dirty="0" err="1">
                <a:latin typeface="Impact" panose="020B0806030902050204" pitchFamily="34" charset="0"/>
              </a:rPr>
              <a:t>istimewa</a:t>
            </a:r>
            <a:r>
              <a:rPr lang="en-ID" sz="3200" dirty="0">
                <a:latin typeface="Impact" panose="020B080603090205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57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9768"/>
            <a:ext cx="9151630" cy="1519356"/>
            <a:chOff x="-1" y="-29768"/>
            <a:chExt cx="12202175" cy="151935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26F2BE-2F2D-769A-D577-0B01518C8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1843"/>
            <a:ext cx="9144000" cy="1181628"/>
          </a:xfrm>
        </p:spPr>
        <p:txBody>
          <a:bodyPr anchor="ctr">
            <a:normAutofit/>
          </a:bodyPr>
          <a:lstStyle/>
          <a:p>
            <a:pPr algn="ctr"/>
            <a: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GEREJA SEBAGAI MEMPELAI WANITA KRISTUS: Bagian 2</a:t>
            </a:r>
            <a:br>
              <a:rPr lang="en-I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en-ID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Selasa</a:t>
            </a:r>
            <a:r>
              <a:rPr lang="en-ID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29 </a:t>
            </a:r>
            <a:r>
              <a:rPr lang="en-ID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Agustus</a:t>
            </a:r>
            <a:r>
              <a:rPr lang="en-ID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CC0A-8575-B20F-D370-730F21BD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18" y="1948071"/>
            <a:ext cx="4746149" cy="4784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err="1">
                <a:latin typeface="Tw Cen MT Condensed Extra Bold" panose="020B0803020202020204" pitchFamily="34" charset="0"/>
              </a:rPr>
              <a:t>Elemen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terakhir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dari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pernikahan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kuno</a:t>
            </a:r>
            <a:r>
              <a:rPr lang="en-ID" dirty="0">
                <a:latin typeface="Tw Cen MT Condensed Extra Bold" panose="020B0803020202020204" pitchFamily="34" charset="0"/>
              </a:rPr>
              <a:t> yang </a:t>
            </a:r>
            <a:r>
              <a:rPr lang="en-ID" dirty="0" err="1">
                <a:latin typeface="Tw Cen MT Condensed Extra Bold" panose="020B0803020202020204" pitchFamily="34" charset="0"/>
              </a:rPr>
              <a:t>menggambarkan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gereja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dalam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hubungannya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dengan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Kristus</a:t>
            </a:r>
            <a:r>
              <a:rPr lang="en-ID" dirty="0">
                <a:latin typeface="Tw Cen MT Condensed Extra Bold" panose="020B0803020202020204" pitchFamily="34" charset="0"/>
              </a:rPr>
              <a:t> [</a:t>
            </a:r>
            <a:r>
              <a:rPr lang="en-ID" dirty="0" err="1">
                <a:latin typeface="Tw Cen MT Condensed Extra Bold" panose="020B0803020202020204" pitchFamily="34" charset="0"/>
              </a:rPr>
              <a:t>Efesus</a:t>
            </a:r>
            <a:r>
              <a:rPr lang="en-ID" dirty="0">
                <a:latin typeface="Tw Cen MT Condensed Extra Bold" panose="020B0803020202020204" pitchFamily="34" charset="0"/>
              </a:rPr>
              <a:t> 5:25-27] </a:t>
            </a:r>
            <a:r>
              <a:rPr lang="en-ID" dirty="0" err="1">
                <a:latin typeface="Tw Cen MT Condensed Extra Bold" panose="020B0803020202020204" pitchFamily="34" charset="0"/>
              </a:rPr>
              <a:t>adalah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>
                <a:latin typeface="Gill Sans Nova Cond Ultra Bold" panose="020B0B04020104020203" pitchFamily="34" charset="0"/>
              </a:rPr>
              <a:t>“</a:t>
            </a:r>
            <a:r>
              <a:rPr lang="en-ID" dirty="0" err="1">
                <a:latin typeface="Gill Sans Nova Cond Ultra Bold" panose="020B0B04020104020203" pitchFamily="34" charset="0"/>
              </a:rPr>
              <a:t>mempersembahkan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mempelai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wanita</a:t>
            </a:r>
            <a:r>
              <a:rPr lang="en-ID" dirty="0">
                <a:latin typeface="Gill Sans Nova Cond Ultra Bold" panose="020B0B04020104020203" pitchFamily="34" charset="0"/>
              </a:rPr>
              <a:t> [</a:t>
            </a:r>
            <a:r>
              <a:rPr lang="en-ID" dirty="0" err="1">
                <a:latin typeface="Gill Sans Nova Cond Ultra Bold" panose="020B0B04020104020203" pitchFamily="34" charset="0"/>
              </a:rPr>
              <a:t>kepada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diri</a:t>
            </a:r>
            <a:r>
              <a:rPr lang="en-ID" dirty="0">
                <a:latin typeface="Gill Sans Nova Cond Ultra Bold" panose="020B0B04020104020203" pitchFamily="34" charset="0"/>
              </a:rPr>
              <a:t>-Nya </a:t>
            </a:r>
            <a:r>
              <a:rPr lang="en-ID" dirty="0" err="1">
                <a:latin typeface="Gill Sans Nova Cond Ultra Bold" panose="020B0B04020104020203" pitchFamily="34" charset="0"/>
              </a:rPr>
              <a:t>sendiri</a:t>
            </a:r>
            <a:r>
              <a:rPr lang="en-ID" dirty="0">
                <a:latin typeface="Gill Sans Nova Cond Ultra Bold" panose="020B0B04020104020203" pitchFamily="34" charset="0"/>
              </a:rPr>
              <a:t>!]”</a:t>
            </a:r>
            <a:r>
              <a:rPr lang="en-ID" dirty="0">
                <a:latin typeface="Tw Cen MT Condensed Extra Bold" panose="020B0803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ID" dirty="0">
                <a:latin typeface="Tw Cen MT Condensed Extra Bold" panose="020B0803020202020204" pitchFamily="34" charset="0"/>
              </a:rPr>
              <a:t>Di </a:t>
            </a:r>
            <a:r>
              <a:rPr lang="en-ID" dirty="0" err="1">
                <a:latin typeface="Tw Cen MT Condensed Extra Bold" panose="020B0803020202020204" pitchFamily="34" charset="0"/>
              </a:rPr>
              <a:t>sini</a:t>
            </a:r>
            <a:r>
              <a:rPr lang="en-ID" dirty="0">
                <a:latin typeface="Tw Cen MT Condensed Extra Bold" panose="020B0803020202020204" pitchFamily="34" charset="0"/>
              </a:rPr>
              <a:t> Paulus </a:t>
            </a:r>
            <a:r>
              <a:rPr lang="en-ID" dirty="0" err="1">
                <a:latin typeface="Tw Cen MT Condensed Extra Bold" panose="020B0803020202020204" pitchFamily="34" charset="0"/>
              </a:rPr>
              <a:t>menerangkan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bahwa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Yesus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mempersembahkan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gereja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sebagai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pengantin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bagi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diri</a:t>
            </a:r>
            <a:r>
              <a:rPr lang="en-ID" dirty="0">
                <a:latin typeface="Tw Cen MT Condensed Extra Bold" panose="020B0803020202020204" pitchFamily="34" charset="0"/>
              </a:rPr>
              <a:t>-Nya </a:t>
            </a:r>
            <a:r>
              <a:rPr lang="en-ID" dirty="0" err="1">
                <a:latin typeface="Tw Cen MT Condensed Extra Bold" panose="020B0803020202020204" pitchFamily="34" charset="0"/>
              </a:rPr>
              <a:t>sendiri</a:t>
            </a:r>
            <a:r>
              <a:rPr lang="en-ID" dirty="0">
                <a:latin typeface="Tw Cen MT Condensed Extra Bold" panose="020B0803020202020204" pitchFamily="34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E4AD0-896E-6802-8718-0A5AB24DB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350" y="1765896"/>
            <a:ext cx="3228975" cy="4124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1045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CF8243-EDDF-9951-C4CE-B46C12DD8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AD2D9-0FF8-2767-BC07-F08D69019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537252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Paulus </a:t>
            </a:r>
            <a:r>
              <a:rPr lang="en-ID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menggunakan</a:t>
            </a:r>
            <a:r>
              <a:rPr lang="en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adat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istiadat</a:t>
            </a:r>
            <a:r>
              <a:rPr lang="en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dan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peran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pernikahan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untuk</a:t>
            </a:r>
            <a:r>
              <a:rPr lang="en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menyoroti</a:t>
            </a:r>
            <a:r>
              <a:rPr lang="en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hubungan</a:t>
            </a:r>
            <a:r>
              <a:rPr lang="en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Kristus</a:t>
            </a:r>
            <a:r>
              <a:rPr lang="en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dengan</a:t>
            </a:r>
            <a:r>
              <a:rPr lang="en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gereja</a:t>
            </a:r>
            <a:r>
              <a:rPr lang="en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br>
              <a:rPr lang="en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en-ID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dalam</a:t>
            </a:r>
            <a:r>
              <a:rPr lang="en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pola</a:t>
            </a:r>
            <a:r>
              <a:rPr lang="en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urutan</a:t>
            </a:r>
            <a:r>
              <a:rPr lang="en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waktu</a:t>
            </a:r>
            <a:r>
              <a:rPr lang="en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sebagai</a:t>
            </a:r>
            <a:r>
              <a:rPr lang="en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berikut</a:t>
            </a:r>
            <a:r>
              <a:rPr lang="en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E59F5-BDF5-2CAF-5B5F-30C2BEAD5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2" y="1743904"/>
            <a:ext cx="8878956" cy="485692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sz="26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Pertunangan</a:t>
            </a:r>
            <a:r>
              <a:rPr lang="en-ID" sz="26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.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Kristus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mempersembahkan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diri</a:t>
            </a:r>
            <a:r>
              <a:rPr lang="en-ID" sz="2600" dirty="0">
                <a:latin typeface="Franklin Gothic Medium Cond" panose="020B0606030402020204" pitchFamily="34" charset="0"/>
              </a:rPr>
              <a:t>-Nya </a:t>
            </a:r>
            <a:r>
              <a:rPr lang="en-ID" sz="2600" dirty="0" err="1">
                <a:latin typeface="Franklin Gothic Medium Cond" panose="020B0606030402020204" pitchFamily="34" charset="0"/>
              </a:rPr>
              <a:t>bagi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jemaat</a:t>
            </a:r>
            <a:r>
              <a:rPr lang="en-ID" sz="2600" dirty="0">
                <a:latin typeface="Franklin Gothic Medium Cond" panose="020B0606030402020204" pitchFamily="34" charset="0"/>
              </a:rPr>
              <a:t> [</a:t>
            </a:r>
            <a:r>
              <a:rPr lang="en-ID" sz="2600" dirty="0" err="1">
                <a:latin typeface="Franklin Gothic Medium Cond" panose="020B0606030402020204" pitchFamily="34" charset="0"/>
              </a:rPr>
              <a:t>sebagai</a:t>
            </a:r>
            <a:r>
              <a:rPr lang="en-ID" sz="2600" dirty="0">
                <a:latin typeface="Franklin Gothic Medium Cond" panose="020B0606030402020204" pitchFamily="34" charset="0"/>
              </a:rPr>
              <a:t> "</a:t>
            </a:r>
            <a:r>
              <a:rPr lang="en-ID" sz="2600" dirty="0" err="1">
                <a:latin typeface="Franklin Gothic Medium Cond" panose="020B0606030402020204" pitchFamily="34" charset="0"/>
              </a:rPr>
              <a:t>mahar</a:t>
            </a:r>
            <a:r>
              <a:rPr lang="en-ID" sz="2600" dirty="0">
                <a:latin typeface="Franklin Gothic Medium Cond" panose="020B0606030402020204" pitchFamily="34" charset="0"/>
              </a:rPr>
              <a:t>"] dan </a:t>
            </a:r>
            <a:r>
              <a:rPr lang="en-ID" sz="2600" dirty="0" err="1">
                <a:latin typeface="Franklin Gothic Medium Cond" panose="020B0606030402020204" pitchFamily="34" charset="0"/>
              </a:rPr>
              <a:t>dengan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demikian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bertunangan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dengannya</a:t>
            </a:r>
            <a:r>
              <a:rPr lang="en-ID" sz="2600" dirty="0">
                <a:latin typeface="Franklin Gothic Medium Cond" panose="020B0606030402020204" pitchFamily="34" charset="0"/>
              </a:rPr>
              <a:t> [</a:t>
            </a:r>
            <a:r>
              <a:rPr lang="en-ID" sz="2600" dirty="0" err="1">
                <a:latin typeface="Franklin Gothic Medium Cond" panose="020B0606030402020204" pitchFamily="34" charset="0"/>
              </a:rPr>
              <a:t>Efesus</a:t>
            </a:r>
            <a:r>
              <a:rPr lang="en-ID" sz="2600" dirty="0">
                <a:latin typeface="Franklin Gothic Medium Cond" panose="020B0606030402020204" pitchFamily="34" charset="0"/>
              </a:rPr>
              <a:t> 5:25].   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6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Persiapan</a:t>
            </a:r>
            <a:r>
              <a:rPr lang="en-ID" sz="26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upacara</a:t>
            </a:r>
            <a:r>
              <a:rPr lang="en-ID" sz="26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pernikahan</a:t>
            </a:r>
            <a:r>
              <a:rPr lang="en-ID" sz="26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. </a:t>
            </a:r>
            <a:r>
              <a:rPr lang="en-ID" sz="2600" dirty="0" err="1">
                <a:latin typeface="Franklin Gothic Medium Cond" panose="020B0606030402020204" pitchFamily="34" charset="0"/>
              </a:rPr>
              <a:t>Perhatian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mempelai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laki-laki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berlanjut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dalam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usahanya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saat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ini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untuk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menguduskan</a:t>
            </a:r>
            <a:r>
              <a:rPr lang="en-ID" sz="2600" dirty="0">
                <a:latin typeface="Franklin Gothic Medium Cond" panose="020B0606030402020204" pitchFamily="34" charset="0"/>
              </a:rPr>
              <a:t> dan </a:t>
            </a:r>
            <a:r>
              <a:rPr lang="en-ID" sz="2600" dirty="0" err="1">
                <a:latin typeface="Franklin Gothic Medium Cond" panose="020B0606030402020204" pitchFamily="34" charset="0"/>
              </a:rPr>
              <a:t>menyucikan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mempelai</a:t>
            </a:r>
            <a:r>
              <a:rPr lang="en-ID" sz="2600" dirty="0">
                <a:latin typeface="Franklin Gothic Medium Cond" panose="020B0606030402020204" pitchFamily="34" charset="0"/>
              </a:rPr>
              <a:t> Wanita [</a:t>
            </a:r>
            <a:r>
              <a:rPr lang="en-ID" sz="2600" dirty="0" err="1">
                <a:latin typeface="Franklin Gothic Medium Cond" panose="020B0606030402020204" pitchFamily="34" charset="0"/>
              </a:rPr>
              <a:t>Efesus</a:t>
            </a:r>
            <a:r>
              <a:rPr lang="en-ID" sz="2600" dirty="0">
                <a:latin typeface="Franklin Gothic Medium Cond" panose="020B0606030402020204" pitchFamily="34" charset="0"/>
              </a:rPr>
              <a:t> 5:26].   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6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Upacara</a:t>
            </a:r>
            <a:r>
              <a:rPr lang="en-ID" sz="26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pernikahan</a:t>
            </a:r>
            <a:r>
              <a:rPr lang="en-ID" sz="26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itu</a:t>
            </a:r>
            <a:r>
              <a:rPr lang="en-ID" sz="26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6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sendiri</a:t>
            </a:r>
            <a:r>
              <a:rPr lang="en-ID" sz="26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. </a:t>
            </a:r>
            <a:r>
              <a:rPr lang="en-ID" sz="2600" dirty="0" err="1">
                <a:latin typeface="Franklin Gothic Medium Cond" panose="020B0606030402020204" pitchFamily="34" charset="0"/>
              </a:rPr>
              <a:t>Perhatian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Kristus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saat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ini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adalah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pemandangan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dari</a:t>
            </a:r>
            <a:r>
              <a:rPr lang="en-ID" sz="2600" dirty="0">
                <a:latin typeface="Franklin Gothic Medium Cond" panose="020B0606030402020204" pitchFamily="34" charset="0"/>
              </a:rPr>
              <a:t> "</a:t>
            </a:r>
            <a:r>
              <a:rPr lang="en-ID" sz="2600" dirty="0" err="1">
                <a:latin typeface="Franklin Gothic Medium Cond" panose="020B0606030402020204" pitchFamily="34" charset="0"/>
              </a:rPr>
              <a:t>penyerahan</a:t>
            </a:r>
            <a:r>
              <a:rPr lang="en-ID" sz="2600" dirty="0">
                <a:latin typeface="Franklin Gothic Medium Cond" panose="020B0606030402020204" pitchFamily="34" charset="0"/>
              </a:rPr>
              <a:t>" </a:t>
            </a:r>
            <a:r>
              <a:rPr lang="en-ID" sz="2600" dirty="0" err="1">
                <a:latin typeface="Franklin Gothic Medium Cond" panose="020B0606030402020204" pitchFamily="34" charset="0"/>
              </a:rPr>
              <a:t>mempelai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wanita</a:t>
            </a:r>
            <a:r>
              <a:rPr lang="en-ID" sz="2600" dirty="0">
                <a:latin typeface="Franklin Gothic Medium Cond" panose="020B0606030402020204" pitchFamily="34" charset="0"/>
              </a:rPr>
              <a:t> di </a:t>
            </a:r>
            <a:r>
              <a:rPr lang="en-ID" sz="2600" dirty="0" err="1">
                <a:latin typeface="Franklin Gothic Medium Cond" panose="020B0606030402020204" pitchFamily="34" charset="0"/>
              </a:rPr>
              <a:t>pesta</a:t>
            </a:r>
            <a:r>
              <a:rPr lang="en-ID" sz="2600" dirty="0">
                <a:latin typeface="Franklin Gothic Medium Cond" panose="020B0606030402020204" pitchFamily="34" charset="0"/>
              </a:rPr>
              <a:t> </a:t>
            </a:r>
            <a:r>
              <a:rPr lang="en-ID" sz="2600" dirty="0" err="1">
                <a:latin typeface="Franklin Gothic Medium Cond" panose="020B0606030402020204" pitchFamily="34" charset="0"/>
              </a:rPr>
              <a:t>pernikahan</a:t>
            </a:r>
            <a:r>
              <a:rPr lang="en-ID" sz="2600" dirty="0">
                <a:latin typeface="Franklin Gothic Medium Cond" panose="020B0606030402020204" pitchFamily="34" charset="0"/>
              </a:rPr>
              <a:t> [</a:t>
            </a:r>
            <a:r>
              <a:rPr lang="en-ID" sz="2600" dirty="0" err="1">
                <a:latin typeface="Franklin Gothic Medium Cond" panose="020B0606030402020204" pitchFamily="34" charset="0"/>
              </a:rPr>
              <a:t>Efesus</a:t>
            </a:r>
            <a:r>
              <a:rPr lang="en-ID" sz="2600" dirty="0">
                <a:latin typeface="Franklin Gothic Medium Cond" panose="020B0606030402020204" pitchFamily="34" charset="0"/>
              </a:rPr>
              <a:t> 5:27]. </a:t>
            </a:r>
            <a:r>
              <a:rPr lang="en-ID" sz="2600" dirty="0" err="1">
                <a:latin typeface="Gill Sans Nova Cond XBd" panose="020B0A06020104020203" pitchFamily="34" charset="0"/>
              </a:rPr>
              <a:t>Unsur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terakhir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ini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adalah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gambaran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perayaan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pernikahan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akbar</a:t>
            </a:r>
            <a:r>
              <a:rPr lang="en-ID" sz="2600" dirty="0">
                <a:latin typeface="Gill Sans Nova Cond XBd" panose="020B0A06020104020203" pitchFamily="34" charset="0"/>
              </a:rPr>
              <a:t> pada </a:t>
            </a:r>
            <a:r>
              <a:rPr lang="en-ID" sz="2600" dirty="0" err="1">
                <a:latin typeface="Gill Sans Nova Cond XBd" panose="020B0A06020104020203" pitchFamily="34" charset="0"/>
              </a:rPr>
              <a:t>kedatangan</a:t>
            </a:r>
            <a:r>
              <a:rPr lang="en-ID" sz="2600" dirty="0">
                <a:latin typeface="Gill Sans Nova Cond XBd" panose="020B0A06020104020203" pitchFamily="34" charset="0"/>
              </a:rPr>
              <a:t>-Nya </a:t>
            </a:r>
            <a:r>
              <a:rPr lang="en-ID" sz="2600" dirty="0" err="1">
                <a:latin typeface="Gill Sans Nova Cond XBd" panose="020B0A06020104020203" pitchFamily="34" charset="0"/>
              </a:rPr>
              <a:t>kembali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ketika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Kristus</a:t>
            </a:r>
            <a:r>
              <a:rPr lang="en-ID" sz="2600" dirty="0">
                <a:latin typeface="Gill Sans Nova Cond XBd" panose="020B0A06020104020203" pitchFamily="34" charset="0"/>
              </a:rPr>
              <a:t>, </a:t>
            </a:r>
            <a:r>
              <a:rPr lang="en-ID" sz="2600" dirty="0" err="1">
                <a:latin typeface="Gill Sans Nova Cond XBd" panose="020B0A06020104020203" pitchFamily="34" charset="0"/>
              </a:rPr>
              <a:t>Mempelai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Laki-Laki</a:t>
            </a:r>
            <a:r>
              <a:rPr lang="en-ID" sz="2600" dirty="0">
                <a:latin typeface="Gill Sans Nova Cond XBd" panose="020B0A06020104020203" pitchFamily="34" charset="0"/>
              </a:rPr>
              <a:t>, </a:t>
            </a:r>
            <a:r>
              <a:rPr lang="en-ID" sz="2600" dirty="0" err="1">
                <a:latin typeface="Gill Sans Nova Cond XBd" panose="020B0A06020104020203" pitchFamily="34" charset="0"/>
              </a:rPr>
              <a:t>akan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datang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untuk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mengklaim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gereja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sebagai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mempelai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wanita</a:t>
            </a:r>
            <a:r>
              <a:rPr lang="en-ID" sz="2600" dirty="0">
                <a:latin typeface="Gill Sans Nova Cond XBd" panose="020B0A06020104020203" pitchFamily="34" charset="0"/>
              </a:rPr>
              <a:t> dan </a:t>
            </a:r>
            <a:r>
              <a:rPr lang="en-ID" sz="2600" dirty="0" err="1">
                <a:latin typeface="Gill Sans Nova Cond XBd" panose="020B0A06020104020203" pitchFamily="34" charset="0"/>
              </a:rPr>
              <a:t>mempersembahkannya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kepada</a:t>
            </a:r>
            <a:r>
              <a:rPr lang="en-ID" sz="2600" dirty="0">
                <a:latin typeface="Gill Sans Nova Cond XBd" panose="020B0A06020104020203" pitchFamily="34" charset="0"/>
              </a:rPr>
              <a:t> </a:t>
            </a:r>
            <a:r>
              <a:rPr lang="en-ID" sz="2600" dirty="0" err="1">
                <a:latin typeface="Gill Sans Nova Cond XBd" panose="020B0A06020104020203" pitchFamily="34" charset="0"/>
              </a:rPr>
              <a:t>diri</a:t>
            </a:r>
            <a:r>
              <a:rPr lang="en-ID" sz="2600" dirty="0">
                <a:latin typeface="Gill Sans Nova Cond XBd" panose="020B0A06020104020203" pitchFamily="34" charset="0"/>
              </a:rPr>
              <a:t>-Nya </a:t>
            </a:r>
            <a:r>
              <a:rPr lang="en-ID" sz="2600" dirty="0" err="1">
                <a:latin typeface="Gill Sans Nova Cond XBd" panose="020B0A06020104020203" pitchFamily="34" charset="0"/>
              </a:rPr>
              <a:t>sendiri</a:t>
            </a:r>
            <a:r>
              <a:rPr lang="en-ID" sz="2600" dirty="0">
                <a:latin typeface="Gill Sans Nova Cond XBd" panose="020B0A06020104020203" pitchFamily="34" charset="0"/>
              </a:rPr>
              <a:t> [2 </a:t>
            </a:r>
            <a:r>
              <a:rPr lang="en-ID" sz="2600" dirty="0" err="1">
                <a:latin typeface="Gill Sans Nova Cond XBd" panose="020B0A06020104020203" pitchFamily="34" charset="0"/>
              </a:rPr>
              <a:t>Korintus</a:t>
            </a:r>
            <a:r>
              <a:rPr lang="en-ID" sz="2600" dirty="0">
                <a:latin typeface="Gill Sans Nova Cond XBd" panose="020B0A06020104020203" pitchFamily="34" charset="0"/>
              </a:rPr>
              <a:t> 11:1-2]. </a:t>
            </a:r>
          </a:p>
        </p:txBody>
      </p:sp>
    </p:spTree>
    <p:extLst>
      <p:ext uri="{BB962C8B-B14F-4D97-AF65-F5344CB8AC3E}">
        <p14:creationId xmlns:p14="http://schemas.microsoft.com/office/powerpoint/2010/main" val="283837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66D00-DF63-3452-354C-102227CC2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63" r="38468" b="1"/>
          <a:stretch/>
        </p:blipFill>
        <p:spPr>
          <a:xfrm>
            <a:off x="20" y="-1"/>
            <a:ext cx="3107653" cy="6856413"/>
          </a:xfrm>
          <a:custGeom>
            <a:avLst/>
            <a:gdLst/>
            <a:ahLst/>
            <a:cxnLst/>
            <a:rect l="l" t="t" r="r" b="b"/>
            <a:pathLst>
              <a:path w="4143564" h="6856413">
                <a:moveTo>
                  <a:pt x="0" y="0"/>
                </a:moveTo>
                <a:lnTo>
                  <a:pt x="4141667" y="0"/>
                </a:lnTo>
                <a:lnTo>
                  <a:pt x="4141086" y="145208"/>
                </a:lnTo>
                <a:cubicBezTo>
                  <a:pt x="4109790" y="1611281"/>
                  <a:pt x="3796834" y="3077353"/>
                  <a:pt x="4047199" y="4543426"/>
                </a:cubicBezTo>
                <a:cubicBezTo>
                  <a:pt x="4172382" y="5276463"/>
                  <a:pt x="4156734" y="6009499"/>
                  <a:pt x="4105878" y="6742536"/>
                </a:cubicBezTo>
                <a:lnTo>
                  <a:pt x="4096763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B7CAD-57AC-EC3D-C225-E9065F1BD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673" y="647700"/>
            <a:ext cx="6036307" cy="591212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ID" sz="2400" dirty="0" err="1">
                <a:latin typeface="Impact" panose="020B0806030902050204" pitchFamily="34" charset="0"/>
              </a:rPr>
              <a:t>Pernikahan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kuno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sering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dimulai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dengan</a:t>
            </a:r>
            <a:r>
              <a:rPr lang="en-ID" sz="2400" dirty="0">
                <a:latin typeface="Impact" panose="020B0806030902050204" pitchFamily="34" charset="0"/>
              </a:rPr>
              <a:t> parade </a:t>
            </a:r>
            <a:r>
              <a:rPr lang="en-ID" sz="2400" dirty="0" err="1">
                <a:latin typeface="Impact" panose="020B0806030902050204" pitchFamily="34" charset="0"/>
              </a:rPr>
              <a:t>malam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hari</a:t>
            </a:r>
            <a:r>
              <a:rPr lang="en-ID" sz="2400" dirty="0">
                <a:latin typeface="Impact" panose="020B0806030902050204" pitchFamily="34" charset="0"/>
              </a:rPr>
              <a:t> [</a:t>
            </a:r>
            <a:r>
              <a:rPr lang="en-ID" sz="2400" dirty="0" err="1">
                <a:latin typeface="Impact" panose="020B0806030902050204" pitchFamily="34" charset="0"/>
              </a:rPr>
              <a:t>Matius</a:t>
            </a:r>
            <a:r>
              <a:rPr lang="en-ID" sz="2400" dirty="0">
                <a:latin typeface="Impact" panose="020B0806030902050204" pitchFamily="34" charset="0"/>
              </a:rPr>
              <a:t> 25:1-13].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b="1" dirty="0" err="1">
                <a:latin typeface="Franklin Gothic Medium Cond" panose="020B0606030402020204" pitchFamily="34" charset="0"/>
              </a:rPr>
              <a:t>Pengantin</a:t>
            </a:r>
            <a:r>
              <a:rPr lang="en-ID" sz="2400" b="1" dirty="0">
                <a:latin typeface="Franklin Gothic Medium Cond" panose="020B0606030402020204" pitchFamily="34" charset="0"/>
              </a:rPr>
              <a:t> </a:t>
            </a:r>
            <a:r>
              <a:rPr lang="en-ID" sz="2400" b="1" dirty="0" err="1">
                <a:latin typeface="Franklin Gothic Medium Cond" panose="020B0606030402020204" pitchFamily="34" charset="0"/>
              </a:rPr>
              <a:t>pria</a:t>
            </a:r>
            <a:r>
              <a:rPr lang="en-ID" sz="2400" b="1" dirty="0">
                <a:latin typeface="Franklin Gothic Medium Cond" panose="020B0606030402020204" pitchFamily="34" charset="0"/>
              </a:rPr>
              <a:t> dan </a:t>
            </a:r>
            <a:r>
              <a:rPr lang="en-ID" sz="2400" b="1" dirty="0" err="1">
                <a:latin typeface="Franklin Gothic Medium Cond" panose="020B0606030402020204" pitchFamily="34" charset="0"/>
              </a:rPr>
              <a:t>rombongannya</a:t>
            </a:r>
            <a:r>
              <a:rPr lang="en-ID" sz="2400" b="1" dirty="0">
                <a:latin typeface="Franklin Gothic Medium Cond" panose="020B0606030402020204" pitchFamily="34" charset="0"/>
              </a:rPr>
              <a:t> </a:t>
            </a:r>
            <a:r>
              <a:rPr lang="en-ID" sz="2400" b="1" dirty="0" err="1">
                <a:latin typeface="Franklin Gothic Medium Cond" panose="020B0606030402020204" pitchFamily="34" charset="0"/>
              </a:rPr>
              <a:t>akan</a:t>
            </a:r>
            <a:r>
              <a:rPr lang="en-ID" sz="2400" b="1" dirty="0">
                <a:latin typeface="Franklin Gothic Medium Cond" panose="020B0606030402020204" pitchFamily="34" charset="0"/>
              </a:rPr>
              <a:t> </a:t>
            </a:r>
            <a:r>
              <a:rPr lang="en-ID" sz="2400" b="1" dirty="0" err="1">
                <a:latin typeface="Franklin Gothic Medium Cond" panose="020B0606030402020204" pitchFamily="34" charset="0"/>
              </a:rPr>
              <a:t>berkumpul</a:t>
            </a:r>
            <a:r>
              <a:rPr lang="en-ID" sz="2400" b="1" dirty="0">
                <a:latin typeface="Franklin Gothic Medium Cond" panose="020B0606030402020204" pitchFamily="34" charset="0"/>
              </a:rPr>
              <a:t> di </a:t>
            </a:r>
            <a:r>
              <a:rPr lang="en-ID" sz="2400" b="1" dirty="0" err="1">
                <a:latin typeface="Franklin Gothic Medium Cond" panose="020B0606030402020204" pitchFamily="34" charset="0"/>
              </a:rPr>
              <a:t>rumah</a:t>
            </a:r>
            <a:r>
              <a:rPr lang="en-ID" sz="2400" b="1" dirty="0">
                <a:latin typeface="Franklin Gothic Medium Cond" panose="020B0606030402020204" pitchFamily="34" charset="0"/>
              </a:rPr>
              <a:t> </a:t>
            </a:r>
            <a:r>
              <a:rPr lang="en-ID" sz="2400" b="1" dirty="0" err="1">
                <a:latin typeface="Franklin Gothic Medium Cond" panose="020B0606030402020204" pitchFamily="34" charset="0"/>
              </a:rPr>
              <a:t>mempelai</a:t>
            </a:r>
            <a:r>
              <a:rPr lang="en-ID" sz="2400" b="1" dirty="0">
                <a:latin typeface="Franklin Gothic Medium Cond" panose="020B0606030402020204" pitchFamily="34" charset="0"/>
              </a:rPr>
              <a:t> </a:t>
            </a:r>
            <a:r>
              <a:rPr lang="en-ID" sz="2400" b="1" dirty="0" err="1">
                <a:latin typeface="Franklin Gothic Medium Cond" panose="020B0606030402020204" pitchFamily="34" charset="0"/>
              </a:rPr>
              <a:t>pria</a:t>
            </a:r>
            <a:r>
              <a:rPr lang="en-ID" sz="2400" b="1" dirty="0">
                <a:latin typeface="Franklin Gothic Medium Cond" panose="020B0606030402020204" pitchFamily="34" charset="0"/>
              </a:rPr>
              <a:t>- </a:t>
            </a:r>
            <a:r>
              <a:rPr lang="en-ID" sz="2400" b="1" dirty="0" err="1">
                <a:latin typeface="Franklin Gothic Medium Cond" panose="020B0606030402020204" pitchFamily="34" charset="0"/>
              </a:rPr>
              <a:t>rumah</a:t>
            </a:r>
            <a:r>
              <a:rPr lang="en-ID" sz="2400" b="1" dirty="0">
                <a:latin typeface="Franklin Gothic Medium Cond" panose="020B0606030402020204" pitchFamily="34" charset="0"/>
              </a:rPr>
              <a:t> </a:t>
            </a:r>
            <a:r>
              <a:rPr lang="en-ID" sz="2400" b="1" dirty="0" err="1">
                <a:latin typeface="Franklin Gothic Medium Cond" panose="020B0606030402020204" pitchFamily="34" charset="0"/>
              </a:rPr>
              <a:t>baru</a:t>
            </a:r>
            <a:r>
              <a:rPr lang="en-ID" sz="2400" b="1" dirty="0">
                <a:latin typeface="Franklin Gothic Medium Cond" panose="020B0606030402020204" pitchFamily="34" charset="0"/>
              </a:rPr>
              <a:t> </a:t>
            </a:r>
            <a:r>
              <a:rPr lang="en-ID" sz="2400" b="1" dirty="0" err="1">
                <a:latin typeface="Franklin Gothic Medium Cond" panose="020B0606030402020204" pitchFamily="34" charset="0"/>
              </a:rPr>
              <a:t>pasangan</a:t>
            </a:r>
            <a:r>
              <a:rPr lang="en-ID" sz="2400" b="1" dirty="0">
                <a:latin typeface="Franklin Gothic Medium Cond" panose="020B0606030402020204" pitchFamily="34" charset="0"/>
              </a:rPr>
              <a:t> </a:t>
            </a:r>
            <a:r>
              <a:rPr lang="en-ID" sz="2400" b="1" dirty="0" err="1">
                <a:latin typeface="Franklin Gothic Medium Cond" panose="020B0606030402020204" pitchFamily="34" charset="0"/>
              </a:rPr>
              <a:t>itu</a:t>
            </a:r>
            <a:r>
              <a:rPr lang="en-ID" sz="2400" b="1" dirty="0">
                <a:latin typeface="Franklin Gothic Medium Cond" panose="020B0606030402020204" pitchFamily="34" charset="0"/>
              </a:rPr>
              <a:t>, dan </a:t>
            </a:r>
            <a:r>
              <a:rPr lang="en-ID" sz="2400" b="1" dirty="0" err="1">
                <a:latin typeface="Franklin Gothic Medium Cond" panose="020B0606030402020204" pitchFamily="34" charset="0"/>
              </a:rPr>
              <a:t>dengan</a:t>
            </a:r>
            <a:r>
              <a:rPr lang="en-ID" sz="2400" b="1" dirty="0">
                <a:latin typeface="Franklin Gothic Medium Cond" panose="020B0606030402020204" pitchFamily="34" charset="0"/>
              </a:rPr>
              <a:t> </a:t>
            </a:r>
            <a:r>
              <a:rPr lang="en-ID" sz="2400" b="1" dirty="0" err="1">
                <a:latin typeface="Franklin Gothic Medium Cond" panose="020B0606030402020204" pitchFamily="34" charset="0"/>
              </a:rPr>
              <a:t>upacara</a:t>
            </a:r>
            <a:r>
              <a:rPr lang="en-ID" sz="2400" b="1" dirty="0">
                <a:latin typeface="Franklin Gothic Medium Cond" panose="020B0606030402020204" pitchFamily="34" charset="0"/>
              </a:rPr>
              <a:t> </a:t>
            </a:r>
            <a:r>
              <a:rPr lang="en-ID" sz="2400" b="1" dirty="0" err="1">
                <a:latin typeface="Franklin Gothic Medium Cond" panose="020B0606030402020204" pitchFamily="34" charset="0"/>
              </a:rPr>
              <a:t>akbar</a:t>
            </a:r>
            <a:r>
              <a:rPr lang="en-ID" sz="2400" b="1" dirty="0">
                <a:latin typeface="Franklin Gothic Medium Cond" panose="020B0606030402020204" pitchFamily="34" charset="0"/>
              </a:rPr>
              <a:t> </a:t>
            </a:r>
            <a:r>
              <a:rPr lang="en-ID" sz="2400" b="1" dirty="0" err="1">
                <a:latin typeface="Franklin Gothic Medium Cond" panose="020B0606030402020204" pitchFamily="34" charset="0"/>
              </a:rPr>
              <a:t>memulai</a:t>
            </a:r>
            <a:r>
              <a:rPr lang="en-ID" sz="2400" b="1" dirty="0">
                <a:latin typeface="Franklin Gothic Medium Cond" panose="020B0606030402020204" pitchFamily="34" charset="0"/>
              </a:rPr>
              <a:t> </a:t>
            </a:r>
            <a:r>
              <a:rPr lang="en-ID" sz="2400" b="1" dirty="0" err="1">
                <a:latin typeface="Franklin Gothic Medium Cond" panose="020B0606030402020204" pitchFamily="34" charset="0"/>
              </a:rPr>
              <a:t>prosesi</a:t>
            </a:r>
            <a:r>
              <a:rPr lang="en-ID" sz="2400" b="1" dirty="0">
                <a:latin typeface="Franklin Gothic Medium Cond" panose="020B06060304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>
                <a:latin typeface="Franklin Gothic Medium Cond" panose="020B0606030402020204" pitchFamily="34" charset="0"/>
              </a:rPr>
              <a:t>Obor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dinyalakan</a:t>
            </a:r>
            <a:r>
              <a:rPr lang="en-ID" sz="2400" dirty="0">
                <a:latin typeface="Franklin Gothic Medium Cond" panose="020B0606030402020204" pitchFamily="34" charset="0"/>
              </a:rPr>
              <a:t> dan </a:t>
            </a:r>
            <a:r>
              <a:rPr lang="en-ID" sz="2400" dirty="0" err="1">
                <a:latin typeface="Franklin Gothic Medium Cond" panose="020B0606030402020204" pitchFamily="34" charset="0"/>
              </a:rPr>
              <a:t>diiringi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dengan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kegembiraan</a:t>
            </a:r>
            <a:r>
              <a:rPr lang="en-ID" sz="2400" dirty="0">
                <a:latin typeface="Franklin Gothic Medium Cond" panose="020B0606030402020204" pitchFamily="34" charset="0"/>
              </a:rPr>
              <a:t>, </a:t>
            </a:r>
            <a:r>
              <a:rPr lang="en-ID" sz="2400" dirty="0" err="1">
                <a:latin typeface="Franklin Gothic Medium Cond" panose="020B0606030402020204" pitchFamily="34" charset="0"/>
              </a:rPr>
              <a:t>irama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musik</a:t>
            </a:r>
            <a:r>
              <a:rPr lang="en-ID" sz="2400" dirty="0">
                <a:latin typeface="Franklin Gothic Medium Cond" panose="020B0606030402020204" pitchFamily="34" charset="0"/>
              </a:rPr>
              <a:t> dan </a:t>
            </a:r>
            <a:r>
              <a:rPr lang="en-ID" sz="2400" dirty="0" err="1">
                <a:latin typeface="Franklin Gothic Medium Cond" panose="020B0606030402020204" pitchFamily="34" charset="0"/>
              </a:rPr>
              <a:t>sukacita</a:t>
            </a:r>
            <a:r>
              <a:rPr lang="en-ID" sz="2400" dirty="0">
                <a:latin typeface="Franklin Gothic Medium Cond" panose="020B0606030402020204" pitchFamily="34" charset="0"/>
              </a:rPr>
              <a:t> yang </a:t>
            </a:r>
            <a:r>
              <a:rPr lang="en-ID" sz="2400" dirty="0" err="1">
                <a:latin typeface="Franklin Gothic Medium Cond" panose="020B0606030402020204" pitchFamily="34" charset="0"/>
              </a:rPr>
              <a:t>luar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biasa</a:t>
            </a:r>
            <a:r>
              <a:rPr lang="en-ID" sz="2400" dirty="0">
                <a:latin typeface="Franklin Gothic Medium Cond" panose="020B0606030402020204" pitchFamily="34" charset="0"/>
              </a:rPr>
              <a:t>, </a:t>
            </a:r>
            <a:r>
              <a:rPr lang="en-ID" sz="2400" dirty="0" err="1">
                <a:latin typeface="Franklin Gothic Medium Cond" panose="020B0606030402020204" pitchFamily="34" charset="0"/>
              </a:rPr>
              <a:t>kerumunan</a:t>
            </a:r>
            <a:r>
              <a:rPr lang="en-ID" sz="2400" dirty="0">
                <a:latin typeface="Franklin Gothic Medium Cond" panose="020B0606030402020204" pitchFamily="34" charset="0"/>
              </a:rPr>
              <a:t> orang </a:t>
            </a:r>
            <a:r>
              <a:rPr lang="en-ID" sz="2400" dirty="0" err="1">
                <a:latin typeface="Franklin Gothic Medium Cond" panose="020B0606030402020204" pitchFamily="34" charset="0"/>
              </a:rPr>
              <a:t>berdesak-desakan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menuju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rumah</a:t>
            </a:r>
            <a:r>
              <a:rPr lang="en-ID" sz="2400" dirty="0">
                <a:latin typeface="Franklin Gothic Medium Cond" panose="020B0606030402020204" pitchFamily="34" charset="0"/>
              </a:rPr>
              <a:t> ayah </a:t>
            </a:r>
            <a:r>
              <a:rPr lang="en-ID" sz="2400" dirty="0" err="1">
                <a:latin typeface="Franklin Gothic Medium Cond" panose="020B0606030402020204" pitchFamily="34" charset="0"/>
              </a:rPr>
              <a:t>pengantin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wanita</a:t>
            </a:r>
            <a:r>
              <a:rPr lang="en-ID" sz="2400" dirty="0">
                <a:latin typeface="Franklin Gothic Medium Cond" panose="020B06060304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>
                <a:latin typeface="Franklin Gothic Medium Cond" panose="020B0606030402020204" pitchFamily="34" charset="0"/>
              </a:rPr>
              <a:t>Bertemu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dengan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pengantin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wanita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atau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bertemu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dengan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prosesi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pengantin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wanita</a:t>
            </a:r>
            <a:r>
              <a:rPr lang="en-ID" sz="2400" dirty="0">
                <a:latin typeface="Franklin Gothic Medium Cond" panose="020B0606030402020204" pitchFamily="34" charset="0"/>
              </a:rPr>
              <a:t> di </a:t>
            </a:r>
            <a:r>
              <a:rPr lang="en-ID" sz="2400" dirty="0" err="1">
                <a:latin typeface="Franklin Gothic Medium Cond" panose="020B0606030402020204" pitchFamily="34" charset="0"/>
              </a:rPr>
              <a:t>jalan</a:t>
            </a:r>
            <a:r>
              <a:rPr lang="en-ID" sz="2400" dirty="0">
                <a:latin typeface="Franklin Gothic Medium Cond" panose="020B0606030402020204" pitchFamily="34" charset="0"/>
              </a:rPr>
              <a:t>, parade </a:t>
            </a:r>
            <a:r>
              <a:rPr lang="en-ID" sz="2400" dirty="0" err="1">
                <a:latin typeface="Franklin Gothic Medium Cond" panose="020B0606030402020204" pitchFamily="34" charset="0"/>
              </a:rPr>
              <a:t>akan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membawa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pasangan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itu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ke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rumah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baru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mereka</a:t>
            </a:r>
            <a:r>
              <a:rPr lang="en-ID" sz="2400" dirty="0">
                <a:latin typeface="Franklin Gothic Medium Cond" panose="020B0606030402020204" pitchFamily="34" charset="0"/>
              </a:rPr>
              <a:t>, di mana para </a:t>
            </a:r>
            <a:r>
              <a:rPr lang="en-ID" sz="2400" dirty="0" err="1">
                <a:latin typeface="Franklin Gothic Medium Cond" panose="020B0606030402020204" pitchFamily="34" charset="0"/>
              </a:rPr>
              <a:t>tamu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akan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menetap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dalam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pesta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selama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seminggu</a:t>
            </a:r>
            <a:r>
              <a:rPr lang="en-ID" sz="2400" dirty="0">
                <a:latin typeface="Franklin Gothic Medium Cond" panose="020B0606030402020204" pitchFamily="34" charset="0"/>
              </a:rPr>
              <a:t>, yang </a:t>
            </a:r>
            <a:r>
              <a:rPr lang="en-ID" sz="2400" dirty="0" err="1">
                <a:latin typeface="Franklin Gothic Medium Cond" panose="020B0606030402020204" pitchFamily="34" charset="0"/>
              </a:rPr>
              <a:t>berpuncak</a:t>
            </a:r>
            <a:r>
              <a:rPr lang="en-ID" sz="2400" dirty="0">
                <a:latin typeface="Franklin Gothic Medium Cond" panose="020B0606030402020204" pitchFamily="34" charset="0"/>
              </a:rPr>
              <a:t> pada </a:t>
            </a:r>
            <a:r>
              <a:rPr lang="en-ID" sz="2400" dirty="0" err="1">
                <a:latin typeface="Franklin Gothic Medium Cond" panose="020B0606030402020204" pitchFamily="34" charset="0"/>
              </a:rPr>
              <a:t>upacara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pernikahan</a:t>
            </a:r>
            <a:r>
              <a:rPr lang="en-ID" sz="2400" dirty="0">
                <a:latin typeface="Franklin Gothic Medium Cond" panose="020B0606030402020204" pitchFamily="34" charset="0"/>
              </a:rPr>
              <a:t>, </a:t>
            </a:r>
            <a:r>
              <a:rPr lang="en-ID" sz="2400" dirty="0" err="1">
                <a:latin typeface="Franklin Gothic Medium Cond" panose="020B0606030402020204" pitchFamily="34" charset="0"/>
              </a:rPr>
              <a:t>ketika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pengantin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wanita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akan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diserahkan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kepada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pengantin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pria</a:t>
            </a:r>
            <a:r>
              <a:rPr lang="en-ID" sz="2400" dirty="0">
                <a:latin typeface="Franklin Gothic Medium Cond" panose="020B06060304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862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5ED04-5B32-3C19-DB54-449AF3F80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4" y="2421376"/>
            <a:ext cx="4930998" cy="39060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dirty="0" err="1">
                <a:latin typeface="Tw Cen MT Condensed Extra Bold" panose="020B0803020202020204" pitchFamily="34" charset="0"/>
              </a:rPr>
              <a:t>Dengan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melakukan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itu</a:t>
            </a:r>
            <a:r>
              <a:rPr lang="en-ID" dirty="0">
                <a:latin typeface="Tw Cen MT Condensed Extra Bold" panose="020B0803020202020204" pitchFamily="34" charset="0"/>
              </a:rPr>
              <a:t>, </a:t>
            </a:r>
            <a:r>
              <a:rPr lang="en-ID" dirty="0" err="1">
                <a:latin typeface="Tw Cen MT Condensed Extra Bold" panose="020B0803020202020204" pitchFamily="34" charset="0"/>
              </a:rPr>
              <a:t>ia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memberikan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potret</a:t>
            </a:r>
            <a:r>
              <a:rPr lang="en-ID" dirty="0">
                <a:latin typeface="Tw Cen MT Condensed Extra Bold" panose="020B0803020202020204" pitchFamily="34" charset="0"/>
              </a:rPr>
              <a:t> yang </a:t>
            </a:r>
            <a:r>
              <a:rPr lang="en-ID" dirty="0" err="1">
                <a:latin typeface="Tw Cen MT Condensed Extra Bold" panose="020B0803020202020204" pitchFamily="34" charset="0"/>
              </a:rPr>
              <a:t>mengharukan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tentang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kembalinya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Kristus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dalam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upacara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pernikahan</a:t>
            </a:r>
            <a:r>
              <a:rPr lang="en-ID" dirty="0">
                <a:latin typeface="Tw Cen MT Condensed Extra Bold" panose="020B0803020202020204" pitchFamily="34" charset="0"/>
              </a:rPr>
              <a:t> di masa </a:t>
            </a:r>
            <a:r>
              <a:rPr lang="en-ID" dirty="0" err="1">
                <a:latin typeface="Tw Cen MT Condensed Extra Bold" panose="020B0803020202020204" pitchFamily="34" charset="0"/>
              </a:rPr>
              <a:t>depan</a:t>
            </a:r>
            <a:r>
              <a:rPr lang="en-ID" dirty="0">
                <a:latin typeface="Tw Cen MT Condensed Extra Bold" panose="020B0803020202020204" pitchFamily="34" charset="0"/>
              </a:rPr>
              <a:t>, </a:t>
            </a:r>
            <a:r>
              <a:rPr lang="en-ID" dirty="0" err="1">
                <a:latin typeface="Tw Cen MT Condensed Extra Bold" panose="020B0803020202020204" pitchFamily="34" charset="0"/>
              </a:rPr>
              <a:t>ketika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pertunangan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panjang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antara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Kristus</a:t>
            </a:r>
            <a:r>
              <a:rPr lang="en-ID" dirty="0">
                <a:latin typeface="Tw Cen MT Condensed Extra Bold" panose="020B0803020202020204" pitchFamily="34" charset="0"/>
              </a:rPr>
              <a:t> dan </a:t>
            </a:r>
            <a:r>
              <a:rPr lang="en-ID" dirty="0" err="1">
                <a:latin typeface="Tw Cen MT Condensed Extra Bold" panose="020B0803020202020204" pitchFamily="34" charset="0"/>
              </a:rPr>
              <a:t>gereja</a:t>
            </a:r>
            <a:r>
              <a:rPr lang="en-ID" dirty="0">
                <a:latin typeface="Tw Cen MT Condensed Extra Bold" panose="020B0803020202020204" pitchFamily="34" charset="0"/>
              </a:rPr>
              <a:t>-Nya </a:t>
            </a:r>
            <a:r>
              <a:rPr lang="en-ID" dirty="0" err="1">
                <a:latin typeface="Tw Cen MT Condensed Extra Bold" panose="020B0803020202020204" pitchFamily="34" charset="0"/>
              </a:rPr>
              <a:t>selesai</a:t>
            </a:r>
            <a:r>
              <a:rPr lang="en-ID" dirty="0">
                <a:latin typeface="Tw Cen MT Condensed Extra Bold" panose="020B0803020202020204" pitchFamily="34" charset="0"/>
              </a:rPr>
              <a:t> dan </a:t>
            </a:r>
            <a:r>
              <a:rPr lang="en-ID" dirty="0" err="1">
                <a:latin typeface="Tw Cen MT Condensed Extra Bold" panose="020B0803020202020204" pitchFamily="34" charset="0"/>
              </a:rPr>
              <a:t>pernikahan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dirayakan</a:t>
            </a:r>
            <a:r>
              <a:rPr lang="en-ID" dirty="0">
                <a:latin typeface="Tw Cen MT Condensed Extra Bold" panose="020B0803020202020204" pitchFamily="34" charset="0"/>
              </a:rPr>
              <a:t>. </a:t>
            </a:r>
            <a:r>
              <a:rPr lang="en-ID" dirty="0" err="1">
                <a:latin typeface="Tw Cen MT Condensed Extra Bold" panose="020B0803020202020204" pitchFamily="34" charset="0"/>
              </a:rPr>
              <a:t>Sungguh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betapa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indah</a:t>
            </a:r>
            <a:r>
              <a:rPr lang="en-ID" dirty="0">
                <a:latin typeface="Tw Cen MT Condensed Extra Bold" panose="020B0803020202020204" pitchFamily="34" charset="0"/>
              </a:rPr>
              <a:t> dan </a:t>
            </a:r>
            <a:r>
              <a:rPr lang="en-ID" dirty="0" err="1">
                <a:latin typeface="Tw Cen MT Condensed Extra Bold" panose="020B0803020202020204" pitchFamily="34" charset="0"/>
              </a:rPr>
              <a:t>bahagianya</a:t>
            </a:r>
            <a:r>
              <a:rPr lang="en-ID" dirty="0">
                <a:latin typeface="Tw Cen MT Condensed Extra Bold" panose="020B0803020202020204" pitchFamily="34" charset="0"/>
              </a:rPr>
              <a:t> menjadi </a:t>
            </a:r>
            <a:r>
              <a:rPr lang="en-ID" dirty="0" err="1">
                <a:latin typeface="Tw Cen MT Condensed Extra Bold" panose="020B0803020202020204" pitchFamily="34" charset="0"/>
              </a:rPr>
              <a:t>milik</a:t>
            </a:r>
            <a:r>
              <a:rPr lang="en-ID" dirty="0">
                <a:latin typeface="Tw Cen MT Condensed Extra Bold" panose="020B0803020202020204" pitchFamily="34" charset="0"/>
              </a:rPr>
              <a:t> </a:t>
            </a:r>
            <a:r>
              <a:rPr lang="en-ID" dirty="0" err="1">
                <a:latin typeface="Tw Cen MT Condensed Extra Bold" panose="020B0803020202020204" pitchFamily="34" charset="0"/>
              </a:rPr>
              <a:t>Kristus</a:t>
            </a:r>
            <a:r>
              <a:rPr lang="en-ID" dirty="0">
                <a:latin typeface="Tw Cen MT Condensed Extra Bold" panose="020B0803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9FC1AA-9AA5-D674-E24E-2994F4588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9" r="9217" b="3"/>
          <a:stretch/>
        </p:blipFill>
        <p:spPr>
          <a:xfrm>
            <a:off x="5368321" y="2346473"/>
            <a:ext cx="3676388" cy="3906033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97840F-8EB9-A53F-1426-E72B75BD34E3}"/>
              </a:ext>
            </a:extLst>
          </p:cNvPr>
          <p:cNvSpPr txBox="1"/>
          <p:nvPr/>
        </p:nvSpPr>
        <p:spPr>
          <a:xfrm>
            <a:off x="437323" y="302747"/>
            <a:ext cx="72112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>
                <a:solidFill>
                  <a:srgbClr val="C00000"/>
                </a:solidFill>
                <a:latin typeface="Impact" panose="020B0806030902050204" pitchFamily="34" charset="0"/>
              </a:rPr>
              <a:t>Ketika Paulus </a:t>
            </a:r>
            <a:r>
              <a:rPr lang="en-ID" sz="2800" dirty="0" err="1">
                <a:solidFill>
                  <a:srgbClr val="C00000"/>
                </a:solidFill>
                <a:latin typeface="Impact" panose="020B0806030902050204" pitchFamily="34" charset="0"/>
              </a:rPr>
              <a:t>menggambarkan</a:t>
            </a:r>
            <a:r>
              <a:rPr lang="en-ID" sz="28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Impact" panose="020B0806030902050204" pitchFamily="34" charset="0"/>
              </a:rPr>
              <a:t>Kristus</a:t>
            </a:r>
            <a:r>
              <a:rPr lang="en-ID" sz="28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Impact" panose="020B0806030902050204" pitchFamily="34" charset="0"/>
              </a:rPr>
              <a:t>mempersembahkan</a:t>
            </a:r>
            <a:r>
              <a:rPr lang="en-ID" sz="28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Impact" panose="020B0806030902050204" pitchFamily="34" charset="0"/>
              </a:rPr>
              <a:t>gereja</a:t>
            </a:r>
            <a:r>
              <a:rPr lang="en-ID" sz="28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Impact" panose="020B0806030902050204" pitchFamily="34" charset="0"/>
              </a:rPr>
              <a:t>kepada</a:t>
            </a:r>
            <a:r>
              <a:rPr lang="en-ID" sz="28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Impact" panose="020B0806030902050204" pitchFamily="34" charset="0"/>
              </a:rPr>
              <a:t>diri</a:t>
            </a:r>
            <a:r>
              <a:rPr lang="en-ID" sz="2800" dirty="0">
                <a:solidFill>
                  <a:srgbClr val="C00000"/>
                </a:solidFill>
                <a:latin typeface="Impact" panose="020B0806030902050204" pitchFamily="34" charset="0"/>
              </a:rPr>
              <a:t>-Nya </a:t>
            </a:r>
            <a:r>
              <a:rPr lang="en-ID" sz="2800" dirty="0" err="1">
                <a:solidFill>
                  <a:srgbClr val="C00000"/>
                </a:solidFill>
                <a:latin typeface="Impact" panose="020B0806030902050204" pitchFamily="34" charset="0"/>
              </a:rPr>
              <a:t>sendiri</a:t>
            </a:r>
            <a:r>
              <a:rPr lang="en-ID" sz="2800" dirty="0">
                <a:solidFill>
                  <a:srgbClr val="C00000"/>
                </a:solidFill>
                <a:latin typeface="Impact" panose="020B0806030902050204" pitchFamily="34" charset="0"/>
              </a:rPr>
              <a:t>, </a:t>
            </a:r>
            <a:r>
              <a:rPr lang="en-ID" sz="2800" dirty="0" err="1">
                <a:solidFill>
                  <a:srgbClr val="C00000"/>
                </a:solidFill>
                <a:latin typeface="Impact" panose="020B0806030902050204" pitchFamily="34" charset="0"/>
              </a:rPr>
              <a:t>dia</a:t>
            </a:r>
            <a:r>
              <a:rPr lang="en-ID" sz="28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Impact" panose="020B0806030902050204" pitchFamily="34" charset="0"/>
              </a:rPr>
              <a:t>menyinggung</a:t>
            </a:r>
            <a:r>
              <a:rPr lang="en-ID" sz="2800" dirty="0">
                <a:solidFill>
                  <a:srgbClr val="C00000"/>
                </a:solidFill>
                <a:latin typeface="Impact" panose="020B0806030902050204" pitchFamily="34" charset="0"/>
              </a:rPr>
              <a:t> parade </a:t>
            </a:r>
            <a:r>
              <a:rPr lang="en-ID" sz="2800" dirty="0" err="1">
                <a:solidFill>
                  <a:srgbClr val="C00000"/>
                </a:solidFill>
                <a:latin typeface="Impact" panose="020B0806030902050204" pitchFamily="34" charset="0"/>
              </a:rPr>
              <a:t>akbar</a:t>
            </a:r>
            <a:r>
              <a:rPr lang="en-ID" sz="28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Impact" panose="020B0806030902050204" pitchFamily="34" charset="0"/>
              </a:rPr>
              <a:t>ini</a:t>
            </a:r>
            <a:r>
              <a:rPr lang="en-ID" sz="2800" dirty="0">
                <a:solidFill>
                  <a:srgbClr val="C00000"/>
                </a:solidFill>
                <a:latin typeface="Impact" panose="020B0806030902050204" pitchFamily="34" charset="0"/>
              </a:rPr>
              <a:t> dan pada </a:t>
            </a:r>
            <a:r>
              <a:rPr lang="en-ID" sz="2800" dirty="0" err="1">
                <a:solidFill>
                  <a:srgbClr val="C00000"/>
                </a:solidFill>
                <a:latin typeface="Impact" panose="020B0806030902050204" pitchFamily="34" charset="0"/>
              </a:rPr>
              <a:t>saat</a:t>
            </a:r>
            <a:r>
              <a:rPr lang="en-ID" sz="28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Impact" panose="020B0806030902050204" pitchFamily="34" charset="0"/>
              </a:rPr>
              <a:t>penyerahan</a:t>
            </a:r>
            <a:r>
              <a:rPr lang="en-ID" sz="28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Impact" panose="020B0806030902050204" pitchFamily="34" charset="0"/>
              </a:rPr>
              <a:t>mempelai</a:t>
            </a:r>
            <a:r>
              <a:rPr lang="en-ID" sz="280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Impact" panose="020B0806030902050204" pitchFamily="34" charset="0"/>
              </a:rPr>
              <a:t>wanita</a:t>
            </a:r>
            <a:r>
              <a:rPr lang="en-ID" sz="2800" dirty="0">
                <a:solidFill>
                  <a:srgbClr val="C00000"/>
                </a:solidFill>
                <a:latin typeface="Impact" panose="020B080603090205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9211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9768"/>
            <a:ext cx="9151630" cy="1519356"/>
            <a:chOff x="-1" y="-29768"/>
            <a:chExt cx="12202175" cy="151935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73BB98-487D-AC53-EDF4-6B53924F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1843"/>
            <a:ext cx="9151630" cy="1181628"/>
          </a:xfrm>
        </p:spPr>
        <p:txBody>
          <a:bodyPr anchor="ctr">
            <a:normAutofit/>
          </a:bodyPr>
          <a:lstStyle/>
          <a:p>
            <a:pPr algn="ctr"/>
            <a:r>
              <a:rPr lang="en-ID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KASIHILAH ISTRIMU SEPERTI DIRIMU SENDIRI</a:t>
            </a:r>
            <a:br>
              <a:rPr lang="en-ID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D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Rabu, 30 </a:t>
            </a:r>
            <a:r>
              <a:rPr lang="en-ID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Agustus</a:t>
            </a:r>
            <a:r>
              <a:rPr lang="en-ID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C497D-E57D-4598-24DE-0D9E93E92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574" y="1954578"/>
            <a:ext cx="4692981" cy="43540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sz="3200" dirty="0">
                <a:latin typeface="Berlin Sans FB" panose="020E0602020502020306" pitchFamily="34" charset="0"/>
              </a:rPr>
              <a:t>Di dunia Yunani-</a:t>
            </a:r>
            <a:r>
              <a:rPr lang="en-ID" sz="3200" dirty="0" err="1">
                <a:latin typeface="Berlin Sans FB" panose="020E0602020502020306" pitchFamily="34" charset="0"/>
              </a:rPr>
              <a:t>Romawi</a:t>
            </a:r>
            <a:r>
              <a:rPr lang="en-ID" sz="3200" dirty="0">
                <a:latin typeface="Berlin Sans FB" panose="020E0602020502020306" pitchFamily="34" charset="0"/>
              </a:rPr>
              <a:t> pada zaman Paulus, </a:t>
            </a:r>
            <a:r>
              <a:rPr lang="en-ID" sz="3200" dirty="0" err="1">
                <a:latin typeface="Berlin Sans FB" panose="020E0602020502020306" pitchFamily="34" charset="0"/>
              </a:rPr>
              <a:t>kekuatan</a:t>
            </a:r>
            <a:r>
              <a:rPr lang="en-ID" sz="3200" dirty="0">
                <a:latin typeface="Berlin Sans FB" panose="020E0602020502020306" pitchFamily="34" charset="0"/>
              </a:rPr>
              <a:t> </a:t>
            </a:r>
            <a:r>
              <a:rPr lang="en-ID" sz="3200" dirty="0" err="1">
                <a:latin typeface="Berlin Sans FB" panose="020E0602020502020306" pitchFamily="34" charset="0"/>
              </a:rPr>
              <a:t>hukum</a:t>
            </a:r>
            <a:r>
              <a:rPr lang="en-ID" sz="3200" dirty="0">
                <a:latin typeface="Berlin Sans FB" panose="020E0602020502020306" pitchFamily="34" charset="0"/>
              </a:rPr>
              <a:t> "</a:t>
            </a:r>
            <a:r>
              <a:rPr lang="en-ID" sz="3200" dirty="0" err="1">
                <a:latin typeface="Gill Sans Nova Cond XBd" panose="020B0A06020104020203" pitchFamily="34" charset="0"/>
              </a:rPr>
              <a:t>bapak</a:t>
            </a:r>
            <a:r>
              <a:rPr lang="en-ID" sz="3200" dirty="0">
                <a:latin typeface="Gill Sans Nova Cond XBd" panose="020B0A06020104020203" pitchFamily="34" charset="0"/>
              </a:rPr>
              <a:t> </a:t>
            </a:r>
            <a:r>
              <a:rPr lang="en-ID" sz="3200" dirty="0" err="1">
                <a:latin typeface="Gill Sans Nova Cond XBd" panose="020B0A06020104020203" pitchFamily="34" charset="0"/>
              </a:rPr>
              <a:t>keluarga</a:t>
            </a:r>
            <a:r>
              <a:rPr lang="en-ID" sz="3200" dirty="0">
                <a:latin typeface="Berlin Sans FB" panose="020E0602020502020306" pitchFamily="34" charset="0"/>
              </a:rPr>
              <a:t>" sangat </a:t>
            </a:r>
            <a:r>
              <a:rPr lang="en-ID" sz="3200" dirty="0" err="1">
                <a:latin typeface="Berlin Sans FB" panose="020E0602020502020306" pitchFamily="34" charset="0"/>
              </a:rPr>
              <a:t>luas</a:t>
            </a:r>
            <a:r>
              <a:rPr lang="en-ID" sz="3200" dirty="0">
                <a:latin typeface="Berlin Sans FB" panose="020E0602020502020306" pitchFamily="34" charset="0"/>
              </a:rPr>
              <a:t>. </a:t>
            </a:r>
          </a:p>
          <a:p>
            <a:pPr marL="0" indent="0">
              <a:buNone/>
            </a:pPr>
            <a:endParaRPr lang="en-ID" sz="3200" dirty="0"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en-ID" sz="3200" dirty="0">
                <a:latin typeface="Franklin Gothic Demi Cond" panose="020B0706030402020204" pitchFamily="34" charset="0"/>
              </a:rPr>
              <a:t>Dia </a:t>
            </a:r>
            <a:r>
              <a:rPr lang="en-ID" sz="3200" dirty="0" err="1">
                <a:latin typeface="Franklin Gothic Demi Cond" panose="020B0706030402020204" pitchFamily="34" charset="0"/>
              </a:rPr>
              <a:t>bisa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menghukum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dengan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keras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atau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bahkan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membunuh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istri</a:t>
            </a:r>
            <a:r>
              <a:rPr lang="en-ID" sz="3200" dirty="0">
                <a:latin typeface="Franklin Gothic Demi Cond" panose="020B0706030402020204" pitchFamily="34" charset="0"/>
              </a:rPr>
              <a:t>, </a:t>
            </a:r>
            <a:r>
              <a:rPr lang="en-ID" sz="3200" dirty="0" err="1">
                <a:latin typeface="Franklin Gothic Demi Cond" panose="020B0706030402020204" pitchFamily="34" charset="0"/>
              </a:rPr>
              <a:t>anak-anak</a:t>
            </a:r>
            <a:r>
              <a:rPr lang="en-ID" sz="3200" dirty="0">
                <a:latin typeface="Franklin Gothic Demi Cond" panose="020B0706030402020204" pitchFamily="34" charset="0"/>
              </a:rPr>
              <a:t>, dan </a:t>
            </a:r>
            <a:r>
              <a:rPr lang="en-ID" sz="3200" dirty="0" err="1">
                <a:latin typeface="Franklin Gothic Demi Cond" panose="020B0706030402020204" pitchFamily="34" charset="0"/>
              </a:rPr>
              <a:t>hambanya</a:t>
            </a:r>
            <a:r>
              <a:rPr lang="en-ID" sz="3200" dirty="0">
                <a:latin typeface="Franklin Gothic Demi Cond" panose="020B0706030402020204" pitchFamily="34" charset="0"/>
              </a:rPr>
              <a:t> dan </a:t>
            </a:r>
            <a:r>
              <a:rPr lang="en-ID" sz="3200" dirty="0" err="1">
                <a:latin typeface="Franklin Gothic Demi Cond" panose="020B0706030402020204" pitchFamily="34" charset="0"/>
              </a:rPr>
              <a:t>berada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dalam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hak-hak</a:t>
            </a:r>
            <a:r>
              <a:rPr lang="en-ID" sz="3200" dirty="0">
                <a:latin typeface="Franklin Gothic Demi Cond" panose="020B0706030402020204" pitchFamily="34" charset="0"/>
              </a:rPr>
              <a:t> </a:t>
            </a:r>
            <a:r>
              <a:rPr lang="en-ID" sz="3200" dirty="0" err="1">
                <a:latin typeface="Franklin Gothic Demi Cond" panose="020B0706030402020204" pitchFamily="34" charset="0"/>
              </a:rPr>
              <a:t>hukumnya</a:t>
            </a:r>
            <a:r>
              <a:rPr lang="en-ID" sz="3200" dirty="0">
                <a:latin typeface="Franklin Gothic Demi Cond" panose="020B0706030402020204" pitchFamily="34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67158-1D7A-47D3-1604-E1F787313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26" r="26957"/>
          <a:stretch/>
        </p:blipFill>
        <p:spPr>
          <a:xfrm>
            <a:off x="5390096" y="2332382"/>
            <a:ext cx="3121373" cy="3201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871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C261E-4FED-37E2-F9B5-F59F807B0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09" r="22081"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F21B9-1B20-C8A6-A894-921D96EA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675" y="220317"/>
            <a:ext cx="5943600" cy="625502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ID" dirty="0" err="1">
                <a:latin typeface="Franklin Gothic Medium Cond" panose="020B0606030402020204" pitchFamily="34" charset="0"/>
              </a:rPr>
              <a:t>Dalam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Efesus</a:t>
            </a:r>
            <a:r>
              <a:rPr lang="en-ID" dirty="0">
                <a:latin typeface="Impact" panose="020B0806030902050204" pitchFamily="34" charset="0"/>
              </a:rPr>
              <a:t> 5:25-27</a:t>
            </a:r>
            <a:r>
              <a:rPr lang="en-ID" dirty="0">
                <a:latin typeface="Franklin Gothic Medium Cond" panose="020B0606030402020204" pitchFamily="34" charset="0"/>
              </a:rPr>
              <a:t>, Paulus </a:t>
            </a:r>
            <a:r>
              <a:rPr lang="en-ID" dirty="0" err="1">
                <a:latin typeface="Franklin Gothic Medium Cond" panose="020B0606030402020204" pitchFamily="34" charset="0"/>
              </a:rPr>
              <a:t>telah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merinci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contoh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utama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dari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kasih</a:t>
            </a:r>
            <a:r>
              <a:rPr lang="en-ID" dirty="0">
                <a:latin typeface="Franklin Gothic Medium Cond" panose="020B0606030402020204" pitchFamily="34" charset="0"/>
              </a:rPr>
              <a:t>, </a:t>
            </a:r>
            <a:r>
              <a:rPr lang="en-ID" dirty="0" err="1">
                <a:latin typeface="Franklin Gothic Medium Cond" panose="020B0606030402020204" pitchFamily="34" charset="0"/>
              </a:rPr>
              <a:t>kasih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Kristus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bagi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gereja</a:t>
            </a:r>
            <a:r>
              <a:rPr lang="en-ID" dirty="0">
                <a:latin typeface="Franklin Gothic Medium Cond" panose="020B0606030402020204" pitchFamily="34" charset="0"/>
              </a:rPr>
              <a:t>, </a:t>
            </a:r>
            <a:r>
              <a:rPr lang="en-ID" dirty="0" err="1">
                <a:latin typeface="Franklin Gothic Medium Cond" panose="020B0606030402020204" pitchFamily="34" charset="0"/>
              </a:rPr>
              <a:t>menawarkan</a:t>
            </a:r>
            <a:r>
              <a:rPr lang="en-ID" dirty="0">
                <a:latin typeface="Franklin Gothic Medium Cond" panose="020B0606030402020204" pitchFamily="34" charset="0"/>
              </a:rPr>
              <a:t> model yang sangat </a:t>
            </a:r>
            <a:r>
              <a:rPr lang="en-ID" dirty="0" err="1">
                <a:latin typeface="Franklin Gothic Medium Cond" panose="020B0606030402020204" pitchFamily="34" charset="0"/>
              </a:rPr>
              <a:t>berbeda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bagi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suami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daripada</a:t>
            </a:r>
            <a:r>
              <a:rPr lang="en-ID" dirty="0">
                <a:latin typeface="Franklin Gothic Medium Cond" panose="020B0606030402020204" pitchFamily="34" charset="0"/>
              </a:rPr>
              <a:t> yang </a:t>
            </a:r>
            <a:r>
              <a:rPr lang="en-ID" dirty="0" err="1">
                <a:latin typeface="Franklin Gothic Medium Cond" panose="020B0606030402020204" pitchFamily="34" charset="0"/>
              </a:rPr>
              <a:t>biasa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dilakukan</a:t>
            </a:r>
            <a:r>
              <a:rPr lang="en-ID" dirty="0">
                <a:latin typeface="Franklin Gothic Medium Cond" panose="020B0606030402020204" pitchFamily="34" charset="0"/>
              </a:rPr>
              <a:t> orang pada zaman </a:t>
            </a:r>
            <a:r>
              <a:rPr lang="en-ID" dirty="0" err="1">
                <a:latin typeface="Franklin Gothic Medium Cond" panose="020B0606030402020204" pitchFamily="34" charset="0"/>
              </a:rPr>
              <a:t>itu</a:t>
            </a:r>
            <a:r>
              <a:rPr lang="en-ID" dirty="0">
                <a:latin typeface="Franklin Gothic Medium Cond" panose="020B0606030402020204" pitchFamily="34" charset="0"/>
              </a:rPr>
              <a:t>. </a:t>
            </a:r>
          </a:p>
          <a:p>
            <a:pPr marL="0" indent="0">
              <a:buNone/>
            </a:pPr>
            <a:r>
              <a:rPr lang="en-ID" sz="2600" dirty="0">
                <a:latin typeface="Franklin Gothic Medium Cond" panose="020B0606030402020204" pitchFamily="34" charset="0"/>
              </a:rPr>
              <a:t>Paulus </a:t>
            </a:r>
            <a:r>
              <a:rPr lang="en-ID" sz="2600" dirty="0" err="1">
                <a:latin typeface="Franklin Gothic Medium Cond" panose="020B0606030402020204" pitchFamily="34" charset="0"/>
              </a:rPr>
              <a:t>meminta</a:t>
            </a:r>
            <a:r>
              <a:rPr lang="en-ID" sz="2600" dirty="0">
                <a:latin typeface="Franklin Gothic Medium Cond" panose="020B0606030402020204" pitchFamily="34" charset="0"/>
              </a:rPr>
              <a:t> para </a:t>
            </a:r>
            <a:r>
              <a:rPr lang="en-ID" sz="2600" dirty="0" err="1">
                <a:latin typeface="Impact" panose="020B0806030902050204" pitchFamily="34" charset="0"/>
              </a:rPr>
              <a:t>suami</a:t>
            </a:r>
            <a:r>
              <a:rPr lang="en-ID" sz="2600" dirty="0">
                <a:latin typeface="Impact" panose="020B0806030902050204" pitchFamily="34" charset="0"/>
              </a:rPr>
              <a:t> Kristen </a:t>
            </a:r>
            <a:r>
              <a:rPr lang="en-ID" sz="2600" dirty="0" err="1">
                <a:latin typeface="Impact" panose="020B0806030902050204" pitchFamily="34" charset="0"/>
              </a:rPr>
              <a:t>untuk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berlaku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dengan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cara</a:t>
            </a:r>
            <a:r>
              <a:rPr lang="en-ID" sz="2600" dirty="0">
                <a:latin typeface="Impact" panose="020B0806030902050204" pitchFamily="34" charset="0"/>
              </a:rPr>
              <a:t> yang </a:t>
            </a:r>
            <a:r>
              <a:rPr lang="en-ID" sz="2600" dirty="0" err="1">
                <a:latin typeface="Impact" panose="020B0806030902050204" pitchFamily="34" charset="0"/>
              </a:rPr>
              <a:t>sama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sebagaimana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Yesus</a:t>
            </a:r>
            <a:r>
              <a:rPr lang="en-ID" sz="2600" dirty="0">
                <a:latin typeface="Impact" panose="020B0806030902050204" pitchFamily="34" charset="0"/>
              </a:rPr>
              <a:t>, yang "</a:t>
            </a:r>
            <a:r>
              <a:rPr lang="en-ID" sz="2600" dirty="0" err="1">
                <a:latin typeface="Impact" panose="020B0806030902050204" pitchFamily="34" charset="0"/>
              </a:rPr>
              <a:t>menyerahkan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diri</a:t>
            </a:r>
            <a:r>
              <a:rPr lang="en-ID" sz="2600" dirty="0">
                <a:latin typeface="Impact" panose="020B0806030902050204" pitchFamily="34" charset="0"/>
              </a:rPr>
              <a:t>-Nya" </a:t>
            </a:r>
            <a:r>
              <a:rPr lang="en-ID" sz="2600" dirty="0" err="1">
                <a:latin typeface="Impact" panose="020B0806030902050204" pitchFamily="34" charset="0"/>
              </a:rPr>
              <a:t>untuk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mempelai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perempuan</a:t>
            </a:r>
            <a:r>
              <a:rPr lang="en-ID" sz="2600" dirty="0">
                <a:latin typeface="Impact" panose="020B0806030902050204" pitchFamily="34" charset="0"/>
              </a:rPr>
              <a:t>-Nya, </a:t>
            </a:r>
            <a:r>
              <a:rPr lang="en-ID" sz="2600" dirty="0" err="1">
                <a:latin typeface="Impact" panose="020B0806030902050204" pitchFamily="34" charset="0"/>
              </a:rPr>
              <a:t>gereja</a:t>
            </a:r>
            <a:r>
              <a:rPr lang="en-ID" sz="2600" dirty="0">
                <a:latin typeface="Impact" panose="020B0806030902050204" pitchFamily="34" charset="0"/>
              </a:rPr>
              <a:t>, dan </a:t>
            </a:r>
            <a:r>
              <a:rPr lang="en-ID" sz="2600" dirty="0" err="1">
                <a:latin typeface="Impact" panose="020B0806030902050204" pitchFamily="34" charset="0"/>
              </a:rPr>
              <a:t>memenuhi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setiap</a:t>
            </a:r>
            <a:r>
              <a:rPr lang="en-ID" sz="2600" dirty="0">
                <a:latin typeface="Impact" panose="020B0806030902050204" pitchFamily="34" charset="0"/>
              </a:rPr>
              <a:t> </a:t>
            </a:r>
            <a:r>
              <a:rPr lang="en-ID" sz="2600" dirty="0" err="1">
                <a:latin typeface="Impact" panose="020B0806030902050204" pitchFamily="34" charset="0"/>
              </a:rPr>
              <a:t>kebutuhannya</a:t>
            </a:r>
            <a:r>
              <a:rPr lang="en-ID" sz="2600" dirty="0">
                <a:latin typeface="Impact" panose="020B0806030902050204" pitchFamily="34" charset="0"/>
              </a:rPr>
              <a:t>. </a:t>
            </a:r>
          </a:p>
          <a:p>
            <a:pPr marL="0" indent="0">
              <a:buNone/>
            </a:pPr>
            <a:r>
              <a:rPr lang="en-ID" sz="2400" dirty="0">
                <a:latin typeface="Eras Bold ITC" panose="020B0907030504020204" pitchFamily="34" charset="0"/>
              </a:rPr>
              <a:t>Paulus </a:t>
            </a:r>
            <a:r>
              <a:rPr lang="en-ID" sz="2400" dirty="0" err="1">
                <a:latin typeface="Eras Bold ITC" panose="020B0907030504020204" pitchFamily="34" charset="0"/>
              </a:rPr>
              <a:t>menantang</a:t>
            </a:r>
            <a:r>
              <a:rPr lang="en-ID" sz="2400" dirty="0">
                <a:latin typeface="Eras Bold ITC" panose="020B0907030504020204" pitchFamily="34" charset="0"/>
              </a:rPr>
              <a:t> para </a:t>
            </a:r>
            <a:r>
              <a:rPr lang="en-ID" sz="2400" dirty="0" err="1">
                <a:latin typeface="Eras Bold ITC" panose="020B0907030504020204" pitchFamily="34" charset="0"/>
              </a:rPr>
              <a:t>suami</a:t>
            </a:r>
            <a:r>
              <a:rPr lang="en-ID" sz="2400" dirty="0">
                <a:latin typeface="Eras Bold ITC" panose="020B0907030504020204" pitchFamily="34" charset="0"/>
              </a:rPr>
              <a:t> Kristen </a:t>
            </a:r>
            <a:r>
              <a:rPr lang="en-ID" sz="2400" dirty="0" err="1">
                <a:latin typeface="Eras Bold ITC" panose="020B0907030504020204" pitchFamily="34" charset="0"/>
              </a:rPr>
              <a:t>untuk</a:t>
            </a:r>
            <a:r>
              <a:rPr lang="en-ID" sz="2400" dirty="0">
                <a:latin typeface="Eras Bold ITC" panose="020B0907030504020204" pitchFamily="34" charset="0"/>
              </a:rPr>
              <a:t> </a:t>
            </a:r>
            <a:r>
              <a:rPr lang="en-ID" sz="2400" dirty="0" err="1">
                <a:latin typeface="Eras Bold ITC" panose="020B0907030504020204" pitchFamily="34" charset="0"/>
              </a:rPr>
              <a:t>berpaling</a:t>
            </a:r>
            <a:r>
              <a:rPr lang="en-ID" sz="2400" dirty="0">
                <a:latin typeface="Eras Bold ITC" panose="020B0907030504020204" pitchFamily="34" charset="0"/>
              </a:rPr>
              <a:t> </a:t>
            </a:r>
            <a:r>
              <a:rPr lang="en-ID" sz="2400" dirty="0" err="1">
                <a:latin typeface="Eras Bold ITC" panose="020B0907030504020204" pitchFamily="34" charset="0"/>
              </a:rPr>
              <a:t>dari</a:t>
            </a:r>
            <a:r>
              <a:rPr lang="en-ID" sz="2400" dirty="0">
                <a:latin typeface="Eras Bold ITC" panose="020B0907030504020204" pitchFamily="34" charset="0"/>
              </a:rPr>
              <a:t> </a:t>
            </a:r>
            <a:r>
              <a:rPr lang="en-ID" sz="2400" dirty="0" err="1">
                <a:latin typeface="Eras Bold ITC" panose="020B0907030504020204" pitchFamily="34" charset="0"/>
              </a:rPr>
              <a:t>praktik-praktik</a:t>
            </a:r>
            <a:r>
              <a:rPr lang="en-ID" sz="2400" dirty="0">
                <a:latin typeface="Eras Bold ITC" panose="020B0907030504020204" pitchFamily="34" charset="0"/>
              </a:rPr>
              <a:t> yang </a:t>
            </a:r>
            <a:r>
              <a:rPr lang="en-ID" sz="2400" dirty="0" err="1">
                <a:latin typeface="Eras Bold ITC" panose="020B0907030504020204" pitchFamily="34" charset="0"/>
              </a:rPr>
              <a:t>berlaku</a:t>
            </a:r>
            <a:r>
              <a:rPr lang="en-ID" sz="2400" dirty="0">
                <a:latin typeface="Eras Bold ITC" panose="020B0907030504020204" pitchFamily="34" charset="0"/>
              </a:rPr>
              <a:t> pada zaman </a:t>
            </a:r>
            <a:r>
              <a:rPr lang="en-ID" sz="2400" dirty="0" err="1">
                <a:latin typeface="Eras Bold ITC" panose="020B0907030504020204" pitchFamily="34" charset="0"/>
              </a:rPr>
              <a:t>mereka</a:t>
            </a:r>
            <a:r>
              <a:rPr lang="en-ID" sz="2400" dirty="0">
                <a:latin typeface="Eras Bold ITC" panose="020B0907030504020204" pitchFamily="34" charset="0"/>
              </a:rPr>
              <a:t> dan </a:t>
            </a:r>
            <a:r>
              <a:rPr lang="en-ID" sz="2400" dirty="0" err="1">
                <a:latin typeface="Eras Bold ITC" panose="020B0907030504020204" pitchFamily="34" charset="0"/>
              </a:rPr>
              <a:t>berusaha</a:t>
            </a:r>
            <a:r>
              <a:rPr lang="en-ID" sz="2400" dirty="0">
                <a:latin typeface="Eras Bold ITC" panose="020B0907030504020204" pitchFamily="34" charset="0"/>
              </a:rPr>
              <a:t> </a:t>
            </a:r>
            <a:r>
              <a:rPr lang="en-ID" sz="2400" dirty="0" err="1">
                <a:latin typeface="Eras Bold ITC" panose="020B0907030504020204" pitchFamily="34" charset="0"/>
              </a:rPr>
              <a:t>untuk</a:t>
            </a:r>
            <a:r>
              <a:rPr lang="en-ID" sz="2400" dirty="0">
                <a:latin typeface="Eras Bold ITC" panose="020B0907030504020204" pitchFamily="34" charset="0"/>
              </a:rPr>
              <a:t> </a:t>
            </a:r>
            <a:r>
              <a:rPr lang="en-ID" sz="2400" dirty="0" err="1">
                <a:latin typeface="Eras Bold ITC" panose="020B0907030504020204" pitchFamily="34" charset="0"/>
              </a:rPr>
              <a:t>menyamai</a:t>
            </a:r>
            <a:r>
              <a:rPr lang="en-ID" sz="2400" dirty="0">
                <a:latin typeface="Eras Bold ITC" panose="020B0907030504020204" pitchFamily="34" charset="0"/>
              </a:rPr>
              <a:t> </a:t>
            </a:r>
            <a:r>
              <a:rPr lang="en-ID" sz="2400" dirty="0" err="1">
                <a:latin typeface="Eras Bold ITC" panose="020B0907030504020204" pitchFamily="34" charset="0"/>
              </a:rPr>
              <a:t>kasih</a:t>
            </a:r>
            <a:r>
              <a:rPr lang="en-ID" sz="2400" dirty="0">
                <a:latin typeface="Eras Bold ITC" panose="020B0907030504020204" pitchFamily="34" charset="0"/>
              </a:rPr>
              <a:t> </a:t>
            </a:r>
            <a:r>
              <a:rPr lang="en-ID" sz="2400" dirty="0" err="1">
                <a:latin typeface="Eras Bold ITC" panose="020B0907030504020204" pitchFamily="34" charset="0"/>
              </a:rPr>
              <a:t>Kristus</a:t>
            </a:r>
            <a:r>
              <a:rPr lang="en-ID" sz="2400" dirty="0">
                <a:latin typeface="Eras Bold ITC" panose="020B0907030504020204" pitchFamily="34" charset="0"/>
              </a:rPr>
              <a:t> yang </a:t>
            </a:r>
            <a:r>
              <a:rPr lang="en-ID" sz="2400" dirty="0" err="1">
                <a:latin typeface="Eras Bold ITC" panose="020B0907030504020204" pitchFamily="34" charset="0"/>
              </a:rPr>
              <a:t>lembut</a:t>
            </a:r>
            <a:r>
              <a:rPr lang="en-ID" sz="2400" dirty="0">
                <a:latin typeface="Eras Bold ITC" panose="020B0907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012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B6A871-FA14-57AF-AB1B-A6E6B60D6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683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E3C264-4966-CCF6-4A2C-160F02E2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0656"/>
            <a:ext cx="7886700" cy="132556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Amasis MT Pro Black" panose="02040A04050005020304" pitchFamily="18" charset="0"/>
              </a:rPr>
              <a:t>EFESUS 5 : 25-27</a:t>
            </a:r>
            <a:endParaRPr lang="en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7DC06-1C22-9A6D-6A36-E90B1B77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989554"/>
            <a:ext cx="8170794" cy="352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“Hai </a:t>
            </a:r>
            <a:r>
              <a:rPr lang="en-US" dirty="0" err="1">
                <a:solidFill>
                  <a:schemeClr val="bg1"/>
                </a:solidFill>
                <a:latin typeface="Gill Sans Ultra Bold Condensed" panose="020B0A06020104020203" pitchFamily="34" charset="0"/>
              </a:rPr>
              <a:t>suami</a:t>
            </a:r>
            <a:r>
              <a:rPr lang="en-US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Gill Sans Ultra Bold Condensed" panose="020B0A06020104020203" pitchFamily="34" charset="0"/>
              </a:rPr>
              <a:t>kasihilah</a:t>
            </a:r>
            <a:r>
              <a:rPr lang="en-US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Gill Sans Ultra Bold Condensed" panose="020B0A06020104020203" pitchFamily="34" charset="0"/>
              </a:rPr>
              <a:t>isterimu</a:t>
            </a:r>
            <a:r>
              <a:rPr lang="en-US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Gill Sans Ultra Bold Condensed" panose="020B0A06020104020203" pitchFamily="34" charset="0"/>
              </a:rPr>
              <a:t>sebagaimana</a:t>
            </a:r>
            <a:r>
              <a:rPr lang="en-US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 Kristus </a:t>
            </a:r>
            <a:r>
              <a:rPr lang="en-US" dirty="0" err="1">
                <a:solidFill>
                  <a:schemeClr val="bg1"/>
                </a:solidFill>
                <a:latin typeface="Gill Sans Ultra Bold Condensed" panose="020B0A06020104020203" pitchFamily="34" charset="0"/>
              </a:rPr>
              <a:t>telah</a:t>
            </a:r>
            <a:r>
              <a:rPr lang="en-US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Gill Sans Ultra Bold Condensed" panose="020B0A06020104020203" pitchFamily="34" charset="0"/>
              </a:rPr>
              <a:t>mengasihi</a:t>
            </a:r>
            <a:r>
              <a:rPr lang="en-US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Gill Sans Ultra Bold Condensed" panose="020B0A06020104020203" pitchFamily="34" charset="0"/>
              </a:rPr>
              <a:t>jemaat</a:t>
            </a:r>
            <a:r>
              <a:rPr lang="en-US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 dan </a:t>
            </a:r>
            <a:r>
              <a:rPr lang="en-US" dirty="0" err="1">
                <a:solidFill>
                  <a:schemeClr val="bg1"/>
                </a:solidFill>
                <a:latin typeface="Gill Sans Ultra Bold Condensed" panose="020B0A06020104020203" pitchFamily="34" charset="0"/>
              </a:rPr>
              <a:t>telah</a:t>
            </a:r>
            <a:r>
              <a:rPr lang="en-US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Gill Sans Ultra Bold Condensed" panose="020B0A06020104020203" pitchFamily="34" charset="0"/>
              </a:rPr>
              <a:t>menyerahkan</a:t>
            </a:r>
            <a:r>
              <a:rPr lang="en-US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 diri-Nya </a:t>
            </a:r>
            <a:r>
              <a:rPr lang="en-US" dirty="0" err="1">
                <a:solidFill>
                  <a:schemeClr val="bg1"/>
                </a:solidFill>
                <a:latin typeface="Gill Sans Ultra Bold Condensed" panose="020B0A06020104020203" pitchFamily="34" charset="0"/>
              </a:rPr>
              <a:t>baginya</a:t>
            </a:r>
            <a:r>
              <a:rPr lang="en-US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untuk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menguduskannya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sesudah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Ia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menyucikannya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dengan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memandikannya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dengan air dan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firman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supaya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dengan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demikian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Ia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menempatkan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jemaat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hadapan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diri-Nya dengan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cemerlang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tanpa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cacat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kerut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serupa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itu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, tetapi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supaya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jemaat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kudus dan tidak </a:t>
            </a:r>
            <a:r>
              <a:rPr lang="en-US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bercela</a:t>
            </a:r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.”</a:t>
            </a:r>
            <a:endParaRPr lang="en-ID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78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F5BCC1-7B95-BE0A-EE90-0B7E84FFF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93" b="1130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D46A65-A8E9-28B2-49C1-32CFE609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817" y="500062"/>
            <a:ext cx="6785113" cy="1325563"/>
          </a:xfrm>
        </p:spPr>
        <p:txBody>
          <a:bodyPr>
            <a:noAutofit/>
          </a:bodyPr>
          <a:lstStyle/>
          <a:p>
            <a:pPr algn="ctr"/>
            <a:r>
              <a:rPr lang="en-ID" sz="2800" dirty="0" err="1">
                <a:latin typeface="Impact" panose="020B0806030902050204" pitchFamily="34" charset="0"/>
              </a:rPr>
              <a:t>Dalam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Efesus</a:t>
            </a:r>
            <a:r>
              <a:rPr lang="en-ID" sz="2800" dirty="0">
                <a:latin typeface="Impact" panose="020B0806030902050204" pitchFamily="34" charset="0"/>
              </a:rPr>
              <a:t> 5:28-30, Paulus </a:t>
            </a:r>
            <a:r>
              <a:rPr lang="en-ID" sz="2800" dirty="0" err="1">
                <a:latin typeface="Impact" panose="020B0806030902050204" pitchFamily="34" charset="0"/>
              </a:rPr>
              <a:t>menambahkan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alasan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baru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untuk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mendukung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cinta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suami</a:t>
            </a:r>
            <a:r>
              <a:rPr lang="en-ID" sz="2800" dirty="0">
                <a:latin typeface="Impact" panose="020B0806030902050204" pitchFamily="34" charset="0"/>
              </a:rPr>
              <a:t> Kristen </a:t>
            </a:r>
            <a:r>
              <a:rPr lang="en-ID" sz="2800" dirty="0" err="1">
                <a:latin typeface="Impact" panose="020B0806030902050204" pitchFamily="34" charset="0"/>
              </a:rPr>
              <a:t>bagi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istri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mereka</a:t>
            </a:r>
            <a:r>
              <a:rPr lang="en-ID" sz="2800" dirty="0">
                <a:latin typeface="Impact" panose="020B0806030902050204" pitchFamily="34" charset="0"/>
              </a:rPr>
              <a:t>, </a:t>
            </a:r>
            <a:r>
              <a:rPr lang="en-ID" sz="2800" dirty="0" err="1">
                <a:latin typeface="Impact" panose="020B0806030902050204" pitchFamily="34" charset="0"/>
              </a:rPr>
              <a:t>sebagai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berikut</a:t>
            </a:r>
            <a:r>
              <a:rPr lang="en-ID" sz="2800" dirty="0">
                <a:latin typeface="Impact" panose="020B0806030902050204" pitchFamily="34" charset="0"/>
              </a:rPr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76047-7A5E-15D0-8FAB-DC06AEAAE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961321"/>
            <a:ext cx="8282608" cy="479728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D" sz="2400" b="1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Mengasihi</a:t>
            </a:r>
            <a:r>
              <a:rPr lang="en-ID" sz="2400" b="1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400" b="1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diri</a:t>
            </a:r>
            <a:r>
              <a:rPr lang="en-ID" sz="2400" b="1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400" b="1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sendiri</a:t>
            </a:r>
            <a:r>
              <a:rPr lang="en-ID" sz="2400" b="1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.</a:t>
            </a:r>
            <a:r>
              <a:rPr lang="en-ID" sz="2400" dirty="0">
                <a:latin typeface="Franklin Gothic Medium Cond" panose="020B0606030402020204" pitchFamily="34" charset="0"/>
              </a:rPr>
              <a:t> Paulus </a:t>
            </a:r>
            <a:r>
              <a:rPr lang="en-ID" sz="2400" dirty="0" err="1">
                <a:latin typeface="Franklin Gothic Medium Cond" panose="020B0606030402020204" pitchFamily="34" charset="0"/>
              </a:rPr>
              <a:t>memberikan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pernyataan</a:t>
            </a:r>
            <a:r>
              <a:rPr lang="en-ID" sz="2400" dirty="0">
                <a:latin typeface="Franklin Gothic Medium Cond" panose="020B0606030402020204" pitchFamily="34" charset="0"/>
              </a:rPr>
              <a:t> yang </a:t>
            </a:r>
            <a:r>
              <a:rPr lang="en-ID" sz="2400" dirty="0" err="1">
                <a:latin typeface="Franklin Gothic Medium Cond" panose="020B0606030402020204" pitchFamily="34" charset="0"/>
              </a:rPr>
              <a:t>benar</a:t>
            </a:r>
            <a:r>
              <a:rPr lang="en-ID" sz="2400" dirty="0">
                <a:latin typeface="Franklin Gothic Medium Cond" panose="020B0606030402020204" pitchFamily="34" charset="0"/>
              </a:rPr>
              <a:t>: "</a:t>
            </a:r>
            <a:r>
              <a:rPr lang="en-ID" sz="2400" dirty="0" err="1">
                <a:latin typeface="Franklin Gothic Medium Cond" panose="020B0606030402020204" pitchFamily="34" charset="0"/>
              </a:rPr>
              <a:t>tidak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ada</a:t>
            </a:r>
            <a:r>
              <a:rPr lang="en-ID" sz="2400" dirty="0">
                <a:latin typeface="Franklin Gothic Medium Cond" panose="020B0606030402020204" pitchFamily="34" charset="0"/>
              </a:rPr>
              <a:t> yang </a:t>
            </a:r>
            <a:r>
              <a:rPr lang="en-ID" sz="2400" dirty="0" err="1">
                <a:latin typeface="Franklin Gothic Medium Cond" panose="020B0606030402020204" pitchFamily="34" charset="0"/>
              </a:rPr>
              <a:t>pernah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membenci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dagingnya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sendiri</a:t>
            </a:r>
            <a:r>
              <a:rPr lang="en-ID" sz="2400" dirty="0">
                <a:latin typeface="Franklin Gothic Medium Cond" panose="020B0606030402020204" pitchFamily="34" charset="0"/>
              </a:rPr>
              <a:t>." </a:t>
            </a:r>
            <a:r>
              <a:rPr lang="en-ID" sz="2400" dirty="0" err="1">
                <a:latin typeface="Franklin Gothic Medium Cond" panose="020B0606030402020204" pitchFamily="34" charset="0"/>
              </a:rPr>
              <a:t>Suami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tidak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melukai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diri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sendiri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atau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memukuli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tubuh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mereka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sendiri</a:t>
            </a:r>
            <a:r>
              <a:rPr lang="en-ID" sz="2400" dirty="0">
                <a:latin typeface="Franklin Gothic Medium Cond" panose="020B0606030402020204" pitchFamily="34" charset="0"/>
              </a:rPr>
              <a:t>. </a:t>
            </a:r>
            <a:r>
              <a:rPr lang="en-ID" sz="2400" dirty="0" err="1">
                <a:latin typeface="Franklin Gothic Medium Cond" panose="020B0606030402020204" pitchFamily="34" charset="0"/>
              </a:rPr>
              <a:t>Sebaliknya</a:t>
            </a:r>
            <a:r>
              <a:rPr lang="en-ID" sz="2400" dirty="0">
                <a:latin typeface="Franklin Gothic Medium Cond" panose="020B0606030402020204" pitchFamily="34" charset="0"/>
              </a:rPr>
              <a:t>, </a:t>
            </a:r>
            <a:r>
              <a:rPr lang="en-ID" sz="2400" dirty="0" err="1">
                <a:latin typeface="Franklin Gothic Medium Cond" panose="020B0606030402020204" pitchFamily="34" charset="0"/>
              </a:rPr>
              <a:t>mereka</a:t>
            </a:r>
            <a:r>
              <a:rPr lang="en-ID" sz="2400" dirty="0">
                <a:latin typeface="Franklin Gothic Medium Cond" panose="020B0606030402020204" pitchFamily="34" charset="0"/>
              </a:rPr>
              <a:t> "</a:t>
            </a:r>
            <a:r>
              <a:rPr lang="en-ID" sz="2400" dirty="0" err="1">
                <a:latin typeface="Franklin Gothic Medium Cond" panose="020B0606030402020204" pitchFamily="34" charset="0"/>
              </a:rPr>
              <a:t>memelihara</a:t>
            </a:r>
            <a:r>
              <a:rPr lang="en-ID" sz="2400" dirty="0">
                <a:latin typeface="Franklin Gothic Medium Cond" panose="020B0606030402020204" pitchFamily="34" charset="0"/>
              </a:rPr>
              <a:t> dan </a:t>
            </a:r>
            <a:r>
              <a:rPr lang="en-ID" sz="2400" dirty="0" err="1">
                <a:latin typeface="Franklin Gothic Medium Cond" panose="020B0606030402020204" pitchFamily="34" charset="0"/>
              </a:rPr>
              <a:t>menghargai</a:t>
            </a:r>
            <a:r>
              <a:rPr lang="en-ID" sz="2400" dirty="0">
                <a:latin typeface="Franklin Gothic Medium Cond" panose="020B0606030402020204" pitchFamily="34" charset="0"/>
              </a:rPr>
              <a:t>" </a:t>
            </a:r>
            <a:r>
              <a:rPr lang="en-ID" sz="2400" dirty="0" err="1">
                <a:latin typeface="Franklin Gothic Medium Cond" panose="020B0606030402020204" pitchFamily="34" charset="0"/>
              </a:rPr>
              <a:t>tubuh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mereka</a:t>
            </a:r>
            <a:r>
              <a:rPr lang="en-ID" sz="2400" dirty="0">
                <a:latin typeface="Franklin Gothic Medium Cond" panose="020B0606030402020204" pitchFamily="34" charset="0"/>
              </a:rPr>
              <a:t> [</a:t>
            </a:r>
            <a:r>
              <a:rPr lang="en-ID" sz="2400" dirty="0" err="1">
                <a:latin typeface="Franklin Gothic Medium Cond" panose="020B0606030402020204" pitchFamily="34" charset="0"/>
              </a:rPr>
              <a:t>Efesus</a:t>
            </a:r>
            <a:r>
              <a:rPr lang="en-ID" sz="2400" dirty="0">
                <a:latin typeface="Franklin Gothic Medium Cond" panose="020B0606030402020204" pitchFamily="34" charset="0"/>
              </a:rPr>
              <a:t> 5:29].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>
                <a:latin typeface="Franklin Gothic Medium Cond" panose="020B0606030402020204" pitchFamily="34" charset="0"/>
              </a:rPr>
              <a:t>Dalam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upaya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untuk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menghilangkan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kekerasan</a:t>
            </a:r>
            <a:r>
              <a:rPr lang="en-ID" sz="2400" dirty="0">
                <a:latin typeface="Franklin Gothic Medium Cond" panose="020B0606030402020204" pitchFamily="34" charset="0"/>
              </a:rPr>
              <a:t> dan </a:t>
            </a:r>
            <a:r>
              <a:rPr lang="en-ID" sz="2400" dirty="0" err="1">
                <a:latin typeface="Franklin Gothic Medium Cond" panose="020B0606030402020204" pitchFamily="34" charset="0"/>
              </a:rPr>
              <a:t>kejahatan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terhadap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istri-istri</a:t>
            </a:r>
            <a:r>
              <a:rPr lang="en-ID" sz="2400" dirty="0">
                <a:latin typeface="Franklin Gothic Medium Cond" panose="020B0606030402020204" pitchFamily="34" charset="0"/>
              </a:rPr>
              <a:t> Kristen, Paulus </a:t>
            </a:r>
            <a:r>
              <a:rPr lang="en-ID" sz="2400" dirty="0" err="1">
                <a:latin typeface="Franklin Gothic Medium Cond" panose="020B0606030402020204" pitchFamily="34" charset="0"/>
              </a:rPr>
              <a:t>mengundang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suami</a:t>
            </a:r>
            <a:r>
              <a:rPr lang="en-ID" sz="2400" dirty="0">
                <a:latin typeface="Franklin Gothic Medium Cond" panose="020B0606030402020204" pitchFamily="34" charset="0"/>
              </a:rPr>
              <a:t> Kristen </a:t>
            </a:r>
            <a:r>
              <a:rPr lang="en-ID" sz="2400" dirty="0" err="1">
                <a:latin typeface="Franklin Gothic Medium Cond" panose="020B0606030402020204" pitchFamily="34" charset="0"/>
              </a:rPr>
              <a:t>untuk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menyamakan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diri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mereka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dengan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istri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mereka</a:t>
            </a:r>
            <a:r>
              <a:rPr lang="en-ID" sz="2400" dirty="0">
                <a:latin typeface="Franklin Gothic Medium Cond" panose="020B0606030402020204" pitchFamily="34" charset="0"/>
              </a:rPr>
              <a:t>. </a:t>
            </a:r>
            <a:r>
              <a:rPr lang="en-ID" sz="2400" dirty="0">
                <a:latin typeface="Gill Sans Nova Cond XBd" panose="020B0A06020104020203" pitchFamily="34" charset="0"/>
              </a:rPr>
              <a:t>Kamu </a:t>
            </a:r>
            <a:r>
              <a:rPr lang="en-ID" sz="2400" dirty="0" err="1">
                <a:latin typeface="Gill Sans Nova Cond XBd" panose="020B0A06020104020203" pitchFamily="34" charset="0"/>
              </a:rPr>
              <a:t>adalah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satu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dengan</a:t>
            </a:r>
            <a:r>
              <a:rPr lang="en-ID" sz="2400" dirty="0">
                <a:latin typeface="Gill Sans Nova Cond XBd" panose="020B0A06020104020203" pitchFamily="34" charset="0"/>
              </a:rPr>
              <a:t> </a:t>
            </a:r>
            <a:r>
              <a:rPr lang="en-ID" sz="2400" dirty="0" err="1">
                <a:latin typeface="Gill Sans Nova Cond XBd" panose="020B0A06020104020203" pitchFamily="34" charset="0"/>
              </a:rPr>
              <a:t>istrimu</a:t>
            </a:r>
            <a:r>
              <a:rPr lang="en-ID" sz="2400" dirty="0">
                <a:latin typeface="Franklin Gothic Medium Cond" panose="020B0606030402020204" pitchFamily="34" charset="0"/>
              </a:rPr>
              <a:t>, Paulus </a:t>
            </a:r>
            <a:r>
              <a:rPr lang="en-ID" sz="2400" dirty="0" err="1">
                <a:latin typeface="Franklin Gothic Medium Cond" panose="020B0606030402020204" pitchFamily="34" charset="0"/>
              </a:rPr>
              <a:t>memperlihatkan</a:t>
            </a:r>
            <a:r>
              <a:rPr lang="en-ID" sz="2400" dirty="0">
                <a:latin typeface="Franklin Gothic Medium Cond" panose="020B0606030402020204" pitchFamily="34" charset="0"/>
              </a:rPr>
              <a:t>, </a:t>
            </a:r>
            <a:r>
              <a:rPr lang="en-ID" sz="2400" dirty="0" err="1">
                <a:latin typeface="Franklin Gothic Medium Cond" panose="020B0606030402020204" pitchFamily="34" charset="0"/>
              </a:rPr>
              <a:t>bahwa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menyakiti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istri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tidak</a:t>
            </a:r>
            <a:r>
              <a:rPr lang="en-ID" sz="2400" dirty="0">
                <a:latin typeface="Impact" panose="020B0806030902050204" pitchFamily="34" charset="0"/>
              </a:rPr>
              <a:t> lain </a:t>
            </a:r>
            <a:r>
              <a:rPr lang="en-ID" sz="2400" dirty="0" err="1">
                <a:latin typeface="Impact" panose="020B0806030902050204" pitchFamily="34" charset="0"/>
              </a:rPr>
              <a:t>adalah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menyakiti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diri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sendiri</a:t>
            </a:r>
            <a:r>
              <a:rPr lang="en-ID" sz="2400" dirty="0">
                <a:latin typeface="Impact" panose="020B0806030902050204" pitchFamily="34" charset="0"/>
              </a:rPr>
              <a:t>, dan </a:t>
            </a:r>
            <a:r>
              <a:rPr lang="en-ID" sz="2400" dirty="0" err="1">
                <a:latin typeface="Impact" panose="020B0806030902050204" pitchFamily="34" charset="0"/>
              </a:rPr>
              <a:t>kebanyakan</a:t>
            </a:r>
            <a:r>
              <a:rPr lang="en-ID" sz="2400" dirty="0">
                <a:latin typeface="Impact" panose="020B0806030902050204" pitchFamily="34" charset="0"/>
              </a:rPr>
              <a:t> orang </a:t>
            </a:r>
            <a:r>
              <a:rPr lang="en-ID" sz="2400" dirty="0" err="1">
                <a:latin typeface="Impact" panose="020B0806030902050204" pitchFamily="34" charset="0"/>
              </a:rPr>
              <a:t>dengan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pikiran</a:t>
            </a:r>
            <a:r>
              <a:rPr lang="en-ID" sz="2400" dirty="0">
                <a:latin typeface="Impact" panose="020B0806030902050204" pitchFamily="34" charset="0"/>
              </a:rPr>
              <a:t> yang </a:t>
            </a:r>
            <a:r>
              <a:rPr lang="en-ID" sz="2400" dirty="0" err="1">
                <a:latin typeface="Impact" panose="020B0806030902050204" pitchFamily="34" charset="0"/>
              </a:rPr>
              <a:t>benar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tidak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akan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melakukan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itu</a:t>
            </a:r>
            <a:r>
              <a:rPr lang="en-ID" sz="2400" dirty="0">
                <a:latin typeface="Impact" panose="020B0806030902050204" pitchFamily="34" charset="0"/>
              </a:rPr>
              <a:t>.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Teladan</a:t>
            </a:r>
            <a:r>
              <a:rPr lang="en-ID" sz="24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4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Yesus</a:t>
            </a:r>
            <a:r>
              <a:rPr lang="en-ID" sz="2400" dirty="0">
                <a:latin typeface="Franklin Gothic Medium Cond" panose="020B0606030402020204" pitchFamily="34" charset="0"/>
              </a:rPr>
              <a:t>, Paulus </a:t>
            </a:r>
            <a:r>
              <a:rPr lang="en-ID" sz="2400" dirty="0" err="1">
                <a:latin typeface="Franklin Gothic Medium Cond" panose="020B0606030402020204" pitchFamily="34" charset="0"/>
              </a:rPr>
              <a:t>memperlihatkan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bahwa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Kristus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sendirilah</a:t>
            </a:r>
            <a:r>
              <a:rPr lang="en-ID" sz="2400" dirty="0">
                <a:latin typeface="Franklin Gothic Medium Cond" panose="020B0606030402020204" pitchFamily="34" charset="0"/>
              </a:rPr>
              <a:t> yang </a:t>
            </a:r>
            <a:r>
              <a:rPr lang="en-ID" sz="2400" dirty="0" err="1">
                <a:latin typeface="Franklin Gothic Medium Cond" panose="020B0606030402020204" pitchFamily="34" charset="0"/>
              </a:rPr>
              <a:t>mempraktikkan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perawatan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diri</a:t>
            </a:r>
            <a:r>
              <a:rPr lang="en-ID" sz="2400" dirty="0">
                <a:latin typeface="Franklin Gothic Medium Cond" panose="020B0606030402020204" pitchFamily="34" charset="0"/>
              </a:rPr>
              <a:t> yang </a:t>
            </a:r>
            <a:r>
              <a:rPr lang="en-ID" sz="2400" dirty="0" err="1">
                <a:latin typeface="Franklin Gothic Medium Cond" panose="020B0606030402020204" pitchFamily="34" charset="0"/>
              </a:rPr>
              <a:t>lembut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dalam</a:t>
            </a:r>
            <a:r>
              <a:rPr lang="en-ID" sz="2400" dirty="0">
                <a:latin typeface="Franklin Gothic Medium Cond" panose="020B0606030402020204" pitchFamily="34" charset="0"/>
              </a:rPr>
              <a:t> </a:t>
            </a:r>
            <a:r>
              <a:rPr lang="en-ID" sz="2400" dirty="0" err="1">
                <a:latin typeface="Franklin Gothic Medium Cond" panose="020B0606030402020204" pitchFamily="34" charset="0"/>
              </a:rPr>
              <a:t>menghargai</a:t>
            </a:r>
            <a:r>
              <a:rPr lang="en-ID" sz="2400" dirty="0">
                <a:latin typeface="Franklin Gothic Medium Cond" panose="020B0606030402020204" pitchFamily="34" charset="0"/>
              </a:rPr>
              <a:t> orang </a:t>
            </a:r>
            <a:r>
              <a:rPr lang="en-ID" sz="2400" dirty="0" err="1">
                <a:latin typeface="Franklin Gothic Medium Cond" panose="020B0606030402020204" pitchFamily="34" charset="0"/>
              </a:rPr>
              <a:t>percaya</a:t>
            </a:r>
            <a:r>
              <a:rPr lang="en-ID" sz="2400" dirty="0">
                <a:latin typeface="Franklin Gothic Medium Cond" panose="020B0606030402020204" pitchFamily="34" charset="0"/>
              </a:rPr>
              <a:t> yang </a:t>
            </a:r>
            <a:r>
              <a:rPr lang="en-ID" sz="2400" dirty="0" err="1">
                <a:latin typeface="Franklin Gothic Medium Cond" panose="020B0606030402020204" pitchFamily="34" charset="0"/>
              </a:rPr>
              <a:t>adalah</a:t>
            </a:r>
            <a:r>
              <a:rPr lang="en-ID" sz="2400" dirty="0">
                <a:latin typeface="Franklin Gothic Medium Cond" panose="020B0606030402020204" pitchFamily="34" charset="0"/>
              </a:rPr>
              <a:t> "</a:t>
            </a:r>
            <a:r>
              <a:rPr lang="en-ID" sz="2400" dirty="0" err="1">
                <a:latin typeface="Franklin Gothic Medium Cond" panose="020B0606030402020204" pitchFamily="34" charset="0"/>
              </a:rPr>
              <a:t>tubuh</a:t>
            </a:r>
            <a:r>
              <a:rPr lang="en-ID" sz="2400" dirty="0">
                <a:latin typeface="Franklin Gothic Medium Cond" panose="020B0606030402020204" pitchFamily="34" charset="0"/>
              </a:rPr>
              <a:t>-Nya".</a:t>
            </a:r>
          </a:p>
        </p:txBody>
      </p:sp>
    </p:spTree>
    <p:extLst>
      <p:ext uri="{BB962C8B-B14F-4D97-AF65-F5344CB8AC3E}">
        <p14:creationId xmlns:p14="http://schemas.microsoft.com/office/powerpoint/2010/main" val="831790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59BCD-6EA3-8C0D-A4DA-E254F8F2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1" y="2762250"/>
            <a:ext cx="4076700" cy="37680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D" sz="3600" dirty="0" err="1">
                <a:latin typeface="Amasis MT Pro Black" panose="02040A04050005020304" pitchFamily="18" charset="0"/>
              </a:rPr>
              <a:t>Teladani</a:t>
            </a:r>
            <a:r>
              <a:rPr lang="en-ID" sz="3600" dirty="0">
                <a:latin typeface="Amasis MT Pro Black" panose="02040A04050005020304" pitchFamily="18" charset="0"/>
              </a:rPr>
              <a:t> </a:t>
            </a:r>
            <a:r>
              <a:rPr lang="en-ID" sz="3600" dirty="0" err="1">
                <a:latin typeface="Amasis MT Pro Black" panose="02040A04050005020304" pitchFamily="18" charset="0"/>
              </a:rPr>
              <a:t>perilakumu</a:t>
            </a:r>
            <a:r>
              <a:rPr lang="en-ID" sz="3600" dirty="0">
                <a:latin typeface="Amasis MT Pro Black" panose="02040A04050005020304" pitchFamily="18" charset="0"/>
              </a:rPr>
              <a:t> </a:t>
            </a:r>
            <a:r>
              <a:rPr lang="en-ID" sz="3600" dirty="0" err="1">
                <a:latin typeface="Amasis MT Pro Black" panose="02040A04050005020304" pitchFamily="18" charset="0"/>
              </a:rPr>
              <a:t>terhadap</a:t>
            </a:r>
            <a:r>
              <a:rPr lang="en-ID" sz="3600" dirty="0">
                <a:latin typeface="Amasis MT Pro Black" panose="02040A04050005020304" pitchFamily="18" charset="0"/>
              </a:rPr>
              <a:t> </a:t>
            </a:r>
            <a:r>
              <a:rPr lang="en-ID" sz="3600" dirty="0" err="1">
                <a:latin typeface="Amasis MT Pro Black" panose="02040A04050005020304" pitchFamily="18" charset="0"/>
              </a:rPr>
              <a:t>istrimu</a:t>
            </a:r>
            <a:r>
              <a:rPr lang="en-ID" sz="3600" dirty="0">
                <a:latin typeface="Amasis MT Pro Black" panose="02040A04050005020304" pitchFamily="18" charset="0"/>
              </a:rPr>
              <a:t>, </a:t>
            </a:r>
            <a:r>
              <a:rPr lang="en-ID" sz="3600" dirty="0" err="1">
                <a:latin typeface="Amasis MT Pro Black" panose="02040A04050005020304" pitchFamily="18" charset="0"/>
              </a:rPr>
              <a:t>seperti</a:t>
            </a:r>
            <a:r>
              <a:rPr lang="en-ID" sz="3600" dirty="0">
                <a:latin typeface="Amasis MT Pro Black" panose="02040A04050005020304" pitchFamily="18" charset="0"/>
              </a:rPr>
              <a:t> </a:t>
            </a:r>
            <a:r>
              <a:rPr lang="en-ID" sz="3600" dirty="0" err="1">
                <a:latin typeface="Amasis MT Pro Black" panose="02040A04050005020304" pitchFamily="18" charset="0"/>
              </a:rPr>
              <a:t>cara</a:t>
            </a:r>
            <a:r>
              <a:rPr lang="en-ID" sz="3600" dirty="0">
                <a:latin typeface="Amasis MT Pro Black" panose="02040A04050005020304" pitchFamily="18" charset="0"/>
              </a:rPr>
              <a:t> </a:t>
            </a:r>
            <a:r>
              <a:rPr lang="en-ID" sz="3600" dirty="0" err="1">
                <a:latin typeface="Amasis MT Pro Black" panose="02040A04050005020304" pitchFamily="18" charset="0"/>
              </a:rPr>
              <a:t>Kristus</a:t>
            </a:r>
            <a:r>
              <a:rPr lang="en-ID" sz="3600" dirty="0">
                <a:latin typeface="Amasis MT Pro Black" panose="02040A04050005020304" pitchFamily="18" charset="0"/>
              </a:rPr>
              <a:t> </a:t>
            </a:r>
            <a:r>
              <a:rPr lang="en-ID" sz="3600" dirty="0" err="1">
                <a:latin typeface="Amasis MT Pro Black" panose="02040A04050005020304" pitchFamily="18" charset="0"/>
              </a:rPr>
              <a:t>memperlakukan</a:t>
            </a:r>
            <a:r>
              <a:rPr lang="en-ID" sz="3600" dirty="0">
                <a:latin typeface="Amasis MT Pro Black" panose="02040A04050005020304" pitchFamily="18" charset="0"/>
              </a:rPr>
              <a:t> Anda.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E5DF5-10D0-FD57-6BA8-FBFFD2722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6" r="35367"/>
          <a:stretch/>
        </p:blipFill>
        <p:spPr>
          <a:xfrm>
            <a:off x="4200525" y="10"/>
            <a:ext cx="4942332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76260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9768"/>
            <a:ext cx="9151630" cy="1519356"/>
            <a:chOff x="-1" y="-29768"/>
            <a:chExt cx="12202175" cy="151935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17AD9F-83D6-BA86-6EAC-25C23460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1843"/>
            <a:ext cx="9144000" cy="1181628"/>
          </a:xfrm>
        </p:spPr>
        <p:txBody>
          <a:bodyPr anchor="ctr">
            <a:normAutofit/>
          </a:bodyPr>
          <a:lstStyle/>
          <a:p>
            <a:pPr algn="ctr"/>
            <a:r>
              <a:rPr lang="fi-FI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MODEL PERNIKAHAN "SATU DAGING”</a:t>
            </a:r>
            <a:br>
              <a:rPr lang="fi-FI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fi-FI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Kamis, 31 Agustus 2023</a:t>
            </a:r>
            <a:endParaRPr lang="en-ID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1D699-34F4-7A3C-1ACB-4B78BEEA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89" y="2243431"/>
            <a:ext cx="4625008" cy="3840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4000" dirty="0" err="1">
                <a:latin typeface="Impact" panose="020B0806030902050204" pitchFamily="34" charset="0"/>
              </a:rPr>
              <a:t>Efesus</a:t>
            </a:r>
            <a:r>
              <a:rPr lang="en-ID" sz="4000" dirty="0">
                <a:latin typeface="Impact" panose="020B0806030902050204" pitchFamily="34" charset="0"/>
              </a:rPr>
              <a:t> 5:31 </a:t>
            </a:r>
          </a:p>
          <a:p>
            <a:pPr marL="0" indent="0">
              <a:buNone/>
            </a:pPr>
            <a:r>
              <a:rPr lang="en-ID" sz="3600" dirty="0">
                <a:latin typeface="Tw Cen MT Condensed Extra Bold" panose="020B0803020202020204" pitchFamily="34" charset="0"/>
              </a:rPr>
              <a:t>"</a:t>
            </a:r>
            <a:r>
              <a:rPr lang="en-ID" sz="3600" dirty="0" err="1">
                <a:latin typeface="Tw Cen MT Condensed Extra Bold" panose="020B0803020202020204" pitchFamily="34" charset="0"/>
              </a:rPr>
              <a:t>Sebab</a:t>
            </a:r>
            <a:r>
              <a:rPr lang="en-ID" sz="3600" dirty="0"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latin typeface="Tw Cen MT Condensed Extra Bold" panose="020B0803020202020204" pitchFamily="34" charset="0"/>
              </a:rPr>
              <a:t>itu</a:t>
            </a:r>
            <a:r>
              <a:rPr lang="en-ID" sz="3600" dirty="0"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latin typeface="Tw Cen MT Condensed Extra Bold" panose="020B0803020202020204" pitchFamily="34" charset="0"/>
              </a:rPr>
              <a:t>laki-laki</a:t>
            </a:r>
            <a:r>
              <a:rPr lang="en-ID" sz="3600" dirty="0"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latin typeface="Tw Cen MT Condensed Extra Bold" panose="020B0803020202020204" pitchFamily="34" charset="0"/>
              </a:rPr>
              <a:t>akan</a:t>
            </a:r>
            <a:r>
              <a:rPr lang="en-ID" sz="3600" dirty="0"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latin typeface="Tw Cen MT Condensed Extra Bold" panose="020B0803020202020204" pitchFamily="34" charset="0"/>
              </a:rPr>
              <a:t>meninggalkan</a:t>
            </a:r>
            <a:r>
              <a:rPr lang="en-ID" sz="3600" dirty="0"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latin typeface="Tw Cen MT Condensed Extra Bold" panose="020B0803020202020204" pitchFamily="34" charset="0"/>
              </a:rPr>
              <a:t>ayahnya</a:t>
            </a:r>
            <a:r>
              <a:rPr lang="en-ID" sz="3600" dirty="0">
                <a:latin typeface="Tw Cen MT Condensed Extra Bold" panose="020B0803020202020204" pitchFamily="34" charset="0"/>
              </a:rPr>
              <a:t> dan </a:t>
            </a:r>
            <a:r>
              <a:rPr lang="en-ID" sz="3600" dirty="0" err="1">
                <a:latin typeface="Tw Cen MT Condensed Extra Bold" panose="020B0803020202020204" pitchFamily="34" charset="0"/>
              </a:rPr>
              <a:t>ibunya</a:t>
            </a:r>
            <a:r>
              <a:rPr lang="en-ID" sz="3600" dirty="0">
                <a:latin typeface="Tw Cen MT Condensed Extra Bold" panose="020B0803020202020204" pitchFamily="34" charset="0"/>
              </a:rPr>
              <a:t> dan </a:t>
            </a:r>
            <a:r>
              <a:rPr lang="en-ID" sz="3600" dirty="0" err="1">
                <a:latin typeface="Tw Cen MT Condensed Extra Bold" panose="020B0803020202020204" pitchFamily="34" charset="0"/>
              </a:rPr>
              <a:t>bersatu</a:t>
            </a:r>
            <a:r>
              <a:rPr lang="en-ID" sz="3600" dirty="0"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latin typeface="Tw Cen MT Condensed Extra Bold" panose="020B0803020202020204" pitchFamily="34" charset="0"/>
              </a:rPr>
              <a:t>dengan</a:t>
            </a:r>
            <a:r>
              <a:rPr lang="en-ID" sz="3600" dirty="0"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latin typeface="Tw Cen MT Condensed Extra Bold" panose="020B0803020202020204" pitchFamily="34" charset="0"/>
              </a:rPr>
              <a:t>isterinya</a:t>
            </a:r>
            <a:r>
              <a:rPr lang="en-ID" sz="3600" dirty="0">
                <a:latin typeface="Tw Cen MT Condensed Extra Bold" panose="020B0803020202020204" pitchFamily="34" charset="0"/>
              </a:rPr>
              <a:t>, </a:t>
            </a:r>
            <a:r>
              <a:rPr lang="en-ID" sz="3600" dirty="0" err="1">
                <a:latin typeface="Tw Cen MT Condensed Extra Bold" panose="020B0803020202020204" pitchFamily="34" charset="0"/>
              </a:rPr>
              <a:t>sehingga</a:t>
            </a:r>
            <a:r>
              <a:rPr lang="en-ID" sz="3600" dirty="0"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latin typeface="Tw Cen MT Condensed Extra Bold" panose="020B0803020202020204" pitchFamily="34" charset="0"/>
              </a:rPr>
              <a:t>keduanya</a:t>
            </a:r>
            <a:r>
              <a:rPr lang="en-ID" sz="3600" dirty="0"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latin typeface="Tw Cen MT Condensed Extra Bold" panose="020B0803020202020204" pitchFamily="34" charset="0"/>
              </a:rPr>
              <a:t>itu</a:t>
            </a:r>
            <a:r>
              <a:rPr lang="en-ID" sz="3600" dirty="0">
                <a:latin typeface="Tw Cen MT Condensed Extra Bold" panose="020B0803020202020204" pitchFamily="34" charset="0"/>
              </a:rPr>
              <a:t> menjadi </a:t>
            </a:r>
            <a:r>
              <a:rPr lang="en-ID" sz="3600" dirty="0" err="1">
                <a:latin typeface="Tw Cen MT Condensed Extra Bold" panose="020B0803020202020204" pitchFamily="34" charset="0"/>
              </a:rPr>
              <a:t>satu</a:t>
            </a:r>
            <a:r>
              <a:rPr lang="en-ID" sz="3600" dirty="0">
                <a:latin typeface="Tw Cen MT Condensed Extra Bold" panose="020B0803020202020204" pitchFamily="34" charset="0"/>
              </a:rPr>
              <a:t> </a:t>
            </a:r>
            <a:r>
              <a:rPr lang="en-ID" sz="3600" dirty="0" err="1">
                <a:latin typeface="Tw Cen MT Condensed Extra Bold" panose="020B0803020202020204" pitchFamily="34" charset="0"/>
              </a:rPr>
              <a:t>daging</a:t>
            </a:r>
            <a:r>
              <a:rPr lang="en-ID" sz="3600" dirty="0">
                <a:latin typeface="Tw Cen MT Condensed Extra Bold" panose="020B0803020202020204" pitchFamily="34" charset="0"/>
              </a:rPr>
              <a:t>".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EA6A8C-6C39-C93D-87AD-A3C353EC7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94" y="2812132"/>
            <a:ext cx="4010722" cy="2703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507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D18503-F4D1-AB4B-C450-BBE3987D6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0" b="9171"/>
          <a:stretch/>
        </p:blipFill>
        <p:spPr>
          <a:xfrm>
            <a:off x="20" y="11"/>
            <a:ext cx="9143980" cy="342899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09A17-AA66-B7B2-73C1-F5BBD0488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3429000"/>
            <a:ext cx="8428382" cy="328321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ID" dirty="0" err="1">
                <a:solidFill>
                  <a:srgbClr val="C00000"/>
                </a:solidFill>
                <a:latin typeface="Impact" panose="020B0806030902050204" pitchFamily="34" charset="0"/>
              </a:rPr>
              <a:t>Kejadian</a:t>
            </a:r>
            <a:r>
              <a:rPr lang="en-ID" dirty="0">
                <a:solidFill>
                  <a:srgbClr val="C00000"/>
                </a:solidFill>
                <a:latin typeface="Impact" panose="020B0806030902050204" pitchFamily="34" charset="0"/>
              </a:rPr>
              <a:t> 2:24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adalah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sumber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yang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digunakan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Paulus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saat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menjelaskan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tentang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suami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dan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istri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dalam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pernikahan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.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Ini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adalah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gambaran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yang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kuat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untuk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menjelaskan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tentang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jemaat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dalam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hubungannya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dengan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 </a:t>
            </a:r>
            <a:r>
              <a:rPr lang="en-ID" b="1" dirty="0" err="1">
                <a:solidFill>
                  <a:srgbClr val="C00000"/>
                </a:solidFill>
                <a:latin typeface="Franklin Gothic Medium Cond" panose="020B0606030402020204" pitchFamily="34" charset="0"/>
              </a:rPr>
              <a:t>Kristus</a:t>
            </a:r>
            <a:r>
              <a:rPr lang="en-ID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. </a:t>
            </a:r>
          </a:p>
          <a:p>
            <a:pPr marL="0" indent="0">
              <a:buNone/>
            </a:pPr>
            <a:endParaRPr lang="en-ID" sz="800" b="1" dirty="0">
              <a:solidFill>
                <a:srgbClr val="C00000"/>
              </a:solidFill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en-ID" dirty="0" err="1">
                <a:latin typeface="Gill Sans Nova Cond Ultra Bold" panose="020B0B04020104020203" pitchFamily="34" charset="0"/>
              </a:rPr>
              <a:t>Pernikahan</a:t>
            </a:r>
            <a:r>
              <a:rPr lang="en-ID" dirty="0">
                <a:latin typeface="Gill Sans Nova Cond Ultra Bold" panose="020B0B04020104020203" pitchFamily="34" charset="0"/>
              </a:rPr>
              <a:t> Kristen </a:t>
            </a:r>
            <a:r>
              <a:rPr lang="en-ID" dirty="0" err="1">
                <a:latin typeface="Gill Sans Nova Cond Ultra Bold" panose="020B0B04020104020203" pitchFamily="34" charset="0"/>
              </a:rPr>
              <a:t>dipahami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dalam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terang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hubungan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Kristus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dengan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gereja</a:t>
            </a:r>
            <a:r>
              <a:rPr lang="en-ID" dirty="0">
                <a:latin typeface="Gill Sans Nova Cond Ultra Bold" panose="020B0B04020104020203" pitchFamily="34" charset="0"/>
              </a:rPr>
              <a:t>-Nya</a:t>
            </a:r>
            <a:r>
              <a:rPr lang="en-ID" dirty="0">
                <a:latin typeface="Franklin Gothic Medium Cond" panose="020B0606030402020204" pitchFamily="34" charset="0"/>
              </a:rPr>
              <a:t>, </a:t>
            </a:r>
            <a:r>
              <a:rPr lang="en-ID" dirty="0" err="1">
                <a:latin typeface="Franklin Gothic Medium Cond" panose="020B0606030402020204" pitchFamily="34" charset="0"/>
              </a:rPr>
              <a:t>ini</a:t>
            </a:r>
            <a:r>
              <a:rPr lang="en-ID" dirty="0">
                <a:latin typeface="Franklin Gothic Medium Cond" panose="020B0606030402020204" pitchFamily="34" charset="0"/>
              </a:rPr>
              <a:t> Paulus </a:t>
            </a:r>
            <a:r>
              <a:rPr lang="en-ID" dirty="0" err="1">
                <a:latin typeface="Franklin Gothic Medium Cond" panose="020B0606030402020204" pitchFamily="34" charset="0"/>
              </a:rPr>
              <a:t>sebut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sebagai</a:t>
            </a:r>
            <a:r>
              <a:rPr lang="en-ID" dirty="0">
                <a:latin typeface="Franklin Gothic Medium Cond" panose="020B0606030402020204" pitchFamily="34" charset="0"/>
              </a:rPr>
              <a:t> "</a:t>
            </a:r>
            <a:r>
              <a:rPr lang="en-ID" dirty="0" err="1">
                <a:latin typeface="Impact" panose="020B0806030902050204" pitchFamily="34" charset="0"/>
              </a:rPr>
              <a:t>rahasia</a:t>
            </a:r>
            <a:r>
              <a:rPr lang="en-ID" dirty="0">
                <a:latin typeface="Impact" panose="020B080603090205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besar</a:t>
            </a:r>
            <a:r>
              <a:rPr lang="en-ID" dirty="0">
                <a:latin typeface="Franklin Gothic Medium Cond" panose="020B0606030402020204" pitchFamily="34" charset="0"/>
              </a:rPr>
              <a:t>" [</a:t>
            </a:r>
            <a:r>
              <a:rPr lang="en-ID" dirty="0" err="1">
                <a:latin typeface="Franklin Gothic Medium Cond" panose="020B0606030402020204" pitchFamily="34" charset="0"/>
              </a:rPr>
              <a:t>Efesus</a:t>
            </a:r>
            <a:r>
              <a:rPr lang="en-ID" dirty="0">
                <a:latin typeface="Franklin Gothic Medium Cond" panose="020B0606030402020204" pitchFamily="34" charset="0"/>
              </a:rPr>
              <a:t> 5:32].</a:t>
            </a:r>
          </a:p>
        </p:txBody>
      </p:sp>
    </p:spTree>
    <p:extLst>
      <p:ext uri="{BB962C8B-B14F-4D97-AF65-F5344CB8AC3E}">
        <p14:creationId xmlns:p14="http://schemas.microsoft.com/office/powerpoint/2010/main" val="2683624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0F6D4A-B4B8-0D26-1D73-BB76F51DC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936F67-8DEC-B1F8-32E6-03D8931B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86678"/>
          </a:xfrm>
          <a:solidFill>
            <a:srgbClr val="4F252C"/>
          </a:solidFill>
        </p:spPr>
        <p:txBody>
          <a:bodyPr>
            <a:normAutofit/>
          </a:bodyPr>
          <a:lstStyle/>
          <a:p>
            <a:pPr algn="ctr"/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Apa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pesan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dari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Kejadian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2:24 yang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bergema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sepanjang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waktu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61933-302D-243B-5323-42A979EF7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40" y="1238250"/>
            <a:ext cx="8444119" cy="53149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D" sz="2500" dirty="0" err="1">
                <a:latin typeface="Franklin Gothic Medium Cond" panose="020B0606030402020204" pitchFamily="34" charset="0"/>
              </a:rPr>
              <a:t>Dengan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rancangan</a:t>
            </a:r>
            <a:r>
              <a:rPr lang="en-ID" sz="2500" dirty="0">
                <a:latin typeface="Franklin Gothic Medium Cond" panose="020B0606030402020204" pitchFamily="34" charset="0"/>
              </a:rPr>
              <a:t> Ilahi, </a:t>
            </a:r>
            <a:r>
              <a:rPr lang="en-ID" sz="2500" dirty="0" err="1">
                <a:latin typeface="Franklin Gothic Medium Cond" panose="020B0606030402020204" pitchFamily="34" charset="0"/>
              </a:rPr>
              <a:t>pernikahan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dimaksudkan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untuk</a:t>
            </a:r>
            <a:r>
              <a:rPr lang="en-ID" sz="2500" dirty="0">
                <a:latin typeface="Franklin Gothic Medium Cond" panose="020B0606030402020204" pitchFamily="34" charset="0"/>
              </a:rPr>
              <a:t> menjadi </a:t>
            </a:r>
            <a:r>
              <a:rPr lang="en-ID" sz="2500" dirty="0" err="1">
                <a:latin typeface="Franklin Gothic Medium Cond" panose="020B0606030402020204" pitchFamily="34" charset="0"/>
              </a:rPr>
              <a:t>hubungan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>
                <a:latin typeface="Impact" panose="020B0806030902050204" pitchFamily="34" charset="0"/>
              </a:rPr>
              <a:t>"</a:t>
            </a:r>
            <a:r>
              <a:rPr lang="en-ID" sz="2500" dirty="0" err="1">
                <a:latin typeface="Impact" panose="020B0806030902050204" pitchFamily="34" charset="0"/>
              </a:rPr>
              <a:t>satu</a:t>
            </a:r>
            <a:r>
              <a:rPr lang="en-ID" sz="2500" dirty="0">
                <a:latin typeface="Impact" panose="020B0806030902050204" pitchFamily="34" charset="0"/>
              </a:rPr>
              <a:t> </a:t>
            </a:r>
            <a:r>
              <a:rPr lang="en-ID" sz="2500" dirty="0" err="1">
                <a:latin typeface="Impact" panose="020B0806030902050204" pitchFamily="34" charset="0"/>
              </a:rPr>
              <a:t>daging</a:t>
            </a:r>
            <a:r>
              <a:rPr lang="en-ID" sz="2500" dirty="0">
                <a:latin typeface="Impact" panose="020B0806030902050204" pitchFamily="34" charset="0"/>
              </a:rPr>
              <a:t>", </a:t>
            </a:r>
            <a:r>
              <a:rPr lang="en-ID" sz="2500" dirty="0" err="1">
                <a:latin typeface="Franklin Gothic Medium Cond" panose="020B0606030402020204" pitchFamily="34" charset="0"/>
              </a:rPr>
              <a:t>dengan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kesatuan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seksual</a:t>
            </a:r>
            <a:r>
              <a:rPr lang="en-ID" sz="2500" dirty="0">
                <a:latin typeface="Franklin Gothic Medium Cond" panose="020B0606030402020204" pitchFamily="34" charset="0"/>
              </a:rPr>
              <a:t> yang </a:t>
            </a:r>
            <a:r>
              <a:rPr lang="en-ID" sz="2500" dirty="0" err="1">
                <a:latin typeface="Franklin Gothic Medium Cond" panose="020B0606030402020204" pitchFamily="34" charset="0"/>
              </a:rPr>
              <a:t>tercermin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dalam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kesatuan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emosional</a:t>
            </a:r>
            <a:r>
              <a:rPr lang="en-ID" sz="2500" dirty="0">
                <a:latin typeface="Franklin Gothic Medium Cond" panose="020B0606030402020204" pitchFamily="34" charset="0"/>
              </a:rPr>
              <a:t> dan spiritual, dan </a:t>
            </a:r>
            <a:r>
              <a:rPr lang="en-ID" sz="25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kesatuan</a:t>
            </a:r>
            <a:r>
              <a:rPr lang="en-ID" sz="25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5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emosional</a:t>
            </a:r>
            <a:r>
              <a:rPr lang="en-ID" sz="25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dan spiritual </a:t>
            </a:r>
            <a:r>
              <a:rPr lang="en-ID" sz="25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membawa</a:t>
            </a:r>
            <a:r>
              <a:rPr lang="en-ID" sz="25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5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makna</a:t>
            </a:r>
            <a:r>
              <a:rPr lang="en-ID" sz="25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pada </a:t>
            </a:r>
            <a:r>
              <a:rPr lang="en-ID" sz="25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hubungan</a:t>
            </a:r>
            <a:r>
              <a:rPr lang="en-ID" sz="25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5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seksual</a:t>
            </a:r>
            <a:r>
              <a:rPr lang="en-ID" sz="25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.</a:t>
            </a:r>
            <a:r>
              <a:rPr lang="en-ID" sz="2500" dirty="0">
                <a:latin typeface="Franklin Gothic Medium Cond" panose="020B0606030402020204" pitchFamily="34" charset="0"/>
              </a:rPr>
              <a:t>   </a:t>
            </a:r>
          </a:p>
          <a:p>
            <a:pPr marL="0" indent="0">
              <a:buNone/>
            </a:pPr>
            <a:endParaRPr lang="en-ID" sz="1800" dirty="0">
              <a:latin typeface="Franklin Gothic Medium Cond" panose="020B06060304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ID" sz="2500" dirty="0">
                <a:latin typeface="Impact" panose="020B0806030902050204" pitchFamily="34" charset="0"/>
              </a:rPr>
              <a:t>Di dunia </a:t>
            </a:r>
            <a:r>
              <a:rPr lang="en-ID" sz="2500" dirty="0" err="1">
                <a:latin typeface="Impact" panose="020B0806030902050204" pitchFamily="34" charset="0"/>
              </a:rPr>
              <a:t>kita</a:t>
            </a:r>
            <a:r>
              <a:rPr lang="en-ID" sz="2500" dirty="0">
                <a:latin typeface="Impact" panose="020B0806030902050204" pitchFamily="34" charset="0"/>
              </a:rPr>
              <a:t> yang </a:t>
            </a:r>
            <a:r>
              <a:rPr lang="en-ID" sz="2500" dirty="0" err="1">
                <a:latin typeface="Impact" panose="020B0806030902050204" pitchFamily="34" charset="0"/>
              </a:rPr>
              <a:t>jelas</a:t>
            </a:r>
            <a:r>
              <a:rPr lang="en-ID" sz="2500" dirty="0">
                <a:latin typeface="Impact" panose="020B0806030902050204" pitchFamily="34" charset="0"/>
              </a:rPr>
              <a:t> </a:t>
            </a:r>
            <a:r>
              <a:rPr lang="en-ID" sz="2500" dirty="0" err="1">
                <a:latin typeface="Impact" panose="020B0806030902050204" pitchFamily="34" charset="0"/>
              </a:rPr>
              <a:t>setelah-kejatuhan</a:t>
            </a:r>
            <a:r>
              <a:rPr lang="en-ID" sz="2500" dirty="0">
                <a:latin typeface="Franklin Gothic Medium Cond" panose="020B0606030402020204" pitchFamily="34" charset="0"/>
              </a:rPr>
              <a:t>, </a:t>
            </a:r>
            <a:r>
              <a:rPr lang="en-ID" sz="2500" dirty="0" err="1">
                <a:latin typeface="Franklin Gothic Medium Cond" panose="020B0606030402020204" pitchFamily="34" charset="0"/>
              </a:rPr>
              <a:t>eksploitasi</a:t>
            </a:r>
            <a:r>
              <a:rPr lang="en-ID" sz="2500" dirty="0">
                <a:latin typeface="Franklin Gothic Medium Cond" panose="020B0606030402020204" pitchFamily="34" charset="0"/>
              </a:rPr>
              <a:t> yang </a:t>
            </a:r>
            <a:r>
              <a:rPr lang="en-ID" sz="2500" dirty="0" err="1">
                <a:latin typeface="Franklin Gothic Medium Cond" panose="020B0606030402020204" pitchFamily="34" charset="0"/>
              </a:rPr>
              <a:t>merajalela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dari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hubungan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seksual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antara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seorang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pria</a:t>
            </a:r>
            <a:r>
              <a:rPr lang="en-ID" sz="2500" dirty="0">
                <a:latin typeface="Franklin Gothic Medium Cond" panose="020B0606030402020204" pitchFamily="34" charset="0"/>
              </a:rPr>
              <a:t> dan </a:t>
            </a:r>
            <a:r>
              <a:rPr lang="en-ID" sz="2500" dirty="0" err="1">
                <a:latin typeface="Franklin Gothic Medium Cond" panose="020B0606030402020204" pitchFamily="34" charset="0"/>
              </a:rPr>
              <a:t>seorang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wanita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mengungkapkan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betapa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mengakarnya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dalam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budaya</a:t>
            </a:r>
            <a:r>
              <a:rPr lang="en-ID" sz="2500" dirty="0">
                <a:latin typeface="Franklin Gothic Medium Cond" panose="020B0606030402020204" pitchFamily="34" charset="0"/>
              </a:rPr>
              <a:t> modern </a:t>
            </a:r>
            <a:r>
              <a:rPr lang="en-ID" sz="2500" dirty="0" err="1">
                <a:latin typeface="Franklin Gothic Medium Cond" panose="020B0606030402020204" pitchFamily="34" charset="0"/>
              </a:rPr>
              <a:t>bahwa</a:t>
            </a:r>
            <a:r>
              <a:rPr lang="en-ID" sz="2500" dirty="0">
                <a:latin typeface="Franklin Gothic Medium Cond" panose="020B0606030402020204" pitchFamily="34" charset="0"/>
              </a:rPr>
              <a:t> ide </a:t>
            </a:r>
            <a:r>
              <a:rPr lang="en-ID" sz="2500" dirty="0" err="1">
                <a:latin typeface="Franklin Gothic Medium Cond" panose="020B0606030402020204" pitchFamily="34" charset="0"/>
              </a:rPr>
              <a:t>persatuan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seksual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menunjuk</a:t>
            </a:r>
            <a:r>
              <a:rPr lang="en-ID" sz="2500" dirty="0">
                <a:latin typeface="Franklin Gothic Medium Cond" panose="020B0606030402020204" pitchFamily="34" charset="0"/>
              </a:rPr>
              <a:t> pada </a:t>
            </a:r>
            <a:r>
              <a:rPr lang="en-ID" sz="2500" dirty="0" err="1">
                <a:latin typeface="Franklin Gothic Medium Cond" panose="020B0606030402020204" pitchFamily="34" charset="0"/>
              </a:rPr>
              <a:t>penaklukan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wanita</a:t>
            </a:r>
            <a:r>
              <a:rPr lang="en-ID" sz="2500" dirty="0">
                <a:latin typeface="Franklin Gothic Medium Cond" panose="020B0606030402020204" pitchFamily="34" charset="0"/>
              </a:rPr>
              <a:t>. </a:t>
            </a:r>
            <a:r>
              <a:rPr lang="en-ID" sz="2500" dirty="0" err="1">
                <a:latin typeface="Franklin Gothic Medium Cond" panose="020B0606030402020204" pitchFamily="34" charset="0"/>
              </a:rPr>
              <a:t>Namun</a:t>
            </a:r>
            <a:r>
              <a:rPr lang="en-ID" sz="2500" dirty="0">
                <a:latin typeface="Franklin Gothic Medium Cond" panose="020B0606030402020204" pitchFamily="34" charset="0"/>
              </a:rPr>
              <a:t>, Paulus </a:t>
            </a:r>
            <a:r>
              <a:rPr lang="en-ID" sz="2500" dirty="0" err="1">
                <a:latin typeface="Franklin Gothic Medium Cond" panose="020B0606030402020204" pitchFamily="34" charset="0"/>
              </a:rPr>
              <a:t>berpendapat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latin typeface="Franklin Gothic Medium Cond" panose="020B0606030402020204" pitchFamily="34" charset="0"/>
              </a:rPr>
              <a:t>bahwa</a:t>
            </a:r>
            <a:r>
              <a:rPr lang="en-ID" sz="2500" dirty="0">
                <a:latin typeface="Franklin Gothic Medium Cond" panose="020B0606030402020204" pitchFamily="34" charset="0"/>
              </a:rPr>
              <a:t> </a:t>
            </a:r>
            <a:r>
              <a:rPr lang="en-ID" sz="2500" dirty="0" err="1">
                <a:solidFill>
                  <a:srgbClr val="C00000"/>
                </a:solidFill>
                <a:latin typeface="Tw Cen MT Condensed Extra Bold" panose="020B0803020202020204" pitchFamily="34" charset="0"/>
              </a:rPr>
              <a:t>hubungan</a:t>
            </a:r>
            <a:r>
              <a:rPr lang="en-ID" sz="25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ID" sz="2500" dirty="0" err="1">
                <a:solidFill>
                  <a:srgbClr val="C00000"/>
                </a:solidFill>
                <a:latin typeface="Tw Cen MT Condensed Extra Bold" panose="020B0803020202020204" pitchFamily="34" charset="0"/>
              </a:rPr>
              <a:t>seksual</a:t>
            </a:r>
            <a:r>
              <a:rPr lang="en-ID" sz="25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, </a:t>
            </a:r>
            <a:r>
              <a:rPr lang="en-ID" sz="2500" dirty="0" err="1">
                <a:solidFill>
                  <a:srgbClr val="C00000"/>
                </a:solidFill>
                <a:latin typeface="Tw Cen MT Condensed Extra Bold" panose="020B0803020202020204" pitchFamily="34" charset="0"/>
              </a:rPr>
              <a:t>sebagaimana</a:t>
            </a:r>
            <a:r>
              <a:rPr lang="en-ID" sz="25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ID" sz="2500" dirty="0" err="1">
                <a:solidFill>
                  <a:srgbClr val="C00000"/>
                </a:solidFill>
                <a:latin typeface="Tw Cen MT Condensed Extra Bold" panose="020B0803020202020204" pitchFamily="34" charset="0"/>
              </a:rPr>
              <a:t>tercermin</a:t>
            </a:r>
            <a:r>
              <a:rPr lang="en-ID" sz="25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ID" sz="2500" dirty="0" err="1">
                <a:solidFill>
                  <a:srgbClr val="C00000"/>
                </a:solidFill>
                <a:latin typeface="Tw Cen MT Condensed Extra Bold" panose="020B0803020202020204" pitchFamily="34" charset="0"/>
              </a:rPr>
              <a:t>dalam</a:t>
            </a:r>
            <a:r>
              <a:rPr lang="en-ID" sz="25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ID" sz="2500" dirty="0" err="1">
                <a:solidFill>
                  <a:srgbClr val="C00000"/>
                </a:solidFill>
                <a:latin typeface="Tw Cen MT Condensed Extra Bold" panose="020B0803020202020204" pitchFamily="34" charset="0"/>
              </a:rPr>
              <a:t>Kejadian</a:t>
            </a:r>
            <a:r>
              <a:rPr lang="en-ID" sz="25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, </a:t>
            </a:r>
            <a:r>
              <a:rPr lang="en-ID" sz="2500" dirty="0" err="1">
                <a:solidFill>
                  <a:srgbClr val="C00000"/>
                </a:solidFill>
                <a:latin typeface="Tw Cen MT Condensed Extra Bold" panose="020B0803020202020204" pitchFamily="34" charset="0"/>
              </a:rPr>
              <a:t>bukanlah</a:t>
            </a:r>
            <a:r>
              <a:rPr lang="en-ID" sz="25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ID" sz="2500" dirty="0" err="1">
                <a:solidFill>
                  <a:srgbClr val="C00000"/>
                </a:solidFill>
                <a:latin typeface="Tw Cen MT Condensed Extra Bold" panose="020B0803020202020204" pitchFamily="34" charset="0"/>
              </a:rPr>
              <a:t>sebuah</a:t>
            </a:r>
            <a:r>
              <a:rPr lang="en-ID" sz="25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ID" sz="2500" dirty="0" err="1">
                <a:solidFill>
                  <a:srgbClr val="C00000"/>
                </a:solidFill>
                <a:latin typeface="Tw Cen MT Condensed Extra Bold" panose="020B0803020202020204" pitchFamily="34" charset="0"/>
              </a:rPr>
              <a:t>penaklukan</a:t>
            </a:r>
            <a:r>
              <a:rPr lang="en-ID" sz="25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ID" sz="2500" dirty="0" err="1">
                <a:solidFill>
                  <a:srgbClr val="C00000"/>
                </a:solidFill>
                <a:latin typeface="Tw Cen MT Condensed Extra Bold" panose="020B0803020202020204" pitchFamily="34" charset="0"/>
              </a:rPr>
              <a:t>tetapi</a:t>
            </a:r>
            <a:r>
              <a:rPr lang="en-ID" sz="25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ID" sz="2500" dirty="0" err="1">
                <a:solidFill>
                  <a:srgbClr val="C00000"/>
                </a:solidFill>
                <a:latin typeface="Tw Cen MT Condensed Extra Bold" panose="020B0803020202020204" pitchFamily="34" charset="0"/>
              </a:rPr>
              <a:t>persatuan</a:t>
            </a:r>
            <a:r>
              <a:rPr lang="en-ID" sz="25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. </a:t>
            </a:r>
            <a:r>
              <a:rPr lang="en-ID" sz="2500" dirty="0" err="1">
                <a:latin typeface="Gill Sans Nova Cond XBd" panose="020B0A06020104020203" pitchFamily="34" charset="0"/>
              </a:rPr>
              <a:t>Itu</a:t>
            </a:r>
            <a:r>
              <a:rPr lang="en-ID" sz="2500" dirty="0">
                <a:latin typeface="Gill Sans Nova Cond XBd" panose="020B0A06020104020203" pitchFamily="34" charset="0"/>
              </a:rPr>
              <a:t> </a:t>
            </a:r>
            <a:r>
              <a:rPr lang="en-ID" sz="2500" dirty="0" err="1">
                <a:latin typeface="Gill Sans Nova Cond XBd" panose="020B0A06020104020203" pitchFamily="34" charset="0"/>
              </a:rPr>
              <a:t>tidak</a:t>
            </a:r>
            <a:r>
              <a:rPr lang="en-ID" sz="2500" dirty="0">
                <a:latin typeface="Gill Sans Nova Cond XBd" panose="020B0A06020104020203" pitchFamily="34" charset="0"/>
              </a:rPr>
              <a:t> </a:t>
            </a:r>
            <a:r>
              <a:rPr lang="en-ID" sz="2500" dirty="0" err="1">
                <a:latin typeface="Gill Sans Nova Cond XBd" panose="020B0A06020104020203" pitchFamily="34" charset="0"/>
              </a:rPr>
              <a:t>melambangkan</a:t>
            </a:r>
            <a:r>
              <a:rPr lang="en-ID" sz="2500" dirty="0">
                <a:latin typeface="Gill Sans Nova Cond XBd" panose="020B0A06020104020203" pitchFamily="34" charset="0"/>
              </a:rPr>
              <a:t> </a:t>
            </a:r>
            <a:r>
              <a:rPr lang="en-ID" sz="2500" dirty="0" err="1">
                <a:latin typeface="Gill Sans Nova Cond XBd" panose="020B0A06020104020203" pitchFamily="34" charset="0"/>
              </a:rPr>
              <a:t>atau</a:t>
            </a:r>
            <a:r>
              <a:rPr lang="en-ID" sz="2500" dirty="0">
                <a:latin typeface="Gill Sans Nova Cond XBd" panose="020B0A06020104020203" pitchFamily="34" charset="0"/>
              </a:rPr>
              <a:t> </a:t>
            </a:r>
            <a:r>
              <a:rPr lang="en-ID" sz="2500" dirty="0" err="1">
                <a:latin typeface="Gill Sans Nova Cond XBd" panose="020B0A06020104020203" pitchFamily="34" charset="0"/>
              </a:rPr>
              <a:t>menyatakan</a:t>
            </a:r>
            <a:r>
              <a:rPr lang="en-ID" sz="2500" dirty="0">
                <a:latin typeface="Gill Sans Nova Cond XBd" panose="020B0A06020104020203" pitchFamily="34" charset="0"/>
              </a:rPr>
              <a:t> </a:t>
            </a:r>
            <a:r>
              <a:rPr lang="en-ID" sz="2500" dirty="0" err="1">
                <a:latin typeface="Gill Sans Nova Cond XBd" panose="020B0A06020104020203" pitchFamily="34" charset="0"/>
              </a:rPr>
              <a:t>dominasi</a:t>
            </a:r>
            <a:r>
              <a:rPr lang="en-ID" sz="2500" dirty="0">
                <a:latin typeface="Gill Sans Nova Cond XBd" panose="020B0A06020104020203" pitchFamily="34" charset="0"/>
              </a:rPr>
              <a:t> </a:t>
            </a:r>
            <a:r>
              <a:rPr lang="en-ID" sz="2500" dirty="0" err="1">
                <a:latin typeface="Gill Sans Nova Cond XBd" panose="020B0A06020104020203" pitchFamily="34" charset="0"/>
              </a:rPr>
              <a:t>laki-laki</a:t>
            </a:r>
            <a:r>
              <a:rPr lang="en-ID" sz="2500" dirty="0">
                <a:latin typeface="Gill Sans Nova Cond XBd" panose="020B0A06020104020203" pitchFamily="34" charset="0"/>
              </a:rPr>
              <a:t> </a:t>
            </a:r>
            <a:r>
              <a:rPr lang="en-ID" sz="2500" dirty="0" err="1">
                <a:latin typeface="Gill Sans Nova Cond XBd" panose="020B0A06020104020203" pitchFamily="34" charset="0"/>
              </a:rPr>
              <a:t>tetapi</a:t>
            </a:r>
            <a:r>
              <a:rPr lang="en-ID" sz="2500" dirty="0">
                <a:latin typeface="Gill Sans Nova Cond XBd" panose="020B0A06020104020203" pitchFamily="34" charset="0"/>
              </a:rPr>
              <a:t> </a:t>
            </a:r>
            <a:r>
              <a:rPr lang="en-ID" sz="2500" dirty="0" err="1">
                <a:latin typeface="Gill Sans Nova Cond XBd" panose="020B0A06020104020203" pitchFamily="34" charset="0"/>
              </a:rPr>
              <a:t>persatuan</a:t>
            </a:r>
            <a:r>
              <a:rPr lang="en-ID" sz="2500" dirty="0">
                <a:latin typeface="Gill Sans Nova Cond XBd" panose="020B0A06020104020203" pitchFamily="34" charset="0"/>
              </a:rPr>
              <a:t> </a:t>
            </a:r>
            <a:r>
              <a:rPr lang="en-ID" sz="2500" dirty="0" err="1">
                <a:latin typeface="Gill Sans Nova Cond XBd" panose="020B0A06020104020203" pitchFamily="34" charset="0"/>
              </a:rPr>
              <a:t>suami</a:t>
            </a:r>
            <a:r>
              <a:rPr lang="en-ID" sz="2500" dirty="0">
                <a:latin typeface="Gill Sans Nova Cond XBd" panose="020B0A06020104020203" pitchFamily="34" charset="0"/>
              </a:rPr>
              <a:t> dan </a:t>
            </a:r>
            <a:r>
              <a:rPr lang="en-ID" sz="2500" dirty="0" err="1">
                <a:latin typeface="Gill Sans Nova Cond XBd" panose="020B0A06020104020203" pitchFamily="34" charset="0"/>
              </a:rPr>
              <a:t>istri</a:t>
            </a:r>
            <a:r>
              <a:rPr lang="en-ID" sz="2500" dirty="0">
                <a:latin typeface="Gill Sans Nova Cond XBd" panose="020B0A06020104020203" pitchFamily="34" charset="0"/>
              </a:rPr>
              <a:t>, </a:t>
            </a:r>
            <a:r>
              <a:rPr lang="en-ID" sz="2500" dirty="0" err="1">
                <a:latin typeface="Gill Sans Nova Cond XBd" panose="020B0A06020104020203" pitchFamily="34" charset="0"/>
              </a:rPr>
              <a:t>sedemikian</a:t>
            </a:r>
            <a:r>
              <a:rPr lang="en-ID" sz="2500" dirty="0">
                <a:latin typeface="Gill Sans Nova Cond XBd" panose="020B0A06020104020203" pitchFamily="34" charset="0"/>
              </a:rPr>
              <a:t> </a:t>
            </a:r>
            <a:r>
              <a:rPr lang="en-ID" sz="2500" dirty="0" err="1">
                <a:latin typeface="Gill Sans Nova Cond XBd" panose="020B0A06020104020203" pitchFamily="34" charset="0"/>
              </a:rPr>
              <a:t>rupa</a:t>
            </a:r>
            <a:r>
              <a:rPr lang="en-ID" sz="2500" dirty="0">
                <a:latin typeface="Gill Sans Nova Cond XBd" panose="020B0A06020104020203" pitchFamily="34" charset="0"/>
              </a:rPr>
              <a:t> </a:t>
            </a:r>
            <a:r>
              <a:rPr lang="en-ID" sz="2500" dirty="0" err="1">
                <a:latin typeface="Gill Sans Nova Cond XBd" panose="020B0A06020104020203" pitchFamily="34" charset="0"/>
              </a:rPr>
              <a:t>sehingga</a:t>
            </a:r>
            <a:r>
              <a:rPr lang="en-ID" sz="2500" dirty="0">
                <a:latin typeface="Gill Sans Nova Cond XBd" panose="020B0A06020104020203" pitchFamily="34" charset="0"/>
              </a:rPr>
              <a:t> </a:t>
            </a:r>
            <a:r>
              <a:rPr lang="en-ID" sz="2500" dirty="0" err="1">
                <a:latin typeface="Gill Sans Nova Cond XBd" panose="020B0A06020104020203" pitchFamily="34" charset="0"/>
              </a:rPr>
              <a:t>mereka</a:t>
            </a:r>
            <a:r>
              <a:rPr lang="en-ID" sz="2500" dirty="0">
                <a:latin typeface="Gill Sans Nova Cond XBd" panose="020B0A06020104020203" pitchFamily="34" charset="0"/>
              </a:rPr>
              <a:t> </a:t>
            </a:r>
            <a:r>
              <a:rPr lang="en-ID" sz="2500" dirty="0" err="1">
                <a:latin typeface="Gill Sans Nova Cond XBd" panose="020B0A06020104020203" pitchFamily="34" charset="0"/>
              </a:rPr>
              <a:t>adalah</a:t>
            </a:r>
            <a:r>
              <a:rPr lang="en-ID" sz="2500" dirty="0">
                <a:latin typeface="Gill Sans Nova Cond XBd" panose="020B0A06020104020203" pitchFamily="34" charset="0"/>
              </a:rPr>
              <a:t> "</a:t>
            </a:r>
            <a:r>
              <a:rPr lang="en-ID" sz="2500" dirty="0" err="1">
                <a:latin typeface="Gill Sans Nova Cond XBd" panose="020B0A06020104020203" pitchFamily="34" charset="0"/>
              </a:rPr>
              <a:t>satu</a:t>
            </a:r>
            <a:r>
              <a:rPr lang="en-ID" sz="2500" dirty="0">
                <a:latin typeface="Gill Sans Nova Cond XBd" panose="020B0A06020104020203" pitchFamily="34" charset="0"/>
              </a:rPr>
              <a:t> </a:t>
            </a:r>
            <a:r>
              <a:rPr lang="en-ID" sz="2500" dirty="0" err="1">
                <a:latin typeface="Gill Sans Nova Cond XBd" panose="020B0A06020104020203" pitchFamily="34" charset="0"/>
              </a:rPr>
              <a:t>daging</a:t>
            </a:r>
            <a:r>
              <a:rPr lang="en-ID" sz="2500" dirty="0">
                <a:latin typeface="Gill Sans Nova Cond XBd" panose="020B0A06020104020203" pitchFamily="34" charset="0"/>
              </a:rPr>
              <a:t>."   </a:t>
            </a:r>
          </a:p>
        </p:txBody>
      </p:sp>
    </p:spTree>
    <p:extLst>
      <p:ext uri="{BB962C8B-B14F-4D97-AF65-F5344CB8AC3E}">
        <p14:creationId xmlns:p14="http://schemas.microsoft.com/office/powerpoint/2010/main" val="2614987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D5125A-57AA-6B23-FFCC-97A6D7E7A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AD823-0EA5-CDD4-7573-06085063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5225" y="2257424"/>
            <a:ext cx="5286375" cy="40814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D" sz="2800" dirty="0" err="1">
                <a:latin typeface="Impact" panose="020B0806030902050204" pitchFamily="34" charset="0"/>
              </a:rPr>
              <a:t>Efesus</a:t>
            </a:r>
            <a:r>
              <a:rPr lang="en-ID" sz="2800" dirty="0">
                <a:latin typeface="Impact" panose="020B0806030902050204" pitchFamily="34" charset="0"/>
              </a:rPr>
              <a:t> 5:21-33</a:t>
            </a:r>
            <a:r>
              <a:rPr lang="en-ID" sz="2800" dirty="0">
                <a:latin typeface="Franklin Gothic Medium Cond" panose="020B0606030402020204" pitchFamily="34" charset="0"/>
              </a:rPr>
              <a:t> dan </a:t>
            </a:r>
            <a:r>
              <a:rPr lang="en-ID" sz="2800" dirty="0" err="1">
                <a:latin typeface="Impact" panose="020B0806030902050204" pitchFamily="34" charset="0"/>
              </a:rPr>
              <a:t>Kejadian</a:t>
            </a:r>
            <a:r>
              <a:rPr lang="en-ID" sz="2800" dirty="0">
                <a:latin typeface="Impact" panose="020B0806030902050204" pitchFamily="34" charset="0"/>
              </a:rPr>
              <a:t> 2: 24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Gill Sans Nova Cond XBd" panose="020B0A06020104020203" pitchFamily="34" charset="0"/>
              </a:rPr>
              <a:t>adalah</a:t>
            </a:r>
            <a:r>
              <a:rPr lang="en-ID" sz="2800" dirty="0">
                <a:latin typeface="Gill Sans Nova Cond XBd" panose="020B0A06020104020203" pitchFamily="34" charset="0"/>
              </a:rPr>
              <a:t> </a:t>
            </a:r>
            <a:r>
              <a:rPr lang="en-ID" sz="2800" dirty="0" err="1">
                <a:latin typeface="Gill Sans Nova Cond XBd" panose="020B0A06020104020203" pitchFamily="34" charset="0"/>
              </a:rPr>
              <a:t>sebuah</a:t>
            </a:r>
            <a:r>
              <a:rPr lang="en-ID" sz="2800" dirty="0">
                <a:latin typeface="Gill Sans Nova Cond XBd" panose="020B0A06020104020203" pitchFamily="34" charset="0"/>
              </a:rPr>
              <a:t> </a:t>
            </a:r>
            <a:r>
              <a:rPr lang="en-ID" sz="2800" dirty="0" err="1">
                <a:latin typeface="Gill Sans Nova Cond XBd" panose="020B0A06020104020203" pitchFamily="34" charset="0"/>
              </a:rPr>
              <a:t>teologi</a:t>
            </a:r>
            <a:r>
              <a:rPr lang="en-ID" sz="2800" dirty="0">
                <a:latin typeface="Gill Sans Nova Cond XBd" panose="020B0A06020104020203" pitchFamily="34" charset="0"/>
              </a:rPr>
              <a:t> </a:t>
            </a:r>
            <a:r>
              <a:rPr lang="en-ID" sz="2800" dirty="0" err="1">
                <a:latin typeface="Gill Sans Nova Cond XBd" panose="020B0A06020104020203" pitchFamily="34" charset="0"/>
              </a:rPr>
              <a:t>pernikahan</a:t>
            </a:r>
            <a:r>
              <a:rPr lang="en-ID" sz="2800" dirty="0">
                <a:latin typeface="Gill Sans Nova Cond XBd" panose="020B0A06020104020203" pitchFamily="34" charset="0"/>
              </a:rPr>
              <a:t> dan </a:t>
            </a:r>
            <a:r>
              <a:rPr lang="en-ID" sz="2800" dirty="0" err="1">
                <a:latin typeface="Gill Sans Nova Cond XBd" panose="020B0A06020104020203" pitchFamily="34" charset="0"/>
              </a:rPr>
              <a:t>seksualitas</a:t>
            </a:r>
            <a:r>
              <a:rPr lang="en-ID" sz="2800" dirty="0">
                <a:latin typeface="Gill Sans Nova Cond XBd" panose="020B0A06020104020203" pitchFamily="34" charset="0"/>
              </a:rPr>
              <a:t> yang </a:t>
            </a:r>
            <a:r>
              <a:rPr lang="en-ID" sz="2800" dirty="0" err="1">
                <a:latin typeface="Gill Sans Nova Cond XBd" panose="020B0A06020104020203" pitchFamily="34" charset="0"/>
              </a:rPr>
              <a:t>penting</a:t>
            </a:r>
            <a:r>
              <a:rPr lang="en-ID" sz="2800" dirty="0">
                <a:latin typeface="Gill Sans Nova Cond XBd" panose="020B0A06020104020203" pitchFamily="34" charset="0"/>
              </a:rPr>
              <a:t>, yang </a:t>
            </a:r>
            <a:r>
              <a:rPr lang="en-ID" sz="2800" dirty="0" err="1">
                <a:latin typeface="Gill Sans Nova Cond XBd" panose="020B0A06020104020203" pitchFamily="34" charset="0"/>
              </a:rPr>
              <a:t>berlawanan</a:t>
            </a:r>
            <a:r>
              <a:rPr lang="en-ID" sz="2800" dirty="0">
                <a:latin typeface="Gill Sans Nova Cond XBd" panose="020B0A06020104020203" pitchFamily="34" charset="0"/>
              </a:rPr>
              <a:t> </a:t>
            </a:r>
            <a:r>
              <a:rPr lang="en-ID" sz="2800" dirty="0" err="1">
                <a:latin typeface="Gill Sans Nova Cond XBd" panose="020B0A06020104020203" pitchFamily="34" charset="0"/>
              </a:rPr>
              <a:t>dengan</a:t>
            </a:r>
            <a:r>
              <a:rPr lang="en-ID" sz="2800" dirty="0">
                <a:latin typeface="Gill Sans Nova Cond XBd" panose="020B0A06020104020203" pitchFamily="34" charset="0"/>
              </a:rPr>
              <a:t> </a:t>
            </a:r>
            <a:r>
              <a:rPr lang="en-ID" sz="2800" dirty="0" err="1">
                <a:latin typeface="Gill Sans Nova Cond XBd" panose="020B0A06020104020203" pitchFamily="34" charset="0"/>
              </a:rPr>
              <a:t>budaya</a:t>
            </a:r>
            <a:r>
              <a:rPr lang="en-ID" sz="2800" dirty="0">
                <a:latin typeface="Gill Sans Nova Cond XBd" panose="020B0A06020104020203" pitchFamily="34" charset="0"/>
              </a:rPr>
              <a:t>, dan </a:t>
            </a:r>
            <a:r>
              <a:rPr lang="en-ID" sz="2800" dirty="0" err="1">
                <a:latin typeface="Gill Sans Nova Cond XBd" panose="020B0A06020104020203" pitchFamily="34" charset="0"/>
              </a:rPr>
              <a:t>sesuatu</a:t>
            </a:r>
            <a:r>
              <a:rPr lang="en-ID" sz="2800" dirty="0">
                <a:latin typeface="Gill Sans Nova Cond XBd" panose="020B0A06020104020203" pitchFamily="34" charset="0"/>
              </a:rPr>
              <a:t> yang </a:t>
            </a:r>
            <a:r>
              <a:rPr lang="en-ID" sz="2800" dirty="0" err="1">
                <a:latin typeface="Gill Sans Nova Cond XBd" panose="020B0A06020104020203" pitchFamily="34" charset="0"/>
              </a:rPr>
              <a:t>dirancang</a:t>
            </a:r>
            <a:r>
              <a:rPr lang="en-ID" sz="2800" dirty="0">
                <a:latin typeface="Gill Sans Nova Cond XBd" panose="020B0A06020104020203" pitchFamily="34" charset="0"/>
              </a:rPr>
              <a:t> </a:t>
            </a:r>
            <a:r>
              <a:rPr lang="en-ID" sz="2800" dirty="0" err="1">
                <a:latin typeface="Gill Sans Nova Cond XBd" panose="020B0A06020104020203" pitchFamily="34" charset="0"/>
              </a:rPr>
              <a:t>untuk</a:t>
            </a:r>
            <a:r>
              <a:rPr lang="en-ID" sz="2800" dirty="0">
                <a:latin typeface="Gill Sans Nova Cond XBd" panose="020B0A06020104020203" pitchFamily="34" charset="0"/>
              </a:rPr>
              <a:t> </a:t>
            </a:r>
            <a:r>
              <a:rPr lang="en-ID" sz="2800" dirty="0" err="1">
                <a:latin typeface="Gill Sans Nova Cond XBd" panose="020B0A06020104020203" pitchFamily="34" charset="0"/>
              </a:rPr>
              <a:t>memperbaiki</a:t>
            </a:r>
            <a:r>
              <a:rPr lang="en-ID" sz="2800" dirty="0">
                <a:latin typeface="Gill Sans Nova Cond XBd" panose="020B0A06020104020203" pitchFamily="34" charset="0"/>
              </a:rPr>
              <a:t> </a:t>
            </a:r>
            <a:r>
              <a:rPr lang="en-ID" sz="2800" dirty="0" err="1">
                <a:latin typeface="Gill Sans Nova Cond XBd" panose="020B0A06020104020203" pitchFamily="34" charset="0"/>
              </a:rPr>
              <a:t>atau</a:t>
            </a:r>
            <a:r>
              <a:rPr lang="en-ID" sz="2800" dirty="0">
                <a:latin typeface="Gill Sans Nova Cond XBd" panose="020B0A06020104020203" pitchFamily="34" charset="0"/>
              </a:rPr>
              <a:t> </a:t>
            </a:r>
            <a:r>
              <a:rPr lang="en-ID" sz="2800" dirty="0" err="1">
                <a:latin typeface="Gill Sans Nova Cond XBd" panose="020B0A06020104020203" pitchFamily="34" charset="0"/>
              </a:rPr>
              <a:t>menangkal</a:t>
            </a:r>
            <a:r>
              <a:rPr lang="en-ID" sz="2800" dirty="0">
                <a:latin typeface="Gill Sans Nova Cond XBd" panose="020B0A06020104020203" pitchFamily="34" charset="0"/>
              </a:rPr>
              <a:t> </a:t>
            </a:r>
            <a:r>
              <a:rPr lang="en-ID" sz="2800" dirty="0" err="1">
                <a:latin typeface="Gill Sans Nova Cond XBd" panose="020B0A06020104020203" pitchFamily="34" charset="0"/>
              </a:rPr>
              <a:t>sesuatu</a:t>
            </a:r>
            <a:r>
              <a:rPr lang="en-ID" sz="2800" dirty="0">
                <a:latin typeface="Gill Sans Nova Cond XBd" panose="020B0A06020104020203" pitchFamily="34" charset="0"/>
              </a:rPr>
              <a:t> yang </a:t>
            </a:r>
            <a:r>
              <a:rPr lang="en-ID" sz="2800" dirty="0" err="1">
                <a:latin typeface="Gill Sans Nova Cond XBd" panose="020B0A06020104020203" pitchFamily="34" charset="0"/>
              </a:rPr>
              <a:t>berbahaya</a:t>
            </a:r>
            <a:r>
              <a:rPr lang="en-ID" sz="2800" dirty="0">
                <a:latin typeface="Gill Sans Nova Cond XBd" panose="020B0A06020104020203" pitchFamily="34" charset="0"/>
              </a:rPr>
              <a:t> dan </a:t>
            </a:r>
            <a:r>
              <a:rPr lang="en-ID" sz="2800" dirty="0" err="1">
                <a:latin typeface="Gill Sans Nova Cond XBd" panose="020B0A06020104020203" pitchFamily="34" charset="0"/>
              </a:rPr>
              <a:t>tidak</a:t>
            </a:r>
            <a:r>
              <a:rPr lang="en-ID" sz="2800" dirty="0">
                <a:latin typeface="Gill Sans Nova Cond XBd" panose="020B0A06020104020203" pitchFamily="34" charset="0"/>
              </a:rPr>
              <a:t> </a:t>
            </a:r>
            <a:r>
              <a:rPr lang="en-ID" sz="2800" dirty="0" err="1">
                <a:latin typeface="Gill Sans Nova Cond XBd" panose="020B0A06020104020203" pitchFamily="34" charset="0"/>
              </a:rPr>
              <a:t>diinginkan</a:t>
            </a:r>
            <a:r>
              <a:rPr lang="en-ID" sz="2800" dirty="0">
                <a:latin typeface="Gill Sans Nova Cond XBd" panose="020B0A06020104020203" pitchFamily="34" charset="0"/>
              </a:rPr>
              <a:t>.</a:t>
            </a:r>
          </a:p>
          <a:p>
            <a:endParaRPr lang="en-ID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A356F2-FFED-05E9-9369-57ED0DA8366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086678"/>
          </a:xfrm>
          <a:prstGeom prst="rect">
            <a:avLst/>
          </a:prstGeom>
          <a:solidFill>
            <a:srgbClr val="4F252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2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Apa pesan dari Kejadian 2:24 yang bergema sepanjang waktu ? </a:t>
            </a:r>
            <a:endParaRPr lang="en-ID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701128-5813-502F-673F-AFE0A6B09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89" r="7692"/>
          <a:stretch/>
        </p:blipFill>
        <p:spPr>
          <a:xfrm>
            <a:off x="266700" y="2290834"/>
            <a:ext cx="3333750" cy="310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98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52BA7-8553-4AB0-EDB0-ABFAE127B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3" r="11208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E997C-E443-43BF-9265-9C9AB15E0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993913"/>
            <a:ext cx="4467226" cy="57661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D" dirty="0" err="1">
                <a:latin typeface="Bernard MT Condensed" panose="02050806060905020404" pitchFamily="18" charset="0"/>
              </a:rPr>
              <a:t>Pernikahan</a:t>
            </a:r>
            <a:r>
              <a:rPr lang="en-ID" dirty="0">
                <a:latin typeface="Bernard MT Condensed" panose="02050806060905020404" pitchFamily="18" charset="0"/>
              </a:rPr>
              <a:t> Kristen </a:t>
            </a:r>
            <a:r>
              <a:rPr lang="en-ID" dirty="0" err="1">
                <a:latin typeface="Bernard MT Condensed" panose="02050806060905020404" pitchFamily="18" charset="0"/>
              </a:rPr>
              <a:t>ditinggikan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dengan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membandingkan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hubungan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antara</a:t>
            </a:r>
            <a:r>
              <a:rPr lang="en-ID" dirty="0">
                <a:latin typeface="Bernard MT Condensed" panose="02050806060905020404" pitchFamily="18" charset="0"/>
              </a:rPr>
              <a:t> </a:t>
            </a:r>
            <a:r>
              <a:rPr lang="en-ID" dirty="0" err="1">
                <a:latin typeface="Bernard MT Condensed" panose="02050806060905020404" pitchFamily="18" charset="0"/>
              </a:rPr>
              <a:t>Kristus</a:t>
            </a:r>
            <a:r>
              <a:rPr lang="en-ID" dirty="0">
                <a:latin typeface="Bernard MT Condensed" panose="02050806060905020404" pitchFamily="18" charset="0"/>
              </a:rPr>
              <a:t> dan </a:t>
            </a:r>
            <a:r>
              <a:rPr lang="en-ID" dirty="0" err="1">
                <a:latin typeface="Bernard MT Condensed" panose="02050806060905020404" pitchFamily="18" charset="0"/>
              </a:rPr>
              <a:t>gereja</a:t>
            </a:r>
            <a:r>
              <a:rPr lang="en-ID" dirty="0">
                <a:latin typeface="Bernard MT Condensed" panose="020508060609050204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en-ID" dirty="0" err="1">
                <a:latin typeface="Tw Cen MT Condensed Extra Bold" panose="020B0803020202020204" pitchFamily="34" charset="0"/>
              </a:rPr>
              <a:t>Selain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itu</a:t>
            </a:r>
            <a:r>
              <a:rPr lang="en-ID" dirty="0">
                <a:latin typeface="Tw Cen MT Condensed Extra Bold" panose="020B0803020202020204" pitchFamily="34" charset="0"/>
              </a:rPr>
              <a:t>, </a:t>
            </a:r>
            <a:r>
              <a:rPr lang="en-ID" dirty="0" err="1">
                <a:latin typeface="Tw Cen MT Condensed Extra Bold" panose="020B0803020202020204" pitchFamily="34" charset="0"/>
              </a:rPr>
              <a:t>dengan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memikirkan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hubungan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gereja</a:t>
            </a:r>
            <a:r>
              <a:rPr lang="en-ID" dirty="0">
                <a:latin typeface="Tw Cen MT Condensed Extra Bold" panose="020B0803020202020204" pitchFamily="34" charset="0"/>
              </a:rPr>
              <a:t> dan </a:t>
            </a:r>
            <a:r>
              <a:rPr lang="en-ID" dirty="0" err="1">
                <a:latin typeface="Tw Cen MT Condensed Extra Bold" panose="020B0803020202020204" pitchFamily="34" charset="0"/>
              </a:rPr>
              <a:t>Kristus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melalui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lensa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pernikahan</a:t>
            </a:r>
            <a:r>
              <a:rPr lang="en-ID" dirty="0">
                <a:latin typeface="Tw Cen MT Condensed Extra Bold" panose="020B0803020202020204" pitchFamily="34" charset="0"/>
              </a:rPr>
              <a:t> Kristen yang </a:t>
            </a:r>
            <a:r>
              <a:rPr lang="en-ID" dirty="0" err="1">
                <a:latin typeface="Tw Cen MT Condensed Extra Bold" panose="020B0803020202020204" pitchFamily="34" charset="0"/>
              </a:rPr>
              <a:t>penuh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perhatian</a:t>
            </a:r>
            <a:r>
              <a:rPr lang="en-ID" dirty="0">
                <a:latin typeface="Tw Cen MT Condensed Extra Bold" panose="020B0803020202020204" pitchFamily="34" charset="0"/>
              </a:rPr>
              <a:t>, </a:t>
            </a:r>
            <a:r>
              <a:rPr lang="en-ID" dirty="0">
                <a:latin typeface="Gill Sans Nova Cond Ultra Bold" panose="020B0B04020104020203" pitchFamily="34" charset="0"/>
              </a:rPr>
              <a:t>orang </a:t>
            </a:r>
            <a:r>
              <a:rPr lang="en-ID" dirty="0" err="1">
                <a:latin typeface="Gill Sans Nova Cond Ultra Bold" panose="020B0B04020104020203" pitchFamily="34" charset="0"/>
              </a:rPr>
              <a:t>percaya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mendapatkan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kejelasan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baru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tentang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hubungan</a:t>
            </a:r>
            <a:r>
              <a:rPr lang="en-ID" dirty="0">
                <a:latin typeface="Gill Sans Nova Cond Ultra Bold" panose="020B0B04020104020203" pitchFamily="34" charset="0"/>
              </a:rPr>
              <a:t> </a:t>
            </a:r>
            <a:r>
              <a:rPr lang="en-ID" dirty="0" err="1">
                <a:latin typeface="Gill Sans Nova Cond Ultra Bold" panose="020B0B04020104020203" pitchFamily="34" charset="0"/>
              </a:rPr>
              <a:t>mereka</a:t>
            </a:r>
            <a:r>
              <a:rPr lang="en-ID" dirty="0">
                <a:latin typeface="Gill Sans Nova Cond Ultra Bold" panose="020B0B04020104020203" pitchFamily="34" charset="0"/>
              </a:rPr>
              <a:t> </a:t>
            </a:r>
            <a:r>
              <a:rPr lang="en-ID" dirty="0" err="1">
                <a:latin typeface="Gill Sans Nova Cond Ultra Bold" panose="020B0B04020104020203" pitchFamily="34" charset="0"/>
              </a:rPr>
              <a:t>dengan</a:t>
            </a:r>
            <a:r>
              <a:rPr lang="en-ID" dirty="0">
                <a:latin typeface="Gill Sans Nova Cond Ultra Bold" panose="020B0B04020104020203" pitchFamily="34" charset="0"/>
              </a:rPr>
              <a:t> </a:t>
            </a:r>
            <a:r>
              <a:rPr lang="en-ID" dirty="0" err="1">
                <a:latin typeface="Gill Sans Nova Cond Ultra Bold" panose="020B0B04020104020203" pitchFamily="34" charset="0"/>
              </a:rPr>
              <a:t>Kristus</a:t>
            </a:r>
            <a:r>
              <a:rPr lang="en-ID" dirty="0">
                <a:latin typeface="Gill Sans Nova Cond Ultra Bold" panose="020B0B04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509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CC33B-13B9-E249-3E82-43DA852C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6F37E-8438-8253-E6AE-8D3322270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EC1C6-9359-E847-326C-23347DB3F8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20"/>
                    </a14:imgEffect>
                    <a14:imgEffect>
                      <a14:saturation sat="11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050" y="0"/>
            <a:ext cx="9144000" cy="6870701"/>
          </a:xfrm>
          <a:prstGeom prst="rect">
            <a:avLst/>
          </a:prstGeom>
          <a:solidFill>
            <a:srgbClr val="99FFCC"/>
          </a:solidFill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1ADB80-F143-95C3-8A1E-5E7BBCA1970C}"/>
              </a:ext>
            </a:extLst>
          </p:cNvPr>
          <p:cNvSpPr txBox="1">
            <a:spLocks/>
          </p:cNvSpPr>
          <p:nvPr/>
        </p:nvSpPr>
        <p:spPr>
          <a:xfrm>
            <a:off x="-28575" y="104775"/>
            <a:ext cx="9144000" cy="90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KESIMPULAN</a:t>
            </a:r>
            <a:endParaRPr lang="en-ID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C57555-CFAF-BA46-2FA0-DA7883EAEA7F}"/>
              </a:ext>
            </a:extLst>
          </p:cNvPr>
          <p:cNvSpPr/>
          <p:nvPr/>
        </p:nvSpPr>
        <p:spPr>
          <a:xfrm>
            <a:off x="327451" y="54818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D8ED33-BB92-68E5-965C-7F6B89A77B4A}"/>
              </a:ext>
            </a:extLst>
          </p:cNvPr>
          <p:cNvSpPr/>
          <p:nvPr/>
        </p:nvSpPr>
        <p:spPr>
          <a:xfrm>
            <a:off x="313161" y="122211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956CFE-CE16-55E6-73AE-2AC2FF5E3117}"/>
              </a:ext>
            </a:extLst>
          </p:cNvPr>
          <p:cNvSpPr/>
          <p:nvPr/>
        </p:nvSpPr>
        <p:spPr>
          <a:xfrm>
            <a:off x="332213" y="233684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66FF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76DD49-9C22-C253-B8C8-A53A24B30DFE}"/>
              </a:ext>
            </a:extLst>
          </p:cNvPr>
          <p:cNvSpPr/>
          <p:nvPr/>
        </p:nvSpPr>
        <p:spPr>
          <a:xfrm>
            <a:off x="312887" y="342197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C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C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34F12E-4345-4980-598C-40F21907D0E3}"/>
              </a:ext>
            </a:extLst>
          </p:cNvPr>
          <p:cNvSpPr/>
          <p:nvPr/>
        </p:nvSpPr>
        <p:spPr>
          <a:xfrm>
            <a:off x="312887" y="448623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1194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0128F4-E18D-EEB0-47B7-7521FF72DC2E}"/>
              </a:ext>
            </a:extLst>
          </p:cNvPr>
          <p:cNvSpPr txBox="1"/>
          <p:nvPr/>
        </p:nvSpPr>
        <p:spPr>
          <a:xfrm>
            <a:off x="1009649" y="1222116"/>
            <a:ext cx="7802137" cy="11079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ID" sz="2200" dirty="0" err="1">
                <a:latin typeface="Impact" panose="020B0806030902050204" pitchFamily="34" charset="0"/>
              </a:rPr>
              <a:t>Keluarga</a:t>
            </a:r>
            <a:r>
              <a:rPr lang="en-ID" sz="2200" dirty="0">
                <a:latin typeface="Impact" panose="020B0806030902050204" pitchFamily="34" charset="0"/>
              </a:rPr>
              <a:t> </a:t>
            </a:r>
            <a:r>
              <a:rPr lang="en-ID" sz="2200" dirty="0" err="1">
                <a:latin typeface="Impact" panose="020B0806030902050204" pitchFamily="34" charset="0"/>
              </a:rPr>
              <a:t>harus</a:t>
            </a:r>
            <a:r>
              <a:rPr lang="en-ID" sz="2200" dirty="0">
                <a:latin typeface="Impact" panose="020B0806030902050204" pitchFamily="34" charset="0"/>
              </a:rPr>
              <a:t> </a:t>
            </a:r>
            <a:r>
              <a:rPr lang="en-ID" sz="2200" dirty="0" err="1">
                <a:latin typeface="Impact" panose="020B0806030902050204" pitchFamily="34" charset="0"/>
              </a:rPr>
              <a:t>memenuhi</a:t>
            </a:r>
            <a:r>
              <a:rPr lang="en-ID" sz="2200" dirty="0">
                <a:latin typeface="Impact" panose="020B0806030902050204" pitchFamily="34" charset="0"/>
              </a:rPr>
              <a:t> </a:t>
            </a:r>
            <a:r>
              <a:rPr lang="en-ID" sz="2200" dirty="0" err="1">
                <a:latin typeface="Impact" panose="020B0806030902050204" pitchFamily="34" charset="0"/>
              </a:rPr>
              <a:t>fungsi</a:t>
            </a:r>
            <a:r>
              <a:rPr lang="en-ID" sz="2200" dirty="0">
                <a:latin typeface="Impact" panose="020B0806030902050204" pitchFamily="34" charset="0"/>
              </a:rPr>
              <a:t> dan </a:t>
            </a:r>
            <a:r>
              <a:rPr lang="en-ID" sz="2200" dirty="0" err="1">
                <a:latin typeface="Impact" panose="020B0806030902050204" pitchFamily="34" charset="0"/>
              </a:rPr>
              <a:t>tujuan</a:t>
            </a:r>
            <a:r>
              <a:rPr lang="en-ID" sz="2200" dirty="0">
                <a:latin typeface="Impact" panose="020B0806030902050204" pitchFamily="34" charset="0"/>
              </a:rPr>
              <a:t> yang Allah </a:t>
            </a:r>
            <a:r>
              <a:rPr lang="en-ID" sz="2200" dirty="0" err="1">
                <a:latin typeface="Impact" panose="020B0806030902050204" pitchFamily="34" charset="0"/>
              </a:rPr>
              <a:t>berikan</a:t>
            </a:r>
            <a:r>
              <a:rPr lang="en-ID" sz="2200" dirty="0">
                <a:latin typeface="Impact" panose="020B0806030902050204" pitchFamily="34" charset="0"/>
              </a:rPr>
              <a:t> pada </a:t>
            </a:r>
            <a:r>
              <a:rPr lang="en-ID" sz="2200" dirty="0" err="1">
                <a:latin typeface="Impact" panose="020B0806030902050204" pitchFamily="34" charset="0"/>
              </a:rPr>
              <a:t>saat</a:t>
            </a:r>
            <a:r>
              <a:rPr lang="en-ID" sz="2200" dirty="0">
                <a:latin typeface="Impact" panose="020B0806030902050204" pitchFamily="34" charset="0"/>
              </a:rPr>
              <a:t> </a:t>
            </a:r>
            <a:r>
              <a:rPr lang="en-ID" sz="2200" dirty="0" err="1">
                <a:latin typeface="Impact" panose="020B0806030902050204" pitchFamily="34" charset="0"/>
              </a:rPr>
              <a:t>penciptaan</a:t>
            </a:r>
            <a:r>
              <a:rPr lang="en-ID" sz="2200" dirty="0">
                <a:latin typeface="Impact" panose="020B0806030902050204" pitchFamily="34" charset="0"/>
              </a:rPr>
              <a:t> </a:t>
            </a:r>
            <a:r>
              <a:rPr lang="en-ID" sz="2200" dirty="0" err="1">
                <a:latin typeface="Impact" panose="020B0806030902050204" pitchFamily="34" charset="0"/>
              </a:rPr>
              <a:t>yaitu</a:t>
            </a:r>
            <a:r>
              <a:rPr lang="en-ID" sz="2200" dirty="0">
                <a:latin typeface="Impact" panose="020B0806030902050204" pitchFamily="34" charset="0"/>
              </a:rPr>
              <a:t> "</a:t>
            </a:r>
            <a:r>
              <a:rPr lang="en-ID" sz="2200" dirty="0" err="1">
                <a:latin typeface="Impact" panose="020B0806030902050204" pitchFamily="34" charset="0"/>
              </a:rPr>
              <a:t>satu</a:t>
            </a:r>
            <a:r>
              <a:rPr lang="en-ID" sz="2200" dirty="0">
                <a:latin typeface="Impact" panose="020B0806030902050204" pitchFamily="34" charset="0"/>
              </a:rPr>
              <a:t> </a:t>
            </a:r>
            <a:r>
              <a:rPr lang="en-ID" sz="2200" dirty="0" err="1">
                <a:latin typeface="Impact" panose="020B0806030902050204" pitchFamily="34" charset="0"/>
              </a:rPr>
              <a:t>daging</a:t>
            </a:r>
            <a:r>
              <a:rPr lang="en-ID" sz="2200" dirty="0">
                <a:latin typeface="Impact" panose="020B0806030902050204" pitchFamily="34" charset="0"/>
              </a:rPr>
              <a:t>", </a:t>
            </a:r>
            <a:r>
              <a:rPr lang="en-ID" sz="2200" dirty="0" err="1">
                <a:latin typeface="Impact" panose="020B0806030902050204" pitchFamily="34" charset="0"/>
              </a:rPr>
              <a:t>suatu</a:t>
            </a:r>
            <a:r>
              <a:rPr lang="en-ID" sz="2200" dirty="0">
                <a:latin typeface="Impact" panose="020B0806030902050204" pitchFamily="34" charset="0"/>
              </a:rPr>
              <a:t> </a:t>
            </a:r>
            <a:r>
              <a:rPr lang="en-ID" sz="2200" dirty="0" err="1">
                <a:latin typeface="Impact" panose="020B0806030902050204" pitchFamily="34" charset="0"/>
              </a:rPr>
              <a:t>kesatuan</a:t>
            </a:r>
            <a:r>
              <a:rPr lang="en-ID" sz="2200" dirty="0">
                <a:latin typeface="Impact" panose="020B0806030902050204" pitchFamily="34" charset="0"/>
              </a:rPr>
              <a:t> yang </a:t>
            </a:r>
            <a:r>
              <a:rPr lang="en-ID" sz="2200" dirty="0" err="1">
                <a:latin typeface="Impact" panose="020B0806030902050204" pitchFamily="34" charset="0"/>
              </a:rPr>
              <a:t>tak</a:t>
            </a:r>
            <a:r>
              <a:rPr lang="en-ID" sz="2200" dirty="0">
                <a:latin typeface="Impact" panose="020B0806030902050204" pitchFamily="34" charset="0"/>
              </a:rPr>
              <a:t> </a:t>
            </a:r>
            <a:r>
              <a:rPr lang="en-ID" sz="2200" dirty="0" err="1">
                <a:latin typeface="Impact" panose="020B0806030902050204" pitchFamily="34" charset="0"/>
              </a:rPr>
              <a:t>terpisahkan</a:t>
            </a:r>
            <a:r>
              <a:rPr lang="en-ID" sz="2200" dirty="0"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2F3EAC-A44A-BBCB-87CD-F0BDF8BFEFFC}"/>
              </a:ext>
            </a:extLst>
          </p:cNvPr>
          <p:cNvSpPr txBox="1"/>
          <p:nvPr/>
        </p:nvSpPr>
        <p:spPr>
          <a:xfrm>
            <a:off x="1009649" y="2494389"/>
            <a:ext cx="7802136" cy="830997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en-ID" sz="2400" dirty="0" err="1">
                <a:latin typeface="Impact" panose="020B0806030902050204" pitchFamily="34" charset="0"/>
              </a:rPr>
              <a:t>Tuhan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memperlakukan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kita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dengan</a:t>
            </a:r>
            <a:r>
              <a:rPr lang="en-ID" sz="2400" dirty="0">
                <a:latin typeface="Impact" panose="020B0806030902050204" pitchFamily="34" charset="0"/>
              </a:rPr>
              <a:t> </a:t>
            </a:r>
            <a:r>
              <a:rPr lang="en-ID" sz="2400" dirty="0" err="1">
                <a:latin typeface="Impact" panose="020B0806030902050204" pitchFamily="34" charset="0"/>
              </a:rPr>
              <a:t>istimewa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sebagai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mempelai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wanita</a:t>
            </a:r>
            <a:r>
              <a:rPr lang="en-ID" sz="2400" dirty="0">
                <a:latin typeface="Impact" panose="020B0806030902050204" pitchFamily="34" charset="0"/>
              </a:rPr>
              <a:t>-Nya.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984E56-1422-B625-E5CF-B593F56EA981}"/>
              </a:ext>
            </a:extLst>
          </p:cNvPr>
          <p:cNvSpPr txBox="1"/>
          <p:nvPr/>
        </p:nvSpPr>
        <p:spPr>
          <a:xfrm>
            <a:off x="1009648" y="3497340"/>
            <a:ext cx="780213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400" dirty="0" err="1">
                <a:latin typeface="Impact" panose="020B0806030902050204" pitchFamily="34" charset="0"/>
              </a:rPr>
              <a:t>Yesus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mempersembahkan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gereja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sebagai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pengantin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bagi</a:t>
            </a:r>
            <a:r>
              <a:rPr lang="en-ID" sz="2400" dirty="0">
                <a:latin typeface="Impact" panose="020B0806030902050204" pitchFamily="34" charset="0"/>
              </a:rPr>
              <a:t> </a:t>
            </a:r>
            <a:r>
              <a:rPr lang="en-ID" sz="2400" dirty="0" err="1">
                <a:latin typeface="Impact" panose="020B0806030902050204" pitchFamily="34" charset="0"/>
              </a:rPr>
              <a:t>diri</a:t>
            </a:r>
            <a:r>
              <a:rPr lang="en-ID" sz="2400" dirty="0">
                <a:latin typeface="Impact" panose="020B0806030902050204" pitchFamily="34" charset="0"/>
              </a:rPr>
              <a:t>-Nya </a:t>
            </a:r>
            <a:r>
              <a:rPr lang="en-ID" sz="2400" dirty="0" err="1">
                <a:latin typeface="Impact" panose="020B0806030902050204" pitchFamily="34" charset="0"/>
              </a:rPr>
              <a:t>sendiri</a:t>
            </a:r>
            <a:r>
              <a:rPr lang="en-ID" sz="2400" dirty="0"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0574A2-9154-3530-6477-ABBFBE6D3EAA}"/>
              </a:ext>
            </a:extLst>
          </p:cNvPr>
          <p:cNvSpPr txBox="1"/>
          <p:nvPr/>
        </p:nvSpPr>
        <p:spPr>
          <a:xfrm>
            <a:off x="1009648" y="4529973"/>
            <a:ext cx="7802134" cy="830997"/>
          </a:xfrm>
          <a:prstGeom prst="rect">
            <a:avLst/>
          </a:prstGeom>
          <a:solidFill>
            <a:srgbClr val="660066"/>
          </a:solidFill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Biarlah</a:t>
            </a:r>
            <a:r>
              <a:rPr lang="en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suami</a:t>
            </a:r>
            <a:r>
              <a:rPr lang="en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boleh</a:t>
            </a:r>
            <a:r>
              <a:rPr lang="en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mengasihi</a:t>
            </a:r>
            <a:r>
              <a:rPr lang="en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istri</a:t>
            </a:r>
            <a:r>
              <a:rPr lang="en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seperti</a:t>
            </a:r>
            <a:r>
              <a:rPr lang="en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teladan</a:t>
            </a:r>
            <a:r>
              <a:rPr lang="en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Yesus</a:t>
            </a:r>
            <a:r>
              <a:rPr lang="en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berikan</a:t>
            </a:r>
            <a:r>
              <a:rPr lang="en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dalam</a:t>
            </a:r>
            <a:r>
              <a:rPr lang="en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mengasihi</a:t>
            </a:r>
            <a:r>
              <a:rPr lang="en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gerejaNya</a:t>
            </a:r>
            <a:r>
              <a:rPr lang="en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6A8F11-6CFF-B007-16DC-83A5FDCADB8F}"/>
              </a:ext>
            </a:extLst>
          </p:cNvPr>
          <p:cNvSpPr txBox="1"/>
          <p:nvPr/>
        </p:nvSpPr>
        <p:spPr>
          <a:xfrm>
            <a:off x="1009648" y="5519978"/>
            <a:ext cx="7802134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I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Pernikahan</a:t>
            </a:r>
            <a:r>
              <a:rPr lang="en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Kristen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ditinggikan</a:t>
            </a:r>
            <a:r>
              <a:rPr lang="en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dengan</a:t>
            </a:r>
            <a:r>
              <a:rPr lang="en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membandingkan</a:t>
            </a:r>
            <a:r>
              <a:rPr lang="en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hubungan</a:t>
            </a:r>
            <a:r>
              <a:rPr lang="en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antara</a:t>
            </a:r>
            <a:r>
              <a:rPr lang="en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Kristus</a:t>
            </a:r>
            <a:r>
              <a:rPr lang="en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dan </a:t>
            </a:r>
            <a:r>
              <a:rPr lang="en-ID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gereja</a:t>
            </a:r>
            <a:r>
              <a:rPr lang="en-ID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029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A6AD44-52FF-2AEE-A036-DC35B75C5E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8622" r="29142"/>
          <a:stretch/>
        </p:blipFill>
        <p:spPr>
          <a:xfrm>
            <a:off x="4348157" y="10"/>
            <a:ext cx="4795614" cy="5143490"/>
          </a:xfrm>
          <a:prstGeom prst="rect">
            <a:avLst/>
          </a:prstGeom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4A1E2-7710-1B21-6608-CD0D5B11D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23" y="2609850"/>
            <a:ext cx="4596902" cy="4074393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Keluarga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dapat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benar-benar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dipersatukan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hanya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di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Kristus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sebagaimana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orang-orang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bukan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Yahudi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dan orang-orang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Yahudi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dipersatukan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Kristus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dan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karena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semua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anggota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jemaat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dipersatukan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satu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tubuh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tubuh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Kristus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keluarga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, para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istri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akan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tunduk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kepada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suami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di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Kristus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dan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suami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akan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mengasihi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istri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“di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dalam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Franklin Gothic Demi Cond" panose="020B0706030402020204" pitchFamily="34" charset="0"/>
              </a:rPr>
              <a:t>Tuhan</a:t>
            </a:r>
            <a:r>
              <a:rPr lang="en-ID" sz="2400" dirty="0">
                <a:solidFill>
                  <a:srgbClr val="000000"/>
                </a:solidFill>
                <a:latin typeface="Franklin Gothic Demi Cond" panose="020B0706030402020204" pitchFamily="34" charset="0"/>
              </a:rPr>
              <a:t>."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2D0827-C4DB-0CF9-083F-7E852AA255D9}"/>
              </a:ext>
            </a:extLst>
          </p:cNvPr>
          <p:cNvSpPr txBox="1"/>
          <p:nvPr/>
        </p:nvSpPr>
        <p:spPr>
          <a:xfrm>
            <a:off x="387714" y="262829"/>
            <a:ext cx="37097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dirty="0">
                <a:solidFill>
                  <a:srgbClr val="000000"/>
                </a:solidFill>
                <a:latin typeface="Aptos ExtraBold" panose="020B0004020202020204" pitchFamily="34" charset="0"/>
              </a:rPr>
              <a:t>Paulus </a:t>
            </a:r>
            <a:r>
              <a:rPr lang="en-ID" sz="2400" dirty="0" err="1">
                <a:solidFill>
                  <a:srgbClr val="000000"/>
                </a:solidFill>
                <a:latin typeface="Aptos ExtraBold" panose="020B0004020202020204" pitchFamily="34" charset="0"/>
              </a:rPr>
              <a:t>menempatkan</a:t>
            </a:r>
            <a:r>
              <a:rPr lang="en-ID" sz="2400" dirty="0">
                <a:solidFill>
                  <a:srgbClr val="000000"/>
                </a:solidFill>
                <a:latin typeface="Aptos ExtraBold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ExtraBold" panose="020B0004020202020204" pitchFamily="34" charset="0"/>
              </a:rPr>
              <a:t>seluruh</a:t>
            </a:r>
            <a:r>
              <a:rPr lang="en-ID" sz="2400" dirty="0">
                <a:solidFill>
                  <a:srgbClr val="000000"/>
                </a:solidFill>
                <a:latin typeface="Aptos ExtraBold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ExtraBold" panose="020B0004020202020204" pitchFamily="34" charset="0"/>
              </a:rPr>
              <a:t>pembahasannya</a:t>
            </a:r>
            <a:r>
              <a:rPr lang="en-ID" sz="2400" dirty="0">
                <a:solidFill>
                  <a:srgbClr val="000000"/>
                </a:solidFill>
                <a:latin typeface="Aptos ExtraBold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ExtraBold" panose="020B0004020202020204" pitchFamily="34" charset="0"/>
              </a:rPr>
              <a:t>tentang</a:t>
            </a:r>
            <a:r>
              <a:rPr lang="en-ID" sz="2400" dirty="0">
                <a:solidFill>
                  <a:srgbClr val="000000"/>
                </a:solidFill>
                <a:latin typeface="Aptos ExtraBold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ExtraBold" panose="020B0004020202020204" pitchFamily="34" charset="0"/>
              </a:rPr>
              <a:t>persatuan</a:t>
            </a:r>
            <a:r>
              <a:rPr lang="en-ID" sz="2400" dirty="0">
                <a:solidFill>
                  <a:srgbClr val="000000"/>
                </a:solidFill>
                <a:latin typeface="Aptos ExtraBold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ExtraBold" panose="020B0004020202020204" pitchFamily="34" charset="0"/>
              </a:rPr>
              <a:t>jemaat</a:t>
            </a:r>
            <a:r>
              <a:rPr lang="en-ID" sz="2400" dirty="0">
                <a:solidFill>
                  <a:srgbClr val="000000"/>
                </a:solidFill>
                <a:latin typeface="Aptos ExtraBold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ExtraBold" panose="020B0004020202020204" pitchFamily="34" charset="0"/>
              </a:rPr>
              <a:t>sebagai</a:t>
            </a:r>
            <a:r>
              <a:rPr lang="en-ID" sz="2400" dirty="0">
                <a:solidFill>
                  <a:srgbClr val="000000"/>
                </a:solidFill>
                <a:latin typeface="Aptos ExtraBold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ExtraBold" panose="020B0004020202020204" pitchFamily="34" charset="0"/>
              </a:rPr>
              <a:t>manusia</a:t>
            </a:r>
            <a:r>
              <a:rPr lang="en-ID" sz="2400" dirty="0">
                <a:solidFill>
                  <a:srgbClr val="000000"/>
                </a:solidFill>
                <a:latin typeface="Aptos ExtraBold" panose="020B000402020202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latin typeface="Aptos ExtraBold" panose="020B0004020202020204" pitchFamily="34" charset="0"/>
              </a:rPr>
              <a:t>baru</a:t>
            </a:r>
            <a:r>
              <a:rPr lang="en-ID" sz="2400" dirty="0">
                <a:solidFill>
                  <a:srgbClr val="000000"/>
                </a:solidFill>
                <a:latin typeface="Aptos ExtraBold" panose="020B0004020202020204" pitchFamily="34" charset="0"/>
              </a:rPr>
              <a:t>: </a:t>
            </a:r>
            <a:r>
              <a:rPr lang="en-ID" sz="2400" dirty="0" err="1">
                <a:solidFill>
                  <a:srgbClr val="000000"/>
                </a:solidFill>
                <a:latin typeface="Aptos ExtraBold" panose="020B0004020202020204" pitchFamily="34" charset="0"/>
              </a:rPr>
              <a:t>keluarga</a:t>
            </a:r>
            <a:r>
              <a:rPr lang="en-ID" sz="2400" dirty="0">
                <a:solidFill>
                  <a:srgbClr val="000000"/>
                </a:solidFill>
                <a:latin typeface="Aptos ExtraBold" panose="020B0004020202020204" pitchFamily="34" charset="0"/>
              </a:rPr>
              <a:t>.</a:t>
            </a:r>
            <a:endParaRPr lang="en-ID" sz="2400" dirty="0">
              <a:latin typeface="Aptos Extra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9768"/>
            <a:ext cx="9151630" cy="1519356"/>
            <a:chOff x="-1" y="-29768"/>
            <a:chExt cx="12202175" cy="151935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0263D6-0A07-4E75-4676-4D11AB5A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1843"/>
            <a:ext cx="9144000" cy="1181628"/>
          </a:xfrm>
        </p:spPr>
        <p:txBody>
          <a:bodyPr anchor="ctr">
            <a:normAutofit/>
          </a:bodyPr>
          <a:lstStyle/>
          <a:p>
            <a:pPr algn="ctr"/>
            <a:r>
              <a:rPr lang="fi-FI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NASIHAT UNTUK ISTRI KRISTEN </a:t>
            </a:r>
            <a:br>
              <a:rPr lang="fi-FI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Minggu, 27 Agustus 2023</a:t>
            </a:r>
            <a:endParaRPr lang="en-ID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C15E4-6370-4650-3371-BDA8442F9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845" y="1945887"/>
            <a:ext cx="5632174" cy="4594834"/>
          </a:xfrm>
        </p:spPr>
        <p:txBody>
          <a:bodyPr>
            <a:normAutofit/>
          </a:bodyPr>
          <a:lstStyle/>
          <a:p>
            <a:r>
              <a:rPr lang="en-ID" dirty="0" err="1">
                <a:latin typeface="Franklin Gothic Demi" panose="020B0703020102020204" pitchFamily="34" charset="0"/>
              </a:rPr>
              <a:t>Dalam</a:t>
            </a:r>
            <a:r>
              <a:rPr lang="en-ID" dirty="0">
                <a:latin typeface="Franklin Gothic Demi" panose="020B0703020102020204" pitchFamily="34" charset="0"/>
              </a:rPr>
              <a:t> </a:t>
            </a:r>
            <a:r>
              <a:rPr lang="en-ID" dirty="0" err="1">
                <a:latin typeface="Impact" panose="020B0806030902050204" pitchFamily="34" charset="0"/>
              </a:rPr>
              <a:t>Efesus</a:t>
            </a:r>
            <a:r>
              <a:rPr lang="en-ID" dirty="0">
                <a:latin typeface="Impact" panose="020B0806030902050204" pitchFamily="34" charset="0"/>
              </a:rPr>
              <a:t> 5:21</a:t>
            </a:r>
            <a:r>
              <a:rPr lang="en-ID" dirty="0">
                <a:latin typeface="Franklin Gothic Demi" panose="020B0703020102020204" pitchFamily="34" charset="0"/>
              </a:rPr>
              <a:t>, Paulus </a:t>
            </a:r>
            <a:r>
              <a:rPr lang="en-ID" dirty="0" err="1">
                <a:latin typeface="Franklin Gothic Demi" panose="020B0703020102020204" pitchFamily="34" charset="0"/>
              </a:rPr>
              <a:t>memberi</a:t>
            </a:r>
            <a:r>
              <a:rPr lang="en-ID" dirty="0">
                <a:latin typeface="Franklin Gothic Demi" panose="020B0703020102020204" pitchFamily="34" charset="0"/>
              </a:rPr>
              <a:t> </a:t>
            </a:r>
            <a:r>
              <a:rPr lang="en-ID" dirty="0" err="1">
                <a:latin typeface="Franklin Gothic Demi" panose="020B0703020102020204" pitchFamily="34" charset="0"/>
              </a:rPr>
              <a:t>nasihat</a:t>
            </a:r>
            <a:r>
              <a:rPr lang="en-ID" dirty="0">
                <a:latin typeface="Franklin Gothic Demi" panose="020B0703020102020204" pitchFamily="34" charset="0"/>
              </a:rPr>
              <a:t> agar </a:t>
            </a:r>
            <a:r>
              <a:rPr lang="en-ID" dirty="0" err="1">
                <a:latin typeface="Franklin Gothic Demi" panose="020B0703020102020204" pitchFamily="34" charset="0"/>
              </a:rPr>
              <a:t>anggota</a:t>
            </a:r>
            <a:r>
              <a:rPr lang="en-ID" dirty="0">
                <a:latin typeface="Franklin Gothic Demi" panose="020B0703020102020204" pitchFamily="34" charset="0"/>
              </a:rPr>
              <a:t> </a:t>
            </a:r>
            <a:r>
              <a:rPr lang="en-ID" dirty="0" err="1">
                <a:latin typeface="Franklin Gothic Demi" panose="020B0703020102020204" pitchFamily="34" charset="0"/>
              </a:rPr>
              <a:t>gereja</a:t>
            </a:r>
            <a:r>
              <a:rPr lang="en-ID" dirty="0">
                <a:latin typeface="Franklin Gothic Demi" panose="020B0703020102020204" pitchFamily="34" charset="0"/>
              </a:rPr>
              <a:t> </a:t>
            </a:r>
            <a:r>
              <a:rPr lang="en-ID" dirty="0" err="1">
                <a:latin typeface="Franklin Gothic Demi" panose="020B0703020102020204" pitchFamily="34" charset="0"/>
              </a:rPr>
              <a:t>merendahkan</a:t>
            </a:r>
            <a:r>
              <a:rPr lang="en-ID" dirty="0">
                <a:latin typeface="Franklin Gothic Demi" panose="020B0703020102020204" pitchFamily="34" charset="0"/>
              </a:rPr>
              <a:t> </a:t>
            </a:r>
            <a:r>
              <a:rPr lang="en-ID" dirty="0" err="1">
                <a:latin typeface="Franklin Gothic Demi" panose="020B0703020102020204" pitchFamily="34" charset="0"/>
              </a:rPr>
              <a:t>dirinya</a:t>
            </a:r>
            <a:r>
              <a:rPr lang="en-ID" dirty="0">
                <a:latin typeface="Franklin Gothic Demi" panose="020B0703020102020204" pitchFamily="34" charset="0"/>
              </a:rPr>
              <a:t> </a:t>
            </a:r>
            <a:r>
              <a:rPr lang="en-ID" dirty="0" err="1">
                <a:latin typeface="Franklin Gothic Demi" panose="020B0703020102020204" pitchFamily="34" charset="0"/>
              </a:rPr>
              <a:t>satu</a:t>
            </a:r>
            <a:r>
              <a:rPr lang="en-ID" dirty="0">
                <a:latin typeface="Franklin Gothic Demi" panose="020B0703020102020204" pitchFamily="34" charset="0"/>
              </a:rPr>
              <a:t> </a:t>
            </a:r>
            <a:r>
              <a:rPr lang="en-ID" dirty="0" err="1">
                <a:latin typeface="Franklin Gothic Demi" panose="020B0703020102020204" pitchFamily="34" charset="0"/>
              </a:rPr>
              <a:t>dengan</a:t>
            </a:r>
            <a:r>
              <a:rPr lang="en-ID" dirty="0">
                <a:latin typeface="Franklin Gothic Demi" panose="020B0703020102020204" pitchFamily="34" charset="0"/>
              </a:rPr>
              <a:t> yang lain </a:t>
            </a:r>
            <a:r>
              <a:rPr lang="en-ID" dirty="0" err="1">
                <a:latin typeface="Franklin Gothic Demi" panose="020B0703020102020204" pitchFamily="34" charset="0"/>
              </a:rPr>
              <a:t>sebagai</a:t>
            </a:r>
            <a:r>
              <a:rPr lang="en-ID" dirty="0">
                <a:latin typeface="Franklin Gothic Demi" panose="020B0703020102020204" pitchFamily="34" charset="0"/>
              </a:rPr>
              <a:t> </a:t>
            </a:r>
            <a:r>
              <a:rPr lang="en-ID" dirty="0" err="1">
                <a:latin typeface="Franklin Gothic Demi" panose="020B0703020102020204" pitchFamily="34" charset="0"/>
              </a:rPr>
              <a:t>wujud</a:t>
            </a:r>
            <a:r>
              <a:rPr lang="en-ID" dirty="0">
                <a:latin typeface="Franklin Gothic Demi" panose="020B0703020102020204" pitchFamily="34" charset="0"/>
              </a:rPr>
              <a:t> </a:t>
            </a:r>
            <a:r>
              <a:rPr lang="en-ID" dirty="0" err="1">
                <a:latin typeface="Franklin Gothic Demi" panose="020B0703020102020204" pitchFamily="34" charset="0"/>
              </a:rPr>
              <a:t>hormat</a:t>
            </a:r>
            <a:r>
              <a:rPr lang="en-ID" dirty="0">
                <a:latin typeface="Franklin Gothic Demi" panose="020B0703020102020204" pitchFamily="34" charset="0"/>
              </a:rPr>
              <a:t> </a:t>
            </a:r>
            <a:r>
              <a:rPr lang="en-ID" dirty="0" err="1">
                <a:latin typeface="Franklin Gothic Demi" panose="020B0703020102020204" pitchFamily="34" charset="0"/>
              </a:rPr>
              <a:t>kepada</a:t>
            </a:r>
            <a:r>
              <a:rPr lang="en-ID" dirty="0">
                <a:latin typeface="Franklin Gothic Demi" panose="020B0703020102020204" pitchFamily="34" charset="0"/>
              </a:rPr>
              <a:t> </a:t>
            </a:r>
            <a:r>
              <a:rPr lang="en-ID" dirty="0" err="1">
                <a:latin typeface="Franklin Gothic Demi" panose="020B0703020102020204" pitchFamily="34" charset="0"/>
              </a:rPr>
              <a:t>Kristus</a:t>
            </a:r>
            <a:r>
              <a:rPr lang="en-ID" dirty="0">
                <a:latin typeface="Franklin Gothic Demi" panose="020B0703020102020204" pitchFamily="34" charset="0"/>
              </a:rPr>
              <a:t>. </a:t>
            </a:r>
            <a:r>
              <a:rPr lang="en-ID" dirty="0" err="1">
                <a:latin typeface="Franklin Gothic Demi" panose="020B0703020102020204" pitchFamily="34" charset="0"/>
              </a:rPr>
              <a:t>Selanjutnya</a:t>
            </a:r>
            <a:r>
              <a:rPr lang="en-ID" dirty="0">
                <a:latin typeface="Franklin Gothic Demi" panose="020B0703020102020204" pitchFamily="34" charset="0"/>
              </a:rPr>
              <a:t> Paulus </a:t>
            </a:r>
            <a:r>
              <a:rPr lang="en-ID" dirty="0" err="1">
                <a:latin typeface="Franklin Gothic Demi" panose="020B0703020102020204" pitchFamily="34" charset="0"/>
              </a:rPr>
              <a:t>memberikan</a:t>
            </a:r>
            <a:r>
              <a:rPr lang="en-ID" dirty="0">
                <a:latin typeface="Franklin Gothic Demi" panose="020B0703020102020204" pitchFamily="34" charset="0"/>
              </a:rPr>
              <a:t> </a:t>
            </a:r>
            <a:r>
              <a:rPr lang="en-ID" dirty="0" err="1">
                <a:latin typeface="Franklin Gothic Demi" panose="020B0703020102020204" pitchFamily="34" charset="0"/>
              </a:rPr>
              <a:t>gambaran</a:t>
            </a:r>
            <a:r>
              <a:rPr lang="en-ID" dirty="0">
                <a:latin typeface="Franklin Gothic Demi" panose="020B0703020102020204" pitchFamily="34" charset="0"/>
              </a:rPr>
              <a:t> </a:t>
            </a:r>
            <a:r>
              <a:rPr lang="en-ID" dirty="0" err="1">
                <a:latin typeface="Franklin Gothic Demi" panose="020B0703020102020204" pitchFamily="34" charset="0"/>
              </a:rPr>
              <a:t>sikap</a:t>
            </a:r>
            <a:r>
              <a:rPr lang="en-ID" dirty="0">
                <a:latin typeface="Franklin Gothic Demi" panose="020B0703020102020204" pitchFamily="34" charset="0"/>
              </a:rPr>
              <a:t> </a:t>
            </a:r>
            <a:r>
              <a:rPr lang="en-ID" dirty="0" err="1">
                <a:latin typeface="Franklin Gothic Demi" panose="020B0703020102020204" pitchFamily="34" charset="0"/>
              </a:rPr>
              <a:t>itu</a:t>
            </a:r>
            <a:r>
              <a:rPr lang="en-ID" dirty="0">
                <a:latin typeface="Franklin Gothic Demi" panose="020B0703020102020204" pitchFamily="34" charset="0"/>
              </a:rPr>
              <a:t> </a:t>
            </a:r>
            <a:r>
              <a:rPr lang="en-ID" dirty="0" err="1">
                <a:latin typeface="Franklin Gothic Demi" panose="020B0703020102020204" pitchFamily="34" charset="0"/>
              </a:rPr>
              <a:t>dalam</a:t>
            </a:r>
            <a:r>
              <a:rPr lang="en-ID" dirty="0">
                <a:latin typeface="Franklin Gothic Demi" panose="020B0703020102020204" pitchFamily="34" charset="0"/>
              </a:rPr>
              <a:t> </a:t>
            </a:r>
            <a:r>
              <a:rPr lang="en-ID" dirty="0" err="1">
                <a:latin typeface="Franklin Gothic Demi" panose="020B0703020102020204" pitchFamily="34" charset="0"/>
              </a:rPr>
              <a:t>rumah</a:t>
            </a:r>
            <a:r>
              <a:rPr lang="en-ID" dirty="0">
                <a:latin typeface="Franklin Gothic Demi" panose="020B0703020102020204" pitchFamily="34" charset="0"/>
              </a:rPr>
              <a:t> </a:t>
            </a:r>
            <a:r>
              <a:rPr lang="en-ID" dirty="0" err="1">
                <a:latin typeface="Franklin Gothic Demi" panose="020B0703020102020204" pitchFamily="34" charset="0"/>
              </a:rPr>
              <a:t>tangga</a:t>
            </a:r>
            <a:r>
              <a:rPr lang="en-ID" dirty="0">
                <a:latin typeface="Franklin Gothic Demi" panose="020B0703020102020204" pitchFamily="34" charset="0"/>
              </a:rPr>
              <a:t> </a:t>
            </a:r>
            <a:r>
              <a:rPr lang="en-ID" dirty="0" err="1">
                <a:latin typeface="Franklin Gothic Demi" panose="020B0703020102020204" pitchFamily="34" charset="0"/>
              </a:rPr>
              <a:t>antara</a:t>
            </a:r>
            <a:r>
              <a:rPr lang="en-ID" dirty="0">
                <a:latin typeface="Franklin Gothic Demi" panose="020B0703020102020204" pitchFamily="34" charset="0"/>
              </a:rPr>
              <a:t> </a:t>
            </a:r>
            <a:r>
              <a:rPr lang="en-ID" dirty="0" err="1">
                <a:latin typeface="Franklin Gothic Demi" panose="020B0703020102020204" pitchFamily="34" charset="0"/>
              </a:rPr>
              <a:t>suami</a:t>
            </a:r>
            <a:r>
              <a:rPr lang="en-ID" dirty="0">
                <a:latin typeface="Franklin Gothic Demi" panose="020B0703020102020204" pitchFamily="34" charset="0"/>
              </a:rPr>
              <a:t> dan </a:t>
            </a:r>
            <a:r>
              <a:rPr lang="en-ID" dirty="0" err="1">
                <a:latin typeface="Franklin Gothic Demi" panose="020B0703020102020204" pitchFamily="34" charset="0"/>
              </a:rPr>
              <a:t>istri</a:t>
            </a:r>
            <a:r>
              <a:rPr lang="en-ID" dirty="0">
                <a:latin typeface="Franklin Gothic Demi" panose="020B0703020102020204" pitchFamily="34" charset="0"/>
              </a:rPr>
              <a:t>. </a:t>
            </a:r>
          </a:p>
          <a:p>
            <a:r>
              <a:rPr lang="en-ID" dirty="0" err="1">
                <a:solidFill>
                  <a:srgbClr val="002060"/>
                </a:solidFill>
                <a:latin typeface="Gill Sans Ultra Bold Condensed" panose="020B0A06020104020203" pitchFamily="34" charset="0"/>
              </a:rPr>
              <a:t>Efesus</a:t>
            </a:r>
            <a:r>
              <a:rPr lang="en-ID" dirty="0">
                <a:solidFill>
                  <a:srgbClr val="002060"/>
                </a:solidFill>
                <a:latin typeface="Gill Sans Ultra Bold Condensed" panose="020B0A06020104020203" pitchFamily="34" charset="0"/>
              </a:rPr>
              <a:t> 5:22 "Hai </a:t>
            </a:r>
            <a:r>
              <a:rPr lang="en-ID" dirty="0" err="1">
                <a:solidFill>
                  <a:srgbClr val="002060"/>
                </a:solidFill>
                <a:latin typeface="Gill Sans Ultra Bold Condensed" panose="020B0A06020104020203" pitchFamily="34" charset="0"/>
              </a:rPr>
              <a:t>isteri</a:t>
            </a:r>
            <a:r>
              <a:rPr lang="en-ID" dirty="0">
                <a:solidFill>
                  <a:srgbClr val="002060"/>
                </a:solidFill>
                <a:latin typeface="Gill Sans Ultra Bold Condensed" panose="020B0A06020104020203" pitchFamily="34" charset="0"/>
              </a:rPr>
              <a:t>, </a:t>
            </a:r>
            <a:r>
              <a:rPr lang="en-ID" dirty="0" err="1">
                <a:solidFill>
                  <a:srgbClr val="002060"/>
                </a:solidFill>
                <a:latin typeface="Gill Sans Ultra Bold Condensed" panose="020B0A06020104020203" pitchFamily="34" charset="0"/>
              </a:rPr>
              <a:t>tunduklah</a:t>
            </a:r>
            <a:r>
              <a:rPr lang="en-ID" dirty="0">
                <a:solidFill>
                  <a:srgbClr val="002060"/>
                </a:solidFill>
                <a:latin typeface="Gill Sans Ultra Bold Condensed" panose="020B0A06020104020203" pitchFamily="34" charset="0"/>
              </a:rPr>
              <a:t> </a:t>
            </a:r>
            <a:r>
              <a:rPr lang="en-ID" dirty="0" err="1">
                <a:solidFill>
                  <a:srgbClr val="002060"/>
                </a:solidFill>
                <a:latin typeface="Gill Sans Ultra Bold Condensed" panose="020B0A06020104020203" pitchFamily="34" charset="0"/>
              </a:rPr>
              <a:t>kepada</a:t>
            </a:r>
            <a:r>
              <a:rPr lang="en-ID" dirty="0">
                <a:solidFill>
                  <a:srgbClr val="002060"/>
                </a:solidFill>
                <a:latin typeface="Gill Sans Ultra Bold Condensed" panose="020B0A06020104020203" pitchFamily="34" charset="0"/>
              </a:rPr>
              <a:t> </a:t>
            </a:r>
            <a:r>
              <a:rPr lang="en-ID" dirty="0" err="1">
                <a:solidFill>
                  <a:srgbClr val="002060"/>
                </a:solidFill>
                <a:latin typeface="Gill Sans Ultra Bold Condensed" panose="020B0A06020104020203" pitchFamily="34" charset="0"/>
              </a:rPr>
              <a:t>suamimu</a:t>
            </a:r>
            <a:r>
              <a:rPr lang="en-ID" dirty="0">
                <a:solidFill>
                  <a:srgbClr val="002060"/>
                </a:solidFill>
                <a:latin typeface="Gill Sans Ultra Bold Condensed" panose="020B0A06020104020203" pitchFamily="34" charset="0"/>
              </a:rPr>
              <a:t> </a:t>
            </a:r>
            <a:r>
              <a:rPr lang="en-ID" dirty="0" err="1">
                <a:solidFill>
                  <a:srgbClr val="002060"/>
                </a:solidFill>
                <a:latin typeface="Gill Sans Ultra Bold Condensed" panose="020B0A06020104020203" pitchFamily="34" charset="0"/>
              </a:rPr>
              <a:t>seperti</a:t>
            </a:r>
            <a:r>
              <a:rPr lang="en-ID" dirty="0">
                <a:solidFill>
                  <a:srgbClr val="002060"/>
                </a:solidFill>
                <a:latin typeface="Gill Sans Ultra Bold Condensed" panose="020B0A06020104020203" pitchFamily="34" charset="0"/>
              </a:rPr>
              <a:t> </a:t>
            </a:r>
            <a:r>
              <a:rPr lang="en-ID" dirty="0" err="1">
                <a:solidFill>
                  <a:srgbClr val="002060"/>
                </a:solidFill>
                <a:latin typeface="Gill Sans Ultra Bold Condensed" panose="020B0A06020104020203" pitchFamily="34" charset="0"/>
              </a:rPr>
              <a:t>kepada</a:t>
            </a:r>
            <a:r>
              <a:rPr lang="en-ID" dirty="0">
                <a:solidFill>
                  <a:srgbClr val="002060"/>
                </a:solidFill>
                <a:latin typeface="Gill Sans Ultra Bold Condensed" panose="020B0A06020104020203" pitchFamily="34" charset="0"/>
              </a:rPr>
              <a:t> </a:t>
            </a:r>
            <a:r>
              <a:rPr lang="en-ID" dirty="0" err="1">
                <a:solidFill>
                  <a:srgbClr val="002060"/>
                </a:solidFill>
                <a:latin typeface="Gill Sans Ultra Bold Condensed" panose="020B0A06020104020203" pitchFamily="34" charset="0"/>
              </a:rPr>
              <a:t>Tuhan</a:t>
            </a:r>
            <a:r>
              <a:rPr lang="en-ID" dirty="0">
                <a:solidFill>
                  <a:srgbClr val="002060"/>
                </a:solidFill>
                <a:latin typeface="Gill Sans Ultra Bold Condensed" panose="020B0A06020104020203" pitchFamily="34" charset="0"/>
              </a:rPr>
              <a:t>".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F99C1-375F-8C63-5D93-601EF0FD6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99" r="15420"/>
          <a:stretch/>
        </p:blipFill>
        <p:spPr>
          <a:xfrm>
            <a:off x="5906019" y="1897394"/>
            <a:ext cx="2813912" cy="4235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9891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7A58CC-2650-BC34-2E5A-262FB9CCE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05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7C271-EED9-4CBA-86A8-F0CE82272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3710613"/>
            <a:ext cx="8666922" cy="299912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ID" dirty="0">
                <a:solidFill>
                  <a:srgbClr val="C00000"/>
                </a:solidFill>
                <a:latin typeface="Gill Sans Ultra Bold Condensed" panose="020B0A06020104020203" pitchFamily="34" charset="0"/>
              </a:rPr>
              <a:t>Arti </a:t>
            </a:r>
            <a:r>
              <a:rPr lang="en-ID" dirty="0" err="1">
                <a:solidFill>
                  <a:srgbClr val="C00000"/>
                </a:solidFill>
                <a:latin typeface="Gill Sans Ultra Bold Condensed" panose="020B0A06020104020203" pitchFamily="34" charset="0"/>
              </a:rPr>
              <a:t>tunduk</a:t>
            </a:r>
            <a:r>
              <a:rPr lang="en-ID" dirty="0">
                <a:solidFill>
                  <a:srgbClr val="C00000"/>
                </a:solidFill>
                <a:latin typeface="Gill Sans Ultra Bold Condensed" panose="020B0A06020104020203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Gill Sans Ultra Bold Condensed" panose="020B0A06020104020203" pitchFamily="34" charset="0"/>
              </a:rPr>
              <a:t>adalah</a:t>
            </a:r>
            <a:r>
              <a:rPr lang="en-ID" dirty="0">
                <a:solidFill>
                  <a:srgbClr val="C00000"/>
                </a:solidFill>
                <a:latin typeface="Gill Sans Ultra Bold Condensed" panose="020B0A06020104020203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Gill Sans Ultra Bold Condensed" panose="020B0A06020104020203" pitchFamily="34" charset="0"/>
              </a:rPr>
              <a:t>menjunjung</a:t>
            </a:r>
            <a:r>
              <a:rPr lang="en-ID" dirty="0">
                <a:solidFill>
                  <a:srgbClr val="C00000"/>
                </a:solidFill>
                <a:latin typeface="Gill Sans Ultra Bold Condensed" panose="020B0A06020104020203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Gill Sans Ultra Bold Condensed" panose="020B0A06020104020203" pitchFamily="34" charset="0"/>
              </a:rPr>
              <a:t>tinggi</a:t>
            </a:r>
            <a:r>
              <a:rPr lang="en-ID" dirty="0">
                <a:solidFill>
                  <a:srgbClr val="C00000"/>
                </a:solidFill>
                <a:latin typeface="Gill Sans Ultra Bold Condensed" panose="020B0A06020104020203" pitchFamily="34" charset="0"/>
              </a:rPr>
              <a:t>, </a:t>
            </a:r>
            <a:r>
              <a:rPr lang="en-ID" dirty="0" err="1">
                <a:solidFill>
                  <a:srgbClr val="C00000"/>
                </a:solidFill>
                <a:latin typeface="Gill Sans Ultra Bold Condensed" panose="020B0A06020104020203" pitchFamily="34" charset="0"/>
              </a:rPr>
              <a:t>menghormati</a:t>
            </a:r>
            <a:r>
              <a:rPr lang="en-ID" dirty="0">
                <a:solidFill>
                  <a:srgbClr val="C00000"/>
                </a:solidFill>
                <a:latin typeface="Gill Sans Ultra Bold Condensed" panose="020B0A06020104020203" pitchFamily="34" charset="0"/>
              </a:rPr>
              <a:t>, </a:t>
            </a:r>
            <a:r>
              <a:rPr lang="en-ID" dirty="0" err="1">
                <a:solidFill>
                  <a:srgbClr val="C00000"/>
                </a:solidFill>
                <a:latin typeface="Gill Sans Ultra Bold Condensed" panose="020B0A06020104020203" pitchFamily="34" charset="0"/>
              </a:rPr>
              <a:t>mengakui</a:t>
            </a:r>
            <a:r>
              <a:rPr lang="en-ID" dirty="0">
                <a:solidFill>
                  <a:srgbClr val="C00000"/>
                </a:solidFill>
                <a:latin typeface="Gill Sans Ultra Bold Condensed" panose="020B0A06020104020203" pitchFamily="34" charset="0"/>
              </a:rPr>
              <a:t>, dan </a:t>
            </a:r>
            <a:r>
              <a:rPr lang="en-ID" dirty="0" err="1">
                <a:solidFill>
                  <a:srgbClr val="C00000"/>
                </a:solidFill>
                <a:latin typeface="Gill Sans Ultra Bold Condensed" panose="020B0A06020104020203" pitchFamily="34" charset="0"/>
              </a:rPr>
              <a:t>menghargai</a:t>
            </a:r>
            <a:r>
              <a:rPr lang="en-ID" dirty="0">
                <a:solidFill>
                  <a:srgbClr val="C00000"/>
                </a:solidFill>
                <a:latin typeface="Gill Sans Ultra Bold Condensed" panose="020B0A06020104020203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Gill Sans Ultra Bold Condensed" panose="020B0A06020104020203" pitchFamily="34" charset="0"/>
              </a:rPr>
              <a:t>suaminya</a:t>
            </a:r>
            <a:r>
              <a:rPr lang="en-ID" dirty="0">
                <a:solidFill>
                  <a:srgbClr val="C00000"/>
                </a:solidFill>
                <a:latin typeface="Gill Sans Ultra Bold Condensed" panose="020B0A06020104020203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Gill Sans Ultra Bold Condensed" panose="020B0A06020104020203" pitchFamily="34" charset="0"/>
              </a:rPr>
              <a:t>sebagai</a:t>
            </a:r>
            <a:r>
              <a:rPr lang="en-ID" dirty="0">
                <a:solidFill>
                  <a:srgbClr val="C00000"/>
                </a:solidFill>
                <a:latin typeface="Gill Sans Ultra Bold Condensed" panose="020B0A06020104020203" pitchFamily="34" charset="0"/>
              </a:rPr>
              <a:t> </a:t>
            </a:r>
            <a:r>
              <a:rPr lang="en-ID" dirty="0" err="1">
                <a:solidFill>
                  <a:srgbClr val="C00000"/>
                </a:solidFill>
                <a:latin typeface="Gill Sans Ultra Bold Condensed" panose="020B0A06020104020203" pitchFamily="34" charset="0"/>
              </a:rPr>
              <a:t>pelindung</a:t>
            </a:r>
            <a:r>
              <a:rPr lang="en-ID" dirty="0">
                <a:solidFill>
                  <a:srgbClr val="C00000"/>
                </a:solidFill>
                <a:latin typeface="Gill Sans Ultra Bold Condensed" panose="020B0A06020104020203" pitchFamily="34" charset="0"/>
              </a:rPr>
              <a:t> dan </a:t>
            </a:r>
            <a:r>
              <a:rPr lang="en-ID" dirty="0" err="1">
                <a:solidFill>
                  <a:srgbClr val="C00000"/>
                </a:solidFill>
                <a:latin typeface="Gill Sans Ultra Bold Condensed" panose="020B0A06020104020203" pitchFamily="34" charset="0"/>
              </a:rPr>
              <a:t>penolongnya</a:t>
            </a:r>
            <a:r>
              <a:rPr lang="en-ID" dirty="0">
                <a:solidFill>
                  <a:srgbClr val="C00000"/>
                </a:solidFill>
                <a:latin typeface="Gill Sans Ultra Bold Condensed" panose="020B0A06020104020203" pitchFamily="34" charset="0"/>
              </a:rPr>
              <a:t>. </a:t>
            </a:r>
          </a:p>
          <a:p>
            <a:pPr marL="0" indent="0">
              <a:buNone/>
            </a:pPr>
            <a:r>
              <a:rPr lang="en-ID" dirty="0">
                <a:latin typeface="Franklin Gothic Medium Cond" panose="020B0606030402020204" pitchFamily="34" charset="0"/>
              </a:rPr>
              <a:t>Para </a:t>
            </a:r>
            <a:r>
              <a:rPr lang="en-ID" dirty="0" err="1">
                <a:latin typeface="Franklin Gothic Medium Cond" panose="020B0606030402020204" pitchFamily="34" charset="0"/>
              </a:rPr>
              <a:t>istri</a:t>
            </a:r>
            <a:r>
              <a:rPr lang="en-ID" dirty="0">
                <a:latin typeface="Franklin Gothic Medium Cond" panose="020B0606030402020204" pitchFamily="34" charset="0"/>
              </a:rPr>
              <a:t> Kristen </a:t>
            </a:r>
            <a:r>
              <a:rPr lang="en-ID" dirty="0" err="1">
                <a:latin typeface="Franklin Gothic Medium Cond" panose="020B0606030402020204" pitchFamily="34" charset="0"/>
              </a:rPr>
              <a:t>perlu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bersikap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tunduk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kepada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suaminya</a:t>
            </a:r>
            <a:r>
              <a:rPr lang="en-ID" dirty="0">
                <a:latin typeface="Franklin Gothic Medium Cond" panose="020B0606030402020204" pitchFamily="34" charset="0"/>
              </a:rPr>
              <a:t>, </a:t>
            </a:r>
            <a:r>
              <a:rPr lang="en-ID" dirty="0" err="1">
                <a:latin typeface="Franklin Gothic Medium Cond" panose="020B0606030402020204" pitchFamily="34" charset="0"/>
              </a:rPr>
              <a:t>seperti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kepada</a:t>
            </a:r>
            <a:r>
              <a:rPr lang="en-ID" dirty="0">
                <a:latin typeface="Franklin Gothic Medium Cond" panose="020B0606030402020204" pitchFamily="34" charset="0"/>
              </a:rPr>
              <a:t> </a:t>
            </a:r>
            <a:r>
              <a:rPr lang="en-ID" dirty="0" err="1">
                <a:latin typeface="Franklin Gothic Medium Cond" panose="020B0606030402020204" pitchFamily="34" charset="0"/>
              </a:rPr>
              <a:t>Tuhan</a:t>
            </a:r>
            <a:r>
              <a:rPr lang="en-ID" dirty="0">
                <a:latin typeface="Franklin Gothic Medium Cond" panose="020B0606030402020204" pitchFamily="34" charset="0"/>
              </a:rPr>
              <a:t>. </a:t>
            </a:r>
          </a:p>
          <a:p>
            <a:pPr marL="0" indent="0">
              <a:buNone/>
            </a:pPr>
            <a:r>
              <a:rPr lang="en-ID" dirty="0" err="1">
                <a:solidFill>
                  <a:srgbClr val="002060"/>
                </a:solidFill>
                <a:latin typeface="Franklin Gothic Demi" panose="020B0703020102020204" pitchFamily="34" charset="0"/>
              </a:rPr>
              <a:t>Dalam</a:t>
            </a:r>
            <a:r>
              <a:rPr lang="en-ID" dirty="0">
                <a:solidFill>
                  <a:srgbClr val="002060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rgbClr val="002060"/>
                </a:solidFill>
                <a:latin typeface="Franklin Gothic Demi" panose="020B0703020102020204" pitchFamily="34" charset="0"/>
              </a:rPr>
              <a:t>Kolose</a:t>
            </a:r>
            <a:r>
              <a:rPr lang="en-ID" dirty="0">
                <a:solidFill>
                  <a:srgbClr val="002060"/>
                </a:solidFill>
                <a:latin typeface="Franklin Gothic Demi" panose="020B0703020102020204" pitchFamily="34" charset="0"/>
              </a:rPr>
              <a:t> 3:18 "Hai </a:t>
            </a:r>
            <a:r>
              <a:rPr lang="en-ID" dirty="0" err="1">
                <a:solidFill>
                  <a:srgbClr val="002060"/>
                </a:solidFill>
                <a:latin typeface="Franklin Gothic Demi" panose="020B0703020102020204" pitchFamily="34" charset="0"/>
              </a:rPr>
              <a:t>isteri-isteri</a:t>
            </a:r>
            <a:r>
              <a:rPr lang="en-ID" dirty="0">
                <a:solidFill>
                  <a:srgbClr val="002060"/>
                </a:solidFill>
                <a:latin typeface="Franklin Gothic Demi" panose="020B0703020102020204" pitchFamily="34" charset="0"/>
              </a:rPr>
              <a:t>, </a:t>
            </a:r>
            <a:r>
              <a:rPr lang="en-ID" dirty="0" err="1">
                <a:solidFill>
                  <a:srgbClr val="002060"/>
                </a:solidFill>
                <a:latin typeface="Franklin Gothic Demi" panose="020B0703020102020204" pitchFamily="34" charset="0"/>
              </a:rPr>
              <a:t>tunduklah</a:t>
            </a:r>
            <a:r>
              <a:rPr lang="en-ID" dirty="0">
                <a:solidFill>
                  <a:srgbClr val="002060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rgbClr val="002060"/>
                </a:solidFill>
                <a:latin typeface="Franklin Gothic Demi" panose="020B0703020102020204" pitchFamily="34" charset="0"/>
              </a:rPr>
              <a:t>kepada</a:t>
            </a:r>
            <a:r>
              <a:rPr lang="en-ID" dirty="0">
                <a:solidFill>
                  <a:srgbClr val="002060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rgbClr val="002060"/>
                </a:solidFill>
                <a:latin typeface="Franklin Gothic Demi" panose="020B0703020102020204" pitchFamily="34" charset="0"/>
              </a:rPr>
              <a:t>suamimu</a:t>
            </a:r>
            <a:r>
              <a:rPr lang="en-ID" dirty="0">
                <a:solidFill>
                  <a:srgbClr val="002060"/>
                </a:solidFill>
                <a:latin typeface="Franklin Gothic Demi" panose="020B0703020102020204" pitchFamily="34" charset="0"/>
              </a:rPr>
              <a:t>, </a:t>
            </a:r>
            <a:r>
              <a:rPr lang="en-ID" dirty="0" err="1">
                <a:solidFill>
                  <a:srgbClr val="002060"/>
                </a:solidFill>
                <a:latin typeface="Franklin Gothic Demi" panose="020B0703020102020204" pitchFamily="34" charset="0"/>
              </a:rPr>
              <a:t>sebagaimana</a:t>
            </a:r>
            <a:r>
              <a:rPr lang="en-ID" dirty="0">
                <a:solidFill>
                  <a:srgbClr val="002060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rgbClr val="002060"/>
                </a:solidFill>
                <a:latin typeface="Franklin Gothic Demi" panose="020B0703020102020204" pitchFamily="34" charset="0"/>
              </a:rPr>
              <a:t>seharusnya</a:t>
            </a:r>
            <a:r>
              <a:rPr lang="en-ID" dirty="0">
                <a:solidFill>
                  <a:srgbClr val="002060"/>
                </a:solidFill>
                <a:latin typeface="Franklin Gothic Demi" panose="020B0703020102020204" pitchFamily="34" charset="0"/>
              </a:rPr>
              <a:t> di </a:t>
            </a:r>
            <a:r>
              <a:rPr lang="en-ID" dirty="0" err="1">
                <a:solidFill>
                  <a:srgbClr val="002060"/>
                </a:solidFill>
                <a:latin typeface="Franklin Gothic Demi" panose="020B0703020102020204" pitchFamily="34" charset="0"/>
              </a:rPr>
              <a:t>dalam</a:t>
            </a:r>
            <a:r>
              <a:rPr lang="en-ID" dirty="0">
                <a:solidFill>
                  <a:srgbClr val="002060"/>
                </a:solidFill>
                <a:latin typeface="Franklin Gothic Demi" panose="020B0703020102020204" pitchFamily="34" charset="0"/>
              </a:rPr>
              <a:t> </a:t>
            </a:r>
            <a:r>
              <a:rPr lang="en-ID" dirty="0" err="1">
                <a:solidFill>
                  <a:srgbClr val="002060"/>
                </a:solidFill>
                <a:latin typeface="Franklin Gothic Demi" panose="020B0703020102020204" pitchFamily="34" charset="0"/>
              </a:rPr>
              <a:t>Tuhan</a:t>
            </a:r>
            <a:r>
              <a:rPr lang="en-ID" dirty="0">
                <a:solidFill>
                  <a:srgbClr val="002060"/>
                </a:solidFill>
                <a:latin typeface="Franklin Gothic Demi" panose="020B0703020102020204" pitchFamily="34" charset="0"/>
              </a:rPr>
              <a:t>". </a:t>
            </a:r>
          </a:p>
        </p:txBody>
      </p:sp>
    </p:spTree>
    <p:extLst>
      <p:ext uri="{BB962C8B-B14F-4D97-AF65-F5344CB8AC3E}">
        <p14:creationId xmlns:p14="http://schemas.microsoft.com/office/powerpoint/2010/main" val="417759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A7BF-B7E9-324A-0F91-ADB25F0B6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40835"/>
          </a:xfrm>
          <a:solidFill>
            <a:srgbClr val="111F37"/>
          </a:solidFill>
        </p:spPr>
        <p:txBody>
          <a:bodyPr>
            <a:noAutofit/>
          </a:bodyPr>
          <a:lstStyle/>
          <a:p>
            <a:pPr algn="ctr"/>
            <a:b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Kita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memahami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nasihat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Paulus di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sini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kepada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para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istri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bahwa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mereka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adalah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orang-orang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percaya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yang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menghormati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suami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mereka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namun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demikian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mereka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harus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menghormati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Kristus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di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atas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suami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mereka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.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Mengapa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harus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demikian</a:t>
            </a:r>
            <a: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?    </a:t>
            </a:r>
            <a:br>
              <a:rPr lang="en-ID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endParaRPr lang="en-ID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C0E19-3F73-6212-4060-C56F0A5DC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2153477"/>
            <a:ext cx="6467061" cy="47045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sz="2800" dirty="0">
                <a:latin typeface="Tw Cen MT Condensed Extra Bold" panose="020B0803020202020204" pitchFamily="34" charset="0"/>
              </a:rPr>
              <a:t>Karena </a:t>
            </a:r>
            <a:r>
              <a:rPr lang="en-ID" sz="2800" dirty="0" err="1">
                <a:latin typeface="Tw Cen MT Condensed Extra Bold" panose="020B0803020202020204" pitchFamily="34" charset="0"/>
              </a:rPr>
              <a:t>hanya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Kristus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saja</a:t>
            </a:r>
            <a:r>
              <a:rPr lang="en-ID" sz="2800" dirty="0">
                <a:latin typeface="Tw Cen MT Condensed Extra Bold" panose="020B0803020202020204" pitchFamily="34" charset="0"/>
              </a:rPr>
              <a:t>- </a:t>
            </a:r>
            <a:r>
              <a:rPr lang="en-ID" sz="2800" dirty="0" err="1">
                <a:latin typeface="Tw Cen MT Condensed Extra Bold" panose="020B0803020202020204" pitchFamily="34" charset="0"/>
              </a:rPr>
              <a:t>diidentifikasi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sebagai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Kepala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gereja</a:t>
            </a:r>
            <a:r>
              <a:rPr lang="en-ID" sz="2800" dirty="0">
                <a:latin typeface="Tw Cen MT Condensed Extra Bold" panose="020B0803020202020204" pitchFamily="34" charset="0"/>
              </a:rPr>
              <a:t>, yang </a:t>
            </a:r>
            <a:r>
              <a:rPr lang="en-ID" sz="2800" dirty="0" err="1">
                <a:latin typeface="Tw Cen MT Condensed Extra Bold" panose="020B0803020202020204" pitchFamily="34" charset="0"/>
              </a:rPr>
              <a:t>adalah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tubuh</a:t>
            </a:r>
            <a:r>
              <a:rPr lang="en-ID" sz="2800" dirty="0">
                <a:latin typeface="Tw Cen MT Condensed Extra Bold" panose="020B0803020202020204" pitchFamily="34" charset="0"/>
              </a:rPr>
              <a:t>-Nya [</a:t>
            </a:r>
            <a:r>
              <a:rPr lang="en-ID" sz="2800" dirty="0" err="1">
                <a:latin typeface="Tw Cen MT Condensed Extra Bold" panose="020B0803020202020204" pitchFamily="34" charset="0"/>
              </a:rPr>
              <a:t>Efesus</a:t>
            </a:r>
            <a:r>
              <a:rPr lang="en-ID" sz="2800" dirty="0">
                <a:latin typeface="Tw Cen MT Condensed Extra Bold" panose="020B0803020202020204" pitchFamily="34" charset="0"/>
              </a:rPr>
              <a:t> 1:22; </a:t>
            </a:r>
            <a:r>
              <a:rPr lang="en-ID" sz="2800" dirty="0" err="1">
                <a:latin typeface="Tw Cen MT Condensed Extra Bold" panose="020B0803020202020204" pitchFamily="34" charset="0"/>
              </a:rPr>
              <a:t>Efesus</a:t>
            </a:r>
            <a:r>
              <a:rPr lang="en-ID" sz="2800" dirty="0">
                <a:latin typeface="Tw Cen MT Condensed Extra Bold" panose="020B0803020202020204" pitchFamily="34" charset="0"/>
              </a:rPr>
              <a:t> 5:23; </a:t>
            </a:r>
            <a:r>
              <a:rPr lang="en-ID" sz="2800" dirty="0" err="1">
                <a:latin typeface="Tw Cen MT Condensed Extra Bold" panose="020B0803020202020204" pitchFamily="34" charset="0"/>
              </a:rPr>
              <a:t>Kolose</a:t>
            </a:r>
            <a:r>
              <a:rPr lang="en-ID" sz="2800" dirty="0">
                <a:latin typeface="Tw Cen MT Condensed Extra Bold" panose="020B0803020202020204" pitchFamily="34" charset="0"/>
              </a:rPr>
              <a:t> 1:18]. </a:t>
            </a:r>
            <a:r>
              <a:rPr lang="en-ID" sz="2800" dirty="0" err="1">
                <a:latin typeface="Impact" panose="020B0806030902050204" pitchFamily="34" charset="0"/>
              </a:rPr>
              <a:t>Kristus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adalah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kepala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jemaat</a:t>
            </a:r>
            <a:r>
              <a:rPr lang="en-ID" sz="2800" dirty="0">
                <a:latin typeface="Impact" panose="020B0806030902050204" pitchFamily="34" charset="0"/>
              </a:rPr>
              <a:t>; </a:t>
            </a:r>
            <a:r>
              <a:rPr lang="en-ID" sz="2800" dirty="0" err="1">
                <a:latin typeface="Impact" panose="020B0806030902050204" pitchFamily="34" charset="0"/>
              </a:rPr>
              <a:t>Dialah</a:t>
            </a:r>
            <a:r>
              <a:rPr lang="en-ID" sz="2800" dirty="0">
                <a:latin typeface="Impact" panose="020B0806030902050204" pitchFamily="34" charset="0"/>
              </a:rPr>
              <a:t> yang </a:t>
            </a:r>
            <a:r>
              <a:rPr lang="en-ID" sz="2800" dirty="0" err="1">
                <a:latin typeface="Impact" panose="020B0806030902050204" pitchFamily="34" charset="0"/>
              </a:rPr>
              <a:t>menyelamatkan</a:t>
            </a:r>
            <a:r>
              <a:rPr lang="en-ID" sz="2800" dirty="0">
                <a:latin typeface="Impact" panose="020B080603090205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tubuh</a:t>
            </a:r>
            <a:r>
              <a:rPr lang="en-ID" sz="2800" dirty="0">
                <a:latin typeface="Tw Cen MT Condensed Extra Bold" panose="020B0803020202020204" pitchFamily="34" charset="0"/>
              </a:rPr>
              <a:t>".   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 err="1">
                <a:latin typeface="Tw Cen MT Condensed Extra Bold" panose="020B0803020202020204" pitchFamily="34" charset="0"/>
              </a:rPr>
              <a:t>Dengan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analogi</a:t>
            </a:r>
            <a:r>
              <a:rPr lang="en-ID" sz="2800" dirty="0">
                <a:latin typeface="Tw Cen MT Condensed Extra Bold" panose="020B0803020202020204" pitchFamily="34" charset="0"/>
              </a:rPr>
              <a:t>, </a:t>
            </a:r>
            <a:r>
              <a:rPr lang="en-ID" sz="2800" dirty="0" err="1">
                <a:latin typeface="Tw Cen MT Condensed Extra Bold" panose="020B0803020202020204" pitchFamily="34" charset="0"/>
              </a:rPr>
              <a:t>suami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adalah</a:t>
            </a:r>
            <a:r>
              <a:rPr lang="en-ID" sz="2800" dirty="0">
                <a:latin typeface="Tw Cen MT Condensed Extra Bold" panose="020B0803020202020204" pitchFamily="34" charset="0"/>
              </a:rPr>
              <a:t> "</a:t>
            </a:r>
            <a:r>
              <a:rPr lang="en-ID" sz="2800" dirty="0" err="1">
                <a:latin typeface="Tw Cen MT Condensed Extra Bold" panose="020B0803020202020204" pitchFamily="34" charset="0"/>
              </a:rPr>
              <a:t>kepala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isteri</a:t>
            </a:r>
            <a:r>
              <a:rPr lang="en-ID" sz="2800" dirty="0">
                <a:latin typeface="Tw Cen MT Condensed Extra Bold" panose="020B0803020202020204" pitchFamily="34" charset="0"/>
              </a:rPr>
              <a:t>" </a:t>
            </a:r>
            <a:r>
              <a:rPr lang="en-ID" sz="2800" dirty="0" err="1">
                <a:latin typeface="Tw Cen MT Condensed Extra Bold" panose="020B0803020202020204" pitchFamily="34" charset="0"/>
              </a:rPr>
              <a:t>Maka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dengan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kesetiaan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gereja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kepada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Kristus</a:t>
            </a:r>
            <a:r>
              <a:rPr lang="en-ID" sz="2800" dirty="0">
                <a:latin typeface="Tw Cen MT Condensed Extra Bold" panose="020B0803020202020204" pitchFamily="34" charset="0"/>
              </a:rPr>
              <a:t>, </a:t>
            </a:r>
            <a:r>
              <a:rPr lang="en-ID" sz="2800" dirty="0" err="1">
                <a:latin typeface="Tw Cen MT Condensed Extra Bold" panose="020B0803020202020204" pitchFamily="34" charset="0"/>
              </a:rPr>
              <a:t>inilah</a:t>
            </a:r>
            <a:r>
              <a:rPr lang="en-ID" sz="2800" dirty="0">
                <a:latin typeface="Tw Cen MT Condensed Extra Bold" panose="020B0803020202020204" pitchFamily="34" charset="0"/>
              </a:rPr>
              <a:t> yang menjadi </a:t>
            </a:r>
            <a:r>
              <a:rPr lang="en-ID" sz="2800" dirty="0" err="1">
                <a:latin typeface="Tw Cen MT Condensed Extra Bold" panose="020B0803020202020204" pitchFamily="34" charset="0"/>
              </a:rPr>
              <a:t>teladan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bagi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kesetiaan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isteri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kepada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suaminya</a:t>
            </a:r>
            <a:r>
              <a:rPr lang="en-ID" sz="2800" dirty="0">
                <a:latin typeface="Tw Cen MT Condensed Extra Bold" panose="020B0803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039B2-6561-CF48-FEC6-200008124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593" y="2849217"/>
            <a:ext cx="2654897" cy="3049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8186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94E381-A3A0-DCD9-75C4-732E2AD72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82" b="29988"/>
          <a:stretch/>
        </p:blipFill>
        <p:spPr>
          <a:xfrm>
            <a:off x="1" y="10"/>
            <a:ext cx="9143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461CA-8D8D-AE2F-CFF1-C560976C4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3260035"/>
            <a:ext cx="8038272" cy="336605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ID" dirty="0" err="1">
                <a:latin typeface="Tw Cen MT Condensed Extra Bold" panose="020B0803020202020204" pitchFamily="34" charset="0"/>
              </a:rPr>
              <a:t>Dalam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keluarga</a:t>
            </a:r>
            <a:r>
              <a:rPr lang="en-ID" dirty="0">
                <a:latin typeface="Tw Cen MT Condensed Extra Bold" panose="020B0803020202020204" pitchFamily="34" charset="0"/>
              </a:rPr>
              <a:t>, para </a:t>
            </a:r>
            <a:r>
              <a:rPr lang="en-ID" dirty="0" err="1">
                <a:latin typeface="Tw Cen MT Condensed Extra Bold" panose="020B0803020202020204" pitchFamily="34" charset="0"/>
              </a:rPr>
              <a:t>istri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akan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tunduk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kepada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suami</a:t>
            </a:r>
            <a:r>
              <a:rPr lang="en-ID" dirty="0">
                <a:latin typeface="Tw Cen MT Condensed Extra Bold" panose="020B0803020202020204" pitchFamily="34" charset="0"/>
              </a:rPr>
              <a:t> di </a:t>
            </a:r>
            <a:r>
              <a:rPr lang="en-ID" dirty="0" err="1">
                <a:latin typeface="Tw Cen MT Condensed Extra Bold" panose="020B0803020202020204" pitchFamily="34" charset="0"/>
              </a:rPr>
              <a:t>dalam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Kristus</a:t>
            </a:r>
            <a:r>
              <a:rPr lang="en-ID" dirty="0">
                <a:latin typeface="Tw Cen MT Condensed Extra Bold" panose="020B0803020202020204" pitchFamily="34" charset="0"/>
              </a:rPr>
              <a:t> dan </a:t>
            </a:r>
            <a:r>
              <a:rPr lang="en-ID" dirty="0" err="1">
                <a:latin typeface="Tw Cen MT Condensed Extra Bold" panose="020B0803020202020204" pitchFamily="34" charset="0"/>
              </a:rPr>
              <a:t>suami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akan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mengasihi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istri</a:t>
            </a:r>
            <a:r>
              <a:rPr lang="en-ID" dirty="0">
                <a:latin typeface="Tw Cen MT Condensed Extra Bold" panose="020B0803020202020204" pitchFamily="34" charset="0"/>
              </a:rPr>
              <a:t> di </a:t>
            </a:r>
            <a:r>
              <a:rPr lang="en-ID" dirty="0" err="1">
                <a:latin typeface="Tw Cen MT Condensed Extra Bold" panose="020B0803020202020204" pitchFamily="34" charset="0"/>
              </a:rPr>
              <a:t>dalam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Tuhan</a:t>
            </a:r>
            <a:r>
              <a:rPr lang="en-ID" dirty="0">
                <a:latin typeface="Tw Cen MT Condensed Extra Bold" panose="020B0803020202020204" pitchFamily="34" charset="0"/>
              </a:rPr>
              <a:t>. </a:t>
            </a:r>
            <a:r>
              <a:rPr lang="en-ID" dirty="0" err="1">
                <a:latin typeface="Tw Cen MT Condensed Extra Bold" panose="020B0803020202020204" pitchFamily="34" charset="0"/>
              </a:rPr>
              <a:t>Dengan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demikian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aspek</a:t>
            </a:r>
            <a:r>
              <a:rPr lang="en-ID" dirty="0">
                <a:latin typeface="Tw Cen MT Condensed Extra Bold" panose="020B0803020202020204" pitchFamily="34" charset="0"/>
              </a:rPr>
              <a:t> Ilahi </a:t>
            </a:r>
            <a:r>
              <a:rPr lang="en-ID" dirty="0" err="1">
                <a:latin typeface="Tw Cen MT Condensed Extra Bold" panose="020B0803020202020204" pitchFamily="34" charset="0"/>
              </a:rPr>
              <a:t>dalam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hubungan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perkawinan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berarti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kita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harus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melihat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keluarga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sebagaimana</a:t>
            </a:r>
            <a:r>
              <a:rPr lang="en-ID" dirty="0">
                <a:latin typeface="Tw Cen MT Condensed Extra Bold" panose="020B0803020202020204" pitchFamily="34" charset="0"/>
              </a:rPr>
              <a:t> Allah </a:t>
            </a:r>
            <a:r>
              <a:rPr lang="en-ID" dirty="0" err="1">
                <a:latin typeface="Tw Cen MT Condensed Extra Bold" panose="020B0803020202020204" pitchFamily="34" charset="0"/>
              </a:rPr>
              <a:t>melihatnya</a:t>
            </a:r>
            <a:r>
              <a:rPr lang="en-ID" dirty="0">
                <a:latin typeface="Tw Cen MT Condensed Extra Bold" panose="020B0803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ID" dirty="0" err="1">
                <a:latin typeface="Tw Cen MT Condensed Extra Bold" panose="020B0803020202020204" pitchFamily="34" charset="0"/>
              </a:rPr>
              <a:t>Ini</a:t>
            </a:r>
            <a:r>
              <a:rPr lang="en-ID" dirty="0">
                <a:latin typeface="Tw Cen MT Condensed Extra Bold" panose="020B0803020202020204" pitchFamily="34" charset="0"/>
              </a:rPr>
              <a:t> juga </a:t>
            </a:r>
            <a:r>
              <a:rPr lang="en-ID" dirty="0" err="1">
                <a:latin typeface="Tw Cen MT Condensed Extra Bold" panose="020B0803020202020204" pitchFamily="34" charset="0"/>
              </a:rPr>
              <a:t>berarti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Tw Cen MT Condensed Extra Bold" panose="020B0803020202020204" pitchFamily="34" charset="0"/>
              </a:rPr>
              <a:t>bahwa</a:t>
            </a:r>
            <a:r>
              <a:rPr lang="en-ID" dirty="0">
                <a:latin typeface="Tw Cen MT Condensed Extra Bold" panose="020B0803020202020204" pitchFamily="34" charset="0"/>
              </a:rPr>
              <a:t> </a:t>
            </a:r>
            <a:r>
              <a:rPr lang="en-ID" dirty="0" err="1">
                <a:latin typeface="Gill Sans Ultra Bold Condensed" panose="020B0A06020104020203" pitchFamily="34" charset="0"/>
              </a:rPr>
              <a:t>keluarga</a:t>
            </a:r>
            <a:r>
              <a:rPr lang="en-ID" dirty="0">
                <a:latin typeface="Gill Sans Ultra Bold Condensed" panose="020B0A06020104020203" pitchFamily="34" charset="0"/>
              </a:rPr>
              <a:t> </a:t>
            </a:r>
            <a:r>
              <a:rPr lang="en-ID" dirty="0" err="1">
                <a:latin typeface="Gill Sans Ultra Bold Condensed" panose="020B0A06020104020203" pitchFamily="34" charset="0"/>
              </a:rPr>
              <a:t>harus</a:t>
            </a:r>
            <a:r>
              <a:rPr lang="en-ID" dirty="0">
                <a:latin typeface="Gill Sans Ultra Bold Condensed" panose="020B0A06020104020203" pitchFamily="34" charset="0"/>
              </a:rPr>
              <a:t> </a:t>
            </a:r>
            <a:r>
              <a:rPr lang="en-ID" dirty="0" err="1">
                <a:latin typeface="Gill Sans Ultra Bold Condensed" panose="020B0A06020104020203" pitchFamily="34" charset="0"/>
              </a:rPr>
              <a:t>memenuhi</a:t>
            </a:r>
            <a:r>
              <a:rPr lang="en-ID" dirty="0">
                <a:latin typeface="Gill Sans Ultra Bold Condensed" panose="020B0A06020104020203" pitchFamily="34" charset="0"/>
              </a:rPr>
              <a:t> </a:t>
            </a:r>
            <a:r>
              <a:rPr lang="en-ID" dirty="0" err="1">
                <a:latin typeface="Gill Sans Ultra Bold Condensed" panose="020B0A06020104020203" pitchFamily="34" charset="0"/>
              </a:rPr>
              <a:t>fungsi</a:t>
            </a:r>
            <a:r>
              <a:rPr lang="en-ID" dirty="0">
                <a:latin typeface="Gill Sans Ultra Bold Condensed" panose="020B0A06020104020203" pitchFamily="34" charset="0"/>
              </a:rPr>
              <a:t> dan </a:t>
            </a:r>
            <a:r>
              <a:rPr lang="en-ID" dirty="0" err="1">
                <a:latin typeface="Gill Sans Ultra Bold Condensed" panose="020B0A06020104020203" pitchFamily="34" charset="0"/>
              </a:rPr>
              <a:t>tujuan</a:t>
            </a:r>
            <a:r>
              <a:rPr lang="en-ID" dirty="0">
                <a:latin typeface="Gill Sans Ultra Bold Condensed" panose="020B0A06020104020203" pitchFamily="34" charset="0"/>
              </a:rPr>
              <a:t> yang Allah </a:t>
            </a:r>
            <a:r>
              <a:rPr lang="en-ID" dirty="0" err="1">
                <a:latin typeface="Gill Sans Ultra Bold Condensed" panose="020B0A06020104020203" pitchFamily="34" charset="0"/>
              </a:rPr>
              <a:t>berikan</a:t>
            </a:r>
            <a:r>
              <a:rPr lang="en-ID" dirty="0">
                <a:latin typeface="Gill Sans Ultra Bold Condensed" panose="020B0A06020104020203" pitchFamily="34" charset="0"/>
              </a:rPr>
              <a:t> pada </a:t>
            </a:r>
            <a:r>
              <a:rPr lang="en-ID" dirty="0" err="1">
                <a:latin typeface="Gill Sans Ultra Bold Condensed" panose="020B0A06020104020203" pitchFamily="34" charset="0"/>
              </a:rPr>
              <a:t>saat</a:t>
            </a:r>
            <a:r>
              <a:rPr lang="en-ID" dirty="0">
                <a:latin typeface="Gill Sans Ultra Bold Condensed" panose="020B0A06020104020203" pitchFamily="34" charset="0"/>
              </a:rPr>
              <a:t> </a:t>
            </a:r>
            <a:r>
              <a:rPr lang="en-ID" dirty="0" err="1">
                <a:latin typeface="Gill Sans Ultra Bold Condensed" panose="020B0A06020104020203" pitchFamily="34" charset="0"/>
              </a:rPr>
              <a:t>penciptaan</a:t>
            </a:r>
            <a:r>
              <a:rPr lang="en-ID" dirty="0">
                <a:latin typeface="Gill Sans Ultra Bold Condensed" panose="020B0A06020104020203" pitchFamily="34" charset="0"/>
              </a:rPr>
              <a:t> </a:t>
            </a:r>
            <a:r>
              <a:rPr lang="en-ID" dirty="0" err="1">
                <a:latin typeface="Gill Sans Ultra Bold Condensed" panose="020B0A06020104020203" pitchFamily="34" charset="0"/>
              </a:rPr>
              <a:t>yaitu</a:t>
            </a:r>
            <a:r>
              <a:rPr lang="en-ID" dirty="0">
                <a:latin typeface="Gill Sans Ultra Bold Condensed" panose="020B0A06020104020203" pitchFamily="34" charset="0"/>
              </a:rPr>
              <a:t> "</a:t>
            </a:r>
            <a:r>
              <a:rPr lang="en-ID" dirty="0" err="1">
                <a:latin typeface="Gill Sans Ultra Bold Condensed" panose="020B0A06020104020203" pitchFamily="34" charset="0"/>
              </a:rPr>
              <a:t>satu</a:t>
            </a:r>
            <a:r>
              <a:rPr lang="en-ID" dirty="0">
                <a:latin typeface="Gill Sans Ultra Bold Condensed" panose="020B0A06020104020203" pitchFamily="34" charset="0"/>
              </a:rPr>
              <a:t> </a:t>
            </a:r>
            <a:r>
              <a:rPr lang="en-ID" dirty="0" err="1">
                <a:latin typeface="Gill Sans Ultra Bold Condensed" panose="020B0A06020104020203" pitchFamily="34" charset="0"/>
              </a:rPr>
              <a:t>daging</a:t>
            </a:r>
            <a:r>
              <a:rPr lang="en-ID" dirty="0">
                <a:latin typeface="Gill Sans Ultra Bold Condensed" panose="020B0A06020104020203" pitchFamily="34" charset="0"/>
              </a:rPr>
              <a:t>", </a:t>
            </a:r>
            <a:r>
              <a:rPr lang="en-ID" dirty="0" err="1">
                <a:latin typeface="Gill Sans Ultra Bold Condensed" panose="020B0A06020104020203" pitchFamily="34" charset="0"/>
              </a:rPr>
              <a:t>suatu</a:t>
            </a:r>
            <a:r>
              <a:rPr lang="en-ID" dirty="0">
                <a:latin typeface="Gill Sans Ultra Bold Condensed" panose="020B0A06020104020203" pitchFamily="34" charset="0"/>
              </a:rPr>
              <a:t> </a:t>
            </a:r>
            <a:r>
              <a:rPr lang="en-ID" dirty="0" err="1">
                <a:latin typeface="Gill Sans Ultra Bold Condensed" panose="020B0A06020104020203" pitchFamily="34" charset="0"/>
              </a:rPr>
              <a:t>kesatuan</a:t>
            </a:r>
            <a:r>
              <a:rPr lang="en-ID" dirty="0">
                <a:latin typeface="Gill Sans Ultra Bold Condensed" panose="020B0A06020104020203" pitchFamily="34" charset="0"/>
              </a:rPr>
              <a:t> yang </a:t>
            </a:r>
            <a:r>
              <a:rPr lang="en-ID" dirty="0" err="1">
                <a:latin typeface="Gill Sans Ultra Bold Condensed" panose="020B0A06020104020203" pitchFamily="34" charset="0"/>
              </a:rPr>
              <a:t>tak</a:t>
            </a:r>
            <a:r>
              <a:rPr lang="en-ID" dirty="0">
                <a:latin typeface="Gill Sans Ultra Bold Condensed" panose="020B0A06020104020203" pitchFamily="34" charset="0"/>
              </a:rPr>
              <a:t> </a:t>
            </a:r>
            <a:r>
              <a:rPr lang="en-ID" dirty="0" err="1">
                <a:latin typeface="Gill Sans Ultra Bold Condensed" panose="020B0A06020104020203" pitchFamily="34" charset="0"/>
              </a:rPr>
              <a:t>terpisahkan</a:t>
            </a:r>
            <a:r>
              <a:rPr lang="en-ID" dirty="0">
                <a:latin typeface="Gill Sans Ultra Bold Condensed" panose="020B0A060201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600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9768"/>
            <a:ext cx="9151630" cy="1519356"/>
            <a:chOff x="-1" y="-29768"/>
            <a:chExt cx="12202175" cy="151935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43E4AA-5751-9B40-3969-732AD3215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95699"/>
          </a:xfrm>
        </p:spPr>
        <p:txBody>
          <a:bodyPr anchor="ctr">
            <a:normAutofit/>
          </a:bodyPr>
          <a:lstStyle/>
          <a:p>
            <a:pPr algn="ctr"/>
            <a:r>
              <a:rPr lang="fi-FI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GEREJA SEBAGAI MEMPELAI WANITA KRISTUS: Bagian 1</a:t>
            </a:r>
            <a:br>
              <a:rPr lang="fi-FI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fi-FI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Senin, 28 Agustus 2023</a:t>
            </a:r>
            <a:endParaRPr lang="en-ID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E1851-DAF9-6007-B84C-4C1D4B135995}"/>
              </a:ext>
            </a:extLst>
          </p:cNvPr>
          <p:cNvSpPr txBox="1"/>
          <p:nvPr/>
        </p:nvSpPr>
        <p:spPr>
          <a:xfrm>
            <a:off x="369404" y="1751438"/>
            <a:ext cx="85840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 err="1">
                <a:latin typeface="Franklin Gothic Medium Cond" panose="020B0606030402020204" pitchFamily="34" charset="0"/>
              </a:rPr>
              <a:t>Dalam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Impact" panose="020B0806030902050204" pitchFamily="34" charset="0"/>
              </a:rPr>
              <a:t>Efesus</a:t>
            </a:r>
            <a:r>
              <a:rPr lang="en-ID" sz="2800" dirty="0">
                <a:latin typeface="Impact" panose="020B0806030902050204" pitchFamily="34" charset="0"/>
              </a:rPr>
              <a:t> 5:25-27,29,</a:t>
            </a:r>
            <a:r>
              <a:rPr lang="en-ID" sz="2800" dirty="0">
                <a:latin typeface="Franklin Gothic Medium Cond" panose="020B0606030402020204" pitchFamily="34" charset="0"/>
              </a:rPr>
              <a:t> Paulus </a:t>
            </a:r>
            <a:r>
              <a:rPr lang="en-ID" sz="2800" dirty="0" err="1">
                <a:latin typeface="Franklin Gothic Medium Cond" panose="020B0606030402020204" pitchFamily="34" charset="0"/>
              </a:rPr>
              <a:t>mengunakan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kiasan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pernikahan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kuno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untuk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menerangkan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gereja</a:t>
            </a:r>
            <a:r>
              <a:rPr lang="en-ID" sz="2800" dirty="0">
                <a:latin typeface="Franklin Gothic Medium Cond" panose="020B0606030402020204" pitchFamily="34" charset="0"/>
              </a:rPr>
              <a:t> dan </a:t>
            </a:r>
            <a:r>
              <a:rPr lang="en-ID" sz="2800" dirty="0" err="1">
                <a:latin typeface="Franklin Gothic Medium Cond" panose="020B0606030402020204" pitchFamily="34" charset="0"/>
              </a:rPr>
              <a:t>hubungannya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dengan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Kristus</a:t>
            </a:r>
            <a:r>
              <a:rPr lang="en-ID" sz="2800" dirty="0">
                <a:latin typeface="Franklin Gothic Medium Cond" panose="020B0606030402020204" pitchFamily="34" charset="0"/>
              </a:rPr>
              <a:t>. </a:t>
            </a:r>
          </a:p>
          <a:p>
            <a:r>
              <a:rPr lang="en-ID" sz="2800" dirty="0" err="1">
                <a:latin typeface="Bernard MT Condensed" panose="02050806060905020404" pitchFamily="18" charset="0"/>
              </a:rPr>
              <a:t>Gereja</a:t>
            </a:r>
            <a:r>
              <a:rPr lang="en-ID" sz="2800" dirty="0"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latin typeface="Bernard MT Condensed" panose="02050806060905020404" pitchFamily="18" charset="0"/>
              </a:rPr>
              <a:t>sebagai</a:t>
            </a:r>
            <a:r>
              <a:rPr lang="en-ID" sz="2800" dirty="0"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latin typeface="Bernard MT Condensed" panose="02050806060905020404" pitchFamily="18" charset="0"/>
              </a:rPr>
              <a:t>mempelai</a:t>
            </a:r>
            <a:r>
              <a:rPr lang="en-ID" sz="2800" dirty="0"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latin typeface="Bernard MT Condensed" panose="02050806060905020404" pitchFamily="18" charset="0"/>
              </a:rPr>
              <a:t>wanita</a:t>
            </a:r>
            <a:r>
              <a:rPr lang="en-ID" sz="2800" dirty="0">
                <a:latin typeface="Bernard MT Condensed" panose="02050806060905020404" pitchFamily="18" charset="0"/>
              </a:rPr>
              <a:t>, </a:t>
            </a:r>
            <a:r>
              <a:rPr lang="en-ID" sz="2800" dirty="0" err="1">
                <a:latin typeface="Bernard MT Condensed" panose="02050806060905020404" pitchFamily="18" charset="0"/>
              </a:rPr>
              <a:t>Kristus</a:t>
            </a:r>
            <a:r>
              <a:rPr lang="en-ID" sz="2800" dirty="0"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latin typeface="Bernard MT Condensed" panose="02050806060905020404" pitchFamily="18" charset="0"/>
              </a:rPr>
              <a:t>adalah</a:t>
            </a:r>
            <a:r>
              <a:rPr lang="en-ID" sz="2800" dirty="0"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latin typeface="Bernard MT Condensed" panose="02050806060905020404" pitchFamily="18" charset="0"/>
              </a:rPr>
              <a:t>Mempelai</a:t>
            </a:r>
            <a:r>
              <a:rPr lang="en-ID" sz="2800" dirty="0">
                <a:latin typeface="Bernard MT Condensed" panose="02050806060905020404" pitchFamily="18" charset="0"/>
              </a:rPr>
              <a:t> </a:t>
            </a:r>
            <a:r>
              <a:rPr lang="en-ID" sz="2800" dirty="0" err="1">
                <a:latin typeface="Bernard MT Condensed" panose="02050806060905020404" pitchFamily="18" charset="0"/>
              </a:rPr>
              <a:t>Laki-laki</a:t>
            </a:r>
            <a:r>
              <a:rPr lang="en-ID" sz="2800" dirty="0">
                <a:latin typeface="Bernard MT Condensed" panose="02050806060905020404" pitchFamily="18" charset="0"/>
              </a:rPr>
              <a:t> Ilahi. </a:t>
            </a:r>
          </a:p>
          <a:p>
            <a:endParaRPr lang="en-ID" sz="800" dirty="0">
              <a:latin typeface="Bernard MT Condensed" panose="02050806060905020404" pitchFamily="18" charset="0"/>
            </a:endParaRPr>
          </a:p>
          <a:p>
            <a:r>
              <a:rPr lang="en-ID" sz="3200" dirty="0" err="1">
                <a:latin typeface="Impact" panose="020B0806030902050204" pitchFamily="34" charset="0"/>
              </a:rPr>
              <a:t>Apa</a:t>
            </a:r>
            <a:r>
              <a:rPr lang="en-ID" sz="3200" dirty="0">
                <a:latin typeface="Impact" panose="020B0806030902050204" pitchFamily="34" charset="0"/>
              </a:rPr>
              <a:t> yang </a:t>
            </a:r>
            <a:r>
              <a:rPr lang="en-ID" sz="3200" dirty="0" err="1">
                <a:latin typeface="Impact" panose="020B0806030902050204" pitchFamily="34" charset="0"/>
              </a:rPr>
              <a:t>Kristus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telah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lakukan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untuk</a:t>
            </a:r>
            <a:r>
              <a:rPr lang="en-ID" sz="3200" dirty="0">
                <a:latin typeface="Impact" panose="020B0806030902050204" pitchFamily="34" charset="0"/>
              </a:rPr>
              <a:t> </a:t>
            </a:r>
            <a:r>
              <a:rPr lang="en-ID" sz="3200" dirty="0" err="1">
                <a:latin typeface="Impact" panose="020B0806030902050204" pitchFamily="34" charset="0"/>
              </a:rPr>
              <a:t>gereja</a:t>
            </a:r>
            <a:r>
              <a:rPr lang="en-ID" sz="3200" dirty="0">
                <a:latin typeface="Impact" panose="020B0806030902050204" pitchFamily="34" charset="0"/>
              </a:rPr>
              <a:t>-Nya?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0D23C7-DC21-E8A1-FACC-472FD9D7B463}"/>
              </a:ext>
            </a:extLst>
          </p:cNvPr>
          <p:cNvSpPr txBox="1"/>
          <p:nvPr/>
        </p:nvSpPr>
        <p:spPr>
          <a:xfrm>
            <a:off x="1283803" y="5054165"/>
            <a:ext cx="7490792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8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Mengasihi</a:t>
            </a:r>
            <a:r>
              <a:rPr lang="en-ID" sz="28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gereja</a:t>
            </a:r>
            <a:r>
              <a:rPr lang="en-ID" sz="28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sebagai</a:t>
            </a:r>
            <a:r>
              <a:rPr lang="en-ID" sz="28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mempelai</a:t>
            </a:r>
            <a:r>
              <a:rPr lang="en-ID" sz="28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wanita</a:t>
            </a:r>
            <a:r>
              <a:rPr lang="en-ID" sz="28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800" dirty="0">
                <a:latin typeface="Tw Cen MT Condensed Extra Bold" panose="020B0803020202020204" pitchFamily="34" charset="0"/>
              </a:rPr>
              <a:t>[</a:t>
            </a:r>
            <a:r>
              <a:rPr lang="en-ID" sz="2800" dirty="0" err="1">
                <a:latin typeface="Tw Cen MT Condensed Extra Bold" panose="020B0803020202020204" pitchFamily="34" charset="0"/>
              </a:rPr>
              <a:t>Efesus</a:t>
            </a:r>
            <a:r>
              <a:rPr lang="en-ID" sz="2800" dirty="0">
                <a:latin typeface="Tw Cen MT Condensed Extra Bold" panose="020B0803020202020204" pitchFamily="34" charset="0"/>
              </a:rPr>
              <a:t> 5: 25]. Kita </a:t>
            </a:r>
            <a:r>
              <a:rPr lang="en-ID" sz="2800" dirty="0" err="1">
                <a:latin typeface="Tw Cen MT Condensed Extra Bold" panose="020B0803020202020204" pitchFamily="34" charset="0"/>
              </a:rPr>
              <a:t>tidak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boleh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lupa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bahwa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ini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adalah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pekerjaan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hati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bagi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Yesus</a:t>
            </a:r>
            <a:r>
              <a:rPr lang="en-ID" sz="2800" dirty="0">
                <a:latin typeface="Tw Cen MT Condensed Extra Bold" panose="020B0803020202020204" pitchFamily="34" charset="0"/>
              </a:rPr>
              <a:t>. Dia </a:t>
            </a:r>
            <a:r>
              <a:rPr lang="en-ID" sz="2800" dirty="0" err="1">
                <a:latin typeface="Tw Cen MT Condensed Extra Bold" panose="020B0803020202020204" pitchFamily="34" charset="0"/>
              </a:rPr>
              <a:t>mengasihi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kita</a:t>
            </a:r>
            <a:endParaRPr lang="en-ID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B6BA9D-9519-88CA-6A5E-3DF3623684F8}"/>
              </a:ext>
            </a:extLst>
          </p:cNvPr>
          <p:cNvSpPr/>
          <p:nvPr/>
        </p:nvSpPr>
        <p:spPr>
          <a:xfrm>
            <a:off x="369404" y="4807944"/>
            <a:ext cx="80071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4886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B1865-8DF1-B241-F366-07A62D845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7" y="-2"/>
            <a:ext cx="9151428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31F706-99A0-3D5D-27C9-55D4C61682D4}"/>
              </a:ext>
            </a:extLst>
          </p:cNvPr>
          <p:cNvSpPr txBox="1"/>
          <p:nvPr/>
        </p:nvSpPr>
        <p:spPr>
          <a:xfrm>
            <a:off x="1738935" y="662186"/>
            <a:ext cx="6881190" cy="56938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D" sz="28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Memberikan</a:t>
            </a:r>
            <a:r>
              <a:rPr lang="en-ID" sz="28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diri</a:t>
            </a:r>
            <a:r>
              <a:rPr lang="en-ID" sz="28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-Nya </a:t>
            </a:r>
            <a:r>
              <a:rPr lang="en-ID" sz="28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sebagai</a:t>
            </a:r>
            <a:r>
              <a:rPr lang="en-ID" sz="28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 </a:t>
            </a:r>
            <a:r>
              <a:rPr lang="en-ID" sz="2800" dirty="0" err="1">
                <a:solidFill>
                  <a:srgbClr val="C00000"/>
                </a:solidFill>
                <a:latin typeface="Gill Sans Nova Cond Ultra Bold" panose="020B0B04020104020203" pitchFamily="34" charset="0"/>
              </a:rPr>
              <a:t>mahar</a:t>
            </a:r>
            <a:r>
              <a:rPr lang="en-ID" sz="2800" dirty="0">
                <a:solidFill>
                  <a:srgbClr val="C00000"/>
                </a:solidFill>
                <a:latin typeface="Gill Sans Nova Cond Ultra Bold" panose="020B0B04020104020203" pitchFamily="34" charset="0"/>
              </a:rPr>
              <a:t>. </a:t>
            </a:r>
          </a:p>
          <a:p>
            <a:r>
              <a:rPr lang="en-ID" sz="2800" dirty="0" err="1">
                <a:latin typeface="Tw Cen MT Condensed Extra Bold" panose="020B0803020202020204" pitchFamily="34" charset="0"/>
              </a:rPr>
              <a:t>Dalam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konteks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pengaturan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pernikahan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kuno</a:t>
            </a:r>
            <a:r>
              <a:rPr lang="en-ID" sz="2800" dirty="0">
                <a:latin typeface="Tw Cen MT Condensed Extra Bold" panose="020B0803020202020204" pitchFamily="34" charset="0"/>
              </a:rPr>
              <a:t>, </a:t>
            </a:r>
            <a:r>
              <a:rPr lang="en-ID" sz="2800" dirty="0" err="1">
                <a:latin typeface="Tw Cen MT Condensed Extra Bold" panose="020B0803020202020204" pitchFamily="34" charset="0"/>
              </a:rPr>
              <a:t>mempelai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laki-laki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akan</a:t>
            </a:r>
            <a:r>
              <a:rPr lang="en-ID" sz="2800" dirty="0">
                <a:latin typeface="Tw Cen MT Condensed Extra Bold" panose="020B0803020202020204" pitchFamily="34" charset="0"/>
              </a:rPr>
              <a:t> “</a:t>
            </a:r>
            <a:r>
              <a:rPr lang="en-ID" sz="2800" dirty="0" err="1">
                <a:latin typeface="Tw Cen MT Condensed Extra Bold" panose="020B0803020202020204" pitchFamily="34" charset="0"/>
              </a:rPr>
              <a:t>membeli</a:t>
            </a:r>
            <a:r>
              <a:rPr lang="en-ID" sz="2800" dirty="0">
                <a:latin typeface="Tw Cen MT Condensed Extra Bold" panose="020B0803020202020204" pitchFamily="34" charset="0"/>
              </a:rPr>
              <a:t>" </a:t>
            </a:r>
            <a:r>
              <a:rPr lang="en-ID" sz="2800" dirty="0" err="1">
                <a:latin typeface="Tw Cen MT Condensed Extra Bold" panose="020B0803020202020204" pitchFamily="34" charset="0"/>
              </a:rPr>
              <a:t>pengantin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wanita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dengan</a:t>
            </a:r>
            <a:r>
              <a:rPr lang="en-ID" sz="2800" dirty="0">
                <a:latin typeface="Tw Cen MT Condensed Extra Bold" panose="020B0803020202020204" pitchFamily="34" charset="0"/>
              </a:rPr>
              <a:t> "</a:t>
            </a:r>
            <a:r>
              <a:rPr lang="en-ID" sz="2800" dirty="0" err="1">
                <a:latin typeface="Tw Cen MT Condensed Extra Bold" panose="020B0803020202020204" pitchFamily="34" charset="0"/>
              </a:rPr>
              <a:t>mahar</a:t>
            </a:r>
            <a:r>
              <a:rPr lang="en-ID" sz="2800" dirty="0">
                <a:latin typeface="Tw Cen MT Condensed Extra Bold" panose="020B0803020202020204" pitchFamily="34" charset="0"/>
              </a:rPr>
              <a:t>", </a:t>
            </a:r>
            <a:r>
              <a:rPr lang="en-ID" sz="2800" dirty="0" err="1">
                <a:latin typeface="Tw Cen MT Condensed Extra Bold" panose="020B0803020202020204" pitchFamily="34" charset="0"/>
              </a:rPr>
              <a:t>biasanya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sejumlah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besar</a:t>
            </a:r>
            <a:r>
              <a:rPr lang="en-ID" sz="2800" dirty="0">
                <a:latin typeface="Tw Cen MT Condensed Extra Bold" panose="020B0803020202020204" pitchFamily="34" charset="0"/>
              </a:rPr>
              <a:t> uang dan </a:t>
            </a:r>
            <a:r>
              <a:rPr lang="en-ID" sz="2800" dirty="0" err="1">
                <a:latin typeface="Tw Cen MT Condensed Extra Bold" panose="020B0803020202020204" pitchFamily="34" charset="0"/>
              </a:rPr>
              <a:t>barang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berharga</a:t>
            </a:r>
            <a:r>
              <a:rPr lang="en-ID" sz="2800" dirty="0">
                <a:latin typeface="Tw Cen MT Condensed Extra Bold" panose="020B0803020202020204" pitchFamily="34" charset="0"/>
              </a:rPr>
              <a:t>, </a:t>
            </a:r>
            <a:r>
              <a:rPr lang="en-ID" sz="2800" dirty="0" err="1">
                <a:latin typeface="Tw Cen MT Condensed Extra Bold" panose="020B0803020202020204" pitchFamily="34" charset="0"/>
              </a:rPr>
              <a:t>begitu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besar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sehingga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ekonomi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desa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kuno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bergantung</a:t>
            </a:r>
            <a:r>
              <a:rPr lang="en-ID" sz="2800" dirty="0">
                <a:latin typeface="Tw Cen MT Condensed Extra Bold" panose="020B0803020202020204" pitchFamily="34" charset="0"/>
              </a:rPr>
              <a:t> pada </a:t>
            </a:r>
            <a:r>
              <a:rPr lang="en-ID" sz="2800" dirty="0" err="1">
                <a:latin typeface="Tw Cen MT Condensed Extra Bold" panose="020B0803020202020204" pitchFamily="34" charset="0"/>
              </a:rPr>
              <a:t>adat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istiadat</a:t>
            </a:r>
            <a:r>
              <a:rPr lang="en-ID" sz="2800" dirty="0">
                <a:latin typeface="Tw Cen MT Condensed Extra Bold" panose="020B0803020202020204" pitchFamily="34" charset="0"/>
              </a:rPr>
              <a:t>. </a:t>
            </a:r>
          </a:p>
          <a:p>
            <a:endParaRPr lang="en-ID" sz="2800" dirty="0">
              <a:latin typeface="Tw Cen MT Condensed Extra Bold" panose="020B0803020202020204" pitchFamily="34" charset="0"/>
            </a:endParaRPr>
          </a:p>
          <a:p>
            <a:r>
              <a:rPr lang="en-ID" sz="2800" dirty="0" err="1">
                <a:latin typeface="Gill Sans Ultra Bold Condensed" panose="020B0A06020104020203" pitchFamily="34" charset="0"/>
              </a:rPr>
              <a:t>Kristus</a:t>
            </a:r>
            <a:r>
              <a:rPr lang="en-ID" sz="2800" dirty="0">
                <a:latin typeface="Gill Sans Ultra Bold Condensed" panose="020B0A06020104020203" pitchFamily="34" charset="0"/>
              </a:rPr>
              <a:t> </a:t>
            </a:r>
            <a:r>
              <a:rPr lang="en-ID" sz="2800" dirty="0" err="1">
                <a:latin typeface="Gill Sans Ultra Bold Condensed" panose="020B0A06020104020203" pitchFamily="34" charset="0"/>
              </a:rPr>
              <a:t>membayar</a:t>
            </a:r>
            <a:r>
              <a:rPr lang="en-ID" sz="2800" dirty="0">
                <a:latin typeface="Gill Sans Ultra Bold Condensed" panose="020B0A06020104020203" pitchFamily="34" charset="0"/>
              </a:rPr>
              <a:t> </a:t>
            </a:r>
            <a:r>
              <a:rPr lang="en-ID" sz="2800" dirty="0" err="1">
                <a:latin typeface="Gill Sans Ultra Bold Condensed" panose="020B0A06020104020203" pitchFamily="34" charset="0"/>
              </a:rPr>
              <a:t>harga</a:t>
            </a:r>
            <a:r>
              <a:rPr lang="en-ID" sz="2800" dirty="0">
                <a:latin typeface="Gill Sans Ultra Bold Condensed" panose="020B0A06020104020203" pitchFamily="34" charset="0"/>
              </a:rPr>
              <a:t> </a:t>
            </a:r>
            <a:r>
              <a:rPr lang="en-ID" sz="2800" dirty="0" err="1">
                <a:latin typeface="Gill Sans Ultra Bold Condensed" panose="020B0A06020104020203" pitchFamily="34" charset="0"/>
              </a:rPr>
              <a:t>tertinggi</a:t>
            </a:r>
            <a:r>
              <a:rPr lang="en-ID" sz="2800" dirty="0">
                <a:latin typeface="Gill Sans Ultra Bold Condensed" panose="020B0A06020104020203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bagi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gereja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sebagai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mempelai</a:t>
            </a:r>
            <a:r>
              <a:rPr lang="en-ID" sz="2800" dirty="0">
                <a:latin typeface="Tw Cen MT Condensed Extra Bold" panose="020B0803020202020204" pitchFamily="34" charset="0"/>
              </a:rPr>
              <a:t> </a:t>
            </a:r>
            <a:r>
              <a:rPr lang="en-ID" sz="2800" dirty="0" err="1">
                <a:latin typeface="Tw Cen MT Condensed Extra Bold" panose="020B0803020202020204" pitchFamily="34" charset="0"/>
              </a:rPr>
              <a:t>perempuan</a:t>
            </a:r>
            <a:r>
              <a:rPr lang="en-ID" sz="2800" dirty="0">
                <a:latin typeface="Tw Cen MT Condensed Extra Bold" panose="020B0803020202020204" pitchFamily="34" charset="0"/>
              </a:rPr>
              <a:t>-Nya </a:t>
            </a:r>
            <a:r>
              <a:rPr lang="en-ID" sz="2800" dirty="0" err="1">
                <a:latin typeface="Tw Cen MT Condensed Extra Bold" panose="020B0803020202020204" pitchFamily="34" charset="0"/>
              </a:rPr>
              <a:t>karena</a:t>
            </a:r>
            <a:r>
              <a:rPr lang="en-ID" sz="2800" dirty="0">
                <a:latin typeface="Tw Cen MT Condensed Extra Bold" panose="020B0803020202020204" pitchFamily="34" charset="0"/>
              </a:rPr>
              <a:t> Dia </a:t>
            </a:r>
            <a:r>
              <a:rPr lang="en-ID" sz="2800" dirty="0">
                <a:latin typeface="Gill Sans Nova Cond Ultra Bold" panose="020B0B04020104020203" pitchFamily="34" charset="0"/>
              </a:rPr>
              <a:t>"</a:t>
            </a:r>
            <a:r>
              <a:rPr lang="en-ID" sz="2800" dirty="0" err="1">
                <a:latin typeface="Gill Sans Nova Cond Ultra Bold" panose="020B0B04020104020203" pitchFamily="34" charset="0"/>
              </a:rPr>
              <a:t>menyerahkan</a:t>
            </a:r>
            <a:r>
              <a:rPr lang="en-ID" sz="2800" dirty="0">
                <a:latin typeface="Gill Sans Nova Cond Ultra Bold" panose="020B0B04020104020203" pitchFamily="34" charset="0"/>
              </a:rPr>
              <a:t> </a:t>
            </a:r>
            <a:r>
              <a:rPr lang="en-ID" sz="2800" dirty="0" err="1">
                <a:latin typeface="Gill Sans Nova Cond Ultra Bold" panose="020B0B04020104020203" pitchFamily="34" charset="0"/>
              </a:rPr>
              <a:t>diri</a:t>
            </a:r>
            <a:r>
              <a:rPr lang="en-ID" sz="2800" dirty="0">
                <a:latin typeface="Gill Sans Nova Cond Ultra Bold" panose="020B0B04020104020203" pitchFamily="34" charset="0"/>
              </a:rPr>
              <a:t>-Nya </a:t>
            </a:r>
            <a:r>
              <a:rPr lang="en-ID" sz="2800" dirty="0" err="1">
                <a:latin typeface="Gill Sans Nova Cond Ultra Bold" panose="020B0B04020104020203" pitchFamily="34" charset="0"/>
              </a:rPr>
              <a:t>baginya</a:t>
            </a:r>
            <a:r>
              <a:rPr lang="en-ID" sz="2800" dirty="0">
                <a:latin typeface="Gill Sans Nova Cond Ultra Bold" panose="020B0B04020104020203" pitchFamily="34" charset="0"/>
              </a:rPr>
              <a:t>" </a:t>
            </a:r>
            <a:r>
              <a:rPr lang="en-ID" sz="2800" dirty="0">
                <a:latin typeface="Tw Cen MT Condensed Extra Bold" panose="020B0803020202020204" pitchFamily="34" charset="0"/>
              </a:rPr>
              <a:t>[</a:t>
            </a:r>
            <a:r>
              <a:rPr lang="en-ID" sz="2800" dirty="0" err="1">
                <a:latin typeface="Tw Cen MT Condensed Extra Bold" panose="020B0803020202020204" pitchFamily="34" charset="0"/>
              </a:rPr>
              <a:t>Efesus</a:t>
            </a:r>
            <a:r>
              <a:rPr lang="en-ID" sz="2800" dirty="0">
                <a:latin typeface="Tw Cen MT Condensed Extra Bold" panose="020B0803020202020204" pitchFamily="34" charset="0"/>
              </a:rPr>
              <a:t> 5: 25]. </a:t>
            </a:r>
            <a:r>
              <a:rPr lang="en-ID" sz="2800" dirty="0" err="1">
                <a:latin typeface="Trade Gothic Next Heavy" panose="020B0903040303020004" pitchFamily="34" charset="0"/>
              </a:rPr>
              <a:t>Dalam</a:t>
            </a:r>
            <a:r>
              <a:rPr lang="en-ID" sz="2800" dirty="0">
                <a:latin typeface="Trade Gothic Next Heavy" panose="020B0903040303020004" pitchFamily="34" charset="0"/>
              </a:rPr>
              <a:t> </a:t>
            </a:r>
            <a:r>
              <a:rPr lang="en-ID" sz="2800" dirty="0" err="1">
                <a:latin typeface="Trade Gothic Next Heavy" panose="020B0903040303020004" pitchFamily="34" charset="0"/>
              </a:rPr>
              <a:t>inkarnasi</a:t>
            </a:r>
            <a:r>
              <a:rPr lang="en-ID" sz="2800" dirty="0">
                <a:latin typeface="Trade Gothic Next Heavy" panose="020B0903040303020004" pitchFamily="34" charset="0"/>
              </a:rPr>
              <a:t> dan di </a:t>
            </a:r>
            <a:r>
              <a:rPr lang="en-ID" sz="2800" dirty="0" err="1">
                <a:latin typeface="Trade Gothic Next Heavy" panose="020B0903040303020004" pitchFamily="34" charset="0"/>
              </a:rPr>
              <a:t>kayu</a:t>
            </a:r>
            <a:r>
              <a:rPr lang="en-ID" sz="2800" dirty="0">
                <a:latin typeface="Trade Gothic Next Heavy" panose="020B0903040303020004" pitchFamily="34" charset="0"/>
              </a:rPr>
              <a:t> </a:t>
            </a:r>
            <a:r>
              <a:rPr lang="en-ID" sz="2800" dirty="0" err="1">
                <a:latin typeface="Trade Gothic Next Heavy" panose="020B0903040303020004" pitchFamily="34" charset="0"/>
              </a:rPr>
              <a:t>salib</a:t>
            </a:r>
            <a:r>
              <a:rPr lang="en-ID" sz="2800" dirty="0">
                <a:latin typeface="Trade Gothic Next Heavy" panose="020B0903040303020004" pitchFamily="34" charset="0"/>
              </a:rPr>
              <a:t>, Dia </a:t>
            </a:r>
            <a:r>
              <a:rPr lang="en-ID" sz="2800" dirty="0" err="1">
                <a:latin typeface="Trade Gothic Next Heavy" panose="020B0903040303020004" pitchFamily="34" charset="0"/>
              </a:rPr>
              <a:t>memberikan</a:t>
            </a:r>
            <a:r>
              <a:rPr lang="en-ID" sz="2800" dirty="0">
                <a:latin typeface="Trade Gothic Next Heavy" panose="020B0903040303020004" pitchFamily="34" charset="0"/>
              </a:rPr>
              <a:t> </a:t>
            </a:r>
            <a:r>
              <a:rPr lang="en-ID" sz="2800" dirty="0" err="1">
                <a:latin typeface="Trade Gothic Next Heavy" panose="020B0903040303020004" pitchFamily="34" charset="0"/>
              </a:rPr>
              <a:t>diri</a:t>
            </a:r>
            <a:r>
              <a:rPr lang="en-ID" sz="2800" dirty="0">
                <a:latin typeface="Trade Gothic Next Heavy" panose="020B0903040303020004" pitchFamily="34" charset="0"/>
              </a:rPr>
              <a:t>-Nya </a:t>
            </a:r>
            <a:r>
              <a:rPr lang="en-ID" sz="2800" dirty="0" err="1">
                <a:latin typeface="Trade Gothic Next Heavy" panose="020B0903040303020004" pitchFamily="34" charset="0"/>
              </a:rPr>
              <a:t>sebagai</a:t>
            </a:r>
            <a:r>
              <a:rPr lang="en-ID" sz="2800" dirty="0">
                <a:latin typeface="Trade Gothic Next Heavy" panose="020B0903040303020004" pitchFamily="34" charset="0"/>
              </a:rPr>
              <a:t> </a:t>
            </a:r>
            <a:r>
              <a:rPr lang="en-ID" sz="2800" dirty="0" err="1">
                <a:latin typeface="Trade Gothic Next Heavy" panose="020B0903040303020004" pitchFamily="34" charset="0"/>
              </a:rPr>
              <a:t>mahar</a:t>
            </a:r>
            <a:r>
              <a:rPr lang="en-ID" sz="2800" dirty="0">
                <a:latin typeface="Trade Gothic Next Heavy" panose="020B0903040303020004" pitchFamily="34" charset="0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6C9596-02A1-66C6-34CB-8F0EDA667465}"/>
              </a:ext>
            </a:extLst>
          </p:cNvPr>
          <p:cNvSpPr/>
          <p:nvPr/>
        </p:nvSpPr>
        <p:spPr>
          <a:xfrm>
            <a:off x="424065" y="2394515"/>
            <a:ext cx="80071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4560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634</TotalTime>
  <Words>1802</Words>
  <Application>Microsoft Office PowerPoint</Application>
  <PresentationFormat>On-screen Show (4:3)</PresentationFormat>
  <Paragraphs>95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8" baseType="lpstr">
      <vt:lpstr>Aharoni</vt:lpstr>
      <vt:lpstr>Amasis MT Pro Black</vt:lpstr>
      <vt:lpstr>Aptos ExtraBold</vt:lpstr>
      <vt:lpstr>Arial</vt:lpstr>
      <vt:lpstr>Berlin Sans FB</vt:lpstr>
      <vt:lpstr>Bernard MT Condensed</vt:lpstr>
      <vt:lpstr>Calibri</vt:lpstr>
      <vt:lpstr>Calibri Light</vt:lpstr>
      <vt:lpstr>Eras Bold ITC</vt:lpstr>
      <vt:lpstr>Eras Demi ITC</vt:lpstr>
      <vt:lpstr>Franklin Gothic Demi</vt:lpstr>
      <vt:lpstr>Franklin Gothic Demi Cond</vt:lpstr>
      <vt:lpstr>Franklin Gothic Medium Cond</vt:lpstr>
      <vt:lpstr>Gill Sans Nova Cond Ultra Bold</vt:lpstr>
      <vt:lpstr>Gill Sans Nova Cond XBd</vt:lpstr>
      <vt:lpstr>Gill Sans Ultra Bold Condensed</vt:lpstr>
      <vt:lpstr>Impact</vt:lpstr>
      <vt:lpstr>Trade Gothic Next Heavy</vt:lpstr>
      <vt:lpstr>Tw Cen MT Condensed Extra Bold</vt:lpstr>
      <vt:lpstr>Wingdings</vt:lpstr>
      <vt:lpstr>Office Theme</vt:lpstr>
      <vt:lpstr>SUAMI DAN ISTRI : BERSAMA DI SALIB</vt:lpstr>
      <vt:lpstr>EFESUS 5 : 25-27</vt:lpstr>
      <vt:lpstr>PowerPoint Presentation</vt:lpstr>
      <vt:lpstr>NASIHAT UNTUK ISTRI KRISTEN  Minggu, 27 Agustus 2023</vt:lpstr>
      <vt:lpstr>PowerPoint Presentation</vt:lpstr>
      <vt:lpstr> Kita memahami nasihat Paulus di sini kepada para istri bahwa mereka adalah orang-orang percaya yang menghormati suami mereka namun demikian mereka harus menghormati Kristus di atas suami mereka. Mengapa harus demikian?     </vt:lpstr>
      <vt:lpstr>PowerPoint Presentation</vt:lpstr>
      <vt:lpstr>GEREJA SEBAGAI MEMPELAI WANITA KRISTUS: Bagian 1 Senin, 28 Agustus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GEREJA SEBAGAI MEMPELAI WANITA KRISTUS: Bagian 2 Selasa, 29 Agustus 2023</vt:lpstr>
      <vt:lpstr>Paulus menggunakan adat istiadat dan peran pernikahan untuk menyoroti hubungan Kristus dengan gereja  dalam pola urutan waktu sebagai berikut :</vt:lpstr>
      <vt:lpstr>PowerPoint Presentation</vt:lpstr>
      <vt:lpstr>PowerPoint Presentation</vt:lpstr>
      <vt:lpstr>KASIHILAH ISTRIMU SEPERTI DIRIMU SENDIRI Rabu, 30 Agustus 2023</vt:lpstr>
      <vt:lpstr>PowerPoint Presentation</vt:lpstr>
      <vt:lpstr>Dalam Efesus 5:28-30, Paulus menambahkan alasan baru untuk mendukung cinta suami Kristen bagi istri mereka, sebagai berikut: </vt:lpstr>
      <vt:lpstr>PowerPoint Presentation</vt:lpstr>
      <vt:lpstr>MODEL PERNIKAHAN "SATU DAGING” Kamis, 31 Agustus 2023</vt:lpstr>
      <vt:lpstr>PowerPoint Presentation</vt:lpstr>
      <vt:lpstr>Apa pesan dari Kejadian 2:24 yang bergema sepanjang waktu ?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SUAMI DAN ISTRI : BERSAMA DI SALIB</dc:title>
  <dc:creator>Office365</dc:creator>
  <cp:lastModifiedBy>Office365</cp:lastModifiedBy>
  <cp:revision>21</cp:revision>
  <dcterms:created xsi:type="dcterms:W3CDTF">2023-08-28T03:38:02Z</dcterms:created>
  <dcterms:modified xsi:type="dcterms:W3CDTF">2023-08-31T10:49:09Z</dcterms:modified>
</cp:coreProperties>
</file>