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4" r:id="rId18"/>
    <p:sldId id="275" r:id="rId19"/>
    <p:sldId id="270" r:id="rId20"/>
    <p:sldId id="276" r:id="rId21"/>
    <p:sldId id="277" r:id="rId22"/>
    <p:sldId id="278" r:id="rId23"/>
    <p:sldId id="279" r:id="rId24"/>
    <p:sldId id="271" r:id="rId25"/>
    <p:sldId id="280" r:id="rId26"/>
    <p:sldId id="281" r:id="rId27"/>
    <p:sldId id="282" r:id="rId28"/>
    <p:sldId id="285" r:id="rId29"/>
    <p:sldId id="284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125A"/>
    <a:srgbClr val="441D61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983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262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0527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842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4205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518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590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3973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504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065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1313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773F9-27CB-4FF4-8632-610F64FA68A3}" type="datetimeFigureOut">
              <a:rPr lang="en-ID" smtClean="0"/>
              <a:t>24/08/2023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CDDC-B27A-4EA8-B814-C809385E0D9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229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praying with their hands folded over a bible&#10;&#10;Description automatically generated">
            <a:extLst>
              <a:ext uri="{FF2B5EF4-FFF2-40B4-BE49-F238E27FC236}">
                <a16:creationId xmlns:a16="http://schemas.microsoft.com/office/drawing/2014/main" id="{26AE74E9-11A4-C7C6-3FBA-EEA4A3DA8E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6" r="5864"/>
          <a:stretch/>
        </p:blipFill>
        <p:spPr>
          <a:xfrm>
            <a:off x="20" y="-22"/>
            <a:ext cx="9143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684783" y="1682484"/>
            <a:ext cx="6858003" cy="3493010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0FC3-0160-C265-DAC3-1418C799F5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49" y="738717"/>
            <a:ext cx="4089397" cy="2337858"/>
          </a:xfrm>
        </p:spPr>
        <p:txBody>
          <a:bodyPr anchor="t">
            <a:normAutofit/>
          </a:bodyPr>
          <a:lstStyle/>
          <a:p>
            <a:pPr algn="l"/>
            <a:r>
              <a:rPr lang="en-US" sz="80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HIDUP</a:t>
            </a:r>
            <a:r>
              <a:rPr lang="en-US" sz="4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Ultra Bold" panose="020B0B04020104020203" pitchFamily="34" charset="0"/>
              </a:rPr>
              <a:t>BIJAKSANA</a:t>
            </a:r>
            <a:endParaRPr lang="en-ID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 Cond Ultra Bold" panose="020B0B04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5BD01-47FA-CBF8-0A76-E07812D9F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599" y="4551037"/>
            <a:ext cx="4087109" cy="157805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Franklin Gothic Demi" panose="020B0703020102020204" pitchFamily="34" charset="0"/>
              </a:rPr>
              <a:t>Pelajaran ke-9, </a:t>
            </a:r>
            <a:r>
              <a:rPr lang="en-US" dirty="0" err="1">
                <a:solidFill>
                  <a:srgbClr val="FFFFFF"/>
                </a:solidFill>
                <a:latin typeface="Franklin Gothic Demi" panose="020B0703020102020204" pitchFamily="34" charset="0"/>
              </a:rPr>
              <a:t>Triwulan</a:t>
            </a:r>
            <a:r>
              <a:rPr lang="en-US" dirty="0">
                <a:solidFill>
                  <a:srgbClr val="FFFFFF"/>
                </a:solidFill>
                <a:latin typeface="Franklin Gothic Demi" panose="020B0703020102020204" pitchFamily="34" charset="0"/>
              </a:rPr>
              <a:t> III</a:t>
            </a:r>
          </a:p>
          <a:p>
            <a:pPr algn="l"/>
            <a:r>
              <a:rPr lang="en-US" dirty="0" err="1">
                <a:solidFill>
                  <a:srgbClr val="FFFFFF"/>
                </a:solidFill>
                <a:latin typeface="Franklin Gothic Demi" panose="020B0703020102020204" pitchFamily="34" charset="0"/>
              </a:rPr>
              <a:t>Tahun</a:t>
            </a:r>
            <a:r>
              <a:rPr lang="en-US" dirty="0">
                <a:solidFill>
                  <a:srgbClr val="FFFFFF"/>
                </a:solidFill>
                <a:latin typeface="Franklin Gothic Demi" panose="020B0703020102020204" pitchFamily="34" charset="0"/>
              </a:rPr>
              <a:t> 2023</a:t>
            </a:r>
            <a:endParaRPr lang="en-ID" dirty="0">
              <a:solidFill>
                <a:srgbClr val="FFFFFF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97890" y="2511887"/>
            <a:ext cx="6858003" cy="1834218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27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FB753-1DF3-C14C-2F1D-C57BCAB72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87" r="31720"/>
          <a:stretch/>
        </p:blipFill>
        <p:spPr>
          <a:xfrm>
            <a:off x="20" y="10"/>
            <a:ext cx="3147352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53EF2-D5E3-BFFB-0CAD-01147ABC0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592" y="381001"/>
            <a:ext cx="5423900" cy="6477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Rasul Paulus </a:t>
            </a:r>
            <a:r>
              <a:rPr lang="en-ID" dirty="0" err="1">
                <a:latin typeface="Impact" panose="020B0806030902050204" pitchFamily="34" charset="0"/>
              </a:rPr>
              <a:t>khawatir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pengaruh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kata-kata </a:t>
            </a:r>
            <a:r>
              <a:rPr lang="en-ID" dirty="0" err="1">
                <a:latin typeface="Impact" panose="020B0806030902050204" pitchFamily="34" charset="0"/>
              </a:rPr>
              <a:t>hampa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terhadap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kehidupan</a:t>
            </a:r>
            <a:r>
              <a:rPr lang="en-ID" dirty="0">
                <a:latin typeface="Impact" panose="020B0806030902050204" pitchFamily="34" charset="0"/>
              </a:rPr>
              <a:t> orang </a:t>
            </a:r>
            <a:r>
              <a:rPr lang="en-ID" dirty="0" err="1">
                <a:latin typeface="Impact" panose="020B0806030902050204" pitchFamily="34" charset="0"/>
              </a:rPr>
              <a:t>percaya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Paulus </a:t>
            </a:r>
            <a:r>
              <a:rPr lang="en-ID" dirty="0" err="1">
                <a:latin typeface="Franklin Gothic Medium Cond" panose="020B0606030402020204" pitchFamily="34" charset="0"/>
              </a:rPr>
              <a:t>mengidentifikasi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melakukan</a:t>
            </a:r>
            <a:r>
              <a:rPr lang="en-ID" dirty="0">
                <a:latin typeface="Franklin Gothic Medium Cond" panose="020B0606030402020204" pitchFamily="34" charset="0"/>
              </a:rPr>
              <a:t> dosa </a:t>
            </a:r>
            <a:r>
              <a:rPr lang="en-ID" dirty="0" err="1">
                <a:latin typeface="Franklin Gothic Medium Cond" panose="020B0606030402020204" pitchFamily="34" charset="0"/>
              </a:rPr>
              <a:t>tanpa</a:t>
            </a:r>
            <a:r>
              <a:rPr lang="en-ID" dirty="0">
                <a:latin typeface="Franklin Gothic Medium Cond" panose="020B0606030402020204" pitchFamily="34" charset="0"/>
              </a:rPr>
              <a:t> rasa </a:t>
            </a:r>
            <a:r>
              <a:rPr lang="en-ID" dirty="0" err="1">
                <a:latin typeface="Franklin Gothic Medium Cond" panose="020B0606030402020204" pitchFamily="34" charset="0"/>
              </a:rPr>
              <a:t>malu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pertobatan</a:t>
            </a:r>
            <a:r>
              <a:rPr lang="en-ID" dirty="0">
                <a:latin typeface="Franklin Gothic Medium Cond" panose="020B0606030402020204" pitchFamily="34" charset="0"/>
              </a:rPr>
              <a:t>, "orang </a:t>
            </a:r>
            <a:r>
              <a:rPr lang="en-ID" dirty="0" err="1">
                <a:latin typeface="Franklin Gothic Medium Cond" panose="020B0606030402020204" pitchFamily="34" charset="0"/>
              </a:rPr>
              <a:t>sundal</a:t>
            </a:r>
            <a:r>
              <a:rPr lang="en-ID" dirty="0">
                <a:latin typeface="Franklin Gothic Medium Cond" panose="020B0606030402020204" pitchFamily="34" charset="0"/>
              </a:rPr>
              <a:t>, orang </a:t>
            </a:r>
            <a:r>
              <a:rPr lang="en-ID" dirty="0" err="1">
                <a:latin typeface="Franklin Gothic Medium Cond" panose="020B0606030402020204" pitchFamily="34" charset="0"/>
              </a:rPr>
              <a:t>cemar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atau</a:t>
            </a:r>
            <a:r>
              <a:rPr lang="en-ID" dirty="0">
                <a:latin typeface="Franklin Gothic Medium Cond" panose="020B0606030402020204" pitchFamily="34" charset="0"/>
              </a:rPr>
              <a:t> orang </a:t>
            </a:r>
            <a:r>
              <a:rPr lang="en-ID" dirty="0" err="1">
                <a:latin typeface="Franklin Gothic Medium Cond" panose="020B0606030402020204" pitchFamily="34" charset="0"/>
              </a:rPr>
              <a:t>serakah</a:t>
            </a:r>
            <a:r>
              <a:rPr lang="en-ID" dirty="0">
                <a:latin typeface="Franklin Gothic Medium Cond" panose="020B0606030402020204" pitchFamily="34" charset="0"/>
              </a:rPr>
              <a:t>" </a:t>
            </a:r>
            <a:r>
              <a:rPr lang="en-ID" dirty="0">
                <a:latin typeface="Impact" panose="020B0806030902050204" pitchFamily="34" charset="0"/>
              </a:rPr>
              <a:t>[</a:t>
            </a:r>
            <a:r>
              <a:rPr lang="en-ID" dirty="0" err="1">
                <a:latin typeface="Impact" panose="020B0806030902050204" pitchFamily="34" charset="0"/>
              </a:rPr>
              <a:t>Efesus</a:t>
            </a:r>
            <a:r>
              <a:rPr lang="en-ID" dirty="0">
                <a:latin typeface="Impact" panose="020B0806030902050204" pitchFamily="34" charset="0"/>
              </a:rPr>
              <a:t> 5:5]. </a:t>
            </a:r>
          </a:p>
          <a:p>
            <a:pPr marL="0" indent="0">
              <a:buNone/>
            </a:pPr>
            <a:endParaRPr lang="en-ID" sz="8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Dia </a:t>
            </a:r>
            <a:r>
              <a:rPr lang="en-ID" dirty="0" err="1"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memberikan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penilaian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blak-blakan</a:t>
            </a:r>
            <a:r>
              <a:rPr lang="en-ID" dirty="0">
                <a:latin typeface="Franklin Gothic Medium Cond" panose="020B0606030402020204" pitchFamily="34" charset="0"/>
              </a:rPr>
              <a:t> :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ditakdirkan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menjadi </a:t>
            </a:r>
            <a:r>
              <a:rPr lang="en-ID" dirty="0" err="1">
                <a:latin typeface="Tw Cen MT Condensed Extra Bold" panose="020B0803020202020204" pitchFamily="34" charset="0"/>
              </a:rPr>
              <a:t>peserta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kerajaan</a:t>
            </a:r>
            <a:r>
              <a:rPr lang="en-ID" dirty="0">
                <a:latin typeface="Tw Cen MT Condensed Extra Bold" panose="020B0803020202020204" pitchFamily="34" charset="0"/>
              </a:rPr>
              <a:t>-Nya di </a:t>
            </a:r>
            <a:r>
              <a:rPr lang="en-ID" dirty="0" err="1">
                <a:latin typeface="Tw Cen MT Condensed Extra Bold" panose="020B0803020202020204" pitchFamily="34" charset="0"/>
              </a:rPr>
              <a:t>kemudian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boleh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bertindak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53703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8191EC-720E-1835-903D-A3268E763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46" r="16242" b="-1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A990D-9EAC-D202-063D-BC92B40A5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031" y="619125"/>
            <a:ext cx="4330699" cy="61326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Bernard MT Condensed" panose="02050806060905020404" pitchFamily="18" charset="0"/>
              </a:rPr>
              <a:t>Apa</a:t>
            </a:r>
            <a:r>
              <a:rPr lang="en-ID" sz="3000" dirty="0">
                <a:latin typeface="Bernard MT Condensed" panose="02050806060905020404" pitchFamily="18" charset="0"/>
              </a:rPr>
              <a:t> </a:t>
            </a:r>
            <a:r>
              <a:rPr lang="en-ID" sz="3000" dirty="0" err="1">
                <a:latin typeface="Bernard MT Condensed" panose="02050806060905020404" pitchFamily="18" charset="0"/>
              </a:rPr>
              <a:t>maksud</a:t>
            </a:r>
            <a:r>
              <a:rPr lang="en-ID" sz="3000" dirty="0">
                <a:latin typeface="Bernard MT Condensed" panose="02050806060905020404" pitchFamily="18" charset="0"/>
              </a:rPr>
              <a:t> Paulus </a:t>
            </a:r>
            <a:r>
              <a:rPr lang="en-ID" sz="3000" dirty="0" err="1">
                <a:latin typeface="Bernard MT Condensed" panose="02050806060905020404" pitchFamily="18" charset="0"/>
              </a:rPr>
              <a:t>dengan</a:t>
            </a:r>
            <a:r>
              <a:rPr lang="en-ID" sz="3000" dirty="0">
                <a:latin typeface="Bernard MT Condensed" panose="02050806060905020404" pitchFamily="18" charset="0"/>
              </a:rPr>
              <a:t> "Kata-kata </a:t>
            </a:r>
            <a:r>
              <a:rPr lang="en-ID" sz="3000" dirty="0" err="1">
                <a:latin typeface="Bernard MT Condensed" panose="02050806060905020404" pitchFamily="18" charset="0"/>
              </a:rPr>
              <a:t>hampa</a:t>
            </a:r>
            <a:r>
              <a:rPr lang="en-ID" sz="3000" dirty="0">
                <a:latin typeface="Bernard MT Condensed" panose="02050806060905020404" pitchFamily="18" charset="0"/>
              </a:rPr>
              <a:t>"? </a:t>
            </a:r>
          </a:p>
          <a:p>
            <a:pPr marL="0" indent="0">
              <a:buNone/>
            </a:pPr>
            <a:r>
              <a:rPr lang="en-ID" sz="3000" dirty="0" err="1">
                <a:latin typeface="Franklin Gothic Medium Cond" panose="020B0606030402020204" pitchFamily="34" charset="0"/>
              </a:rPr>
              <a:t>Itu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dapat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berupa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bahasa</a:t>
            </a:r>
            <a:r>
              <a:rPr lang="en-ID" sz="3000" dirty="0">
                <a:latin typeface="Franklin Gothic Medium Cond" panose="020B0606030402020204" pitchFamily="34" charset="0"/>
              </a:rPr>
              <a:t> yang </a:t>
            </a:r>
            <a:r>
              <a:rPr lang="en-ID" sz="3000" dirty="0" err="1">
                <a:latin typeface="Franklin Gothic Medium Cond" panose="020B0606030402020204" pitchFamily="34" charset="0"/>
              </a:rPr>
              <a:t>menegaskan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bahwa</a:t>
            </a:r>
            <a:r>
              <a:rPr lang="en-ID" sz="3000" dirty="0">
                <a:latin typeface="Franklin Gothic Medium Cond" panose="020B0606030402020204" pitchFamily="34" charset="0"/>
              </a:rPr>
              <a:t> dosa </a:t>
            </a:r>
            <a:r>
              <a:rPr lang="en-ID" sz="3000" dirty="0" err="1">
                <a:latin typeface="Franklin Gothic Medium Cond" panose="020B0606030402020204" pitchFamily="34" charset="0"/>
              </a:rPr>
              <a:t>seksual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bukanlah</a:t>
            </a:r>
            <a:r>
              <a:rPr lang="en-ID" sz="3000" dirty="0">
                <a:latin typeface="Franklin Gothic Medium Cond" panose="020B0606030402020204" pitchFamily="34" charset="0"/>
              </a:rPr>
              <a:t> </a:t>
            </a:r>
            <a:r>
              <a:rPr lang="en-ID" sz="3000" dirty="0" err="1">
                <a:latin typeface="Franklin Gothic Medium Cond" panose="020B0606030402020204" pitchFamily="34" charset="0"/>
              </a:rPr>
              <a:t>hal</a:t>
            </a:r>
            <a:r>
              <a:rPr lang="en-ID" sz="3000" dirty="0">
                <a:latin typeface="Franklin Gothic Medium Cond" panose="020B0606030402020204" pitchFamily="34" charset="0"/>
              </a:rPr>
              <a:t> yang tabu. </a:t>
            </a:r>
          </a:p>
          <a:p>
            <a:pPr marL="0" indent="0">
              <a:buNone/>
            </a:pPr>
            <a:endParaRPr lang="en-ID" sz="8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endParaRPr lang="en-ID" sz="800" dirty="0">
              <a:latin typeface="Franklin Gothic Medium Cond" panose="020B0606030402020204" pitchFamily="34" charset="0"/>
            </a:endParaRPr>
          </a:p>
          <a:p>
            <a:pPr marL="0" indent="0">
              <a:buNone/>
            </a:pPr>
            <a:r>
              <a:rPr lang="en-ID" sz="3000" dirty="0">
                <a:latin typeface="Gill Sans Nova Cond Ultra Bold" panose="020B0B04020104020203" pitchFamily="34" charset="0"/>
              </a:rPr>
              <a:t>Paulus </a:t>
            </a:r>
            <a:r>
              <a:rPr lang="en-ID" sz="3000" dirty="0" err="1">
                <a:latin typeface="Gill Sans Nova Cond Ultra Bold" panose="020B0B04020104020203" pitchFamily="34" charset="0"/>
              </a:rPr>
              <a:t>khawatir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penipuan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bahasa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menarik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dapat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menipu</a:t>
            </a:r>
            <a:r>
              <a:rPr lang="en-ID" sz="3000" dirty="0">
                <a:latin typeface="Gill Sans Nova Cond Ultra Bold" panose="020B0B04020104020203" pitchFamily="34" charset="0"/>
              </a:rPr>
              <a:t> orang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percaya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sehingga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terseret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3000" dirty="0">
                <a:latin typeface="Gill Sans Nova Cond Ultra Bold" panose="020B0B04020104020203" pitchFamily="34" charset="0"/>
              </a:rPr>
              <a:t> dosa. </a:t>
            </a:r>
          </a:p>
        </p:txBody>
      </p:sp>
    </p:spTree>
    <p:extLst>
      <p:ext uri="{BB962C8B-B14F-4D97-AF65-F5344CB8AC3E}">
        <p14:creationId xmlns:p14="http://schemas.microsoft.com/office/powerpoint/2010/main" val="1587573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029580-0F69-A10F-9AC9-9197F9CF2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340FB1-6F25-73D2-FB18-824D19B2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Paulus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menegaskan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murka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Allah </a:t>
            </a:r>
            <a:b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</a:b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menimpa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orang-orang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durhaka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. </a:t>
            </a:r>
            <a:b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</a:b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makna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murka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Allah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65895-B793-B76B-5ECB-36E8B7C9E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854235"/>
            <a:ext cx="8640417" cy="484021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tanggapan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adil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panjang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sabar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adil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terhadap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tindakan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orang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keras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hati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reaksi</a:t>
            </a:r>
            <a:r>
              <a:rPr lang="en-ID" dirty="0"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latin typeface="Tw Cen MT Condensed Extra Bold" panose="020B0803020202020204" pitchFamily="34" charset="0"/>
              </a:rPr>
              <a:t>gila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letusan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gunung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terhadap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beberapa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pelanggaran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kecil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Gill Sans Nova Cond Ultra Bold" panose="020B0B04020104020203" pitchFamily="34" charset="0"/>
              </a:rPr>
              <a:t>Selain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penyebutan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murka</a:t>
            </a:r>
            <a:r>
              <a:rPr lang="en-ID" dirty="0">
                <a:latin typeface="Gill Sans Nova Cond Ultra Bold" panose="020B0B04020104020203" pitchFamily="34" charset="0"/>
              </a:rPr>
              <a:t> Ilahi paling </a:t>
            </a:r>
            <a:r>
              <a:rPr lang="en-ID" dirty="0" err="1">
                <a:latin typeface="Gill Sans Nova Cond Ultra Bold" panose="020B0B04020104020203" pitchFamily="34" charset="0"/>
              </a:rPr>
              <a:t>sering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terjadi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konteks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peringatan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alkitabiah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mengenai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penghakiman</a:t>
            </a:r>
            <a:r>
              <a:rPr lang="en-ID" dirty="0">
                <a:latin typeface="Gill Sans Nova Cond Ultra Bold" panose="020B0B04020104020203" pitchFamily="34" charset="0"/>
              </a:rPr>
              <a:t> Allah yang </a:t>
            </a:r>
            <a:r>
              <a:rPr lang="en-ID" dirty="0" err="1">
                <a:latin typeface="Gill Sans Nova Cond Ultra Bold" panose="020B0B04020104020203" pitchFamily="34" charset="0"/>
              </a:rPr>
              <a:t>akan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datang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>
                <a:latin typeface="Tw Cen MT Condensed Extra Bold" panose="020B0803020202020204" pitchFamily="34" charset="0"/>
              </a:rPr>
              <a:t>[</a:t>
            </a:r>
            <a:r>
              <a:rPr lang="en-ID" dirty="0" err="1">
                <a:latin typeface="Tw Cen MT Condensed Extra Bold" panose="020B0803020202020204" pitchFamily="34" charset="0"/>
              </a:rPr>
              <a:t>misalnya</a:t>
            </a:r>
            <a:r>
              <a:rPr lang="en-ID" dirty="0">
                <a:latin typeface="Tw Cen MT Condensed Extra Bold" panose="020B0803020202020204" pitchFamily="34" charset="0"/>
              </a:rPr>
              <a:t>, Wahyu 6:12-17; Wahyu 16:1-16; Wahyu 19:11-16].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Bernard MT Condensed" panose="02050806060905020404" pitchFamily="18" charset="0"/>
              </a:rPr>
              <a:t>Allah </a:t>
            </a:r>
            <a:r>
              <a:rPr lang="en-ID" dirty="0" err="1">
                <a:latin typeface="Bernard MT Condensed" panose="02050806060905020404" pitchFamily="18" charset="0"/>
              </a:rPr>
              <a:t>memperingatkan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tentang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penghakiman</a:t>
            </a:r>
            <a:r>
              <a:rPr lang="en-ID" dirty="0">
                <a:latin typeface="Bernard MT Condensed" panose="02050806060905020404" pitchFamily="18" charset="0"/>
              </a:rPr>
              <a:t>-Nya </a:t>
            </a:r>
            <a:r>
              <a:rPr lang="en-ID" dirty="0" err="1">
                <a:latin typeface="Bernard MT Condensed" panose="02050806060905020404" pitchFamily="18" charset="0"/>
              </a:rPr>
              <a:t>sendiri</a:t>
            </a:r>
            <a:r>
              <a:rPr lang="en-ID" dirty="0"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latin typeface="Bernard MT Condensed" panose="02050806060905020404" pitchFamily="18" charset="0"/>
              </a:rPr>
              <a:t>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datang-suatu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tindakan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kasih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karunia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manusia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dasarnya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"orang-orang yang </a:t>
            </a:r>
            <a:r>
              <a:rPr lang="en-ID" dirty="0" err="1">
                <a:latin typeface="Tw Cen MT Condensed Extra Bold" panose="020B0803020202020204" pitchFamily="34" charset="0"/>
              </a:rPr>
              <a:t>harus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dimurkai</a:t>
            </a:r>
            <a:r>
              <a:rPr lang="en-ID" dirty="0">
                <a:latin typeface="Tw Cen MT Condensed Extra Bold" panose="020B0803020202020204" pitchFamily="34" charset="0"/>
              </a:rPr>
              <a:t>" [</a:t>
            </a:r>
            <a:r>
              <a:rPr lang="en-ID" dirty="0" err="1"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latin typeface="Tw Cen MT Condensed Extra Bold" panose="020B0803020202020204" pitchFamily="34" charset="0"/>
              </a:rPr>
              <a:t> 2:3], </a:t>
            </a:r>
            <a:r>
              <a:rPr lang="en-ID" dirty="0" err="1">
                <a:latin typeface="Tw Cen MT Condensed Extra Bold" panose="020B0803020202020204" pitchFamily="34" charset="0"/>
              </a:rPr>
              <a:t>tunduk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penghakiman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6515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501ED0-355D-43C7-D3C4-DD36F55A0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" y="0"/>
            <a:ext cx="91386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17DDBF-9194-A7A6-7E04-7085C6B8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Efesus</a:t>
            </a:r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5:8-9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140D6-AA57-A6FD-BFC4-7278ECA24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635" y="1751012"/>
            <a:ext cx="7693715" cy="335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Memang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dahulu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kegelapan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sekarang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terang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Sebab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hiduplah</a:t>
            </a:r>
            <a:r>
              <a:rPr lang="en-ID" sz="36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sebagai</a:t>
            </a:r>
            <a:r>
              <a:rPr lang="en-ID" sz="36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anak-anak</a:t>
            </a:r>
            <a:r>
              <a:rPr lang="en-ID" sz="36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terang</a:t>
            </a:r>
            <a:r>
              <a:rPr lang="en-ID" sz="36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terang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hanya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berbuahkan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kebaikan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keadilan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6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kebenaran</a:t>
            </a:r>
            <a:r>
              <a:rPr lang="en-ID" sz="36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408676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843C42-1E3B-694F-4622-D9FC7ACC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70F75-343D-F7A5-6F43-98F0CF003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03" y="954157"/>
            <a:ext cx="8170794" cy="5646876"/>
          </a:xfrm>
        </p:spPr>
        <p:txBody>
          <a:bodyPr>
            <a:normAutofit/>
          </a:bodyPr>
          <a:lstStyle/>
          <a:p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Orang kafir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mencari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kesenangan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melalui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percabulan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kenajisan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ketamakan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" [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5:3]. </a:t>
            </a:r>
          </a:p>
          <a:p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Tujuan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orang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percaya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sangat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berbeda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bukan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menyenangkan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diri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sendiri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Impact" panose="020B0806030902050204" pitchFamily="34" charset="0"/>
              </a:rPr>
              <a:t>tetapi</a:t>
            </a:r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rgbClr val="FFFF00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menyenangkan</a:t>
            </a:r>
            <a:r>
              <a:rPr lang="en-ID" dirty="0">
                <a:solidFill>
                  <a:srgbClr val="FFFF00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rgbClr val="FFFF00"/>
                </a:solidFill>
                <a:highlight>
                  <a:srgbClr val="FF0000"/>
                </a:highlight>
                <a:latin typeface="Impact" panose="020B0806030902050204" pitchFamily="34" charset="0"/>
              </a:rPr>
              <a:t> 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[Roma 12:I; 2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Korintus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5:9;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Ibrani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13:21]. </a:t>
            </a:r>
          </a:p>
          <a:p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Orang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percaya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berusaha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hidup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mencerminkan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pengorbanan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diri</a:t>
            </a:r>
            <a:r>
              <a:rPr lang="en-ID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[</a:t>
            </a:r>
            <a:r>
              <a:rPr lang="en-ID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Efresus</a:t>
            </a:r>
            <a:r>
              <a:rPr lang="en-ID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5:2].</a:t>
            </a:r>
          </a:p>
          <a:p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Hidup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terang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berarti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menghasilkan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"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buah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terang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",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segala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kebaikan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, dan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kebenaran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bahkan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hidup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terang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diterangi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 oleh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Gill Sans Nova Cond Ultra Bold" panose="020B0B04020104020203" pitchFamily="34" charset="0"/>
              </a:rPr>
              <a:t> 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[</a:t>
            </a:r>
            <a:r>
              <a:rPr lang="en-ID" dirty="0" err="1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Efesus</a:t>
            </a:r>
            <a:r>
              <a:rPr lang="en-ID" dirty="0">
                <a:solidFill>
                  <a:schemeClr val="bg1"/>
                </a:solidFill>
                <a:highlight>
                  <a:srgbClr val="000080"/>
                </a:highlight>
                <a:latin typeface="Tw Cen MT Condensed Extra Bold" panose="020B0803020202020204" pitchFamily="34" charset="0"/>
              </a:rPr>
              <a:t> 4:13-14].</a:t>
            </a:r>
          </a:p>
        </p:txBody>
      </p:sp>
    </p:spTree>
    <p:extLst>
      <p:ext uri="{BB962C8B-B14F-4D97-AF65-F5344CB8AC3E}">
        <p14:creationId xmlns:p14="http://schemas.microsoft.com/office/powerpoint/2010/main" val="2093412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E86E7-267D-22F3-17F9-0D2DFDD4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89705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BANGUNLAH, HAI KAMU YANG TIDUR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22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8C172-2FDA-8A83-C5F7-84E9905E7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1" y="2137272"/>
            <a:ext cx="5329860" cy="4340188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" panose="020B0703020102020204" pitchFamily="34" charset="0"/>
              </a:rPr>
              <a:t>Dalam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Efesus</a:t>
            </a:r>
            <a:r>
              <a:rPr lang="en-ID" sz="3200" dirty="0">
                <a:latin typeface="Impact" panose="020B0806030902050204" pitchFamily="34" charset="0"/>
              </a:rPr>
              <a:t> 5:11-14</a:t>
            </a:r>
            <a:r>
              <a:rPr lang="en-ID" sz="3200" dirty="0">
                <a:latin typeface="Franklin Gothic Demi" panose="020B0703020102020204" pitchFamily="34" charset="0"/>
              </a:rPr>
              <a:t> Paulus </a:t>
            </a:r>
            <a:r>
              <a:rPr lang="en-ID" sz="3200" dirty="0" err="1">
                <a:latin typeface="Franklin Gothic Demi" panose="020B0703020102020204" pitchFamily="34" charset="0"/>
              </a:rPr>
              <a:t>menasihatkan</a:t>
            </a:r>
            <a:r>
              <a:rPr lang="en-ID" sz="3200" dirty="0">
                <a:latin typeface="Franklin Gothic Demi" panose="020B0703020102020204" pitchFamily="34" charset="0"/>
              </a:rPr>
              <a:t> orang </a:t>
            </a:r>
            <a:r>
              <a:rPr lang="en-ID" sz="3200" dirty="0" err="1">
                <a:latin typeface="Franklin Gothic Demi" panose="020B0703020102020204" pitchFamily="34" charset="0"/>
              </a:rPr>
              <a:t>percaya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untuk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menjalani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gaya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hidup</a:t>
            </a:r>
            <a:r>
              <a:rPr lang="en-ID" sz="3200" dirty="0"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memuliakan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Allah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sebagai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anak-anak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terang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, </a:t>
            </a:r>
            <a:r>
              <a:rPr lang="en-ID" sz="3200" dirty="0">
                <a:latin typeface="Franklin Gothic Demi" panose="020B0703020102020204" pitchFamily="34" charset="0"/>
              </a:rPr>
              <a:t>dan </a:t>
            </a:r>
            <a:r>
              <a:rPr lang="en-ID" sz="32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bukan</a:t>
            </a:r>
            <a:r>
              <a:rPr lang="en-ID" sz="32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gaya</a:t>
            </a:r>
            <a:r>
              <a:rPr lang="en-ID" sz="32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hidup</a:t>
            </a:r>
            <a:r>
              <a:rPr lang="en-ID" sz="32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tidak</a:t>
            </a:r>
            <a:r>
              <a:rPr lang="en-ID" sz="32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bermoral</a:t>
            </a:r>
            <a:r>
              <a:rPr lang="en-ID" sz="32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yang </a:t>
            </a:r>
            <a:r>
              <a:rPr lang="en-ID" sz="32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menentang</a:t>
            </a:r>
            <a:r>
              <a:rPr lang="en-ID" sz="32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Allah yang </a:t>
            </a:r>
            <a:r>
              <a:rPr lang="en-ID" sz="32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memperlihatkan</a:t>
            </a:r>
            <a:r>
              <a:rPr lang="en-ID" sz="32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perbuatan</a:t>
            </a:r>
            <a:r>
              <a:rPr lang="en-ID" sz="32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Franklin Gothic Demi" panose="020B0703020102020204" pitchFamily="34" charset="0"/>
              </a:rPr>
              <a:t>kegelapan</a:t>
            </a:r>
            <a:r>
              <a:rPr lang="en-ID" sz="3200" dirty="0">
                <a:highlight>
                  <a:srgbClr val="FFFF00"/>
                </a:highlight>
                <a:latin typeface="Franklin Gothic Demi" panose="020B07030201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05FF0-4BE8-FE4C-AA69-F81E26EA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14" r="21146"/>
          <a:stretch/>
        </p:blipFill>
        <p:spPr>
          <a:xfrm>
            <a:off x="5674372" y="2060897"/>
            <a:ext cx="2898130" cy="3956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9464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B0719C-8A3C-498D-734F-11BEBCECD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581F54-D5DF-2E76-719C-DA25D655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Bagaimana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gaya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hidup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orang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percaya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b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sebagai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anak-anak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terang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ditunjukkan</a:t>
            </a:r>
            <a:r>
              <a:rPr lang="en-ID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54A58-AF08-6217-F62D-759658989F04}"/>
              </a:ext>
            </a:extLst>
          </p:cNvPr>
          <p:cNvSpPr txBox="1"/>
          <p:nvPr/>
        </p:nvSpPr>
        <p:spPr>
          <a:xfrm>
            <a:off x="1182234" y="1909662"/>
            <a:ext cx="78187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Orang </a:t>
            </a:r>
            <a:r>
              <a:rPr lang="en-ID" sz="2800" dirty="0" err="1">
                <a:latin typeface="Impact" panose="020B0806030902050204" pitchFamily="34" charset="0"/>
              </a:rPr>
              <a:t>percaya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harus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hidup</a:t>
            </a:r>
            <a:r>
              <a:rPr lang="en-ID" sz="2800" dirty="0">
                <a:latin typeface="Impact" panose="020B0806030902050204" pitchFamily="34" charset="0"/>
              </a:rPr>
              <a:t> di </a:t>
            </a:r>
            <a:r>
              <a:rPr lang="en-ID" sz="2800" dirty="0" err="1">
                <a:latin typeface="Impact" panose="020B0806030902050204" pitchFamily="34" charset="0"/>
              </a:rPr>
              <a:t>hadapan</a:t>
            </a:r>
            <a:r>
              <a:rPr lang="en-ID" sz="2800" dirty="0">
                <a:latin typeface="Impact" panose="020B0806030902050204" pitchFamily="34" charset="0"/>
              </a:rPr>
              <a:t> orang yang </a:t>
            </a:r>
            <a:r>
              <a:rPr lang="en-ID" sz="2800" dirty="0" err="1">
                <a:latin typeface="Impact" panose="020B0806030902050204" pitchFamily="34" charset="0"/>
              </a:rPr>
              <a:t>tidak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percaya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"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terang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" dan "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anak-anak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terang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"</a:t>
            </a:r>
            <a:r>
              <a:rPr lang="en-ID" sz="2800" dirty="0">
                <a:latin typeface="Tw Cen MT Condensed Extra Bold" panose="020B0803020202020204" pitchFamily="34" charset="0"/>
              </a:rPr>
              <a:t>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5:8]. Inti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melakukannya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dilihat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memperjelas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>
                <a:latin typeface="Gill Sans Ultra Bold Condensed" panose="020B0A06020104020203" pitchFamily="34" charset="0"/>
              </a:rPr>
              <a:t>"</a:t>
            </a:r>
            <a:r>
              <a:rPr lang="en-ID" sz="2800" dirty="0" err="1">
                <a:latin typeface="Gill Sans Ultra Bold Condensed" panose="020B0A06020104020203" pitchFamily="34" charset="0"/>
              </a:rPr>
              <a:t>terang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hanya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berbuahkan</a:t>
            </a:r>
            <a:r>
              <a:rPr lang="en-ID" sz="2800" dirty="0"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latin typeface="Gill Sans Ultra Bold Condensed" panose="020B0A06020104020203" pitchFamily="34" charset="0"/>
              </a:rPr>
              <a:t>kebaikan</a:t>
            </a:r>
            <a:r>
              <a:rPr lang="en-ID" sz="2800" dirty="0">
                <a:latin typeface="Gill Sans Ultra Bold Condensed" panose="020B0A06020104020203" pitchFamily="34" charset="0"/>
              </a:rPr>
              <a:t> dan </a:t>
            </a:r>
            <a:r>
              <a:rPr lang="en-ID" sz="2800" dirty="0" err="1">
                <a:latin typeface="Gill Sans Ultra Bold Condensed" panose="020B0A06020104020203" pitchFamily="34" charset="0"/>
              </a:rPr>
              <a:t>keadilan</a:t>
            </a:r>
            <a:r>
              <a:rPr lang="en-ID" sz="2800" dirty="0">
                <a:latin typeface="Gill Sans Ultra Bold Condensed" panose="020B0A06020104020203" pitchFamily="34" charset="0"/>
              </a:rPr>
              <a:t> dan </a:t>
            </a:r>
            <a:r>
              <a:rPr lang="en-ID" sz="2800" dirty="0" err="1">
                <a:latin typeface="Gill Sans Ultra Bold Condensed" panose="020B0A06020104020203" pitchFamily="34" charset="0"/>
              </a:rPr>
              <a:t>kebenaran</a:t>
            </a:r>
            <a:r>
              <a:rPr lang="en-ID" sz="2800" dirty="0">
                <a:latin typeface="Gill Sans Ultra Bold Condensed" panose="020B0A06020104020203" pitchFamily="34" charset="0"/>
              </a:rPr>
              <a:t>" </a:t>
            </a:r>
            <a:r>
              <a:rPr lang="en-ID" sz="2800" dirty="0">
                <a:latin typeface="Tw Cen MT Condensed Extra Bold" panose="020B0803020202020204" pitchFamily="34" charset="0"/>
              </a:rPr>
              <a:t>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5:9].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9B3AA-F6B3-5806-B3F1-3963A982F43B}"/>
              </a:ext>
            </a:extLst>
          </p:cNvPr>
          <p:cNvSpPr txBox="1"/>
          <p:nvPr/>
        </p:nvSpPr>
        <p:spPr>
          <a:xfrm>
            <a:off x="1195486" y="4898624"/>
            <a:ext cx="78055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Orang </a:t>
            </a:r>
            <a:r>
              <a:rPr lang="en-ID" sz="2800" dirty="0" err="1">
                <a:latin typeface="Impact" panose="020B0806030902050204" pitchFamily="34" charset="0"/>
              </a:rPr>
              <a:t>percaya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harus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menyingkapkan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pekerjaan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kegelapan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tidak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membuahkan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hasil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menunjukkan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alternatif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benar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dilihat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semua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orang</a:t>
            </a:r>
            <a:r>
              <a:rPr lang="en-ID" sz="2800" dirty="0">
                <a:latin typeface="Tw Cen MT Condensed Extra Bold" panose="020B0803020202020204" pitchFamily="34" charset="0"/>
              </a:rPr>
              <a:t>.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A79E27-6347-40EE-EC94-C0148CAB97D8}"/>
              </a:ext>
            </a:extLst>
          </p:cNvPr>
          <p:cNvSpPr/>
          <p:nvPr/>
        </p:nvSpPr>
        <p:spPr>
          <a:xfrm>
            <a:off x="251786" y="2277361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0AA6C7-53DE-2F2E-D6E8-F8E5DB346153}"/>
              </a:ext>
            </a:extLst>
          </p:cNvPr>
          <p:cNvSpPr/>
          <p:nvPr/>
        </p:nvSpPr>
        <p:spPr>
          <a:xfrm>
            <a:off x="278290" y="4898624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93729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732284-8F52-FFC4-6CB4-7ACB2DEEA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A554B3-0FA0-960F-8103-637E3412EBB2}"/>
              </a:ext>
            </a:extLst>
          </p:cNvPr>
          <p:cNvSpPr txBox="1"/>
          <p:nvPr/>
        </p:nvSpPr>
        <p:spPr>
          <a:xfrm>
            <a:off x="1318074" y="871478"/>
            <a:ext cx="752112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highlight>
                  <a:srgbClr val="FFCC66"/>
                </a:highlight>
                <a:latin typeface="Impact" panose="020B0806030902050204" pitchFamily="34" charset="0"/>
              </a:rPr>
              <a:t>Dengan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highlight>
                  <a:srgbClr val="FFCC66"/>
                </a:highlight>
                <a:latin typeface="Impact" panose="020B0806030902050204" pitchFamily="34" charset="0"/>
              </a:rPr>
              <a:t>memperlihatkan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 "</a:t>
            </a:r>
            <a:r>
              <a:rPr lang="en-ID" sz="2800" dirty="0" err="1">
                <a:highlight>
                  <a:srgbClr val="FFCC66"/>
                </a:highlight>
                <a:latin typeface="Impact" panose="020B0806030902050204" pitchFamily="34" charset="0"/>
              </a:rPr>
              <a:t>buah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highlight>
                  <a:srgbClr val="FFCC66"/>
                </a:highlight>
                <a:latin typeface="Impact" panose="020B0806030902050204" pitchFamily="34" charset="0"/>
              </a:rPr>
              <a:t>terang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"</a:t>
            </a:r>
            <a:r>
              <a:rPr lang="en-ID" sz="2800" dirty="0">
                <a:highlight>
                  <a:srgbClr val="FFCC66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orang </a:t>
            </a:r>
            <a:r>
              <a:rPr lang="en-ID" sz="2800" dirty="0" err="1">
                <a:highlight>
                  <a:srgbClr val="FFCC66"/>
                </a:highlight>
                <a:latin typeface="Impact" panose="020B0806030902050204" pitchFamily="34" charset="0"/>
              </a:rPr>
              <a:t>percaya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highlight>
                  <a:srgbClr val="FFCC66"/>
                </a:highlight>
                <a:latin typeface="Impact" panose="020B0806030902050204" pitchFamily="34" charset="0"/>
              </a:rPr>
              <a:t>dapat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highlight>
                  <a:srgbClr val="FFCC66"/>
                </a:highlight>
                <a:latin typeface="Impact" panose="020B0806030902050204" pitchFamily="34" charset="0"/>
              </a:rPr>
              <a:t>memenangkan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 orang-orang dunia </a:t>
            </a:r>
            <a:r>
              <a:rPr lang="en-ID" sz="2800" dirty="0" err="1">
                <a:highlight>
                  <a:srgbClr val="FFCC66"/>
                </a:highlight>
                <a:latin typeface="Impact" panose="020B0806030902050204" pitchFamily="34" charset="0"/>
              </a:rPr>
              <a:t>untuk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highlight>
                  <a:srgbClr val="FFCC66"/>
                </a:highlight>
                <a:latin typeface="Impact" panose="020B0806030902050204" pitchFamily="34" charset="0"/>
              </a:rPr>
              <a:t>beriman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highlight>
                  <a:srgbClr val="FFCC66"/>
                </a:highlight>
                <a:latin typeface="Impact" panose="020B0806030902050204" pitchFamily="34" charset="0"/>
              </a:rPr>
              <a:t>kepada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 </a:t>
            </a:r>
            <a:r>
              <a:rPr lang="en-ID" sz="2800" dirty="0" err="1">
                <a:highlight>
                  <a:srgbClr val="FFCC66"/>
                </a:highlight>
                <a:latin typeface="Impact" panose="020B0806030902050204" pitchFamily="34" charset="0"/>
              </a:rPr>
              <a:t>Kristus</a:t>
            </a:r>
            <a:r>
              <a:rPr lang="en-ID" sz="2800" dirty="0">
                <a:highlight>
                  <a:srgbClr val="FFCC66"/>
                </a:highlight>
                <a:latin typeface="Impact" panose="020B0806030902050204" pitchFamily="34" charset="0"/>
              </a:rPr>
              <a:t> </a:t>
            </a:r>
            <a:r>
              <a:rPr lang="en-ID" sz="2800" dirty="0">
                <a:highlight>
                  <a:srgbClr val="FFCC66"/>
                </a:highlight>
                <a:latin typeface="Tw Cen MT Condensed Extra Bold" panose="020B0803020202020204" pitchFamily="34" charset="0"/>
              </a:rPr>
              <a:t>:</a:t>
            </a:r>
            <a:r>
              <a:rPr lang="en-ID" sz="2800" dirty="0">
                <a:latin typeface="Tw Cen MT Condensed Extra Bold" panose="020B0803020202020204" pitchFamily="34" charset="0"/>
              </a:rPr>
              <a:t> "</a:t>
            </a:r>
            <a:r>
              <a:rPr lang="en-ID" sz="28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segala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sesuatu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ditelanjangi</a:t>
            </a:r>
            <a:r>
              <a:rPr lang="en-ID" sz="2800" dirty="0">
                <a:latin typeface="Tw Cen MT Condensed Extra Bold" panose="020B0803020202020204" pitchFamily="34" charset="0"/>
              </a:rPr>
              <a:t> oleh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menjadi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nampak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sebab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nampak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terang</a:t>
            </a:r>
            <a:r>
              <a:rPr lang="en-ID" sz="2800" dirty="0">
                <a:latin typeface="Tw Cen MT Condensed Extra Bold" panose="020B0803020202020204" pitchFamily="34" charset="0"/>
              </a:rPr>
              <a:t>. Ketika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2800" dirty="0">
                <a:latin typeface="Tw Cen MT Condensed Extra Bold" panose="020B0803020202020204" pitchFamily="34" charset="0"/>
              </a:rPr>
              <a:t> orang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merosot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disingkapkan</a:t>
            </a:r>
            <a:r>
              <a:rPr lang="en-ID" sz="2800" dirty="0">
                <a:latin typeface="Tw Cen MT Condensed Extra Bold" panose="020B0803020202020204" pitchFamily="34" charset="0"/>
              </a:rPr>
              <a:t> oleh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terang</a:t>
            </a:r>
            <a:r>
              <a:rPr lang="en-ID" sz="2800" dirty="0">
                <a:latin typeface="Tw Cen MT Condensed Extra Bold" panose="020B0803020202020204" pitchFamily="34" charset="0"/>
              </a:rPr>
              <a:t>, orang-orang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duniawi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perilaku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apa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tanpa</a:t>
            </a:r>
            <a:r>
              <a:rPr lang="en-ID" sz="2800" dirty="0">
                <a:latin typeface="Tw Cen MT Condensed Extra Bold" panose="020B0803020202020204" pitchFamily="34" charset="0"/>
              </a:rPr>
              <a:t> masa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depan</a:t>
            </a:r>
            <a:r>
              <a:rPr lang="en-ID" sz="2800" dirty="0"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mendatangkan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murka</a:t>
            </a:r>
            <a:r>
              <a:rPr lang="en-ID" sz="2800" dirty="0">
                <a:latin typeface="Tw Cen MT Condensed Extra Bold" panose="020B0803020202020204" pitchFamily="34" charset="0"/>
              </a:rPr>
              <a:t>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5:5-6], dan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mengalami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transformasi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dari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kegelapan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menjadi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terang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transformasi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>
                <a:latin typeface="Tw Cen MT Condensed Extra Bold" panose="020B0803020202020204" pitchFamily="34" charset="0"/>
              </a:rPr>
              <a:t>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dialami</a:t>
            </a:r>
            <a:r>
              <a:rPr lang="en-ID" sz="2800" dirty="0">
                <a:latin typeface="Tw Cen MT Condensed Extra Bold" panose="020B0803020202020204" pitchFamily="34" charset="0"/>
              </a:rPr>
              <a:t> oleh para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pembaca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surat</a:t>
            </a:r>
            <a:r>
              <a:rPr lang="en-ID" sz="2800" dirty="0">
                <a:latin typeface="Tw Cen MT Condensed Extra Bold" panose="020B0803020202020204" pitchFamily="34" charset="0"/>
              </a:rPr>
              <a:t> Paulus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2800" dirty="0">
                <a:latin typeface="Tw Cen MT Condensed Extra Bold" panose="020B0803020202020204" pitchFamily="34" charset="0"/>
              </a:rPr>
              <a:t> [</a:t>
            </a:r>
            <a:r>
              <a:rPr lang="en-ID" sz="28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2800" dirty="0">
                <a:latin typeface="Tw Cen MT Condensed Extra Bold" panose="020B0803020202020204" pitchFamily="34" charset="0"/>
              </a:rPr>
              <a:t> 5:8].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5F1CD3-B1D7-B65C-C76D-F30B1D57E53D}"/>
              </a:ext>
            </a:extLst>
          </p:cNvPr>
          <p:cNvSpPr/>
          <p:nvPr/>
        </p:nvSpPr>
        <p:spPr>
          <a:xfrm>
            <a:off x="304800" y="2459503"/>
            <a:ext cx="94701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12686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380117-EF42-CB73-2E5D-80BAB3D5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A22873-7567-62BA-B8E5-30BC3475C7DB}"/>
              </a:ext>
            </a:extLst>
          </p:cNvPr>
          <p:cNvSpPr txBox="1"/>
          <p:nvPr/>
        </p:nvSpPr>
        <p:spPr>
          <a:xfrm>
            <a:off x="1875181" y="1166842"/>
            <a:ext cx="683149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Orang </a:t>
            </a:r>
            <a:r>
              <a:rPr lang="en-ID" sz="3200" dirty="0" err="1">
                <a:latin typeface="Impact" panose="020B0806030902050204" pitchFamily="34" charset="0"/>
              </a:rPr>
              <a:t>percaya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menyadari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peran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sebagai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misionaris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memberikan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seruan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nyaring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yaitu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>
                <a:latin typeface="Tw Cen MT Condensed Extra Bold" panose="020B0803020202020204" pitchFamily="34" charset="0"/>
              </a:rPr>
              <a:t>: "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Bangunlah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tidur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bangkitlah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mati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bercahaya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latin typeface="Tw Cen MT Condensed Extra Bold" panose="020B0803020202020204" pitchFamily="34" charset="0"/>
              </a:rPr>
              <a:t>" [</a:t>
            </a:r>
            <a:r>
              <a:rPr lang="en-ID" sz="32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latin typeface="Tw Cen MT Condensed Extra Bold" panose="020B0803020202020204" pitchFamily="34" charset="0"/>
              </a:rPr>
              <a:t> 5:14]. </a:t>
            </a:r>
          </a:p>
          <a:p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seruan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bangkit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tidur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rohani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mengalami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kehadiran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 yang 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mengubahkan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155F72-D5B6-327B-643C-C7A0F46A1588}"/>
              </a:ext>
            </a:extLst>
          </p:cNvPr>
          <p:cNvSpPr/>
          <p:nvPr/>
        </p:nvSpPr>
        <p:spPr>
          <a:xfrm>
            <a:off x="637142" y="2253427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65148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7FF370-285C-94D0-092A-8C3FD51D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7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SEGERA MENERIMA TAWARAN 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23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A9D78-A88E-BF6F-F2B7-5C0488B08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24" y="1781176"/>
            <a:ext cx="7911548" cy="4895850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r>
              <a:rPr lang="nn-NO" sz="2600" dirty="0">
                <a:latin typeface="Impact" panose="020B0806030902050204" pitchFamily="34" charset="0"/>
              </a:rPr>
              <a:t>Efesus 5:15 </a:t>
            </a:r>
            <a:r>
              <a:rPr lang="nn-NO" sz="2600" dirty="0">
                <a:latin typeface="Franklin Gothic Medium Cond" panose="020B0606030402020204" pitchFamily="34" charset="0"/>
              </a:rPr>
              <a:t>"Karena itu, </a:t>
            </a:r>
            <a:r>
              <a:rPr lang="nn-NO" sz="2600" dirty="0">
                <a:solidFill>
                  <a:srgbClr val="C00000"/>
                </a:solidFill>
                <a:latin typeface="Impact" panose="020B0806030902050204" pitchFamily="34" charset="0"/>
              </a:rPr>
              <a:t>perhatikanlah dengan saksama, bagaimana kamu hidup</a:t>
            </a:r>
            <a:r>
              <a:rPr lang="nn-NO" sz="2600" dirty="0">
                <a:latin typeface="Franklin Gothic Medium Cond" panose="020B0606030402020204" pitchFamily="34" charset="0"/>
              </a:rPr>
              <a:t>, </a:t>
            </a:r>
            <a:r>
              <a:rPr lang="nn-NO" sz="2600" dirty="0">
                <a:latin typeface="Gill Sans Nova Cond XBd" panose="020B0A06020104020203" pitchFamily="34" charset="0"/>
              </a:rPr>
              <a:t>janganlah seperti orang bebal, tetapi seperti orang arif".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Rasul Paulus </a:t>
            </a:r>
            <a:r>
              <a:rPr lang="en-ID" sz="2600" dirty="0" err="1">
                <a:latin typeface="Franklin Gothic Medium Cond" panose="020B0606030402020204" pitchFamily="34" charset="0"/>
              </a:rPr>
              <a:t>telah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berulang</a:t>
            </a:r>
            <a:r>
              <a:rPr lang="en-ID" sz="2600" dirty="0">
                <a:latin typeface="Franklin Gothic Medium Cond" panose="020B0606030402020204" pitchFamily="34" charset="0"/>
              </a:rPr>
              <a:t> kali </a:t>
            </a:r>
            <a:r>
              <a:rPr lang="en-ID" sz="2600" dirty="0" err="1">
                <a:latin typeface="Franklin Gothic Medium Cond" panose="020B0606030402020204" pitchFamily="34" charset="0"/>
              </a:rPr>
              <a:t>menggunakan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metafora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Perjanjian</a:t>
            </a:r>
            <a:r>
              <a:rPr lang="en-ID" sz="2600" dirty="0">
                <a:latin typeface="Franklin Gothic Medium Cond" panose="020B0606030402020204" pitchFamily="34" charset="0"/>
              </a:rPr>
              <a:t> Lama </a:t>
            </a:r>
            <a:r>
              <a:rPr lang="en-ID" sz="26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"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berjalan</a:t>
            </a:r>
            <a:r>
              <a:rPr lang="en-ID" sz="2600" dirty="0">
                <a:solidFill>
                  <a:srgbClr val="C00000"/>
                </a:solidFill>
                <a:latin typeface="Impact" panose="020B0806030902050204" pitchFamily="34" charset="0"/>
              </a:rPr>
              <a:t>"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bagaimana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seseorang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hidup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Di </a:t>
            </a:r>
            <a:r>
              <a:rPr lang="en-ID" sz="2600" dirty="0" err="1">
                <a:latin typeface="Franklin Gothic Medium Cond" panose="020B0606030402020204" pitchFamily="34" charset="0"/>
              </a:rPr>
              <a:t>sini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menggunakan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metafora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mendorong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pemuridan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diinginkan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</a:p>
          <a:p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Kita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harus"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memperhatikan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langkah</a:t>
            </a:r>
            <a:r>
              <a:rPr lang="en-ID" sz="26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"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ketika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berjalan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jalan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kasar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atau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Medium Cond" panose="020B0606030402020204" pitchFamily="34" charset="0"/>
              </a:rPr>
              <a:t>gelap</a:t>
            </a:r>
            <a:r>
              <a:rPr lang="en-ID" sz="2600" dirty="0">
                <a:highlight>
                  <a:srgbClr val="FFFF00"/>
                </a:highlight>
                <a:latin typeface="Franklin Gothic Medium Cond" panose="020B0606030402020204" pitchFamily="34" charset="0"/>
              </a:rPr>
              <a:t>.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latin typeface="Gill Sans Ultra Bold Condensed" panose="020B0A06020104020203" pitchFamily="34" charset="0"/>
              </a:rPr>
              <a:t>Orang </a:t>
            </a:r>
            <a:r>
              <a:rPr lang="en-ID" sz="2600" dirty="0" err="1">
                <a:latin typeface="Gill Sans Ultra Bold Condensed" panose="020B0A06020104020203" pitchFamily="34" charset="0"/>
              </a:rPr>
              <a:t>percaya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harus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memperhatikan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saksama</a:t>
            </a:r>
            <a:r>
              <a:rPr lang="en-ID" sz="2600" dirty="0">
                <a:latin typeface="Gill Sans Ultra Bold Condensed" panose="020B0A06020104020203" pitchFamily="34" charset="0"/>
              </a:rPr>
              <a:t>, </a:t>
            </a:r>
            <a:r>
              <a:rPr lang="en-ID" sz="2600" dirty="0" err="1">
                <a:latin typeface="Gill Sans Ultra Bold Condensed" panose="020B0A06020104020203" pitchFamily="34" charset="0"/>
              </a:rPr>
              <a:t>bagaimana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hidup</a:t>
            </a:r>
            <a:r>
              <a:rPr lang="en-ID" sz="2600" dirty="0"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692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34855-A2EA-A8CD-2045-969A7141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85" y="3591342"/>
            <a:ext cx="6450858" cy="649353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Impact" panose="020B0806030902050204" pitchFamily="34" charset="0"/>
                <a:cs typeface="Aharoni" panose="02010803020104030203" pitchFamily="2" charset="-79"/>
              </a:rPr>
              <a:t>EFESUS 5 : 15-17</a:t>
            </a:r>
            <a:endParaRPr lang="en-ID" sz="4000" dirty="0"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3B625-C476-80E6-29BF-7EFEC6FCA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23" b="1848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0B29F-B3A6-3342-043D-5AA857972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34" y="4460183"/>
            <a:ext cx="7739681" cy="225286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US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latin typeface="Tw Cen MT Condensed Extra Bold" panose="020B0803020202020204" pitchFamily="34" charset="0"/>
              </a:rPr>
              <a:t>“Karena </a:t>
            </a:r>
            <a:r>
              <a:rPr lang="en-US" dirty="0" err="1">
                <a:latin typeface="Tw Cen MT Condensed Extra Bold" panose="020B0803020202020204" pitchFamily="34" charset="0"/>
              </a:rPr>
              <a:t>itu</a:t>
            </a:r>
            <a:r>
              <a:rPr lang="en-US" dirty="0">
                <a:latin typeface="Tw Cen MT Condensed Extra Bold" panose="020B0803020202020204" pitchFamily="34" charset="0"/>
              </a:rPr>
              <a:t>, </a:t>
            </a:r>
            <a:r>
              <a:rPr lang="en-US" dirty="0" err="1">
                <a:latin typeface="Tw Cen MT Condensed Extra Bold" panose="020B0803020202020204" pitchFamily="34" charset="0"/>
              </a:rPr>
              <a:t>perhatikanlah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dengan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saksama</a:t>
            </a:r>
            <a:r>
              <a:rPr lang="en-US" dirty="0">
                <a:latin typeface="Tw Cen MT Condensed Extra Bold" panose="020B0803020202020204" pitchFamily="34" charset="0"/>
              </a:rPr>
              <a:t>, </a:t>
            </a:r>
            <a:r>
              <a:rPr lang="en-US" dirty="0" err="1">
                <a:latin typeface="Tw Cen MT Condensed Extra Bold" panose="020B0803020202020204" pitchFamily="34" charset="0"/>
              </a:rPr>
              <a:t>bagaimana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kamu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hidup</a:t>
            </a:r>
            <a:r>
              <a:rPr lang="en-US" dirty="0">
                <a:latin typeface="Tw Cen MT Condensed Extra Bold" panose="020B0803020202020204" pitchFamily="34" charset="0"/>
              </a:rPr>
              <a:t>, </a:t>
            </a:r>
            <a:r>
              <a:rPr lang="en-US" dirty="0" err="1">
                <a:latin typeface="Tw Cen MT Condensed Extra Bold" panose="020B0803020202020204" pitchFamily="34" charset="0"/>
              </a:rPr>
              <a:t>janganlah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seperti</a:t>
            </a:r>
            <a:r>
              <a:rPr lang="en-US" dirty="0">
                <a:latin typeface="Tw Cen MT Condensed Extra Bold" panose="020B0803020202020204" pitchFamily="34" charset="0"/>
              </a:rPr>
              <a:t> orang </a:t>
            </a:r>
            <a:r>
              <a:rPr lang="en-US" dirty="0" err="1">
                <a:latin typeface="Tw Cen MT Condensed Extra Bold" panose="020B0803020202020204" pitchFamily="34" charset="0"/>
              </a:rPr>
              <a:t>bebal</a:t>
            </a:r>
            <a:r>
              <a:rPr lang="en-US" dirty="0">
                <a:latin typeface="Tw Cen MT Condensed Extra Bold" panose="020B0803020202020204" pitchFamily="34" charset="0"/>
              </a:rPr>
              <a:t>, </a:t>
            </a:r>
            <a:r>
              <a:rPr lang="en-US" dirty="0" err="1">
                <a:latin typeface="Tw Cen MT Condensed Extra Bold" panose="020B0803020202020204" pitchFamily="34" charset="0"/>
              </a:rPr>
              <a:t>tetapi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seperti</a:t>
            </a:r>
            <a:r>
              <a:rPr lang="en-US" dirty="0">
                <a:latin typeface="Tw Cen MT Condensed Extra Bold" panose="020B0803020202020204" pitchFamily="34" charset="0"/>
              </a:rPr>
              <a:t> orang </a:t>
            </a:r>
            <a:r>
              <a:rPr lang="en-US" dirty="0" err="1">
                <a:latin typeface="Tw Cen MT Condensed Extra Bold" panose="020B0803020202020204" pitchFamily="34" charset="0"/>
              </a:rPr>
              <a:t>arif</a:t>
            </a:r>
            <a:r>
              <a:rPr lang="en-US" dirty="0">
                <a:latin typeface="Tw Cen MT Condensed Extra Bold" panose="020B0803020202020204" pitchFamily="34" charset="0"/>
              </a:rPr>
              <a:t>, dan </a:t>
            </a:r>
            <a:r>
              <a:rPr lang="en-US" dirty="0" err="1">
                <a:latin typeface="Tw Cen MT Condensed Extra Bold" panose="020B0803020202020204" pitchFamily="34" charset="0"/>
              </a:rPr>
              <a:t>pergunakanlah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waktu</a:t>
            </a:r>
            <a:r>
              <a:rPr lang="en-US" dirty="0">
                <a:latin typeface="Tw Cen MT Condensed Extra Bold" panose="020B0803020202020204" pitchFamily="34" charset="0"/>
              </a:rPr>
              <a:t> yang </a:t>
            </a:r>
            <a:r>
              <a:rPr lang="en-US" dirty="0" err="1">
                <a:latin typeface="Tw Cen MT Condensed Extra Bold" panose="020B0803020202020204" pitchFamily="34" charset="0"/>
              </a:rPr>
              <a:t>ada</a:t>
            </a:r>
            <a:r>
              <a:rPr lang="en-US" dirty="0">
                <a:latin typeface="Tw Cen MT Condensed Extra Bold" panose="020B0803020202020204" pitchFamily="34" charset="0"/>
              </a:rPr>
              <a:t>, </a:t>
            </a:r>
            <a:r>
              <a:rPr lang="en-US" dirty="0" err="1">
                <a:latin typeface="Tw Cen MT Condensed Extra Bold" panose="020B0803020202020204" pitchFamily="34" charset="0"/>
              </a:rPr>
              <a:t>karena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hari-hari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ini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adalah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jahat</a:t>
            </a:r>
            <a:r>
              <a:rPr lang="en-US" dirty="0">
                <a:latin typeface="Tw Cen MT Condensed Extra Bold" panose="020B0803020202020204" pitchFamily="34" charset="0"/>
              </a:rPr>
              <a:t>. </a:t>
            </a:r>
            <a:r>
              <a:rPr lang="en-US" dirty="0" err="1">
                <a:latin typeface="Tw Cen MT Condensed Extra Bold" panose="020B0803020202020204" pitchFamily="34" charset="0"/>
              </a:rPr>
              <a:t>Sebab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itu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janganlah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kamu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bodoh</a:t>
            </a:r>
            <a:r>
              <a:rPr lang="en-US" dirty="0">
                <a:latin typeface="Tw Cen MT Condensed Extra Bold" panose="020B0803020202020204" pitchFamily="34" charset="0"/>
              </a:rPr>
              <a:t>, </a:t>
            </a:r>
            <a:r>
              <a:rPr lang="en-US" dirty="0" err="1">
                <a:latin typeface="Tw Cen MT Condensed Extra Bold" panose="020B0803020202020204" pitchFamily="34" charset="0"/>
              </a:rPr>
              <a:t>tetapi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usahakanlah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supaya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kamu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mengerti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kehendak</a:t>
            </a:r>
            <a:r>
              <a:rPr lang="en-US" dirty="0">
                <a:latin typeface="Tw Cen MT Condensed Extra Bold" panose="020B0803020202020204" pitchFamily="34" charset="0"/>
              </a:rPr>
              <a:t> </a:t>
            </a:r>
            <a:r>
              <a:rPr lang="en-US" dirty="0" err="1">
                <a:latin typeface="Tw Cen MT Condensed Extra Bold" panose="020B0803020202020204" pitchFamily="34" charset="0"/>
              </a:rPr>
              <a:t>Tuhan</a:t>
            </a:r>
            <a:r>
              <a:rPr lang="en-US" dirty="0">
                <a:latin typeface="Tw Cen MT Condensed Extra Bold" panose="020B0803020202020204" pitchFamily="34" charset="0"/>
              </a:rPr>
              <a:t>.”</a:t>
            </a:r>
          </a:p>
          <a:p>
            <a:pPr marL="0" indent="0" algn="ctr">
              <a:buNone/>
            </a:pPr>
            <a:endParaRPr lang="en-US" dirty="0">
              <a:latin typeface="Tw Cen MT Condensed Extra Bold" panose="020B0803020202020204" pitchFamily="34" charset="0"/>
            </a:endParaRPr>
          </a:p>
          <a:p>
            <a:pPr marL="0" indent="0" algn="ctr">
              <a:buNone/>
            </a:pPr>
            <a:endParaRPr lang="en-ID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86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F22F50-8E90-2CC4-122E-9647EB8F3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0A4DB-5FEB-A591-70E3-4ED7FE7EF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758" y="479563"/>
            <a:ext cx="6706842" cy="2635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Medium Cond" panose="020B0606030402020204" pitchFamily="34" charset="0"/>
              </a:rPr>
              <a:t>Sejajar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Efesus</a:t>
            </a:r>
            <a:r>
              <a:rPr lang="en-ID" dirty="0">
                <a:latin typeface="Impact" panose="020B0806030902050204" pitchFamily="34" charset="0"/>
              </a:rPr>
              <a:t> 5:15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Efesus</a:t>
            </a:r>
            <a:r>
              <a:rPr lang="en-ID" dirty="0">
                <a:latin typeface="Impact" panose="020B0806030902050204" pitchFamily="34" charset="0"/>
              </a:rPr>
              <a:t> 5:17</a:t>
            </a:r>
            <a:r>
              <a:rPr lang="en-ID" dirty="0">
                <a:latin typeface="Franklin Gothic Medium Cond" panose="020B0606030402020204" pitchFamily="34" charset="0"/>
              </a:rPr>
              <a:t>, di </a:t>
            </a:r>
            <a:r>
              <a:rPr lang="en-ID" dirty="0" err="1">
                <a:latin typeface="Franklin Gothic Medium Cond" panose="020B0606030402020204" pitchFamily="34" charset="0"/>
              </a:rPr>
              <a:t>sini</a:t>
            </a:r>
            <a:r>
              <a:rPr lang="en-ID" dirty="0">
                <a:latin typeface="Franklin Gothic Medium Cond" panose="020B0606030402020204" pitchFamily="34" charset="0"/>
              </a:rPr>
              <a:t> Paulus </a:t>
            </a:r>
            <a:r>
              <a:rPr lang="en-ID" dirty="0" err="1">
                <a:latin typeface="Franklin Gothic Medium Cond" panose="020B0606030402020204" pitchFamily="34" charset="0"/>
              </a:rPr>
              <a:t>menekankan</a:t>
            </a:r>
            <a:r>
              <a:rPr lang="en-ID" dirty="0">
                <a:latin typeface="Franklin Gothic Medium Cond" panose="020B0606030402020204" pitchFamily="34" charset="0"/>
              </a:rPr>
              <a:t> arti </a:t>
            </a:r>
            <a:r>
              <a:rPr lang="en-ID" dirty="0" err="1">
                <a:latin typeface="Franklin Gothic Medium Cond" panose="020B0606030402020204" pitchFamily="34" charset="0"/>
              </a:rPr>
              <a:t>hidup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sebagai</a:t>
            </a:r>
            <a:r>
              <a:rPr lang="en-ID" dirty="0">
                <a:latin typeface="Franklin Gothic Medium Cond" panose="020B0606030402020204" pitchFamily="34" charset="0"/>
              </a:rPr>
              <a:t> orang yang </a:t>
            </a:r>
            <a:r>
              <a:rPr lang="en-ID" dirty="0" err="1">
                <a:latin typeface="Franklin Gothic Medium Cond" panose="020B0606030402020204" pitchFamily="34" charset="0"/>
              </a:rPr>
              <a:t>bijak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Efesus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5:17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janganlah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bodoh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usahakanlah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mengerti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kehendak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EFB820-084D-A60A-55F0-FF3EAFA6806D}"/>
              </a:ext>
            </a:extLst>
          </p:cNvPr>
          <p:cNvSpPr txBox="1"/>
          <p:nvPr/>
        </p:nvSpPr>
        <p:spPr>
          <a:xfrm>
            <a:off x="304800" y="3269894"/>
            <a:ext cx="401002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hal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ini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kita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tidak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mencari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hikmat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dalam</a:t>
            </a:r>
            <a:r>
              <a:rPr lang="en-ID" sz="2800" dirty="0">
                <a:latin typeface="Franklin Gothic Medium Cond" panose="020B0606030402020204" pitchFamily="34" charset="0"/>
              </a:rPr>
              <a:t> </a:t>
            </a:r>
            <a:r>
              <a:rPr lang="en-ID" sz="2800" dirty="0" err="1">
                <a:latin typeface="Franklin Gothic Medium Cond" panose="020B0606030402020204" pitchFamily="34" charset="0"/>
              </a:rPr>
              <a:t>diri</a:t>
            </a:r>
            <a:r>
              <a:rPr lang="en-ID" sz="2800" dirty="0">
                <a:latin typeface="Franklin Gothic Medium Cond" panose="020B0606030402020204" pitchFamily="34" charset="0"/>
              </a:rPr>
              <a:t>. 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Menjadi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bijaksana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berarti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menjangkau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melampaui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diri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sendiri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,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untuk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"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mengerti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apa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kehendak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Gill Sans Ultra Bold Condensed" panose="020B0A06020104020203" pitchFamily="34" charset="0"/>
              </a:rPr>
              <a:t>Tuhan</a:t>
            </a:r>
            <a:r>
              <a:rPr lang="en-ID" sz="2800" dirty="0">
                <a:solidFill>
                  <a:srgbClr val="002060"/>
                </a:solidFill>
                <a:latin typeface="Gill Sans Ultra Bold Condensed" panose="020B0A06020104020203" pitchFamily="34" charset="0"/>
              </a:rPr>
              <a:t>".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2E08C-E77A-11D9-507F-BAAF03CA7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25" y="3429000"/>
            <a:ext cx="4527090" cy="25464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5095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B68E04-96AB-F434-72CA-9AD7FCDA4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43" r="26446" b="-2"/>
          <a:stretch/>
        </p:blipFill>
        <p:spPr>
          <a:xfrm>
            <a:off x="1" y="1587"/>
            <a:ext cx="4571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45AF9-945A-E244-D994-3BD195008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5749" y="457200"/>
            <a:ext cx="4343951" cy="5781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Nasihat</a:t>
            </a:r>
            <a:r>
              <a:rPr lang="en-ID" sz="3000" dirty="0">
                <a:latin typeface="Tw Cen MT Condensed Extra Bold" panose="020B0803020202020204" pitchFamily="34" charset="0"/>
              </a:rPr>
              <a:t> Paulus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berikutnya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>
                <a:latin typeface="Impact" panose="020B0806030902050204" pitchFamily="34" charset="0"/>
              </a:rPr>
              <a:t>"</a:t>
            </a:r>
            <a:r>
              <a:rPr lang="en-ID" sz="3000" dirty="0" err="1">
                <a:latin typeface="Impact" panose="020B0806030902050204" pitchFamily="34" charset="0"/>
              </a:rPr>
              <a:t>Pergunakanlah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waktu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ada</a:t>
            </a:r>
            <a:r>
              <a:rPr lang="en-ID" sz="3000" dirty="0">
                <a:latin typeface="Impact" panose="020B0806030902050204" pitchFamily="34" charset="0"/>
              </a:rPr>
              <a:t>" </a:t>
            </a:r>
            <a:r>
              <a:rPr lang="en-ID" sz="3000" dirty="0">
                <a:latin typeface="Tw Cen MT Condensed Extra Bold" panose="020B0803020202020204" pitchFamily="34" charset="0"/>
              </a:rPr>
              <a:t>[</a:t>
            </a:r>
            <a:r>
              <a:rPr lang="en-ID" sz="30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000" dirty="0">
                <a:latin typeface="Tw Cen MT Condensed Extra Bold" panose="020B0803020202020204" pitchFamily="34" charset="0"/>
              </a:rPr>
              <a:t> 5:16].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Ungkapan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diambil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istilah</a:t>
            </a:r>
            <a:r>
              <a:rPr lang="en-ID" dirty="0">
                <a:latin typeface="Tw Cen MT Condensed Extra Bold" panose="020B0803020202020204" pitchFamily="34" charset="0"/>
              </a:rPr>
              <a:t> di pasar,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intensif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kata </a:t>
            </a:r>
            <a:r>
              <a:rPr lang="en-ID" dirty="0" err="1">
                <a:latin typeface="Tw Cen MT Condensed Extra Bold" panose="020B0803020202020204" pitchFamily="34" charset="0"/>
              </a:rPr>
              <a:t>kerja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membeli</a:t>
            </a:r>
            <a:r>
              <a:rPr lang="en-ID" dirty="0">
                <a:latin typeface="Tw Cen MT Condensed Extra Bold" panose="020B0803020202020204" pitchFamily="34" charset="0"/>
              </a:rPr>
              <a:t>" dan </a:t>
            </a:r>
            <a:r>
              <a:rPr lang="en-ID" dirty="0" err="1">
                <a:latin typeface="Tw Cen MT Condensed Extra Bold" panose="020B0803020202020204" pitchFamily="34" charset="0"/>
              </a:rPr>
              <a:t>berarti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segera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menerima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tawaran</a:t>
            </a:r>
            <a:r>
              <a:rPr lang="en-ID" dirty="0">
                <a:latin typeface="Tw Cen MT Condensed Extra Bold" panose="020B08030202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rgbClr val="FF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berarti</a:t>
            </a:r>
            <a:r>
              <a:rPr lang="en-ID" dirty="0">
                <a:solidFill>
                  <a:srgbClr val="FF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mengambil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segera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ditawarkan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menunggu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kedatangan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kembali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3077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2E944E-B020-17B3-9984-412D8EAEC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17" b="4556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EB27F-EBA1-8DDD-7A26-BFDA40285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43" y="3752850"/>
            <a:ext cx="8269357" cy="297925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Gill Sans Ultra Bold Condensed" panose="020B0A06020104020203" pitchFamily="34" charset="0"/>
              </a:rPr>
              <a:t>"Waktu" di </a:t>
            </a:r>
            <a:r>
              <a:rPr lang="en-ID" dirty="0" err="1">
                <a:latin typeface="Gill Sans Ultra Bold Condensed" panose="020B0A06020104020203" pitchFamily="34" charset="0"/>
              </a:rPr>
              <a:t>sini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latin typeface="Gill Sans Ultra Bold Condensed" panose="020B0A06020104020203" pitchFamily="34" charset="0"/>
              </a:rPr>
              <a:t> kata Yunani </a:t>
            </a:r>
            <a:r>
              <a:rPr lang="en-ID" dirty="0" err="1">
                <a:latin typeface="Gill Sans Ultra Bold Condensed" panose="020B0A06020104020203" pitchFamily="34" charset="0"/>
              </a:rPr>
              <a:t>kairos</a:t>
            </a:r>
            <a:r>
              <a:rPr lang="en-ID" dirty="0">
                <a:latin typeface="Gill Sans Ultra Bold Condensed" panose="020B0A06020104020203" pitchFamily="34" charset="0"/>
              </a:rPr>
              <a:t>, yang </a:t>
            </a:r>
            <a:r>
              <a:rPr lang="en-ID" dirty="0" err="1">
                <a:latin typeface="Gill Sans Ultra Bold Condensed" panose="020B0A06020104020203" pitchFamily="34" charset="0"/>
              </a:rPr>
              <a:t>menggambarkan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momen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kesempatan</a:t>
            </a:r>
            <a:r>
              <a:rPr lang="en-ID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"Waktu" </a:t>
            </a:r>
            <a:r>
              <a:rPr lang="en-ID" dirty="0" err="1">
                <a:latin typeface="Franklin Gothic Medium Cond" panose="020B0606030402020204" pitchFamily="34" charset="0"/>
              </a:rPr>
              <a:t>sampai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akhir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periode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menjanjikan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digunakan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secara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maksimal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 juga </a:t>
            </a:r>
            <a:r>
              <a:rPr lang="en-ID" dirty="0" err="1">
                <a:latin typeface="Franklin Gothic Medium Cond" panose="020B0606030402020204" pitchFamily="34" charset="0"/>
              </a:rPr>
              <a:t>merupakan</a:t>
            </a:r>
            <a:r>
              <a:rPr lang="en-ID" dirty="0">
                <a:latin typeface="Franklin Gothic Medium Cond" panose="020B0606030402020204" pitchFamily="34" charset="0"/>
              </a:rPr>
              <a:t> masa yang </a:t>
            </a:r>
            <a:r>
              <a:rPr lang="en-ID" dirty="0" err="1">
                <a:latin typeface="Franklin Gothic Medium Cond" panose="020B0606030402020204" pitchFamily="34" charset="0"/>
              </a:rPr>
              <a:t>menantang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"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hari-hari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jahat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" </a:t>
            </a:r>
            <a:r>
              <a:rPr lang="en-ID" dirty="0">
                <a:latin typeface="Franklin Gothic Medium Cond" panose="020B0606030402020204" pitchFamily="34" charset="0"/>
              </a:rPr>
              <a:t>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5:16; 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6:13; Galatia 1:4] dan </a:t>
            </a:r>
            <a:r>
              <a:rPr lang="en-ID" dirty="0" err="1">
                <a:latin typeface="Franklin Gothic Medium Cond" panose="020B0606030402020204" pitchFamily="34" charset="0"/>
              </a:rPr>
              <a:t>karena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"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jalan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dunia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"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didominasi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oleh "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penguasa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kerajaan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Medium Cond" panose="020B0606030402020204" pitchFamily="34" charset="0"/>
              </a:rPr>
              <a:t>angkasa</a:t>
            </a:r>
            <a:r>
              <a:rPr lang="en-ID" b="1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" </a:t>
            </a:r>
            <a:r>
              <a:rPr lang="en-ID" dirty="0">
                <a:latin typeface="Franklin Gothic Medium Cond" panose="020B0606030402020204" pitchFamily="34" charset="0"/>
              </a:rPr>
              <a:t>[</a:t>
            </a:r>
            <a:r>
              <a:rPr lang="en-ID" dirty="0" err="1">
                <a:latin typeface="Franklin Gothic Medium Cond" panose="020B0606030402020204" pitchFamily="34" charset="0"/>
              </a:rPr>
              <a:t>Efesus</a:t>
            </a:r>
            <a:r>
              <a:rPr lang="en-ID" dirty="0">
                <a:latin typeface="Franklin Gothic Medium Cond" panose="020B0606030402020204" pitchFamily="34" charset="0"/>
              </a:rPr>
              <a:t> 2:2].</a:t>
            </a:r>
          </a:p>
        </p:txBody>
      </p:sp>
    </p:spTree>
    <p:extLst>
      <p:ext uri="{BB962C8B-B14F-4D97-AF65-F5344CB8AC3E}">
        <p14:creationId xmlns:p14="http://schemas.microsoft.com/office/powerpoint/2010/main" val="157448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2EDA4-AA15-1C14-CBC0-F20FC9803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13" y="490330"/>
            <a:ext cx="5189161" cy="60960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Ketika orang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percaya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menantikan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kedatangan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Kristus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kembali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mereka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hidup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di masa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sulit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yang Paulus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gambarkan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sebagai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pasar yang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berbahaya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namun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dapat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sz="2400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beruntung</a:t>
            </a:r>
            <a:r>
              <a:rPr lang="en-ID" sz="24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marL="0" indent="0">
              <a:buNone/>
            </a:pPr>
            <a:endParaRPr lang="en-ID" sz="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berhati-hati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penggunaan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waktu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tersisa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seperti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halnya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pemburu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barang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murah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selama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penjualan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singkat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menawarkan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diskon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besar</a:t>
            </a:r>
            <a:r>
              <a:rPr lang="en-ID" sz="2600" dirty="0">
                <a:latin typeface="Franklin Gothic Medium Cond" panose="020B06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Meskipun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membeli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keselamatan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gambarannya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Medium Cond" panose="020B0606030402020204" pitchFamily="34" charset="0"/>
              </a:rPr>
              <a:t>adalah</a:t>
            </a:r>
            <a:r>
              <a:rPr lang="en-ID" dirty="0">
                <a:highlight>
                  <a:srgbClr val="00FF00"/>
                </a:highlight>
                <a:latin typeface="Franklin Gothic Medium Cond" panose="020B0606030402020204" pitchFamily="34" charset="0"/>
              </a:rPr>
              <a:t>: 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Ambillah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segera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apa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ditawarkan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 di 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 </a:t>
            </a:r>
            <a:r>
              <a:rPr lang="en-ID" dirty="0" err="1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highlight>
                  <a:srgbClr val="00FF00"/>
                </a:highlight>
                <a:latin typeface="Gill Sans Ultra Bold Condense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2C4E1-7AD9-821C-BDEC-A20EEE10A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26" r="52781"/>
          <a:stretch/>
        </p:blipFill>
        <p:spPr>
          <a:xfrm>
            <a:off x="5573474" y="1"/>
            <a:ext cx="3570526" cy="6856413"/>
          </a:xfrm>
          <a:custGeom>
            <a:avLst/>
            <a:gdLst/>
            <a:ahLst/>
            <a:cxnLst/>
            <a:rect l="l" t="t" r="r" b="b"/>
            <a:pathLst>
              <a:path w="4760702" h="6856413">
                <a:moveTo>
                  <a:pt x="0" y="0"/>
                </a:moveTo>
                <a:lnTo>
                  <a:pt x="4760702" y="0"/>
                </a:lnTo>
                <a:lnTo>
                  <a:pt x="4760702" y="6856413"/>
                </a:lnTo>
                <a:lnTo>
                  <a:pt x="168269" y="6856413"/>
                </a:lnTo>
                <a:lnTo>
                  <a:pt x="228520" y="6494592"/>
                </a:lnTo>
                <a:cubicBezTo>
                  <a:pt x="521784" y="4449343"/>
                  <a:pt x="126947" y="2404092"/>
                  <a:pt x="14408" y="35884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2388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55F09-AB28-4906-8924-FB4645D6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IBADAH YANG DIPENUHI ROH KUDUS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24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CC2D9-A662-71D2-266F-BC555CBC3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3" y="1995807"/>
            <a:ext cx="5146812" cy="429679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4800" dirty="0" err="1">
                <a:latin typeface="Impact" panose="020B0806030902050204" pitchFamily="34" charset="0"/>
                <a:cs typeface="Aharoni" panose="02010803020104030203" pitchFamily="2" charset="-79"/>
              </a:rPr>
              <a:t>Efesus</a:t>
            </a:r>
            <a:r>
              <a:rPr lang="en-ID" sz="4800" dirty="0">
                <a:latin typeface="Impact" panose="020B0806030902050204" pitchFamily="34" charset="0"/>
                <a:cs typeface="Aharoni" panose="02010803020104030203" pitchFamily="2" charset="-79"/>
              </a:rPr>
              <a:t> 5:18 </a:t>
            </a:r>
          </a:p>
          <a:p>
            <a:pPr marL="0" indent="0" algn="ctr">
              <a:buNone/>
            </a:pPr>
            <a:endParaRPr lang="en-ID" sz="800" dirty="0">
              <a:latin typeface="Impact" panose="020B0806030902050204" pitchFamily="34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"Dan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janganlah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mabuk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oleh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anggur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anggur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menimbulkan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hawa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nafsu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hendaklah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penuh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Roh</a:t>
            </a:r>
            <a:r>
              <a:rPr lang="en-ID" sz="3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2D896-1DE8-906D-C6C5-C2E328A4A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45" r="18924"/>
          <a:stretch/>
        </p:blipFill>
        <p:spPr>
          <a:xfrm>
            <a:off x="5795942" y="1995807"/>
            <a:ext cx="2752909" cy="40343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82695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7F3E5D-C68B-8D2C-831E-5273BED5D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1F452E-1E74-306B-CF60-0CB71D857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738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Mengapa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Paulus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memberikan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nasihat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menghindari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penggunaan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anggur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b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yang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membuat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mabuk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4C874-54F3-B51A-13EB-494C22D74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2219326"/>
            <a:ext cx="8640417" cy="451485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Anggur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memabukkan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dapat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merusak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pikiran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membangkitkan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hawa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Gill Sans Nova Cond Ultra Bold" panose="020B0B04020104020203" pitchFamily="34" charset="0"/>
              </a:rPr>
              <a:t>nafsu</a:t>
            </a:r>
            <a:r>
              <a:rPr lang="en-ID" dirty="0">
                <a:highlight>
                  <a:srgbClr val="FFFF00"/>
                </a:highlight>
                <a:latin typeface="Gill Sans Nova Cond Ultra Bold" panose="020B0B04020104020203" pitchFamily="34" charset="0"/>
              </a:rPr>
              <a:t>.</a:t>
            </a:r>
            <a:r>
              <a:rPr lang="en-ID" dirty="0">
                <a:latin typeface="Tw Cen MT Condensed Extra Bold" panose="020B0803020202020204" pitchFamily="34" charset="0"/>
              </a:rPr>
              <a:t>    </a:t>
            </a:r>
          </a:p>
          <a:p>
            <a:pPr marL="0" indent="0">
              <a:buNone/>
            </a:pPr>
            <a:endParaRPr lang="en-ID" sz="900" dirty="0">
              <a:latin typeface="Tw Cen MT Condensed Extra Bold" panose="020B08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Nampaknya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Paulus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sedang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memikirkan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larangan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terdapat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Amsal</a:t>
            </a:r>
            <a:r>
              <a:rPr lang="en-ID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 23:31-32 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Jangan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melihat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anggur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kalau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merah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menarik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warnanya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mengilau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cawan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mengalir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masuk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nikmat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kemudian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memagut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ular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menyemburkan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bisa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beludak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".   </a:t>
            </a:r>
          </a:p>
          <a:p>
            <a:pPr marL="0" indent="0">
              <a:buNone/>
            </a:pPr>
            <a:endParaRPr lang="en-ID" sz="900" dirty="0">
              <a:solidFill>
                <a:srgbClr val="C00000"/>
              </a:solidFill>
              <a:latin typeface="Tw Cen MT Condensed Extra Bold" panose="020B0803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Hal-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hal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jahat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dapat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timbul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saat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mabuk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termasuk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kata-kata yang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kasar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,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eksplisit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secara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seksual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,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kecerobohan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,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amoralitas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, dan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penyembahan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berhala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[</a:t>
            </a:r>
            <a:r>
              <a:rPr lang="en-ID" dirty="0" err="1">
                <a:highlight>
                  <a:srgbClr val="00FF00"/>
                </a:highlight>
                <a:latin typeface="Impact" panose="020B0806030902050204" pitchFamily="34" charset="0"/>
              </a:rPr>
              <a:t>Efesus</a:t>
            </a:r>
            <a:r>
              <a:rPr lang="en-ID" dirty="0">
                <a:highlight>
                  <a:srgbClr val="00FF00"/>
                </a:highlight>
                <a:latin typeface="Impact" panose="020B0806030902050204" pitchFamily="34" charset="0"/>
              </a:rPr>
              <a:t> 5:3-14]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Amsal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20:1 "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Anggur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pencemooh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minuman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keras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peribut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tidaklah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bijak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orang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terhuyung-huyung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karenanya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890491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BE8D8-F4BA-946B-618F-3870C00E0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5" y="934692"/>
            <a:ext cx="4429125" cy="579472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Solusi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hidup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orang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percaya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adalah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dipenuhi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Roh</a:t>
            </a:r>
            <a:r>
              <a:rPr lang="en-ID" sz="3200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endParaRPr lang="en-ID" sz="1400" dirty="0">
              <a:solidFill>
                <a:srgbClr val="002060"/>
              </a:solidFill>
              <a:latin typeface="Gill Sans Nova Cond Ultra Bold" panose="020B0B04020104020203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Ungkapan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kunci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dimodifikasi</a:t>
            </a:r>
            <a:r>
              <a:rPr lang="en-ID" sz="3200" dirty="0"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serangkaian</a:t>
            </a:r>
            <a:r>
              <a:rPr lang="en-ID" sz="3200" dirty="0">
                <a:latin typeface="Tw Cen MT Condensed Extra Bold" panose="020B0803020202020204" pitchFamily="34" charset="0"/>
              </a:rPr>
              <a:t> kata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kerja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Efesus</a:t>
            </a:r>
            <a:r>
              <a:rPr lang="en-ID" sz="3200" dirty="0">
                <a:latin typeface="Impact" panose="020B0806030902050204" pitchFamily="34" charset="0"/>
              </a:rPr>
              <a:t> 5:19-21 </a:t>
            </a:r>
            <a:r>
              <a:rPr lang="en-ID" sz="3200" dirty="0" err="1">
                <a:latin typeface="Tw Cen MT Condensed Extra Bold" panose="020B0803020202020204" pitchFamily="34" charset="0"/>
              </a:rPr>
              <a:t>yaitu</a:t>
            </a:r>
            <a:r>
              <a:rPr lang="en-ID" sz="3200" dirty="0">
                <a:latin typeface="Tw Cen MT Condensed Extra Bold" panose="020B0803020202020204" pitchFamily="34" charset="0"/>
              </a:rPr>
              <a:t>: 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berbicara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"; "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bernyanyi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membuat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melodi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"; "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mengucap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syukur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"; "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menyerahkan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diri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EBAD2-408E-C392-6BE6-D316129BA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5" r="25308" b="-2"/>
          <a:stretch/>
        </p:blipFill>
        <p:spPr>
          <a:xfrm>
            <a:off x="4714874" y="1"/>
            <a:ext cx="442912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76547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3BA8B3-C932-07CB-4574-DF42BF84C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9D5C11-A28F-7DDF-FEAF-7FDBEE0A2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617" y="510900"/>
            <a:ext cx="690438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 err="1">
                <a:latin typeface="Impact" panose="020B0806030902050204" pitchFamily="34" charset="0"/>
              </a:rPr>
              <a:t>Mengapa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penting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untuk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bernyanyi</a:t>
            </a:r>
            <a:r>
              <a:rPr lang="en-ID" sz="4000" dirty="0">
                <a:latin typeface="Impact" panose="020B080603090205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D49CE-058C-C7B9-F17A-408C8709A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051" y="2055815"/>
            <a:ext cx="6904383" cy="45828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sketsa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penyembahan</a:t>
            </a:r>
            <a:r>
              <a:rPr lang="en-ID" dirty="0">
                <a:latin typeface="Gill Sans Nova Cond Ultra Bold" panose="020B0B04020104020203" pitchFamily="34" charset="0"/>
              </a:rPr>
              <a:t> Kristen </a:t>
            </a:r>
            <a:r>
              <a:rPr lang="en-ID" dirty="0" err="1">
                <a:latin typeface="Gill Sans Nova Cond Ultra Bold" panose="020B0B04020104020203" pitchFamily="34" charset="0"/>
              </a:rPr>
              <a:t>mula-mula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pujian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musik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mendominasi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lahir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nyanyian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Kolose</a:t>
            </a:r>
            <a:r>
              <a:rPr lang="en-ID" dirty="0">
                <a:latin typeface="Tw Cen MT Condensed Extra Bold" panose="020B0803020202020204" pitchFamily="34" charset="0"/>
              </a:rPr>
              <a:t> 3:16 "</a:t>
            </a:r>
            <a:r>
              <a:rPr lang="en-ID" dirty="0" err="1">
                <a:latin typeface="Tw Cen MT Condensed Extra Bold" panose="020B0803020202020204" pitchFamily="34" charset="0"/>
              </a:rPr>
              <a:t>Hendaklah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perkataan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kekayaannya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antara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sehingga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segala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hikmat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mengajar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menegur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yang lain dan </a:t>
            </a:r>
            <a:r>
              <a:rPr lang="en-ID" dirty="0" err="1">
                <a:latin typeface="Tw Cen MT Condensed Extra Bold" panose="020B0803020202020204" pitchFamily="34" charset="0"/>
              </a:rPr>
              <a:t>sambil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menyanyikan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mazmur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puji-pujian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nyanyian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rohani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kamu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mengucap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syukur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Allah di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hatimu</a:t>
            </a:r>
            <a:r>
              <a:rPr lang="en-ID" dirty="0">
                <a:latin typeface="Tw Cen MT Condensed Extra Bold" panose="020B0803020202020204" pitchFamily="34" charset="0"/>
              </a:rPr>
              <a:t>". </a:t>
            </a:r>
            <a:r>
              <a:rPr lang="en-ID" dirty="0" err="1">
                <a:latin typeface="Tw Cen MT Condensed Extra Bold" panose="020B0803020202020204" pitchFamily="34" charset="0"/>
              </a:rPr>
              <a:t>Kisah</a:t>
            </a:r>
            <a:r>
              <a:rPr lang="en-ID" dirty="0">
                <a:latin typeface="Tw Cen MT Condensed Extra Bold" panose="020B0803020202020204" pitchFamily="34" charset="0"/>
              </a:rPr>
              <a:t> Para Rasul 16:25 "</a:t>
            </a: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kira-kira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tengah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malam</a:t>
            </a:r>
            <a:r>
              <a:rPr lang="en-ID" dirty="0">
                <a:latin typeface="Tw Cen MT Condensed Extra Bold" panose="020B0803020202020204" pitchFamily="34" charset="0"/>
              </a:rPr>
              <a:t> Paulus dan Silas </a:t>
            </a:r>
            <a:r>
              <a:rPr lang="en-ID" dirty="0" err="1">
                <a:latin typeface="Tw Cen MT Condensed Extra Bold" panose="020B0803020202020204" pitchFamily="34" charset="0"/>
              </a:rPr>
              <a:t>berdoa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menyanyikan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puji-pujian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Allah dan orang-orang </a:t>
            </a:r>
            <a:r>
              <a:rPr lang="en-ID" dirty="0" err="1">
                <a:latin typeface="Tw Cen MT Condensed Extra Bold" panose="020B0803020202020204" pitchFamily="34" charset="0"/>
              </a:rPr>
              <a:t>hukuman</a:t>
            </a:r>
            <a:r>
              <a:rPr lang="en-ID" dirty="0">
                <a:latin typeface="Tw Cen MT Condensed Extra Bold" panose="020B0803020202020204" pitchFamily="34" charset="0"/>
              </a:rPr>
              <a:t> lain </a:t>
            </a:r>
            <a:r>
              <a:rPr lang="en-ID" dirty="0" err="1">
                <a:latin typeface="Tw Cen MT Condensed Extra Bold" panose="020B0803020202020204" pitchFamily="34" charset="0"/>
              </a:rPr>
              <a:t>mendengarkan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".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59FC60-A15A-A254-BB56-67012351A0CE}"/>
              </a:ext>
            </a:extLst>
          </p:cNvPr>
          <p:cNvSpPr/>
          <p:nvPr/>
        </p:nvSpPr>
        <p:spPr>
          <a:xfrm>
            <a:off x="371167" y="2953222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66356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95378C-1F45-9B96-8507-52EA4D18C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6341CC-5B06-0083-CA16-A6FAAA6D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83" y="639141"/>
            <a:ext cx="5573367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 err="1">
                <a:latin typeface="Impact" panose="020B0806030902050204" pitchFamily="34" charset="0"/>
              </a:rPr>
              <a:t>Mengapa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penting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untuk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bernyanyi</a:t>
            </a:r>
            <a:r>
              <a:rPr lang="en-ID" sz="4000" dirty="0">
                <a:latin typeface="Impact" panose="020B0806030902050204" pitchFamily="34" charset="0"/>
              </a:rPr>
              <a:t>:</a:t>
            </a:r>
            <a:endParaRPr lang="en-ID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2A5AF-CFA9-43C2-6FDC-118EC6584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667" y="2756244"/>
            <a:ext cx="6819072" cy="3790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unsur</a:t>
            </a:r>
            <a:r>
              <a:rPr lang="en-ID" sz="3200" dirty="0">
                <a:latin typeface="Tw Cen MT Condensed Extra Bold" panose="020B0803020202020204" pitchFamily="34" charset="0"/>
              </a:rPr>
              <a:t> "horizontal"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beribadah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bernyanyi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anggota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gereja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arti "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berkata-katalah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yang lain" [</a:t>
            </a:r>
            <a:r>
              <a:rPr lang="en-ID" sz="32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200" dirty="0">
                <a:latin typeface="Tw Cen MT Condensed Extra Bold" panose="020B0803020202020204" pitchFamily="34" charset="0"/>
              </a:rPr>
              <a:t> 5:19].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demikian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objek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khusus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pujian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musikal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kepada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Bapa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nama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Tuhan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.    </a:t>
            </a:r>
          </a:p>
          <a:p>
            <a:endParaRPr lang="en-ID" sz="3200" dirty="0">
              <a:latin typeface="Tw Cen MT Condensed Extra Bold" panose="020B08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D9ECC3-CD98-67DE-A331-7947FBB885E0}"/>
              </a:ext>
            </a:extLst>
          </p:cNvPr>
          <p:cNvSpPr/>
          <p:nvPr/>
        </p:nvSpPr>
        <p:spPr>
          <a:xfrm>
            <a:off x="506975" y="2953222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16391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B218C-F95A-3B81-2B9E-D01EB6086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DA8B06-8F26-203B-ADC8-1F181930F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556" y="682140"/>
            <a:ext cx="5851663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 err="1">
                <a:latin typeface="Impact" panose="020B0806030902050204" pitchFamily="34" charset="0"/>
              </a:rPr>
              <a:t>Mengapa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penting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untuk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bernyanyi</a:t>
            </a:r>
            <a:r>
              <a:rPr lang="en-ID" sz="4000" dirty="0">
                <a:latin typeface="Impact" panose="020B0806030902050204" pitchFamily="34" charset="0"/>
              </a:rPr>
              <a:t>:</a:t>
            </a:r>
            <a:endParaRPr lang="en-ID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7D502-ABEA-8372-7335-86016CEEA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6408" y="2504659"/>
            <a:ext cx="7059942" cy="3856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frasa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lagu-lagu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rohani</a:t>
            </a:r>
            <a:r>
              <a:rPr lang="en-ID" dirty="0">
                <a:latin typeface="Tw Cen MT Condensed Extra Bold" panose="020B0803020202020204" pitchFamily="34" charset="0"/>
              </a:rPr>
              <a:t>," kata </a:t>
            </a:r>
            <a:r>
              <a:rPr lang="en-ID" dirty="0" err="1">
                <a:latin typeface="Tw Cen MT Condensed Extra Bold" panose="020B0803020202020204" pitchFamily="34" charset="0"/>
              </a:rPr>
              <a:t>sifat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latin typeface="Tw Cen MT Condensed Extra Bold" panose="020B0803020202020204" pitchFamily="34" charset="0"/>
              </a:rPr>
              <a:t>rohani</a:t>
            </a:r>
            <a:r>
              <a:rPr lang="en-ID" dirty="0">
                <a:latin typeface="Tw Cen MT Condensed Extra Bold" panose="020B0803020202020204" pitchFamily="34" charset="0"/>
              </a:rPr>
              <a:t>" [Yunani: </a:t>
            </a:r>
            <a:r>
              <a:rPr lang="en-ID" dirty="0" err="1">
                <a:latin typeface="Tw Cen MT Condensed Extra Bold" panose="020B0803020202020204" pitchFamily="34" charset="0"/>
              </a:rPr>
              <a:t>pneumatiko</a:t>
            </a:r>
            <a:r>
              <a:rPr lang="en-ID" dirty="0">
                <a:latin typeface="Tw Cen MT Condensed Extra Bold" panose="020B0803020202020204" pitchFamily="34" charset="0"/>
              </a:rPr>
              <a:t>] </a:t>
            </a:r>
            <a:r>
              <a:rPr lang="en-ID" dirty="0" err="1">
                <a:latin typeface="Gill Sans Nova Cond Ultra Bold" panose="020B0B04020104020203" pitchFamily="34" charset="0"/>
              </a:rPr>
              <a:t>menyoroti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Roh</a:t>
            </a:r>
            <a:r>
              <a:rPr lang="en-ID" dirty="0">
                <a:latin typeface="Gill Sans Nova Cond Ultra Bold" panose="020B0B04020104020203" pitchFamily="34" charset="0"/>
              </a:rPr>
              <a:t> Kudus </a:t>
            </a:r>
            <a:r>
              <a:rPr lang="en-ID" dirty="0" err="1">
                <a:latin typeface="Gill Sans Nova Cond Ultra Bold" panose="020B0B04020104020203" pitchFamily="34" charset="0"/>
              </a:rPr>
              <a:t>dalam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penyembahan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istilah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tersebut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menggambarkan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lagu-lagu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diilhami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dipenuhi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Roh</a:t>
            </a:r>
            <a:r>
              <a:rPr lang="en-ID" dirty="0">
                <a:latin typeface="Tw Cen MT Condensed Extra Bold" panose="020B0803020202020204" pitchFamily="34" charset="0"/>
              </a:rPr>
              <a:t> Kudus. </a:t>
            </a:r>
          </a:p>
          <a:p>
            <a:pPr marL="0" indent="0">
              <a:buNone/>
            </a:pPr>
            <a:r>
              <a:rPr lang="en-ID" dirty="0" err="1">
                <a:latin typeface="Franklin Gothic Demi" panose="020B0703020102020204" pitchFamily="34" charset="0"/>
              </a:rPr>
              <a:t>Sketsa</a:t>
            </a:r>
            <a:r>
              <a:rPr lang="en-ID" dirty="0">
                <a:latin typeface="Franklin Gothic Demi" panose="020B0703020102020204" pitchFamily="34" charset="0"/>
              </a:rPr>
              <a:t> Paulus </a:t>
            </a:r>
            <a:r>
              <a:rPr lang="en-ID" dirty="0" err="1">
                <a:latin typeface="Franklin Gothic Demi" panose="020B0703020102020204" pitchFamily="34" charset="0"/>
              </a:rPr>
              <a:t>tentang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penyembahan</a:t>
            </a:r>
            <a:r>
              <a:rPr lang="en-ID" dirty="0">
                <a:latin typeface="Franklin Gothic Demi" panose="020B0703020102020204" pitchFamily="34" charset="0"/>
              </a:rPr>
              <a:t> Kristen </a:t>
            </a:r>
            <a:r>
              <a:rPr lang="en-ID" dirty="0" err="1">
                <a:latin typeface="Franklin Gothic Demi" panose="020B0703020102020204" pitchFamily="34" charset="0"/>
              </a:rPr>
              <a:t>mula-mula</a:t>
            </a:r>
            <a:r>
              <a:rPr lang="en-ID" dirty="0">
                <a:latin typeface="Franklin Gothic Demi" panose="020B0703020102020204" pitchFamily="34" charset="0"/>
              </a:rPr>
              <a:t>, </a:t>
            </a:r>
            <a:r>
              <a:rPr lang="en-ID" dirty="0" err="1">
                <a:latin typeface="Franklin Gothic Demi" panose="020B0703020102020204" pitchFamily="34" charset="0"/>
              </a:rPr>
              <a:t>menggambarkan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ketiga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anggota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Tubuh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ketuhanan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sebagai</a:t>
            </a:r>
            <a:r>
              <a:rPr lang="en-ID" dirty="0">
                <a:latin typeface="Franklin Gothic Demi" panose="020B0703020102020204" pitchFamily="34" charset="0"/>
              </a:rPr>
              <a:t> </a:t>
            </a:r>
            <a:r>
              <a:rPr lang="en-ID" dirty="0" err="1">
                <a:latin typeface="Franklin Gothic Demi" panose="020B0703020102020204" pitchFamily="34" charset="0"/>
              </a:rPr>
              <a:t>peserta</a:t>
            </a:r>
            <a:r>
              <a:rPr lang="en-ID" dirty="0">
                <a:latin typeface="Franklin Gothic Demi" panose="020B0703020102020204" pitchFamily="34" charset="0"/>
              </a:rPr>
              <a:t> </a:t>
            </a:r>
            <a:r>
              <a:rPr lang="en-ID" dirty="0" err="1">
                <a:latin typeface="Franklin Gothic Demi" panose="020B0703020102020204" pitchFamily="34" charset="0"/>
              </a:rPr>
              <a:t>aktif</a:t>
            </a:r>
            <a:r>
              <a:rPr lang="en-ID" dirty="0">
                <a:latin typeface="Franklin Gothic Demi" panose="020B070302010202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F6CC5-04D4-1C3B-F238-2037FF99B844}"/>
              </a:ext>
            </a:extLst>
          </p:cNvPr>
          <p:cNvSpPr/>
          <p:nvPr/>
        </p:nvSpPr>
        <p:spPr>
          <a:xfrm>
            <a:off x="480911" y="2979726"/>
            <a:ext cx="80071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49354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AB105F-13EF-FBF3-48EA-5A190CD27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532"/>
            <a:ext cx="9144000" cy="69255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7D6EC-A7A7-865B-3850-7F9FE5000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800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fi-FI" b="1" dirty="0">
                <a:solidFill>
                  <a:srgbClr val="7030A0"/>
                </a:solidFill>
              </a:rPr>
              <a:t>Pandangan hidup dan identitas menentukan nilai dan kebijaksanaan. </a:t>
            </a:r>
            <a:endParaRPr lang="en-ID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6D057-6EB6-5219-5F9F-EB0AD27CB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650" y="2466975"/>
            <a:ext cx="5276850" cy="42290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Franklin Gothic Demi" panose="020B0703020102020204" pitchFamily="34" charset="0"/>
              </a:rPr>
              <a:t>Perbedaan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antara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hikmat</a:t>
            </a:r>
            <a:r>
              <a:rPr lang="en-ID" dirty="0">
                <a:latin typeface="Franklin Gothic Demi" panose="020B0703020102020204" pitchFamily="34" charset="0"/>
              </a:rPr>
              <a:t> dunia dan </a:t>
            </a:r>
            <a:r>
              <a:rPr lang="en-ID" dirty="0" err="1">
                <a:latin typeface="Franklin Gothic Demi" panose="020B0703020102020204" pitchFamily="34" charset="0"/>
              </a:rPr>
              <a:t>hikmat</a:t>
            </a:r>
            <a:r>
              <a:rPr lang="en-ID" dirty="0">
                <a:latin typeface="Franklin Gothic Demi" panose="020B0703020102020204" pitchFamily="34" charset="0"/>
              </a:rPr>
              <a:t> Allah </a:t>
            </a:r>
            <a:r>
              <a:rPr lang="en-ID" dirty="0" err="1">
                <a:latin typeface="Franklin Gothic Demi" panose="020B0703020102020204" pitchFamily="34" charset="0"/>
              </a:rPr>
              <a:t>terletak</a:t>
            </a:r>
            <a:r>
              <a:rPr lang="en-ID" dirty="0">
                <a:latin typeface="Franklin Gothic Demi" panose="020B0703020102020204" pitchFamily="34" charset="0"/>
              </a:rPr>
              <a:t> pada </a:t>
            </a:r>
            <a:r>
              <a:rPr lang="en-ID" dirty="0" err="1">
                <a:latin typeface="Franklin Gothic Demi" panose="020B0703020102020204" pitchFamily="34" charset="0"/>
              </a:rPr>
              <a:t>pemahaman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siapa</a:t>
            </a:r>
            <a:r>
              <a:rPr lang="en-ID" dirty="0">
                <a:latin typeface="Gill Sans Nova Cond Ultra Bold" panose="020B0B04020104020203" pitchFamily="34" charset="0"/>
              </a:rPr>
              <a:t> yang menjadi </a:t>
            </a:r>
            <a:r>
              <a:rPr lang="en-ID" dirty="0" err="1">
                <a:latin typeface="Gill Sans Nova Cond Ultra Bold" panose="020B0B04020104020203" pitchFamily="34" charset="0"/>
              </a:rPr>
              <a:t>objek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penyembahan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seseorang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>
                <a:latin typeface="Franklin Gothic Demi" panose="020B0703020102020204" pitchFamily="34" charset="0"/>
              </a:rPr>
              <a:t>: </a:t>
            </a:r>
            <a:r>
              <a:rPr lang="en-ID" dirty="0" err="1">
                <a:latin typeface="Franklin Gothic Demi" panose="020B0703020102020204" pitchFamily="34" charset="0"/>
              </a:rPr>
              <a:t>diri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sendiri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atau</a:t>
            </a:r>
            <a:r>
              <a:rPr lang="en-ID" dirty="0">
                <a:latin typeface="Franklin Gothic Demi" panose="020B0703020102020204" pitchFamily="34" charset="0"/>
              </a:rPr>
              <a:t> Allah? </a:t>
            </a:r>
          </a:p>
          <a:p>
            <a:pPr marL="0" indent="0">
              <a:buNone/>
            </a:pPr>
            <a:r>
              <a:rPr lang="en-ID" dirty="0" err="1">
                <a:latin typeface="Franklin Gothic Demi" panose="020B0703020102020204" pitchFamily="34" charset="0"/>
              </a:rPr>
              <a:t>Kepada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siapa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seseorang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memusatkan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kehidupannya</a:t>
            </a:r>
            <a:r>
              <a:rPr lang="en-ID" dirty="0">
                <a:latin typeface="Franklin Gothic Demi" panose="020B0703020102020204" pitchFamily="34" charset="0"/>
              </a:rPr>
              <a:t> : </a:t>
            </a:r>
            <a:r>
              <a:rPr lang="en-ID" dirty="0" err="1">
                <a:latin typeface="Franklin Gothic Demi" panose="020B0703020102020204" pitchFamily="34" charset="0"/>
              </a:rPr>
              <a:t>diri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sendiri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atau</a:t>
            </a:r>
            <a:r>
              <a:rPr lang="en-ID" dirty="0">
                <a:latin typeface="Franklin Gothic Demi" panose="020B0703020102020204" pitchFamily="34" charset="0"/>
              </a:rPr>
              <a:t> Allah? </a:t>
            </a:r>
          </a:p>
          <a:p>
            <a:pPr marL="0" indent="0">
              <a:buNone/>
            </a:pPr>
            <a:r>
              <a:rPr lang="en-ID" dirty="0" err="1">
                <a:latin typeface="Franklin Gothic Demi" panose="020B0703020102020204" pitchFamily="34" charset="0"/>
              </a:rPr>
              <a:t>Kepada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siapa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seseorang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mengisi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hidupnya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>
                <a:latin typeface="Franklin Gothic Demi" panose="020B0703020102020204" pitchFamily="34" charset="0"/>
              </a:rPr>
              <a:t>: </a:t>
            </a:r>
            <a:r>
              <a:rPr lang="en-ID" dirty="0" err="1">
                <a:latin typeface="Franklin Gothic Demi" panose="020B0703020102020204" pitchFamily="34" charset="0"/>
              </a:rPr>
              <a:t>diri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sendiri</a:t>
            </a:r>
            <a:r>
              <a:rPr lang="en-ID" dirty="0">
                <a:latin typeface="Franklin Gothic Demi" panose="020B0703020102020204" pitchFamily="34" charset="0"/>
              </a:rPr>
              <a:t> </a:t>
            </a:r>
            <a:r>
              <a:rPr lang="en-ID" dirty="0" err="1">
                <a:latin typeface="Franklin Gothic Demi" panose="020B0703020102020204" pitchFamily="34" charset="0"/>
              </a:rPr>
              <a:t>atau</a:t>
            </a:r>
            <a:r>
              <a:rPr lang="en-ID" dirty="0">
                <a:latin typeface="Franklin Gothic Demi" panose="020B0703020102020204" pitchFamily="34" charset="0"/>
              </a:rPr>
              <a:t> Allah?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86758-800D-ECA4-0A65-9BAE0A939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23" r="4194"/>
          <a:stretch/>
        </p:blipFill>
        <p:spPr>
          <a:xfrm>
            <a:off x="190500" y="2914649"/>
            <a:ext cx="3276600" cy="3333750"/>
          </a:xfrm>
          <a:prstGeom prst="teardrop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1737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3A275-1E2A-7832-61A1-5D0D3CC8F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6D96F-F4B6-346E-56EA-8BB03D636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7367B-6729-C674-581C-CDFCA69620B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575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22FE0F5-6C23-6F4F-79E6-B48E91046755}"/>
              </a:ext>
            </a:extLst>
          </p:cNvPr>
          <p:cNvSpPr txBox="1">
            <a:spLocks/>
          </p:cNvSpPr>
          <p:nvPr/>
        </p:nvSpPr>
        <p:spPr>
          <a:xfrm>
            <a:off x="-28575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600BA3-7652-19E9-8779-BC6B851A4E4D}"/>
              </a:ext>
            </a:extLst>
          </p:cNvPr>
          <p:cNvSpPr/>
          <p:nvPr/>
        </p:nvSpPr>
        <p:spPr>
          <a:xfrm>
            <a:off x="327451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7DA757-1411-BD59-FE7E-0D6D85D86620}"/>
              </a:ext>
            </a:extLst>
          </p:cNvPr>
          <p:cNvSpPr/>
          <p:nvPr/>
        </p:nvSpPr>
        <p:spPr>
          <a:xfrm>
            <a:off x="313161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A4A1C9-FC3C-ED6B-9618-5F3E61EA39B5}"/>
              </a:ext>
            </a:extLst>
          </p:cNvPr>
          <p:cNvSpPr/>
          <p:nvPr/>
        </p:nvSpPr>
        <p:spPr>
          <a:xfrm>
            <a:off x="332213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D75567-8095-A470-7344-91C9DBE0EAF6}"/>
              </a:ext>
            </a:extLst>
          </p:cNvPr>
          <p:cNvSpPr/>
          <p:nvPr/>
        </p:nvSpPr>
        <p:spPr>
          <a:xfrm>
            <a:off x="312887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13AF87-A142-DC96-7E0E-2348612A0A48}"/>
              </a:ext>
            </a:extLst>
          </p:cNvPr>
          <p:cNvSpPr/>
          <p:nvPr/>
        </p:nvSpPr>
        <p:spPr>
          <a:xfrm>
            <a:off x="312887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180A61-678A-2EA5-1AEB-81903B53EE5F}"/>
              </a:ext>
            </a:extLst>
          </p:cNvPr>
          <p:cNvSpPr txBox="1"/>
          <p:nvPr/>
        </p:nvSpPr>
        <p:spPr>
          <a:xfrm>
            <a:off x="981075" y="1342810"/>
            <a:ext cx="78867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Impact" panose="020B0806030902050204" pitchFamily="34" charset="0"/>
              </a:rPr>
              <a:t>Sebagai</a:t>
            </a:r>
            <a:r>
              <a:rPr lang="en-US" sz="2400" dirty="0">
                <a:latin typeface="Impact" panose="020B0806030902050204" pitchFamily="34" charset="0"/>
              </a:rPr>
              <a:t> orang </a:t>
            </a:r>
            <a:r>
              <a:rPr lang="en-US" sz="2400" dirty="0" err="1">
                <a:latin typeface="Impact" panose="020B0806030902050204" pitchFamily="34" charset="0"/>
              </a:rPr>
              <a:t>beriman</a:t>
            </a:r>
            <a:r>
              <a:rPr lang="en-US" sz="2400" dirty="0">
                <a:latin typeface="Impact" panose="020B0806030902050204" pitchFamily="34" charset="0"/>
              </a:rPr>
              <a:t>, </a:t>
            </a:r>
            <a:r>
              <a:rPr lang="en-US" sz="2400" dirty="0" err="1">
                <a:latin typeface="Impact" panose="020B0806030902050204" pitchFamily="34" charset="0"/>
              </a:rPr>
              <a:t>kita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harus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hidup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dalam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kasih</a:t>
            </a:r>
            <a:r>
              <a:rPr lang="en-US" sz="2400" dirty="0">
                <a:latin typeface="Impact" panose="020B0806030902050204" pitchFamily="34" charset="0"/>
              </a:rPr>
              <a:t>-NYA, </a:t>
            </a:r>
            <a:r>
              <a:rPr lang="en-US" sz="2400" dirty="0" err="1">
                <a:latin typeface="Impact" panose="020B0806030902050204" pitchFamily="34" charset="0"/>
              </a:rPr>
              <a:t>mengingat</a:t>
            </a:r>
            <a:r>
              <a:rPr lang="en-US" sz="2400" dirty="0">
                <a:latin typeface="Impact" panose="020B0806030902050204" pitchFamily="34" charset="0"/>
              </a:rPr>
              <a:t> dan </a:t>
            </a:r>
            <a:r>
              <a:rPr lang="en-US" sz="2400" dirty="0" err="1">
                <a:latin typeface="Impact" panose="020B0806030902050204" pitchFamily="34" charset="0"/>
              </a:rPr>
              <a:t>meneladani</a:t>
            </a:r>
            <a:r>
              <a:rPr lang="en-US" sz="2400" dirty="0">
                <a:latin typeface="Impact" panose="020B0806030902050204" pitchFamily="34" charset="0"/>
              </a:rPr>
              <a:t> </a:t>
            </a:r>
            <a:r>
              <a:rPr lang="en-US" sz="2400" dirty="0" err="1">
                <a:latin typeface="Impact" panose="020B0806030902050204" pitchFamily="34" charset="0"/>
              </a:rPr>
              <a:t>kasih</a:t>
            </a:r>
            <a:r>
              <a:rPr lang="en-US" sz="24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4ED45-FD27-C88A-3D3E-7735CAB9FE8A}"/>
              </a:ext>
            </a:extLst>
          </p:cNvPr>
          <p:cNvSpPr txBox="1"/>
          <p:nvPr/>
        </p:nvSpPr>
        <p:spPr>
          <a:xfrm>
            <a:off x="1001614" y="2490698"/>
            <a:ext cx="7914217" cy="738664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100" dirty="0" err="1">
                <a:latin typeface="Impact" panose="020B0806030902050204" pitchFamily="34" charset="0"/>
              </a:rPr>
              <a:t>Tujuan</a:t>
            </a:r>
            <a:r>
              <a:rPr lang="en-ID" sz="2100" dirty="0">
                <a:latin typeface="Impact" panose="020B0806030902050204" pitchFamily="34" charset="0"/>
              </a:rPr>
              <a:t> orang </a:t>
            </a:r>
            <a:r>
              <a:rPr lang="en-ID" sz="2100" dirty="0" err="1">
                <a:latin typeface="Impact" panose="020B0806030902050204" pitchFamily="34" charset="0"/>
              </a:rPr>
              <a:t>percaya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bukan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untuk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menyenangkan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diri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sendiri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tetapi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untuk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menyenangkan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Tuhan</a:t>
            </a:r>
            <a:r>
              <a:rPr lang="en-ID" sz="2100" dirty="0">
                <a:latin typeface="Impact" panose="020B0806030902050204" pitchFamily="34" charset="0"/>
              </a:rPr>
              <a:t>, </a:t>
            </a:r>
            <a:r>
              <a:rPr lang="en-ID" sz="2100" dirty="0" err="1">
                <a:latin typeface="Impact" panose="020B0806030902050204" pitchFamily="34" charset="0"/>
              </a:rPr>
              <a:t>dengan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hidup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dalam</a:t>
            </a:r>
            <a:r>
              <a:rPr lang="en-ID" sz="2100" dirty="0">
                <a:latin typeface="Impact" panose="020B0806030902050204" pitchFamily="34" charset="0"/>
              </a:rPr>
              <a:t> </a:t>
            </a:r>
            <a:r>
              <a:rPr lang="en-ID" sz="2100" dirty="0" err="1">
                <a:latin typeface="Impact" panose="020B0806030902050204" pitchFamily="34" charset="0"/>
              </a:rPr>
              <a:t>terang</a:t>
            </a:r>
            <a:r>
              <a:rPr lang="en-ID" sz="21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4852E1-9350-BD73-470D-8940E6A28E50}"/>
              </a:ext>
            </a:extLst>
          </p:cNvPr>
          <p:cNvSpPr txBox="1"/>
          <p:nvPr/>
        </p:nvSpPr>
        <p:spPr>
          <a:xfrm>
            <a:off x="1001611" y="3480395"/>
            <a:ext cx="7914216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Orang </a:t>
            </a:r>
            <a:r>
              <a:rPr lang="en-ID" sz="2200" dirty="0" err="1">
                <a:latin typeface="Impact" panose="020B0806030902050204" pitchFamily="34" charset="0"/>
              </a:rPr>
              <a:t>percaya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menyadari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perannya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sebagai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misionaris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dengan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memberikan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seruan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bangkit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tidur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rohani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9A02EC-F576-CF43-7A7A-F2F53D29C7FC}"/>
              </a:ext>
            </a:extLst>
          </p:cNvPr>
          <p:cNvSpPr txBox="1"/>
          <p:nvPr/>
        </p:nvSpPr>
        <p:spPr>
          <a:xfrm>
            <a:off x="997125" y="4370238"/>
            <a:ext cx="7914215" cy="1107996"/>
          </a:xfrm>
          <a:prstGeom prst="rect">
            <a:avLst/>
          </a:prstGeom>
          <a:solidFill>
            <a:srgbClr val="5A125A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Pergunakan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waktu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segera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mengambil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ditawarkan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kepada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menunggu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kedatangan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kembali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479B3B-82DF-F6F5-0D80-736F3C384558}"/>
              </a:ext>
            </a:extLst>
          </p:cNvPr>
          <p:cNvSpPr txBox="1"/>
          <p:nvPr/>
        </p:nvSpPr>
        <p:spPr>
          <a:xfrm>
            <a:off x="1011374" y="5542912"/>
            <a:ext cx="7929610" cy="101566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Orang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percaya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dipenuhi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oleh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Roh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berbicara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bernyanyi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membuat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melodi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mengucap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syukur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serta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menyerahkan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diri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hanya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0612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35BD1-9FFB-2B52-84AC-3977FA245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SEBALIKNYA BIARLAH ADA UCAPAN SYUKUR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20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Agustus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5EBBE-98AD-0916-7B97-9BD41FFB2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64" y="2197061"/>
            <a:ext cx="4879286" cy="41774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Berlin Sans FB" panose="020E0602020502020306" pitchFamily="34" charset="0"/>
              </a:rPr>
              <a:t>Ketika </a:t>
            </a:r>
            <a:r>
              <a:rPr lang="en-ID" sz="3200" dirty="0" err="1">
                <a:latin typeface="Berlin Sans FB" panose="020E0602020502020306" pitchFamily="34" charset="0"/>
              </a:rPr>
              <a:t>rasul</a:t>
            </a:r>
            <a:r>
              <a:rPr lang="en-ID" sz="3200" dirty="0">
                <a:latin typeface="Berlin Sans FB" panose="020E0602020502020306" pitchFamily="34" charset="0"/>
              </a:rPr>
              <a:t> Paulus </a:t>
            </a:r>
            <a:r>
              <a:rPr lang="en-ID" sz="3200" dirty="0" err="1">
                <a:latin typeface="Berlin Sans FB" panose="020E0602020502020306" pitchFamily="34" charset="0"/>
              </a:rPr>
              <a:t>mendorong</a:t>
            </a:r>
            <a:r>
              <a:rPr lang="en-ID" sz="3200" dirty="0">
                <a:latin typeface="Berlin Sans FB" panose="020E0602020502020306" pitchFamily="34" charset="0"/>
              </a:rPr>
              <a:t> orang-orang </a:t>
            </a:r>
            <a:r>
              <a:rPr lang="en-ID" sz="3200" dirty="0" err="1">
                <a:latin typeface="Berlin Sans FB" panose="020E0602020502020306" pitchFamily="34" charset="0"/>
              </a:rPr>
              <a:t>beriman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hidup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dalam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kasih</a:t>
            </a:r>
            <a:r>
              <a:rPr lang="en-ID" sz="3200" dirty="0">
                <a:latin typeface="Berlin Sans FB" panose="020E0602020502020306" pitchFamily="34" charset="0"/>
              </a:rPr>
              <a:t> [</a:t>
            </a:r>
            <a:r>
              <a:rPr lang="en-ID" sz="3200" dirty="0" err="1">
                <a:latin typeface="Berlin Sans FB" panose="020E0602020502020306" pitchFamily="34" charset="0"/>
              </a:rPr>
              <a:t>Efesus</a:t>
            </a:r>
            <a:r>
              <a:rPr lang="en-ID" sz="3200" dirty="0">
                <a:latin typeface="Berlin Sans FB" panose="020E0602020502020306" pitchFamily="34" charset="0"/>
              </a:rPr>
              <a:t> 5:2], </a:t>
            </a:r>
            <a:r>
              <a:rPr lang="en-ID" sz="3200" dirty="0" err="1">
                <a:latin typeface="Berlin Sans FB" panose="020E0602020502020306" pitchFamily="34" charset="0"/>
              </a:rPr>
              <a:t>ia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bermaksud</a:t>
            </a:r>
            <a:r>
              <a:rPr lang="en-ID" sz="3200" dirty="0">
                <a:latin typeface="Berlin Sans FB" panose="020E0602020502020306" pitchFamily="34" charset="0"/>
              </a:rPr>
              <a:t> agar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mengingat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kasih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Kristus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sendiri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meneladani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kasih</a:t>
            </a:r>
            <a:r>
              <a:rPr lang="en-ID" sz="3200" dirty="0">
                <a:latin typeface="Gill Sans Nova Cond Ultra Bold" panose="020B0B04020104020203" pitchFamily="34" charset="0"/>
              </a:rPr>
              <a:t>-Nya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1D2133-3D4B-E1B2-3869-06C5E514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46" y="2061381"/>
            <a:ext cx="4026586" cy="30193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5329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ACA0C7-9EDE-566B-1D8A-F506B1B5B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0"/>
            <a:ext cx="91196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F2FC1A-FF44-05F9-56A1-6944469F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Kasih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Kristus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diungkapkan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korban </a:t>
            </a:r>
            <a:b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</a:b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pendamaian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-Nya. Dan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memahami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pengorbanan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Kristus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itu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4 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hal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[</a:t>
            </a:r>
            <a:r>
              <a:rPr lang="en-ID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Efesus</a:t>
            </a:r>
            <a:r>
              <a:rPr lang="en-ID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5:1-2]: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E452-5664-9812-2AFB-A6AC69ECA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733" y="2098675"/>
            <a:ext cx="8104533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Tw Cen MT Condensed Extra Bold" panose="020B0803020202020204" pitchFamily="34" charset="0"/>
              </a:rPr>
              <a:t>Pengorbanan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dimotivasi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kasih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Allah Bapa dan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Sendiri</a:t>
            </a:r>
            <a:r>
              <a:rPr lang="en-ID" dirty="0">
                <a:latin typeface="Tw Cen MT Condensed Extra Bold" panose="020B08030202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Tw Cen MT Condensed Extra Bold" panose="020B0803020202020204" pitchFamily="34" charset="0"/>
              </a:rPr>
              <a:t>Pengorbanan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sebuah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subtitusi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mati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menggantikan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bukanlah</a:t>
            </a:r>
            <a:r>
              <a:rPr lang="en-ID" dirty="0">
                <a:latin typeface="Tw Cen MT Condensed Extra Bold" panose="020B0803020202020204" pitchFamily="34" charset="0"/>
              </a:rPr>
              <a:t> korban </a:t>
            </a:r>
            <a:r>
              <a:rPr lang="en-ID" dirty="0" err="1">
                <a:latin typeface="Tw Cen MT Condensed Extra Bold" panose="020B0803020202020204" pitchFamily="34" charset="0"/>
              </a:rPr>
              <a:t>pasif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menyerahkan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>
                <a:latin typeface="Tw Cen MT Condensed Extra Bold" panose="020B0803020202020204" pitchFamily="34" charset="0"/>
              </a:rPr>
              <a:t>Di </a:t>
            </a:r>
            <a:r>
              <a:rPr lang="en-ID" dirty="0" err="1">
                <a:latin typeface="Tw Cen MT Condensed Extra Bold" panose="020B0803020202020204" pitchFamily="34" charset="0"/>
              </a:rPr>
              <a:t>bawah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gambaran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pelayanan</a:t>
            </a:r>
            <a:r>
              <a:rPr lang="en-ID" dirty="0">
                <a:latin typeface="Tw Cen MT Condensed Extra Bold" panose="020B0803020202020204" pitchFamily="34" charset="0"/>
              </a:rPr>
              <a:t> Bait Kudus </a:t>
            </a:r>
            <a:r>
              <a:rPr lang="en-ID" dirty="0" err="1">
                <a:latin typeface="Tw Cen MT Condensed Extra Bold" panose="020B0803020202020204" pitchFamily="34" charset="0"/>
              </a:rPr>
              <a:t>Perjanjian</a:t>
            </a:r>
            <a:r>
              <a:rPr lang="en-ID" dirty="0">
                <a:latin typeface="Tw Cen MT Condensed Extra Bold" panose="020B0803020202020204" pitchFamily="34" charset="0"/>
              </a:rPr>
              <a:t> Lama, </a:t>
            </a:r>
            <a:r>
              <a:rPr lang="en-ID" dirty="0" err="1">
                <a:latin typeface="Tw Cen MT Condensed Extra Bold" panose="020B0803020202020204" pitchFamily="34" charset="0"/>
              </a:rPr>
              <a:t>kematian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Kristus</a:t>
            </a:r>
            <a:r>
              <a:rPr lang="en-ID" dirty="0">
                <a:latin typeface="Tw Cen MT Condensed Extra Bold" panose="020B0803020202020204" pitchFamily="34" charset="0"/>
              </a:rPr>
              <a:t> juga </a:t>
            </a:r>
            <a:r>
              <a:rPr lang="en-ID" dirty="0" err="1">
                <a:latin typeface="Tw Cen MT Condensed Extra Bold" panose="020B0803020202020204" pitchFamily="34" charset="0"/>
              </a:rPr>
              <a:t>merupakan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pengorbanan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dipersembahkan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latin typeface="Tw Cen MT Condensed Extra Bold" panose="020B0803020202020204" pitchFamily="34" charset="0"/>
              </a:rPr>
              <a:t>.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Tw Cen MT Condensed Extra Bold" panose="020B0803020202020204" pitchFamily="34" charset="0"/>
              </a:rPr>
              <a:t>Pengorbanan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diterima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"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persembahan</a:t>
            </a:r>
            <a:r>
              <a:rPr lang="en-ID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harum</a:t>
            </a:r>
            <a:r>
              <a:rPr lang="en-ID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830379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553EC-6C8F-1449-4216-9FE680656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94" y="323850"/>
            <a:ext cx="4719431" cy="6351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Gill Sans Nova Cond Ultra Bold" panose="020B0B04020104020203" pitchFamily="34" charset="0"/>
              </a:rPr>
              <a:t>Mengingat</a:t>
            </a:r>
            <a:r>
              <a:rPr lang="en-ID" sz="3000" dirty="0">
                <a:latin typeface="Gill Sans Nova Cond Ultra Bold" panose="020B0B04020104020203" pitchFamily="34" charset="0"/>
              </a:rPr>
              <a:t> dunia Yunani-</a:t>
            </a:r>
            <a:r>
              <a:rPr lang="en-ID" sz="3000" dirty="0" err="1">
                <a:latin typeface="Gill Sans Nova Cond Ultra Bold" panose="020B0B04020104020203" pitchFamily="34" charset="0"/>
              </a:rPr>
              <a:t>Romawi</a:t>
            </a:r>
            <a:r>
              <a:rPr lang="en-ID" sz="3000" dirty="0">
                <a:latin typeface="Gill Sans Nova Cond Ultra Bold" panose="020B0B04020104020203" pitchFamily="34" charset="0"/>
              </a:rPr>
              <a:t> pada </a:t>
            </a:r>
            <a:r>
              <a:rPr lang="en-ID" sz="3000" dirty="0" err="1">
                <a:latin typeface="Gill Sans Nova Cond Ultra Bold" panose="020B0B04020104020203" pitchFamily="34" charset="0"/>
              </a:rPr>
              <a:t>abad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pertama</a:t>
            </a:r>
            <a:r>
              <a:rPr lang="en-ID" sz="3000" dirty="0"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menunjukkan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kebobrokan</a:t>
            </a:r>
            <a:r>
              <a:rPr lang="en-ID" sz="3000" dirty="0">
                <a:latin typeface="Gill Sans Nova Cond Ultra Bold" panose="020B0B04020104020203" pitchFamily="34" charset="0"/>
              </a:rPr>
              <a:t> moral </a:t>
            </a:r>
            <a:r>
              <a:rPr lang="en-ID" sz="3000" dirty="0" err="1">
                <a:latin typeface="Gill Sans Nova Cond Ultra Bold" panose="020B0B04020104020203" pitchFamily="34" charset="0"/>
              </a:rPr>
              <a:t>termasuk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etika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seksual</a:t>
            </a:r>
            <a:r>
              <a:rPr lang="en-ID" sz="3000" dirty="0">
                <a:latin typeface="Tw Cen MT Condensed Extra Bold" panose="020B0803020202020204" pitchFamily="34" charset="0"/>
              </a:rPr>
              <a:t>, Paulus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merasa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khawatir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kalau-kalau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anggota-anggota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jemaat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terpengaruh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prilaku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tersebut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berbalik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panggilan</a:t>
            </a:r>
            <a:r>
              <a:rPr lang="en-ID" sz="3000" dirty="0">
                <a:latin typeface="Tw Cen MT Condensed Extra Bold" panose="020B0803020202020204" pitchFamily="34" charset="0"/>
              </a:rPr>
              <a:t> Kristen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ditarik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perilaku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rusak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meniadakan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kesaksian</a:t>
            </a:r>
            <a:r>
              <a:rPr lang="en-ID" sz="3000" dirty="0">
                <a:latin typeface="Tw Cen MT Condensed Extra Bold" panose="020B0803020202020204" pitchFamily="34" charset="0"/>
              </a:rPr>
              <a:t> Kristen [</a:t>
            </a:r>
            <a:r>
              <a:rPr lang="en-ID" sz="3000" dirty="0" err="1">
                <a:latin typeface="Tw Cen MT Condensed Extra Bold" panose="020B0803020202020204" pitchFamily="34" charset="0"/>
              </a:rPr>
              <a:t>Efesus</a:t>
            </a:r>
            <a:r>
              <a:rPr lang="en-ID" sz="3000" dirty="0">
                <a:latin typeface="Tw Cen MT Condensed Extra Bold" panose="020B0803020202020204" pitchFamily="34" charset="0"/>
              </a:rPr>
              <a:t> 5:3-5].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2A374-D9AE-52CC-4144-989463526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770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6198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F6647D-E1CC-0B0C-A6D8-C91D01742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53" b="8300"/>
          <a:stretch/>
        </p:blipFill>
        <p:spPr>
          <a:xfrm>
            <a:off x="20" y="11"/>
            <a:ext cx="9143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A0D85-75BE-28D4-C095-C8DC2530A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3429000"/>
            <a:ext cx="8450742" cy="330310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contoh</a:t>
            </a:r>
            <a:r>
              <a:rPr lang="en-ID" dirty="0">
                <a:latin typeface="Impact" panose="020B0806030902050204" pitchFamily="34" charset="0"/>
              </a:rPr>
              <a:t>,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dalam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jamuan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makan</a:t>
            </a:r>
            <a:r>
              <a:rPr lang="en-ID" dirty="0">
                <a:latin typeface="Eras Demi ITC" panose="020B0805030504020804" pitchFamily="34" charset="0"/>
              </a:rPr>
              <a:t> orang kaya </a:t>
            </a:r>
            <a:r>
              <a:rPr lang="en-ID" dirty="0" err="1">
                <a:latin typeface="Eras Demi ITC" panose="020B0805030504020804" pitchFamily="34" charset="0"/>
              </a:rPr>
              <a:t>secara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teratur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menampilkan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perilaku</a:t>
            </a:r>
            <a:r>
              <a:rPr lang="en-ID" dirty="0">
                <a:latin typeface="Eras Demi ITC" panose="020B0805030504020804" pitchFamily="34" charset="0"/>
              </a:rPr>
              <a:t> yang Paulus </a:t>
            </a:r>
            <a:r>
              <a:rPr lang="en-ID" dirty="0" err="1">
                <a:latin typeface="Eras Demi ITC" panose="020B0805030504020804" pitchFamily="34" charset="0"/>
              </a:rPr>
              <a:t>kecam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dalam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Efesus</a:t>
            </a:r>
            <a:r>
              <a:rPr lang="en-ID" dirty="0">
                <a:latin typeface="Impact" panose="020B0806030902050204" pitchFamily="34" charset="0"/>
              </a:rPr>
              <a:t> 5:3-14</a:t>
            </a:r>
            <a:r>
              <a:rPr lang="en-ID" dirty="0">
                <a:latin typeface="Franklin Gothic Medium Cond" panose="020B0606030402020204" pitchFamily="34" charset="0"/>
              </a:rPr>
              <a:t> : </a:t>
            </a:r>
            <a:r>
              <a:rPr lang="en-ID" dirty="0" err="1">
                <a:latin typeface="Franklin Gothic Medium Cond" panose="020B0606030402020204" pitchFamily="34" charset="0"/>
              </a:rPr>
              <a:t>mabuk-mabukan</a:t>
            </a:r>
            <a:r>
              <a:rPr lang="en-ID" dirty="0">
                <a:latin typeface="Franklin Gothic Medium Cond" panose="020B0606030402020204" pitchFamily="34" charset="0"/>
              </a:rPr>
              <a:t>, kata-kata </a:t>
            </a:r>
            <a:r>
              <a:rPr lang="en-ID" dirty="0" err="1">
                <a:latin typeface="Franklin Gothic Medium Cond" panose="020B0606030402020204" pitchFamily="34" charset="0"/>
              </a:rPr>
              <a:t>cabul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hiburan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cabul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tindakan</a:t>
            </a:r>
            <a:r>
              <a:rPr lang="en-ID" dirty="0">
                <a:latin typeface="Franklin Gothic Medium Cond" panose="020B0606030402020204" pitchFamily="34" charset="0"/>
              </a:rPr>
              <a:t> amoral.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F0502020204030204" pitchFamily="34" charset="0"/>
              </a:rPr>
              <a:t>Selain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itu</a:t>
            </a:r>
            <a:r>
              <a:rPr lang="en-ID" dirty="0">
                <a:latin typeface="Gill Sans Nova Cond XBd" panose="020F0502020204030204" pitchFamily="34" charset="0"/>
              </a:rPr>
              <a:t>, </a:t>
            </a:r>
            <a:r>
              <a:rPr lang="en-ID" dirty="0" err="1">
                <a:latin typeface="Gill Sans Nova Cond XBd" panose="020F0502020204030204" pitchFamily="34" charset="0"/>
              </a:rPr>
              <a:t>pusat-pusat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kota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menyediakan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anonimitas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yaitu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kondisi</a:t>
            </a:r>
            <a:r>
              <a:rPr lang="en-ID" dirty="0">
                <a:latin typeface="Gill Sans Nova Cond XBd" panose="020F0502020204030204" pitchFamily="34" charset="0"/>
              </a:rPr>
              <a:t> di mana </a:t>
            </a:r>
            <a:r>
              <a:rPr lang="en-ID" dirty="0" err="1">
                <a:latin typeface="Gill Sans Nova Cond XBd" panose="020F0502020204030204" pitchFamily="34" charset="0"/>
              </a:rPr>
              <a:t>seseorang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melakukan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tindakan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tanpa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dikenali</a:t>
            </a:r>
            <a:r>
              <a:rPr lang="en-ID" dirty="0">
                <a:latin typeface="Gill Sans Nova Cond XBd" panose="020F0502020204030204" pitchFamily="34" charset="0"/>
              </a:rPr>
              <a:t> dan </a:t>
            </a:r>
            <a:r>
              <a:rPr lang="en-ID" dirty="0" err="1">
                <a:latin typeface="Gill Sans Nova Cond XBd" panose="020F0502020204030204" pitchFamily="34" charset="0"/>
              </a:rPr>
              <a:t>permisif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yaitu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perilaku</a:t>
            </a:r>
            <a:r>
              <a:rPr lang="en-ID" dirty="0">
                <a:latin typeface="Gill Sans Nova Cond XBd" panose="020F0502020204030204" pitchFamily="34" charset="0"/>
              </a:rPr>
              <a:t> yang </a:t>
            </a:r>
            <a:r>
              <a:rPr lang="en-ID" dirty="0" err="1">
                <a:latin typeface="Gill Sans Nova Cond XBd" panose="020F0502020204030204" pitchFamily="34" charset="0"/>
              </a:rPr>
              <a:t>serba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membolehkan</a:t>
            </a:r>
            <a:r>
              <a:rPr lang="en-ID" dirty="0">
                <a:latin typeface="Gill Sans Nova Cond XBd" panose="020F0502020204030204" pitchFamily="34" charset="0"/>
              </a:rPr>
              <a:t> yang </a:t>
            </a:r>
            <a:r>
              <a:rPr lang="en-ID" dirty="0" err="1">
                <a:latin typeface="Gill Sans Nova Cond XBd" panose="020F0502020204030204" pitchFamily="34" charset="0"/>
              </a:rPr>
              <a:t>mendorong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praktik</a:t>
            </a:r>
            <a:r>
              <a:rPr lang="en-ID" dirty="0">
                <a:latin typeface="Gill Sans Nova Cond XBd" panose="020F0502020204030204" pitchFamily="34" charset="0"/>
              </a:rPr>
              <a:t> </a:t>
            </a:r>
            <a:r>
              <a:rPr lang="en-ID" dirty="0" err="1">
                <a:latin typeface="Gill Sans Nova Cond XBd" panose="020F0502020204030204" pitchFamily="34" charset="0"/>
              </a:rPr>
              <a:t>seksual</a:t>
            </a:r>
            <a:r>
              <a:rPr lang="en-ID" dirty="0">
                <a:latin typeface="Gill Sans Nova Cond XBd" panose="020F0502020204030204" pitchFamily="34" charset="0"/>
              </a:rPr>
              <a:t> amoral. </a:t>
            </a:r>
          </a:p>
        </p:txBody>
      </p:sp>
    </p:spTree>
    <p:extLst>
      <p:ext uri="{BB962C8B-B14F-4D97-AF65-F5344CB8AC3E}">
        <p14:creationId xmlns:p14="http://schemas.microsoft.com/office/powerpoint/2010/main" val="2184293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A6896-7622-2C8B-5460-6E4359964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506" b="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9B3D7-F2DC-B685-047F-5F475718F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256" y="1524000"/>
            <a:ext cx="4227444" cy="478403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kebiasaan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buruk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rasul</a:t>
            </a:r>
            <a:r>
              <a:rPr lang="en-ID" sz="3200" dirty="0">
                <a:latin typeface="Tw Cen MT Condensed Extra Bold" panose="020B0803020202020204" pitchFamily="34" charset="0"/>
              </a:rPr>
              <a:t> Paulus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berharap</a:t>
            </a:r>
            <a:r>
              <a:rPr lang="en-ID" sz="3200" dirty="0">
                <a:latin typeface="Tw Cen MT Condensed Extra Bold" panose="020B0803020202020204" pitchFamily="34" charset="0"/>
              </a:rPr>
              <a:t> agar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percaya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berhati-hati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perilaku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supaya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memperoleh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kedudukan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baik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antara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 orang 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luar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9203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64AE50-1ECF-A105-FFB2-CF5641BA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BERJALAN SEBAGAI ANAK TERANG</a:t>
            </a:r>
            <a:br>
              <a:rPr lang="fi-FI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Senin, 21 Agustus 2023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54807-2189-23DA-5961-775D3775A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6138" y="2139003"/>
            <a:ext cx="4695716" cy="417742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D" sz="4000" dirty="0" err="1">
                <a:latin typeface="Amasis MT Pro Black" panose="02040A04050005020304" pitchFamily="18" charset="0"/>
              </a:rPr>
              <a:t>Efesus</a:t>
            </a:r>
            <a:r>
              <a:rPr lang="en-ID" sz="4000" dirty="0">
                <a:latin typeface="Amasis MT Pro Black" panose="02040A04050005020304" pitchFamily="18" charset="0"/>
              </a:rPr>
              <a:t> 5:6 </a:t>
            </a:r>
          </a:p>
          <a:p>
            <a:pPr marL="0" indent="0" algn="ctr">
              <a:buNone/>
            </a:pP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Janganlah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disesatkan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kata-kata yang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hampa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hal-hal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demikian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mendatangkan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murka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Allah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atas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orang-orang </a:t>
            </a:r>
            <a:r>
              <a:rPr lang="en-ID" sz="32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durhaka</a:t>
            </a:r>
            <a:r>
              <a:rPr lang="en-ID" sz="32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DAA65-8908-98C4-91AE-21EC2C09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47" y="2689158"/>
            <a:ext cx="3703990" cy="2779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62531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300</TotalTime>
  <Words>1857</Words>
  <Application>Microsoft Office PowerPoint</Application>
  <PresentationFormat>On-screen Show (4:3)</PresentationFormat>
  <Paragraphs>108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ADLaM Display</vt:lpstr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Demi ITC</vt:lpstr>
      <vt:lpstr>Franklin Gothic Demi</vt:lpstr>
      <vt:lpstr>Franklin Gothic Demi Cond</vt:lpstr>
      <vt:lpstr>Franklin Gothic Medium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HIDUP BIJAKSANA</vt:lpstr>
      <vt:lpstr>EFESUS 5 : 15-17</vt:lpstr>
      <vt:lpstr>Pandangan hidup dan identitas menentukan nilai dan kebijaksanaan. </vt:lpstr>
      <vt:lpstr>SEBALIKNYA BIARLAH ADA UCAPAN SYUKUR Minggu, 20 Agustus 2023</vt:lpstr>
      <vt:lpstr>Kasih Kristus diungkapkan dalam korban  pendamaian-Nya. Dan kita memahami pengorbanan Kristus itu dalam 4 hal [Efesus 5:1-2]:</vt:lpstr>
      <vt:lpstr>PowerPoint Presentation</vt:lpstr>
      <vt:lpstr>PowerPoint Presentation</vt:lpstr>
      <vt:lpstr>PowerPoint Presentation</vt:lpstr>
      <vt:lpstr>BERJALAN SEBAGAI ANAK TERANG Senin, 21 Agustus 2023</vt:lpstr>
      <vt:lpstr>PowerPoint Presentation</vt:lpstr>
      <vt:lpstr>PowerPoint Presentation</vt:lpstr>
      <vt:lpstr>Paulus menegaskan murka Allah  yang akan menimpa orang-orang durhaka.  Apa makna dari murka Allah ini? </vt:lpstr>
      <vt:lpstr>Efesus 5:8-9</vt:lpstr>
      <vt:lpstr>PowerPoint Presentation</vt:lpstr>
      <vt:lpstr>BANGUNLAH, HAI KAMU YANG TIDUR Selasa, 22 Agustus 2023</vt:lpstr>
      <vt:lpstr>Bagaimana gaya hidup orang percaya  sebagai anak-anak terang ditunjukkan? </vt:lpstr>
      <vt:lpstr>PowerPoint Presentation</vt:lpstr>
      <vt:lpstr>PowerPoint Presentation</vt:lpstr>
      <vt:lpstr>SEGERA MENERIMA TAWARAN  Rabu, 23 Agustus 2023</vt:lpstr>
      <vt:lpstr>PowerPoint Presentation</vt:lpstr>
      <vt:lpstr>PowerPoint Presentation</vt:lpstr>
      <vt:lpstr>PowerPoint Presentation</vt:lpstr>
      <vt:lpstr>PowerPoint Presentation</vt:lpstr>
      <vt:lpstr>IBADAH YANG DIPENUHI ROH KUDUS Kamis, 24 Agustus 2023</vt:lpstr>
      <vt:lpstr>Mengapa Paulus memberikan nasihat untuk menghindari penggunaan anggur  yang membuat mabuk? </vt:lpstr>
      <vt:lpstr>PowerPoint Presentation</vt:lpstr>
      <vt:lpstr>Mengapa penting untuk bernyanyi:</vt:lpstr>
      <vt:lpstr>Mengapa penting untuk bernyanyi:</vt:lpstr>
      <vt:lpstr>Mengapa penting untuk bernyanyi: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HIDUP BIJAKSANA</dc:title>
  <dc:creator>Office365</dc:creator>
  <cp:lastModifiedBy>Office365</cp:lastModifiedBy>
  <cp:revision>21</cp:revision>
  <dcterms:created xsi:type="dcterms:W3CDTF">2023-08-22T01:44:03Z</dcterms:created>
  <dcterms:modified xsi:type="dcterms:W3CDTF">2023-08-24T04:29:18Z</dcterms:modified>
</cp:coreProperties>
</file>