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9" r:id="rId14"/>
    <p:sldId id="277" r:id="rId15"/>
    <p:sldId id="275" r:id="rId16"/>
    <p:sldId id="270" r:id="rId17"/>
    <p:sldId id="278" r:id="rId18"/>
    <p:sldId id="279" r:id="rId19"/>
    <p:sldId id="280" r:id="rId20"/>
    <p:sldId id="271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038"/>
    <a:srgbClr val="651D79"/>
    <a:srgbClr val="421C5E"/>
    <a:srgbClr val="FF99CC"/>
    <a:srgbClr val="FAD1B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FC2D-ADE5-796E-1510-E02069F6F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CB6BB-22FC-D026-DA24-C70A672ED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80A6B-238F-8F1F-5C97-FF033FA4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EDC81-9E76-3E7E-7BBF-3F27ED80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39D6F-9AC7-B8F6-0085-4AEAC58E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89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27CD-23DE-C433-EB1F-65331893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8F5E5-7F1E-05C4-4C3D-6CE7959E2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6FB0B-CB7B-984A-9FEA-1954478F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C1229-2703-9847-736D-15DC82A7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9EC99-80D8-2A77-1FED-AA59B861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672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E1F801-A725-9442-5F2F-A314C63F9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17F6F-A370-EC26-CB73-0B770C700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D3CCD-FE3C-83EF-CB1D-7924EA58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22AC-A96D-4973-2201-4E4477D3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C5C1-2EB6-FCDB-AD01-A61E83CD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04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CB5A-D685-4125-60FC-A2BBA27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81E87-0F88-5511-2503-5C5A105AD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036EF-1D53-48F0-7C4D-57533F5E2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D2C78-9A8C-CBC4-F096-998A780A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7755-EFF1-3114-8A27-A9B47CDD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062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A0BD-40D0-979C-A887-3CD7BAEB0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E62D4-1E88-E156-2DA8-400638AAF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A5405-1B36-C4C9-A84B-3E7D71F3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F3BC6-D7B6-B0FE-A0C5-9D382BEB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4A232-D934-2AB3-FC01-7428101B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141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26EF-9CCA-51D7-5541-2F39EBD4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6B600-1712-A8D4-2F36-DD4B52023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31106-17BD-AFBD-C840-89315A586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04F36-0C14-EFE8-CC64-0BA1A4C9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87152-0EA6-87B3-F7DA-4C8DCEC8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CF548-9294-3196-5F17-91B2844A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540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8CB3-B460-7508-A893-FBD9760A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DBF79-62D9-A1C6-AD36-270861A8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DA9B3-4B96-F52B-DE3C-AD5AED17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F06A0-318B-4973-873D-F224FE8D1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F4078-AA97-5921-FC9E-7464AE66B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DAFE0-F651-1AF3-F73E-EAA64AF8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A6AA8B-AF32-D4A2-6D81-34DEE69B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29C96-1107-0C95-EF29-A359C62E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577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1137-7D34-D5A8-274F-7A283B1E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A8F01-8A39-129E-9659-FBE69936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842BD-2A87-EF68-C342-5E770CD4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FA1C1-E1D9-0984-9170-6C36FEAE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968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BF8F5-08EB-EBAB-D2AC-257A138B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C73D2-3974-9A87-FED0-23142780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46FBE-D774-3717-3F2A-0457AF74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326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2337-C2A6-BA41-DF3A-E6A58B7E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816C-7DC5-2AEF-9C5B-33486EB2D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332AE-D3E5-E3D1-DB18-238F3D2C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97495-155B-194D-9DFF-F099EF0A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EBDB7-CBD7-E3F1-F751-96D91254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B61E6-7A3E-12A6-1EF2-F3435C16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51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2A17-C5FD-00E8-8CFD-FB652632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1F139-2277-C4A2-19C0-7AE44F94A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1D9CC-98E1-A7FA-475B-FAE6C7473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225CE-5F44-0479-E867-AE24E042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639F5-521A-AE89-261B-504B3407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22ED-477A-8DED-6685-BDAFFA48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390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F307D5-B809-7F92-1E7B-30279A67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48E7-7B37-57F6-6C8E-7FA951F16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30CF6-7CF9-34A1-6CEB-099FF02DA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E3F48-4D91-43A3-B9A9-DE825B32981A}" type="datetimeFigureOut">
              <a:rPr lang="en-ID" smtClean="0"/>
              <a:t>17/08/2023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DFC82-5D44-8342-CA23-DCE0BD77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CC1C9-A9C8-2421-1604-9B96FE2FA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ECDB0-AFB4-482F-B94C-3EB32805740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700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FA580-FA48-7A7E-2DF0-9AC06EE08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07" y="1527244"/>
            <a:ext cx="4210049" cy="28583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KEHIDUPAN YANG DIBENTUK KRISTUS DAN </a:t>
            </a:r>
            <a:b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PERKATAAN YANG DIINSPIRASIKAN ROH</a:t>
            </a:r>
            <a:endParaRPr lang="en-ID" sz="4000" dirty="0">
              <a:solidFill>
                <a:schemeClr val="bg1"/>
              </a:solidFill>
              <a:latin typeface="Impact" panose="020B080603090205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94BCB-B6C0-47B1-A350-3330D4C13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5276849"/>
            <a:ext cx="3283344" cy="9128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Pelajaran ke-8, </a:t>
            </a:r>
            <a:r>
              <a:rPr lang="en-US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Triwulan</a:t>
            </a:r>
            <a:r>
              <a:rPr lang="en-US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III</a:t>
            </a:r>
          </a:p>
          <a:p>
            <a:r>
              <a:rPr lang="en-US" dirty="0" err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Tahun</a:t>
            </a:r>
            <a:r>
              <a:rPr lang="en-US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2023</a:t>
            </a:r>
            <a:endParaRPr lang="en-ID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854BC-0B8F-BCAF-2B18-FBB0C7E48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9" r="1280"/>
          <a:stretch/>
        </p:blipFill>
        <p:spPr>
          <a:xfrm>
            <a:off x="4261757" y="1"/>
            <a:ext cx="4882243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23558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23559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035C8-BF03-C7EE-8FB5-A2ACC870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67" y="512411"/>
            <a:ext cx="5870147" cy="1644222"/>
          </a:xfrm>
        </p:spPr>
        <p:txBody>
          <a:bodyPr anchor="b">
            <a:noAutofit/>
          </a:bodyPr>
          <a:lstStyle/>
          <a:p>
            <a:r>
              <a:rPr lang="en-ID" sz="3600" dirty="0" err="1">
                <a:latin typeface="Tw Cen MT Condensed Extra Bold" panose="020B0803020202020204" pitchFamily="34" charset="0"/>
              </a:rPr>
              <a:t>Meneladani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memerlukan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tiga</a:t>
            </a:r>
            <a:r>
              <a:rPr lang="en-ID" sz="3600" dirty="0">
                <a:latin typeface="Tw Cen MT Condensed Extra Bold" panose="020B0803020202020204" pitchFamily="34" charset="0"/>
              </a:rPr>
              <a:t> proses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diungkapkan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kiasan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pakaian</a:t>
            </a:r>
            <a:r>
              <a:rPr lang="en-ID" sz="3600" dirty="0">
                <a:latin typeface="Tw Cen MT Condensed Extra Bold" panose="020B0803020202020204" pitchFamily="34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3BA2A-9574-AA89-0403-F612C3B3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6" r="12373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F88CA-7447-F1A2-5403-A372B1942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595" y="3066421"/>
            <a:ext cx="5505217" cy="34838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Franklin Gothic Medium Cond" panose="020B0606030402020204" pitchFamily="34" charset="0"/>
              </a:rPr>
              <a:t>Untuk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menanggalkan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sz="2800" dirty="0" err="1">
                <a:latin typeface="Franklin Gothic Medium Cond" panose="020B0606030402020204" pitchFamily="34" charset="0"/>
              </a:rPr>
              <a:t>atau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berpaling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cara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hidup</a:t>
            </a:r>
            <a:r>
              <a:rPr lang="en-ID" sz="2800" dirty="0">
                <a:latin typeface="Franklin Gothic Medium Cond" panose="020B0606030402020204" pitchFamily="34" charset="0"/>
              </a:rPr>
              <a:t> yang lama [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4:22].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Franklin Gothic Medium Cond" panose="020B0606030402020204" pitchFamily="34" charset="0"/>
              </a:rPr>
              <a:t>Mengalami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pembaruan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batin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>
                <a:latin typeface="Franklin Gothic Medium Cond" panose="020B0606030402020204" pitchFamily="34" charset="0"/>
              </a:rPr>
              <a:t>[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4:23].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Franklin Gothic Medium Cond" panose="020B0606030402020204" pitchFamily="34" charset="0"/>
              </a:rPr>
              <a:t>Untuk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mengenakan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pola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hidup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baru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800" dirty="0">
                <a:latin typeface="Franklin Gothic Medium Cond" panose="020B0606030402020204" pitchFamily="34" charset="0"/>
              </a:rPr>
              <a:t> Allah [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4:24].</a:t>
            </a:r>
          </a:p>
        </p:txBody>
      </p:sp>
    </p:spTree>
    <p:extLst>
      <p:ext uri="{BB962C8B-B14F-4D97-AF65-F5344CB8AC3E}">
        <p14:creationId xmlns:p14="http://schemas.microsoft.com/office/powerpoint/2010/main" val="341439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50B9AA-8B76-0B04-4722-A10F0DD64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4ADC0-6146-0F9A-BFFC-55E454986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9" y="3723869"/>
            <a:ext cx="8536875" cy="309602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Amasis MT Pro Black" panose="02040A04050005020304" pitchFamily="18" charset="0"/>
              </a:rPr>
              <a:t>Budaya-budaya</a:t>
            </a:r>
            <a:r>
              <a:rPr lang="en-ID" sz="3200" dirty="0">
                <a:latin typeface="Amasis MT Pro Black" panose="02040A04050005020304" pitchFamily="18" charset="0"/>
              </a:rPr>
              <a:t> yang </a:t>
            </a:r>
            <a:r>
              <a:rPr lang="en-ID" sz="3200" dirty="0" err="1">
                <a:latin typeface="Amasis MT Pro Black" panose="02040A04050005020304" pitchFamily="18" charset="0"/>
              </a:rPr>
              <a:t>tercermin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dalam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Alkitab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adalah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budaya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menyambung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hidup</a:t>
            </a:r>
            <a:r>
              <a:rPr lang="en-ID" sz="3200" dirty="0">
                <a:latin typeface="Amasis MT Pro Black" panose="02040A04050005020304" pitchFamily="18" charset="0"/>
              </a:rPr>
              <a:t>.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Pakaian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itu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berharga</a:t>
            </a:r>
            <a:r>
              <a:rPr lang="en-ID" sz="3200" dirty="0">
                <a:latin typeface="Franklin Gothic Medium Cond" panose="020B0606030402020204" pitchFamily="34" charset="0"/>
              </a:rPr>
              <a:t> dan mahal, dan </a:t>
            </a:r>
            <a:r>
              <a:rPr lang="en-ID" sz="3200" dirty="0" err="1">
                <a:latin typeface="Franklin Gothic Medium Cond" panose="020B0606030402020204" pitchFamily="34" charset="0"/>
              </a:rPr>
              <a:t>disimpan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waktu</a:t>
            </a:r>
            <a:r>
              <a:rPr lang="en-ID" sz="3200" dirty="0">
                <a:latin typeface="Franklin Gothic Medium Cond" panose="020B0606030402020204" pitchFamily="34" charset="0"/>
              </a:rPr>
              <a:t> yang lama. Akan menjadi </a:t>
            </a:r>
            <a:r>
              <a:rPr lang="en-ID" sz="3200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biasa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lebih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dari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satu</a:t>
            </a:r>
            <a:r>
              <a:rPr lang="en-ID" sz="3200" dirty="0">
                <a:latin typeface="Franklin Gothic Medium Cond" panose="020B0606030402020204" pitchFamily="34" charset="0"/>
              </a:rPr>
              <a:t> set </a:t>
            </a:r>
            <a:r>
              <a:rPr lang="en-ID" sz="3200" dirty="0" err="1">
                <a:latin typeface="Franklin Gothic Medium Cond" panose="020B0606030402020204" pitchFamily="34" charset="0"/>
              </a:rPr>
              <a:t>pakaian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latin typeface="Gill Sans Nova Cond Ultra Bold" panose="020B0B04020104020203" pitchFamily="34" charset="0"/>
              </a:rPr>
              <a:t>Kualitas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gaya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pakaian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menandakan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identitas</a:t>
            </a:r>
            <a:r>
              <a:rPr lang="en-ID" sz="3200" dirty="0">
                <a:latin typeface="Gill Sans Nova Cond Ultra Bold" panose="020B0B04020104020203" pitchFamily="34" charset="0"/>
              </a:rPr>
              <a:t> dan status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pemakainya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93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94CF3-D28B-DE9E-FC71-0D4E0676D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76" b="17298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CFAA-3628-FEFA-A1CD-6E43056B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18" y="3249274"/>
            <a:ext cx="8750162" cy="33561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mengganti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pakaian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menukar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satu</a:t>
            </a:r>
            <a:r>
              <a:rPr lang="en-ID" sz="3200" dirty="0">
                <a:latin typeface="Franklin Gothic Medium Cond" panose="020B0606030402020204" pitchFamily="34" charset="0"/>
              </a:rPr>
              <a:t> set </a:t>
            </a:r>
            <a:r>
              <a:rPr lang="en-ID" sz="3200" dirty="0" err="1">
                <a:latin typeface="Franklin Gothic Medium Cond" panose="020B0606030402020204" pitchFamily="34" charset="0"/>
              </a:rPr>
              <a:t>pakaian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dengan</a:t>
            </a:r>
            <a:r>
              <a:rPr lang="en-ID" sz="3200" dirty="0">
                <a:latin typeface="Franklin Gothic Medium Cond" panose="020B0606030402020204" pitchFamily="34" charset="0"/>
              </a:rPr>
              <a:t> yang lain, </a:t>
            </a:r>
            <a:r>
              <a:rPr lang="en-ID" sz="3200" dirty="0" err="1">
                <a:latin typeface="Franklin Gothic Medium Cond" panose="020B0606030402020204" pitchFamily="34" charset="0"/>
              </a:rPr>
              <a:t>adalah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peristiwa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biasa</a:t>
            </a:r>
            <a:r>
              <a:rPr lang="en-ID" sz="3200" dirty="0">
                <a:latin typeface="Franklin Gothic Medium Cond" panose="020B0606030402020204" pitchFamily="34" charset="0"/>
              </a:rPr>
              <a:t> dan </a:t>
            </a:r>
            <a:r>
              <a:rPr lang="en-ID" sz="3200" dirty="0" err="1">
                <a:latin typeface="Franklin Gothic Medium Cond" panose="020B0606030402020204" pitchFamily="34" charset="0"/>
              </a:rPr>
              <a:t>penting</a:t>
            </a:r>
            <a:r>
              <a:rPr lang="en-ID" sz="3200" dirty="0">
                <a:latin typeface="Franklin Gothic Medium Cond" panose="020B0606030402020204" pitchFamily="34" charset="0"/>
              </a:rPr>
              <a:t> [</a:t>
            </a:r>
            <a:r>
              <a:rPr lang="en-ID" sz="3200" dirty="0" err="1">
                <a:latin typeface="Franklin Gothic Medium Cond" panose="020B0606030402020204" pitchFamily="34" charset="0"/>
              </a:rPr>
              <a:t>Berbeda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dengan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budaya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saat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].</a:t>
            </a:r>
          </a:p>
          <a:p>
            <a:pPr marL="0" indent="0" algn="ctr">
              <a:buNone/>
            </a:pPr>
            <a:endParaRPr lang="en-ID" sz="1200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Paulus </a:t>
            </a:r>
            <a:r>
              <a:rPr lang="en-ID" sz="3200" dirty="0" err="1">
                <a:latin typeface="Bernard MT Condensed" panose="02050806060905020404" pitchFamily="18" charset="0"/>
              </a:rPr>
              <a:t>menganggap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perubahan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sama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nyatanya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menukar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satu</a:t>
            </a:r>
            <a:r>
              <a:rPr lang="en-ID" sz="3200" dirty="0">
                <a:latin typeface="Bernard MT Condensed" panose="02050806060905020404" pitchFamily="18" charset="0"/>
              </a:rPr>
              <a:t> set </a:t>
            </a:r>
            <a:r>
              <a:rPr lang="en-ID" sz="3200" dirty="0" err="1">
                <a:latin typeface="Bernard MT Condensed" panose="02050806060905020404" pitchFamily="18" charset="0"/>
              </a:rPr>
              <a:t>pakaian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yang lain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konteks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budaya</a:t>
            </a:r>
            <a:r>
              <a:rPr lang="en-ID" sz="3200" dirty="0">
                <a:latin typeface="Bernard MT Condensed" panose="02050806060905020404" pitchFamily="18" charset="0"/>
              </a:rPr>
              <a:t> di </a:t>
            </a:r>
            <a:r>
              <a:rPr lang="en-ID" sz="3200" dirty="0" err="1">
                <a:latin typeface="Bernard MT Condensed" panose="02050806060905020404" pitchFamily="18" charset="0"/>
              </a:rPr>
              <a:t>abad</a:t>
            </a:r>
            <a:r>
              <a:rPr lang="en-ID" sz="3200" dirty="0">
                <a:latin typeface="Bernard MT Condensed" panose="02050806060905020404" pitchFamily="18" charset="0"/>
              </a:rPr>
              <a:t> </a:t>
            </a:r>
            <a:r>
              <a:rPr lang="en-ID" sz="3200" dirty="0" err="1">
                <a:latin typeface="Bernard MT Condensed" panose="02050806060905020404" pitchFamily="18" charset="0"/>
              </a:rPr>
              <a:t>pertama</a:t>
            </a:r>
            <a:r>
              <a:rPr lang="en-ID" sz="3200" dirty="0">
                <a:latin typeface="Bernard MT Condensed" panose="02050806060905020404" pitchFamily="18" charset="0"/>
              </a:rPr>
              <a:t> </a:t>
            </a:r>
            <a:r>
              <a:rPr lang="en-ID" sz="3200" dirty="0" err="1"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72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DCCD1-5123-ADD0-57EB-51D864CE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548"/>
            <a:ext cx="9144000" cy="119192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MEMBANGUN PERSATUAN, PIDATO PENUH RAHMAT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15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862D5-BE5B-BDEA-8FDB-9BF43A44A333}"/>
              </a:ext>
            </a:extLst>
          </p:cNvPr>
          <p:cNvSpPr txBox="1"/>
          <p:nvPr/>
        </p:nvSpPr>
        <p:spPr>
          <a:xfrm>
            <a:off x="337589" y="1926465"/>
            <a:ext cx="52674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Franklin Gothic Demi" panose="020B0703020102020204" pitchFamily="34" charset="0"/>
              </a:rPr>
              <a:t>Petunjuk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praktis</a:t>
            </a:r>
            <a:r>
              <a:rPr lang="en-ID" sz="3200" dirty="0">
                <a:latin typeface="Franklin Gothic Demi" panose="020B0703020102020204" pitchFamily="34" charset="0"/>
              </a:rPr>
              <a:t> Paulus </a:t>
            </a:r>
            <a:r>
              <a:rPr lang="en-ID" sz="3200" dirty="0" err="1">
                <a:latin typeface="Franklin Gothic Demi" panose="020B0703020102020204" pitchFamily="34" charset="0"/>
              </a:rPr>
              <a:t>dalam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Efesus</a:t>
            </a:r>
            <a:r>
              <a:rPr lang="en-ID" sz="3200" dirty="0">
                <a:latin typeface="Impact" panose="020B0806030902050204" pitchFamily="34" charset="0"/>
              </a:rPr>
              <a:t> 4:25-29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untuk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membangun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persatuan</a:t>
            </a:r>
            <a:r>
              <a:rPr lang="en-ID" sz="3200" dirty="0">
                <a:latin typeface="Franklin Gothic Demi" panose="020B0703020102020204" pitchFamily="34" charset="0"/>
              </a:rPr>
              <a:t> di </a:t>
            </a:r>
            <a:r>
              <a:rPr lang="en-ID" sz="3200" dirty="0" err="1">
                <a:latin typeface="Franklin Gothic Demi" panose="020B0703020102020204" pitchFamily="34" charset="0"/>
              </a:rPr>
              <a:t>antara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umat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percaya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adalah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dengan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membuang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prilaku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negatif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mengembangkan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sikap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positif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sehingga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jemaat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diberkati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F7157-B067-A8BA-5171-2911F6CA7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45"/>
          <a:stretch/>
        </p:blipFill>
        <p:spPr>
          <a:xfrm>
            <a:off x="5457858" y="2693662"/>
            <a:ext cx="3395564" cy="29899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495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9CF20-52FE-7D0E-1AB4-904933DFF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0857A-D33E-68A9-9CD2-38FDD5A9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23245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ID" sz="3600" dirty="0" err="1">
                <a:latin typeface="Impact" panose="020B0806030902050204" pitchFamily="34" charset="0"/>
              </a:rPr>
              <a:t>Beberapa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petunjuk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praktis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tersebut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adalah</a:t>
            </a:r>
            <a:r>
              <a:rPr lang="en-ID" sz="3600" dirty="0">
                <a:latin typeface="Impact" panose="020B0806030902050204" pitchFamily="34" charset="0"/>
              </a:rPr>
              <a:t>: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DB57F-3F05-767F-D95D-5EA765C9D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22" y="1457739"/>
            <a:ext cx="8653668" cy="515509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Membuang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perkataan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dusta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berkatalah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benar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Ketika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marah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janganlah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berbuat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dosa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jangan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memendam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amarah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Iblis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mengambil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kesempatan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menjerat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Orang yang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mencuri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berhentilah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mencuri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baiklah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bekerja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keras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pekerjaan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tangannya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membagikan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berkekurangan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Janganlah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berkata</a:t>
            </a:r>
            <a:r>
              <a:rPr lang="en-ID" sz="2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kotor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pakailah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perkataan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membangun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di mana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perlu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mendengarnya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beroleh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karunia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perkataan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kotor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diucapkan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seseorang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menjadi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jalan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terbendung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perbuatan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merusak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jadi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berhati-hati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lah</a:t>
            </a:r>
            <a:r>
              <a:rPr lang="en-ID" sz="26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</a:p>
          <a:p>
            <a:endParaRPr lang="en-ID" sz="26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30251-5A2B-19A2-E9C5-237A2B8CC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5" b="17822"/>
          <a:stretch/>
        </p:blipFill>
        <p:spPr>
          <a:xfrm>
            <a:off x="20" y="10"/>
            <a:ext cx="9143980" cy="324677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C410-66CD-0FA9-4297-EC77E655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90" y="3415748"/>
            <a:ext cx="8623020" cy="3246772"/>
          </a:xfrm>
        </p:spPr>
        <p:txBody>
          <a:bodyPr anchor="ctr">
            <a:no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hendaknya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memperhatikan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petunjuk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praktis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mengingat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anggota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tubuh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begitu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terkait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lain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bagian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tubuh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kedamaian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persatuan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dipelihara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baik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Sikap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prilaku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negatif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harus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dihentikan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dibuang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sikap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positif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harus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dibangun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setiap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 orang 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percaya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98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7B41B3-6AAC-2093-BEBA-A750FA16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035"/>
            <a:ext cx="9144000" cy="1271436"/>
          </a:xfrm>
        </p:spPr>
        <p:txBody>
          <a:bodyPr anchor="ctr"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 KUDUS DALAM KEHIDUPAN ORANG PERCAYA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16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6DDFB-98C3-8812-FD70-E452A6911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81" y="4447202"/>
            <a:ext cx="8515438" cy="217667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Dosa-dosa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terhadap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sama</a:t>
            </a:r>
            <a:r>
              <a:rPr lang="en-ID" sz="2800" dirty="0">
                <a:latin typeface="Gill Sans Nova Cond XBd" panose="020B0A06020104020203" pitchFamily="34" charset="0"/>
              </a:rPr>
              <a:t> lain di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gereja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bukanlah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kesalahan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kecil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sedikit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konsekuensi</a:t>
            </a:r>
            <a:r>
              <a:rPr lang="en-ID" sz="2800" dirty="0">
                <a:latin typeface="Gill Sans Nova Cond XBd" panose="020B0A06020104020203" pitchFamily="34" charset="0"/>
              </a:rPr>
              <a:t> : Yang </a:t>
            </a:r>
            <a:r>
              <a:rPr lang="en-ID" sz="2800" dirty="0" err="1">
                <a:latin typeface="Gill Sans Nova Cond XBd" panose="020B0A06020104020203" pitchFamily="34" charset="0"/>
              </a:rPr>
              <a:t>membuat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Roh</a:t>
            </a:r>
            <a:r>
              <a:rPr lang="en-ID" sz="2800" dirty="0">
                <a:latin typeface="Gill Sans Nova Cond XBd" panose="020B0A06020104020203" pitchFamily="34" charset="0"/>
              </a:rPr>
              <a:t> Kudus </a:t>
            </a:r>
            <a:r>
              <a:rPr lang="en-ID" sz="2800" dirty="0" err="1">
                <a:latin typeface="Gill Sans Nova Cond XBd" panose="020B0A06020104020203" pitchFamily="34" charset="0"/>
              </a:rPr>
              <a:t>berduka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penyalahgunaan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menghancurkan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lain [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Efesus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4:25-27, 29, 31, 32].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CE301-5199-2DED-FF60-CC5A0E9B63A1}"/>
              </a:ext>
            </a:extLst>
          </p:cNvPr>
          <p:cNvSpPr txBox="1"/>
          <p:nvPr/>
        </p:nvSpPr>
        <p:spPr>
          <a:xfrm>
            <a:off x="329547" y="1771940"/>
            <a:ext cx="502480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Efesus</a:t>
            </a:r>
            <a:r>
              <a:rPr lang="en-ID" sz="3000" dirty="0">
                <a:latin typeface="Impact" panose="020B0806030902050204" pitchFamily="34" charset="0"/>
              </a:rPr>
              <a:t> 4:30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</a:p>
          <a:p>
            <a:r>
              <a:rPr lang="en-ID" sz="3000" dirty="0">
                <a:latin typeface="Tw Cen MT Condensed Extra Bold" panose="020B0803020202020204" pitchFamily="34" charset="0"/>
              </a:rPr>
              <a:t>"Dan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janganlah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mendukakan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Roh</a:t>
            </a:r>
            <a:r>
              <a:rPr lang="en-ID" sz="3000" dirty="0">
                <a:latin typeface="Tw Cen MT Condensed Extra Bold" panose="020B0803020202020204" pitchFamily="34" charset="0"/>
              </a:rPr>
              <a:t> Kudus Allah,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memeteraikan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menjelang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penyelamatan</a:t>
            </a:r>
            <a:r>
              <a:rPr lang="en-ID" sz="30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3ED7E-5F32-0667-C234-C632F6292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7" t="30337" r="20677" b="30822"/>
          <a:stretch/>
        </p:blipFill>
        <p:spPr>
          <a:xfrm>
            <a:off x="5354350" y="1731386"/>
            <a:ext cx="3460103" cy="2166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00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F7F96-65A8-4AA6-DA2B-E858B05D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50" y="411859"/>
            <a:ext cx="6163926" cy="1041526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Paul Petersen, God in 3 Persons-</a:t>
            </a:r>
            <a:b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In the New Testament,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hlm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. 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3A8EB-6E47-2288-AB17-EEADD1852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" r="2755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B88FE-D329-9627-D611-0400397A7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963" y="1865243"/>
            <a:ext cx="5970122" cy="474427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Bernard MT Condensed" panose="02050806060905020404" pitchFamily="18" charset="0"/>
              </a:rPr>
              <a:t>"</a:t>
            </a:r>
            <a:r>
              <a:rPr lang="en-ID" sz="2800" dirty="0" err="1">
                <a:latin typeface="Bernard MT Condensed" panose="02050806060905020404" pitchFamily="18" charset="0"/>
              </a:rPr>
              <a:t>Roh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kehendak</a:t>
            </a:r>
            <a:r>
              <a:rPr lang="en-ID" sz="2800" dirty="0">
                <a:latin typeface="Bernard MT Condensed" panose="02050806060905020404" pitchFamily="18" charset="0"/>
              </a:rPr>
              <a:t>-Nya </a:t>
            </a:r>
            <a:r>
              <a:rPr lang="en-ID" sz="2800" dirty="0" err="1">
                <a:latin typeface="Bernard MT Condensed" panose="02050806060905020404" pitchFamily="18" charset="0"/>
              </a:rPr>
              <a:t>sendiri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bertindak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sesuai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latin typeface="Bernard MT Condensed" panose="02050806060905020404" pitchFamily="18" charset="0"/>
              </a:rPr>
              <a:t>. Dia </a:t>
            </a:r>
            <a:r>
              <a:rPr lang="en-ID" sz="2800" dirty="0" err="1">
                <a:latin typeface="Bernard MT Condensed" panose="02050806060905020404" pitchFamily="18" charset="0"/>
              </a:rPr>
              <a:t>bisa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berduka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dihujat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Ekspresi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cocok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pengaruh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belaka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karakteristik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pribadi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Apakah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2800" dirty="0">
                <a:latin typeface="Tw Cen MT Condensed Extra Bold" panose="020B0803020202020204" pitchFamily="34" charset="0"/>
              </a:rPr>
              <a:t>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pribadi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Anda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saya</a:t>
            </a:r>
            <a:r>
              <a:rPr lang="en-ID" sz="2800" dirty="0">
                <a:latin typeface="Tw Cen MT Condensed Extra Bold" panose="020B0803020202020204" pitchFamily="34" charset="0"/>
              </a:rPr>
              <a:t>?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terminologi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terbatas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Keallahan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58501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85903-A102-8A99-0987-943F5283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9" b="2194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0081-EBE9-8CC6-C560-AC868C6B8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51" y="4000500"/>
            <a:ext cx="8185698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Nova Cond Ultra Bold" panose="020B0B04020104020203" pitchFamily="34" charset="0"/>
              </a:rPr>
              <a:t>Roh</a:t>
            </a:r>
            <a:r>
              <a:rPr lang="en-ID" sz="3600" dirty="0">
                <a:latin typeface="Gill Sans Nova Cond Ultra Bold" panose="020B0B04020104020203" pitchFamily="34" charset="0"/>
              </a:rPr>
              <a:t> Kudus </a:t>
            </a:r>
            <a:r>
              <a:rPr lang="en-ID" sz="36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Pribadi</a:t>
            </a:r>
            <a:r>
              <a:rPr lang="en-ID" sz="3600" dirty="0">
                <a:latin typeface="Gill Sans Nova Cond Ultra Bold" panose="020B0B04020104020203" pitchFamily="34" charset="0"/>
              </a:rPr>
              <a:t> dan </a:t>
            </a:r>
            <a:r>
              <a:rPr lang="en-ID" sz="3600" dirty="0" err="1">
                <a:latin typeface="Gill Sans Nova Cond Ultra Bold" panose="020B0B04020104020203" pitchFamily="34" charset="0"/>
              </a:rPr>
              <a:t>berbeda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600" dirty="0">
                <a:latin typeface="Gill Sans Nova Cond Ultra Bold" panose="020B0B04020104020203" pitchFamily="34" charset="0"/>
              </a:rPr>
              <a:t> Bapa dan Putra.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600" dirty="0">
                <a:latin typeface="Eras Demi ITC" panose="020B0805030504020804" pitchFamily="34" charset="0"/>
              </a:rPr>
              <a:t>Karena </a:t>
            </a:r>
            <a:r>
              <a:rPr lang="en-ID" sz="3600" dirty="0" err="1">
                <a:latin typeface="Eras Demi ITC" panose="020B0805030504020804" pitchFamily="34" charset="0"/>
              </a:rPr>
              <a:t>itu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Ia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dapat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berduka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atas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prilaku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manusia</a:t>
            </a:r>
            <a:r>
              <a:rPr lang="en-ID" sz="3600" dirty="0">
                <a:latin typeface="Eras Demi ITC" panose="020B08050305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536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86E74-AC86-75EA-D093-44612381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1713" cy="125895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Paulus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menegaskan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peran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relasi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Kudus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berikut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7129-72E4-CBA3-0866-A5EAD6B2D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87" y="1904999"/>
            <a:ext cx="5994713" cy="49529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Kudus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memeteraikan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sejak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latin typeface="Tw Cen MT Condensed Extra Bold" panose="020B0803020202020204" pitchFamily="34" charset="0"/>
              </a:rPr>
              <a:t> [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1:13-14] </a:t>
            </a:r>
            <a:r>
              <a:rPr lang="en-ID" sz="2400" dirty="0" err="1">
                <a:latin typeface="Trade Gothic Next Heavy" panose="020B0903040303020004" pitchFamily="34" charset="0"/>
              </a:rPr>
              <a:t>sampai</a:t>
            </a:r>
            <a:r>
              <a:rPr lang="en-ID" sz="2400" dirty="0">
                <a:latin typeface="Gill Sans Nova Cond Ultra Bold" panose="020B0B04020104020203" pitchFamily="34" charset="0"/>
              </a:rPr>
              <a:t> "</a:t>
            </a:r>
            <a:r>
              <a:rPr lang="en-ID" sz="24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penyelamatan</a:t>
            </a:r>
            <a:r>
              <a:rPr lang="en-ID" sz="2400" dirty="0">
                <a:latin typeface="Gill Sans Nova Cond Ultra Bold" panose="020B0B04020104020203" pitchFamily="34" charset="0"/>
              </a:rPr>
              <a:t>"</a:t>
            </a:r>
            <a:r>
              <a:rPr lang="en-ID" sz="2400" dirty="0">
                <a:latin typeface="Tw Cen MT Condensed Extra Bold" panose="020B0803020202020204" pitchFamily="34" charset="0"/>
              </a:rPr>
              <a:t> [</a:t>
            </a:r>
            <a:r>
              <a:rPr lang="en-ID" sz="2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400" dirty="0">
                <a:latin typeface="Tw Cen MT Condensed Extra Bold" panose="020B0803020202020204" pitchFamily="34" charset="0"/>
              </a:rPr>
              <a:t> 4:30].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Tw Cen MT Condensed Extra Bold" panose="020B0803020202020204" pitchFamily="34" charset="0"/>
              </a:rPr>
              <a:t>Hubungan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Roh</a:t>
            </a:r>
            <a:r>
              <a:rPr lang="en-ID" sz="2400" dirty="0">
                <a:latin typeface="Tw Cen MT Condensed Extra Bold" panose="020B0803020202020204" pitchFamily="34" charset="0"/>
              </a:rPr>
              <a:t> Kudus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rapuh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tahan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lama</a:t>
            </a:r>
            <a:r>
              <a:rPr lang="en-ID" sz="24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Tw Cen MT Condensed Extra Bold" panose="020B0803020202020204" pitchFamily="34" charset="0"/>
              </a:rPr>
              <a:t>Ketika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mengabaikan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kehadiran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berdiam</a:t>
            </a:r>
            <a:r>
              <a:rPr lang="en-ID" sz="2400" dirty="0"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mempersenjatai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400" dirty="0">
                <a:latin typeface="Tw Cen MT Condensed Extra Bold" panose="020B0803020202020204" pitchFamily="34" charset="0"/>
              </a:rPr>
              <a:t> Allah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berbicara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dikatakan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pergi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berduka</a:t>
            </a:r>
            <a:r>
              <a:rPr lang="en-ID" sz="24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Kudus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tetap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hadir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bersama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,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menandai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milik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dilindungi</a:t>
            </a:r>
            <a:r>
              <a:rPr lang="en-ID" sz="2400" dirty="0">
                <a:latin typeface="Tw Cen MT Condensed Extra Bold" panose="020B0803020202020204" pitchFamily="34" charset="0"/>
              </a:rPr>
              <a:t> oleh Allah,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kedatangan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latin typeface="Tw Cen MT Condensed Extra Bold" panose="020B0803020202020204" pitchFamily="34" charset="0"/>
              </a:rPr>
              <a:t> </a:t>
            </a:r>
            <a:r>
              <a:rPr lang="en-ID" sz="24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4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84CA6-1676-3305-D06E-4A803239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3" r="24994"/>
          <a:stretch/>
        </p:blipFill>
        <p:spPr>
          <a:xfrm>
            <a:off x="5958117" y="2444411"/>
            <a:ext cx="3185883" cy="338488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322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656C-A180-599F-8BA3-5CC4FD80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6" y="3079059"/>
            <a:ext cx="8421288" cy="699881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latin typeface="Amasis MT Pro Black" panose="02040A04050005020304" pitchFamily="18" charset="0"/>
              </a:rPr>
              <a:t>EFESUS 4 : 22-24</a:t>
            </a:r>
            <a:endParaRPr lang="en-ID" sz="36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350DB-0D3F-129A-0204-9970D83D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60" b="8052"/>
          <a:stretch/>
        </p:blipFill>
        <p:spPr>
          <a:xfrm>
            <a:off x="20" y="0"/>
            <a:ext cx="9143980" cy="29784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DCBA5-41DD-E04D-49E8-88BB2335D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4" y="3879573"/>
            <a:ext cx="8110331" cy="277301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latin typeface="Tw Cen MT Condensed Extra Bold" panose="020B0803020202020204" pitchFamily="34" charset="0"/>
              </a:rPr>
              <a:t>“</a:t>
            </a:r>
            <a:r>
              <a:rPr lang="en-US" sz="2800" dirty="0" err="1">
                <a:latin typeface="Tw Cen MT Condensed Extra Bold" panose="020B0803020202020204" pitchFamily="34" charset="0"/>
              </a:rPr>
              <a:t>Yaitu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kamu</a:t>
            </a:r>
            <a:r>
              <a:rPr lang="en-US" sz="2800" dirty="0">
                <a:latin typeface="Tw Cen MT Condensed Extra Bold" panose="020B0803020202020204" pitchFamily="34" charset="0"/>
              </a:rPr>
              <a:t>, </a:t>
            </a:r>
            <a:r>
              <a:rPr lang="en-US" sz="2800" dirty="0" err="1">
                <a:latin typeface="Tw Cen MT Condensed Extra Bold" panose="020B0803020202020204" pitchFamily="34" charset="0"/>
              </a:rPr>
              <a:t>berhubung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kehidupan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kamu</a:t>
            </a:r>
            <a:r>
              <a:rPr lang="en-US" sz="2800" dirty="0">
                <a:latin typeface="Tw Cen MT Condensed Extra Bold" panose="020B0803020202020204" pitchFamily="34" charset="0"/>
              </a:rPr>
              <a:t>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dahulu</a:t>
            </a:r>
            <a:r>
              <a:rPr lang="en-US" sz="2800" dirty="0">
                <a:latin typeface="Tw Cen MT Condensed Extra Bold" panose="020B0803020202020204" pitchFamily="34" charset="0"/>
              </a:rPr>
              <a:t>, </a:t>
            </a:r>
            <a:r>
              <a:rPr lang="en-US" sz="2800" dirty="0" err="1">
                <a:latin typeface="Tw Cen MT Condensed Extra Bold" panose="020B0803020202020204" pitchFamily="34" charset="0"/>
              </a:rPr>
              <a:t>harus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menanggalkan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US" sz="2800" dirty="0">
                <a:latin typeface="Tw Cen MT Condensed Extra Bold" panose="020B0803020202020204" pitchFamily="34" charset="0"/>
              </a:rPr>
              <a:t> lama,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menemui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kebinasaannya</a:t>
            </a:r>
            <a:r>
              <a:rPr lang="en-US" sz="2800" dirty="0">
                <a:latin typeface="Tw Cen MT Condensed Extra Bold" panose="020B0803020202020204" pitchFamily="34" charset="0"/>
              </a:rPr>
              <a:t> oleh </a:t>
            </a:r>
            <a:r>
              <a:rPr lang="en-US" sz="2800" dirty="0" err="1">
                <a:latin typeface="Tw Cen MT Condensed Extra Bold" panose="020B0803020202020204" pitchFamily="34" charset="0"/>
              </a:rPr>
              <a:t>nafsunya</a:t>
            </a:r>
            <a:r>
              <a:rPr lang="en-US" sz="2800" dirty="0">
                <a:latin typeface="Tw Cen MT Condensed Extra Bold" panose="020B0803020202020204" pitchFamily="34" charset="0"/>
              </a:rPr>
              <a:t>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menyesatkan</a:t>
            </a:r>
            <a:r>
              <a:rPr lang="en-US" sz="2800" dirty="0">
                <a:latin typeface="Tw Cen MT Condensed Extra Bold" panose="020B0803020202020204" pitchFamily="34" charset="0"/>
              </a:rPr>
              <a:t>, </a:t>
            </a:r>
            <a:r>
              <a:rPr lang="en-US" sz="2800" dirty="0" err="1">
                <a:latin typeface="Tw Cen MT Condensed Extra Bold" panose="020B0803020202020204" pitchFamily="34" charset="0"/>
              </a:rPr>
              <a:t>supaya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kamu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dibaharui</a:t>
            </a:r>
            <a:r>
              <a:rPr lang="en-US" sz="2800" dirty="0">
                <a:latin typeface="Tw Cen MT Condensed Extra Bold" panose="020B0803020202020204" pitchFamily="34" charset="0"/>
              </a:rPr>
              <a:t>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roh</a:t>
            </a:r>
            <a:r>
              <a:rPr lang="en-US" sz="2800" dirty="0">
                <a:latin typeface="Tw Cen MT Condensed Extra Bold" panose="020B0803020202020204" pitchFamily="34" charset="0"/>
              </a:rPr>
              <a:t> dan </a:t>
            </a:r>
            <a:r>
              <a:rPr lang="en-US" sz="2800" dirty="0" err="1">
                <a:latin typeface="Tw Cen MT Condensed Extra Bold" panose="020B0803020202020204" pitchFamily="34" charset="0"/>
              </a:rPr>
              <a:t>pikiranmu</a:t>
            </a:r>
            <a:r>
              <a:rPr lang="en-US" sz="2800" dirty="0">
                <a:latin typeface="Tw Cen MT Condensed Extra Bold" panose="020B0803020202020204" pitchFamily="34" charset="0"/>
              </a:rPr>
              <a:t>, dan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mengenakan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baru</a:t>
            </a:r>
            <a:r>
              <a:rPr lang="en-US" sz="2800" dirty="0">
                <a:latin typeface="Tw Cen MT Condensed Extra Bold" panose="020B0803020202020204" pitchFamily="34" charset="0"/>
              </a:rPr>
              <a:t>,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diciptakan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menurut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kehendak</a:t>
            </a:r>
            <a:r>
              <a:rPr lang="en-US" sz="2800" dirty="0">
                <a:latin typeface="Tw Cen MT Condensed Extra Bold" panose="020B0803020202020204" pitchFamily="34" charset="0"/>
              </a:rPr>
              <a:t> Allah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kebenaran</a:t>
            </a:r>
            <a:r>
              <a:rPr lang="en-US" sz="2800" dirty="0">
                <a:latin typeface="Tw Cen MT Condensed Extra Bold" panose="020B0803020202020204" pitchFamily="34" charset="0"/>
              </a:rPr>
              <a:t> dan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kekudusan</a:t>
            </a:r>
            <a:r>
              <a:rPr lang="en-US" sz="2800" dirty="0">
                <a:latin typeface="Tw Cen MT Condensed Extra Bold" panose="020B0803020202020204" pitchFamily="34" charset="0"/>
              </a:rPr>
              <a:t>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sesungguhnya</a:t>
            </a:r>
            <a:r>
              <a:rPr lang="en-US" sz="2800" dirty="0">
                <a:latin typeface="Tw Cen MT Condensed Extra Bold" panose="020B0803020202020204" pitchFamily="34" charset="0"/>
              </a:rPr>
              <a:t>.”</a:t>
            </a:r>
            <a:endParaRPr lang="en-ID" sz="28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7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F3D330-EFCE-21A0-ACEC-0A356D35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4693"/>
            <a:ext cx="9151629" cy="1193856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 [BUKAN KEPAHITAN]</a:t>
            </a:r>
            <a:b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17 Agustus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7BFB3-F79C-6222-47DD-C99336E9A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5" y="1920237"/>
            <a:ext cx="5983122" cy="24327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4:31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kepahitan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kegeraman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kemarahan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pertikaian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fitnah </a:t>
            </a:r>
            <a:r>
              <a:rPr lang="en-ID" sz="28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hendaklah</a:t>
            </a:r>
            <a:r>
              <a:rPr lang="en-ID" sz="28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dibuang</a:t>
            </a:r>
            <a:r>
              <a:rPr lang="en-ID" sz="28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antara</a:t>
            </a:r>
            <a:r>
              <a:rPr lang="en-ID" sz="28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kamu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demikian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pula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kejahatan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ACBE1-286A-DFBD-AF29-9FABE271A9F5}"/>
              </a:ext>
            </a:extLst>
          </p:cNvPr>
          <p:cNvSpPr txBox="1"/>
          <p:nvPr/>
        </p:nvSpPr>
        <p:spPr>
          <a:xfrm>
            <a:off x="324085" y="4400055"/>
            <a:ext cx="6391039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ayat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Impact" panose="020B0806030902050204" pitchFamily="34" charset="0"/>
              </a:rPr>
              <a:t>Paulus </a:t>
            </a:r>
            <a:r>
              <a:rPr lang="en-ID" sz="2800" dirty="0" err="1">
                <a:latin typeface="Impact" panose="020B0806030902050204" pitchFamily="34" charset="0"/>
              </a:rPr>
              <a:t>mendaftarkan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enam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sifat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buruk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harus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dibuang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setiap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umat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Eras Bold ITC" panose="020B0907030504020204" pitchFamily="34" charset="0"/>
              </a:rPr>
              <a:t>karena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sifat-sifat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ini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menghambat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perkembangan</a:t>
            </a:r>
            <a:r>
              <a:rPr lang="en-ID" sz="2800" dirty="0">
                <a:latin typeface="Eras Bold ITC" panose="020B0907030504020204" pitchFamily="34" charset="0"/>
              </a:rPr>
              <a:t> dan </a:t>
            </a:r>
            <a:r>
              <a:rPr lang="en-ID" sz="2800" dirty="0" err="1">
                <a:latin typeface="Eras Bold ITC" panose="020B0907030504020204" pitchFamily="34" charset="0"/>
              </a:rPr>
              <a:t>persatuan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umat</a:t>
            </a:r>
            <a:r>
              <a:rPr lang="en-ID" sz="2800" dirty="0">
                <a:latin typeface="Eras Bold ITC" panose="020B0907030504020204" pitchFamily="34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83C42F-61C6-095C-32B7-3C374DB0E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27" y="1530535"/>
            <a:ext cx="2043912" cy="3065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1257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F60F2-5589-34E5-7B73-3C199DD58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6" r="682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CBA5-A2FC-FCEC-43DE-D155F1BFB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492401"/>
            <a:ext cx="3714336" cy="6032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Sifat-</a:t>
            </a:r>
            <a:r>
              <a:rPr lang="en-ID" sz="32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nampaknya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ucapan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kemarahan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ucapan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merupakan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fitnah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berbicara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diidentifikasi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ucapan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mencemarkan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nama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319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D23AC-3F29-6F6A-792D-995465E66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9" b="2497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2A1F1-545D-1B0C-804B-B4EED2BC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3590925"/>
            <a:ext cx="8496300" cy="320330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Percakapan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tindakan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keluarga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dan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dihasilkan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kemarahan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dimotivasi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kebaikan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kelembutan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pengampunan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berdasarkan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standar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tertinggi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semuanya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pengampunan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berikan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084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5912C-F836-393B-80C9-61D0B6949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3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BF366-3583-6331-6190-8E733E0C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09" y="4346713"/>
            <a:ext cx="8733181" cy="2053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Ultra Bold" panose="020B0B04020104020203" pitchFamily="34" charset="0"/>
              </a:rPr>
              <a:t>Ketika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berbeda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pendapat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seseorang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harus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3200" dirty="0">
                <a:latin typeface="Gill Sans Nova Cond Ultra Bold" panose="020B0B04020104020203" pitchFamily="34" charset="0"/>
              </a:rPr>
              <a:t> rasa </a:t>
            </a:r>
            <a:r>
              <a:rPr lang="en-ID" sz="3200" dirty="0" err="1">
                <a:latin typeface="Gill Sans Nova Cond Ultra Bold" panose="020B0B04020104020203" pitchFamily="34" charset="0"/>
              </a:rPr>
              <a:t>hormat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belajar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menyampaikan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lembut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perbedaan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keras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83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3388E-54B2-F9B7-7595-A84D7474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" y="0"/>
            <a:ext cx="90952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5C187-BD88-60D5-6EF8-9C1BFC2D0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39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Efesus</a:t>
            </a:r>
            <a:r>
              <a:rPr lang="en-ID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4:32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813A-A5A9-0289-3E52-E62548EF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80" y="2076450"/>
            <a:ext cx="7886700" cy="2760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Tetapi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hendaklah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kamu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ramah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terhadap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lain,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penuh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kasih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mesra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saling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mengampuni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sebagaimana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Allah di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Kristus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telah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mengampuni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 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kamu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3931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9311-7384-108A-D75E-58F6597F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76224-AB4E-867F-7E6E-F00FE81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AF700-C139-11D2-E5F5-74FAA9C9EF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FF99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249BCD-C104-6AB6-491A-A7D543953387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DDBA0-A0C3-352D-D0B9-716819BEF4E1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E7C10-758C-6DCF-3506-256E9A165A9C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C294F6-302E-0A64-FC5B-B141009B3D48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60418-344C-6666-11A4-EB1564E713C3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3CA648-50CE-24B7-9860-817D1246972A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DD50F-9CB8-CD1A-18D9-CA596397D8F5}"/>
              </a:ext>
            </a:extLst>
          </p:cNvPr>
          <p:cNvSpPr txBox="1"/>
          <p:nvPr/>
        </p:nvSpPr>
        <p:spPr>
          <a:xfrm>
            <a:off x="1171571" y="1173162"/>
            <a:ext cx="7621166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mengenal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seharusnya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memiliki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pengharapan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berubah</a:t>
            </a:r>
            <a:r>
              <a:rPr lang="en-ID" sz="2200" dirty="0">
                <a:latin typeface="Impact" panose="020B0806030902050204" pitchFamily="34" charset="0"/>
              </a:rPr>
              <a:t> menjadi </a:t>
            </a:r>
            <a:r>
              <a:rPr lang="en-ID" sz="2200" dirty="0" err="1">
                <a:latin typeface="Impact" panose="020B0806030902050204" pitchFamily="34" charset="0"/>
              </a:rPr>
              <a:t>semakin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serupa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D7119-7DB7-4303-6596-EBAE4DED4015}"/>
              </a:ext>
            </a:extLst>
          </p:cNvPr>
          <p:cNvSpPr txBox="1"/>
          <p:nvPr/>
        </p:nvSpPr>
        <p:spPr>
          <a:xfrm>
            <a:off x="1164373" y="2457726"/>
            <a:ext cx="7621165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Kita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menanggalkan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cara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yang lama, dan </a:t>
            </a:r>
            <a:r>
              <a:rPr lang="en-ID" sz="2400" dirty="0" err="1">
                <a:latin typeface="Impact" panose="020B0806030902050204" pitchFamily="34" charset="0"/>
              </a:rPr>
              <a:t>mengenakan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pola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baru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seperti</a:t>
            </a:r>
            <a:r>
              <a:rPr lang="en-ID" sz="2400" dirty="0"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7F532C-56C8-0A7C-D8D7-88E944DE45B2}"/>
              </a:ext>
            </a:extLst>
          </p:cNvPr>
          <p:cNvSpPr txBox="1"/>
          <p:nvPr/>
        </p:nvSpPr>
        <p:spPr>
          <a:xfrm>
            <a:off x="1145048" y="3492304"/>
            <a:ext cx="7640490" cy="830997"/>
          </a:xfrm>
          <a:prstGeom prst="rect">
            <a:avLst/>
          </a:prstGeom>
          <a:solidFill>
            <a:srgbClr val="FAD1BE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Jemaat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diberkati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jika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imat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membuang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prilaku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negatif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mengembangkan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sikap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positif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EA1D9-E5BE-D69B-B702-11482F777000}"/>
              </a:ext>
            </a:extLst>
          </p:cNvPr>
          <p:cNvSpPr txBox="1"/>
          <p:nvPr/>
        </p:nvSpPr>
        <p:spPr>
          <a:xfrm>
            <a:off x="1145047" y="4558548"/>
            <a:ext cx="7640489" cy="830997"/>
          </a:xfrm>
          <a:prstGeom prst="rect">
            <a:avLst/>
          </a:prstGeom>
          <a:solidFill>
            <a:srgbClr val="651D79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berduka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penyalahgunaan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menghancurkan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20DB02-083F-86B3-DE91-8FFD6751ACD3}"/>
              </a:ext>
            </a:extLst>
          </p:cNvPr>
          <p:cNvSpPr txBox="1"/>
          <p:nvPr/>
        </p:nvSpPr>
        <p:spPr>
          <a:xfrm>
            <a:off x="1145047" y="5510809"/>
            <a:ext cx="7640488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Percakapan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Tindakan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dimotivasi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kebaikan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kelembutan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pengampunan</a:t>
            </a:r>
            <a:endParaRPr lang="en-ID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45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00C10B-143D-56F6-272B-7B845E7D306D}"/>
              </a:ext>
            </a:extLst>
          </p:cNvPr>
          <p:cNvSpPr/>
          <p:nvPr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rgbClr val="1460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6E43B-3FDA-5431-FAF2-6D6D7D1EC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3951"/>
            <a:ext cx="5314950" cy="34575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Roh Kudus </a:t>
            </a:r>
            <a:r>
              <a:rPr lang="en-US" sz="2800" b="1" dirty="0" err="1">
                <a:solidFill>
                  <a:schemeClr val="bg1"/>
                </a:solidFill>
              </a:rPr>
              <a:t>terus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memanggil</a:t>
            </a:r>
            <a:r>
              <a:rPr lang="en-US" sz="2800" b="1" dirty="0">
                <a:solidFill>
                  <a:schemeClr val="bg1"/>
                </a:solidFill>
              </a:rPr>
              <a:t> setiap orang untuk </a:t>
            </a:r>
            <a:r>
              <a:rPr lang="en-US" sz="2800" b="1" dirty="0" err="1">
                <a:solidFill>
                  <a:schemeClr val="bg1"/>
                </a:solidFill>
              </a:rPr>
              <a:t>meninggalkan</a:t>
            </a:r>
            <a:r>
              <a:rPr lang="en-US" sz="2800" b="1" dirty="0">
                <a:solidFill>
                  <a:schemeClr val="bg1"/>
                </a:solidFill>
              </a:rPr>
              <a:t> kehidupan yang </a:t>
            </a:r>
            <a:r>
              <a:rPr lang="id-ID" sz="2800" b="1" dirty="0">
                <a:solidFill>
                  <a:schemeClr val="bg1"/>
                </a:solidFill>
              </a:rPr>
              <a:t>sia-sia </a:t>
            </a:r>
            <a:r>
              <a:rPr lang="en-US" sz="2800" b="1" dirty="0">
                <a:solidFill>
                  <a:schemeClr val="bg1"/>
                </a:solidFill>
              </a:rPr>
              <a:t>yang </a:t>
            </a:r>
            <a:r>
              <a:rPr lang="en-US" sz="2800" b="1" dirty="0" err="1">
                <a:solidFill>
                  <a:schemeClr val="bg1"/>
                </a:solidFill>
              </a:rPr>
              <a:t>dikuasai</a:t>
            </a:r>
            <a:r>
              <a:rPr lang="en-US" sz="2800" b="1" dirty="0">
                <a:solidFill>
                  <a:schemeClr val="bg1"/>
                </a:solidFill>
              </a:rPr>
              <a:t> oleh dosa.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Ketika </a:t>
            </a:r>
            <a:r>
              <a:rPr lang="en-US" sz="2800" b="1" dirty="0" err="1">
                <a:solidFill>
                  <a:schemeClr val="bg1"/>
                </a:solidFill>
              </a:rPr>
              <a:t>seseorang</a:t>
            </a:r>
            <a:r>
              <a:rPr lang="en-US" sz="2800" b="1" dirty="0">
                <a:solidFill>
                  <a:schemeClr val="bg1"/>
                </a:solidFill>
              </a:rPr>
              <a:t> menjawab </a:t>
            </a:r>
            <a:r>
              <a:rPr lang="en-US" sz="2800" b="1" dirty="0" err="1">
                <a:solidFill>
                  <a:schemeClr val="bg1"/>
                </a:solidFill>
              </a:rPr>
              <a:t>panggilan</a:t>
            </a:r>
            <a:r>
              <a:rPr lang="en-US" sz="2800" b="1" dirty="0">
                <a:solidFill>
                  <a:schemeClr val="bg1"/>
                </a:solidFill>
              </a:rPr>
              <a:t> itu, </a:t>
            </a:r>
            <a:r>
              <a:rPr lang="en-US" sz="2800" b="1" dirty="0" err="1">
                <a:solidFill>
                  <a:schemeClr val="bg1"/>
                </a:solidFill>
              </a:rPr>
              <a:t>sebuah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transformasi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dimulai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sebuah</a:t>
            </a:r>
            <a:r>
              <a:rPr lang="en-US" sz="2800" b="1" dirty="0">
                <a:solidFill>
                  <a:schemeClr val="bg1"/>
                </a:solidFill>
              </a:rPr>
              <a:t> kehidupan baru di </a:t>
            </a:r>
            <a:r>
              <a:rPr lang="en-US" sz="2800" b="1" dirty="0" err="1">
                <a:solidFill>
                  <a:schemeClr val="bg1"/>
                </a:solidFill>
              </a:rPr>
              <a:t>dalam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Kristus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s-ES" sz="2800" b="1" dirty="0">
              <a:solidFill>
                <a:schemeClr val="bg1"/>
              </a:solidFill>
            </a:endParaRPr>
          </a:p>
          <a:p>
            <a:endParaRPr lang="es-ES" sz="2800" b="1" dirty="0">
              <a:solidFill>
                <a:schemeClr val="bg1"/>
              </a:solidFill>
            </a:endParaRPr>
          </a:p>
          <a:p>
            <a:endParaRPr lang="en-ID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1A17E-8FCB-A245-8A5F-5F6D20B5D889}"/>
              </a:ext>
            </a:extLst>
          </p:cNvPr>
          <p:cNvSpPr txBox="1"/>
          <p:nvPr/>
        </p:nvSpPr>
        <p:spPr>
          <a:xfrm>
            <a:off x="3952875" y="4187280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seharusnya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hidup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seseorang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telah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diperbarui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Roh? Paulus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menjelaskannya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kepada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Efesus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4:17-32.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Imagen 6" descr="Mujer con vestido blanco&#10;&#10;Descripción generada automáticamente con confianza media">
            <a:extLst>
              <a:ext uri="{FF2B5EF4-FFF2-40B4-BE49-F238E27FC236}">
                <a16:creationId xmlns:a16="http://schemas.microsoft.com/office/drawing/2014/main" id="{5253BBF8-B8E8-7885-2E46-2677229A5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"/>
          <a:stretch/>
        </p:blipFill>
        <p:spPr>
          <a:xfrm>
            <a:off x="746863" y="4285806"/>
            <a:ext cx="2626056" cy="204971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9" descr="Un hombre con un vestido de color rosa&#10;&#10;Descripción generada automáticamente con confianza baja">
            <a:extLst>
              <a:ext uri="{FF2B5EF4-FFF2-40B4-BE49-F238E27FC236}">
                <a16:creationId xmlns:a16="http://schemas.microsoft.com/office/drawing/2014/main" id="{C766C2AC-D524-9AC5-F78C-32193F094C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09060" y="515510"/>
            <a:ext cx="2111039" cy="306441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7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4CBC2-5143-3A51-FA2F-2E1A1EE7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KONDISI DOSA YANG SEMAKIN MEMBURUK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13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F6D4-2E2D-310B-45EE-10DEE328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994495"/>
            <a:ext cx="5406273" cy="46349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Efesus</a:t>
            </a:r>
            <a:r>
              <a:rPr lang="en-ID" sz="3200" dirty="0">
                <a:latin typeface="Impact" panose="020B0806030902050204" pitchFamily="34" charset="0"/>
              </a:rPr>
              <a:t> 4:17-24</a:t>
            </a:r>
            <a:r>
              <a:rPr lang="en-ID" sz="3200" dirty="0">
                <a:latin typeface="Tw Cen MT Condensed Extra Bold" panose="020B0803020202020204" pitchFamily="34" charset="0"/>
              </a:rPr>
              <a:t>,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membandingkan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200" dirty="0"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anggap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merusak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persatuan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pola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Kristiani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sejati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memeliharanya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Gill Sans Nova Cond Ultra Bold" panose="020B0B04020104020203" pitchFamily="34" charset="0"/>
              </a:rPr>
              <a:t>Paulus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memberikan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kritikan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tajam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orang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bukan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Yahudi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gaya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rusak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877E9-631C-587E-046A-6EDC40A9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86" y="2359960"/>
            <a:ext cx="2759585" cy="335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358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C864E-438B-8251-A6BC-3D18012EB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E041A3-816B-6A16-57F7-9A7017A4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4" y="577160"/>
            <a:ext cx="6559826" cy="1741970"/>
          </a:xfrm>
        </p:spPr>
        <p:txBody>
          <a:bodyPr>
            <a:norm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Mengapa</a:t>
            </a:r>
            <a:r>
              <a:rPr lang="en-ID" sz="3200" dirty="0"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tegas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mengkritisi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gaya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hidup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rusak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orang-orang </a:t>
            </a:r>
            <a:r>
              <a:rPr lang="en-ID" sz="3200" dirty="0" err="1">
                <a:latin typeface="Impact" panose="020B0806030902050204" pitchFamily="34" charset="0"/>
              </a:rPr>
              <a:t>bukan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Yahudi</a:t>
            </a:r>
            <a:r>
              <a:rPr lang="en-ID" sz="3200" dirty="0">
                <a:latin typeface="Impact" panose="020B0806030902050204" pitchFamily="34" charset="0"/>
              </a:rPr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1F61A-AB7A-67D3-65E0-96B5E6A5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96290"/>
            <a:ext cx="7886700" cy="38107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Tw Cen MT Condensed Extra Bold" panose="020B0803020202020204" pitchFamily="34" charset="0"/>
              </a:rPr>
              <a:t>Mengingat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ditebus</a:t>
            </a:r>
            <a:r>
              <a:rPr lang="en-ID" sz="2800" dirty="0">
                <a:latin typeface="Tw Cen MT Condensed Extra Bold" panose="020B0803020202020204" pitchFamily="34" charset="0"/>
              </a:rPr>
              <a:t> oleh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tawaran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kemitraan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800" dirty="0">
                <a:latin typeface="Tw Cen MT Condensed Extra Bold" panose="020B0803020202020204" pitchFamily="34" charset="0"/>
              </a:rPr>
              <a:t> Allah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2:11-22, 3:1-13].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>
                <a:latin typeface="Gill Sans Nova Cond Ultra Bold" panose="020B0B04020104020203" pitchFamily="34" charset="0"/>
              </a:rPr>
              <a:t>Paulus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hanya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peduli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800" dirty="0">
                <a:latin typeface="Gill Sans Nova Cond Ultra Bold" panose="020B0B04020104020203" pitchFamily="34" charset="0"/>
              </a:rPr>
              <a:t> dosa-dosa </a:t>
            </a:r>
            <a:r>
              <a:rPr lang="en-ID" sz="28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perilaku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tertentu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ditunjukkan</a:t>
            </a:r>
            <a:r>
              <a:rPr lang="en-ID" sz="2800" dirty="0">
                <a:latin typeface="Gill Sans Nova Cond Ultra Bold" panose="020B0B04020104020203" pitchFamily="34" charset="0"/>
              </a:rPr>
              <a:t> oleh orang-orang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bukan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Yahudi</a:t>
            </a:r>
            <a:r>
              <a:rPr lang="en-ID" sz="2800" dirty="0">
                <a:latin typeface="Gill Sans Nova Cond Ultra Bold" panose="020B0B04020104020203" pitchFamily="34" charset="0"/>
              </a:rPr>
              <a:t>.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Dia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prihatin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tentang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pola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perilaku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yang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mereka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tunjukkan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lintasan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menurun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dari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kehidupan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dalam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cengkeraman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dosa. </a:t>
            </a:r>
          </a:p>
        </p:txBody>
      </p:sp>
    </p:spTree>
    <p:extLst>
      <p:ext uri="{BB962C8B-B14F-4D97-AF65-F5344CB8AC3E}">
        <p14:creationId xmlns:p14="http://schemas.microsoft.com/office/powerpoint/2010/main" val="290533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488B1-3E8A-1D75-F6A6-7E93CB7EA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91196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C41FB-DA39-7CE2-9762-FB6CC6AE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4:17-19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gambaran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kehidupan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orang-orang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bukan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Yahudi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AFE63-4995-9E54-8F22-62384A2F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33" y="2006634"/>
            <a:ext cx="8409333" cy="473872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Potret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spiritualitas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berperasaan</a:t>
            </a:r>
            <a:r>
              <a:rPr lang="en-ID" sz="2800" dirty="0">
                <a:latin typeface="Franklin Gothic Medium Cond" panose="020B0606030402020204" pitchFamily="34" charset="0"/>
              </a:rPr>
              <a:t>, "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pikirannya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sia-sia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pengertiannya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gelap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jauh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hidup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persekutuan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Allah" 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[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Efesus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4:17-18]. </a:t>
            </a:r>
            <a:r>
              <a:rPr lang="en-ID" sz="2800" dirty="0" err="1">
                <a:latin typeface="Eras Demi ITC" panose="020B0805030504020804" pitchFamily="34" charset="0"/>
              </a:rPr>
              <a:t>Spiritualitas</a:t>
            </a:r>
            <a:r>
              <a:rPr lang="en-ID" sz="2800" dirty="0"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latin typeface="Eras Demi ITC" panose="020B0805030504020804" pitchFamily="34" charset="0"/>
              </a:rPr>
              <a:t>tidak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berperasaan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ini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adalah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sumber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dari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pemahaman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gelap</a:t>
            </a:r>
            <a:r>
              <a:rPr lang="en-ID" sz="2800" dirty="0"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latin typeface="Eras Demi ITC" panose="020B0805030504020804" pitchFamily="34" charset="0"/>
              </a:rPr>
              <a:t>disorot</a:t>
            </a:r>
            <a:r>
              <a:rPr lang="en-ID" sz="2800" dirty="0">
                <a:latin typeface="Eras Demi ITC" panose="020B0805030504020804" pitchFamily="34" charset="0"/>
              </a:rPr>
              <a:t> di </a:t>
            </a:r>
            <a:r>
              <a:rPr lang="en-ID" sz="2800" dirty="0" err="1">
                <a:latin typeface="Eras Demi ITC" panose="020B0805030504020804" pitchFamily="34" charset="0"/>
              </a:rPr>
              <a:t>bagian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awal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yaitu</a:t>
            </a:r>
            <a:r>
              <a:rPr lang="en-ID" sz="2800" dirty="0">
                <a:latin typeface="Eras Demi ITC" panose="020B0805030504020804" pitchFamily="34" charset="0"/>
              </a:rPr>
              <a:t> "</a:t>
            </a:r>
            <a:r>
              <a:rPr lang="en-ID" sz="2800" dirty="0" err="1">
                <a:latin typeface="Eras Bold ITC" panose="020B0907030504020204" pitchFamily="34" charset="0"/>
              </a:rPr>
              <a:t>karena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kebodohan</a:t>
            </a:r>
            <a:r>
              <a:rPr lang="en-ID" sz="2800" dirty="0"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latin typeface="Eras Bold ITC" panose="020B0907030504020204" pitchFamily="34" charset="0"/>
              </a:rPr>
              <a:t>ada</a:t>
            </a:r>
            <a:r>
              <a:rPr lang="en-ID" sz="2800" dirty="0">
                <a:latin typeface="Eras Bold ITC" panose="020B0907030504020204" pitchFamily="34" charset="0"/>
              </a:rPr>
              <a:t> di </a:t>
            </a:r>
            <a:r>
              <a:rPr lang="en-ID" sz="2800" dirty="0" err="1">
                <a:latin typeface="Eras Bold ITC" panose="020B0907030504020204" pitchFamily="34" charset="0"/>
              </a:rPr>
              <a:t>dalam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mereka</a:t>
            </a:r>
            <a:r>
              <a:rPr lang="en-ID" sz="2800" dirty="0">
                <a:latin typeface="Eras Bold ITC" panose="020B0907030504020204" pitchFamily="34" charset="0"/>
              </a:rPr>
              <a:t> dan </a:t>
            </a:r>
            <a:r>
              <a:rPr lang="en-ID" sz="2800" dirty="0" err="1">
                <a:latin typeface="Eras Bold ITC" panose="020B0907030504020204" pitchFamily="34" charset="0"/>
              </a:rPr>
              <a:t>karena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kedegilan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hati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.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Perasaan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tumpul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praktik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seksual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bejat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>
                <a:latin typeface="Franklin Gothic Medium Cond" panose="020B0606030402020204" pitchFamily="34" charset="0"/>
              </a:rPr>
              <a:t>"...</a:t>
            </a:r>
            <a:r>
              <a:rPr lang="en-ID" sz="2800" dirty="0" err="1"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menyerahkan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diri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kepada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hawa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nafsu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mengerjakan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serakah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segala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macam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kecemaran</a:t>
            </a:r>
            <a:r>
              <a:rPr lang="en-ID" sz="2800" dirty="0">
                <a:latin typeface="Franklin Gothic Medium Cond" panose="020B0606030402020204" pitchFamily="34" charset="0"/>
              </a:rPr>
              <a:t>" 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</a:t>
            </a:r>
            <a:r>
              <a:rPr lang="en-ID" sz="28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Efesus</a:t>
            </a:r>
            <a:r>
              <a:rPr lang="en-ID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4:19].</a:t>
            </a:r>
          </a:p>
        </p:txBody>
      </p:sp>
    </p:spTree>
    <p:extLst>
      <p:ext uri="{BB962C8B-B14F-4D97-AF65-F5344CB8AC3E}">
        <p14:creationId xmlns:p14="http://schemas.microsoft.com/office/powerpoint/2010/main" val="6481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4325D1-C193-4853-14B4-8E834B2BE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2" b="1827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C117-529D-A2E8-058F-67333947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29" y="3564835"/>
            <a:ext cx="8450742" cy="32931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Franklin Gothic Medium Cond" panose="020B0606030402020204" pitchFamily="34" charset="0"/>
              </a:rPr>
              <a:t>Orang-orang </a:t>
            </a:r>
            <a:r>
              <a:rPr lang="en-ID" sz="28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bukan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Yahudi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haruslah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mengingat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sebelum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mengenal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terasing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tahu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bagaimana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terpisah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karunia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menyelamatkan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berada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kondisi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dosa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semakin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memburuk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Franklin Gothic Medium Cond" panose="020B0606030402020204" pitchFamily="34" charset="0"/>
              </a:rPr>
              <a:t>Namun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setelah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mengenal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hidup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berubah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memiliki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pengharapan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jadi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jangan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mengambil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 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langkah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 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mundur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124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1F0041-BC18-990A-BABB-668E28C3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i-FI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PERUBAHAN PAKAIAN YANG DRAMATIS</a:t>
            </a:r>
            <a:b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14 Agustus 2023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43C1-95C1-A992-0BD6-38949AF3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87" y="1934839"/>
            <a:ext cx="6288038" cy="29883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gambaran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rusak</a:t>
            </a:r>
            <a:r>
              <a:rPr lang="en-ID" sz="2800" dirty="0">
                <a:latin typeface="Tw Cen MT Condensed Extra Bold" panose="020B0803020202020204" pitchFamily="34" charset="0"/>
              </a:rPr>
              <a:t> orang-orang non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sebelum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mengenal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Impact" panose="020B0806030902050204" pitchFamily="34" charset="0"/>
              </a:rPr>
              <a:t>[</a:t>
            </a:r>
            <a:r>
              <a:rPr lang="en-ID" sz="2800" dirty="0" err="1">
                <a:latin typeface="Impact" panose="020B0806030902050204" pitchFamily="34" charset="0"/>
              </a:rPr>
              <a:t>Efesus</a:t>
            </a:r>
            <a:r>
              <a:rPr lang="en-ID" sz="2800" dirty="0">
                <a:latin typeface="Impact" panose="020B0806030902050204" pitchFamily="34" charset="0"/>
              </a:rPr>
              <a:t> 4:17-19],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kini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mengingatkan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dulu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lagi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Efesus</a:t>
            </a:r>
            <a:r>
              <a:rPr lang="en-ID" sz="2800" dirty="0">
                <a:latin typeface="Impact" panose="020B0806030902050204" pitchFamily="34" charset="0"/>
              </a:rPr>
              <a:t> 4:20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rade Gothic Next Heavy" panose="020B0903040303020004" pitchFamily="34" charset="0"/>
              </a:rPr>
              <a:t>Tetapi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kamu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bukan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demikian</a:t>
            </a:r>
            <a:r>
              <a:rPr lang="en-ID" sz="2800" dirty="0">
                <a:latin typeface="Trade Gothic Next Heavy" panose="020B0903040303020004" pitchFamily="34" charset="0"/>
              </a:rPr>
              <a:t>. Kamu </a:t>
            </a:r>
            <a:r>
              <a:rPr lang="en-ID" sz="2800" dirty="0" err="1">
                <a:latin typeface="Trade Gothic Next Heavy" panose="020B0903040303020004" pitchFamily="34" charset="0"/>
              </a:rPr>
              <a:t>telah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belajar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mengenal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".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5BFB1-C2C8-74B2-A67C-DFE4EEBCB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57" y="1928722"/>
            <a:ext cx="2390656" cy="2988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379A2-5C09-9312-7921-2AF5DC902A41}"/>
              </a:ext>
            </a:extLst>
          </p:cNvPr>
          <p:cNvSpPr txBox="1"/>
          <p:nvPr/>
        </p:nvSpPr>
        <p:spPr>
          <a:xfrm>
            <a:off x="505227" y="5171162"/>
            <a:ext cx="83259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Bagi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Paulus,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iman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berpusat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hubungan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pribadi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begitu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jelas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nyata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sehingga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dapat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digambarkan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"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mempelajari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243297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4BB1F-D36D-09B3-1A3D-007F53B9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C7153-11EE-C264-C5B3-0A881DC1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31196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hasil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nyata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mempelajari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D46-7A1E-6F0A-76C9-228C9F7F5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97" y="1684751"/>
            <a:ext cx="8117785" cy="480046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mengakui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bangkit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dipermuliakan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hadir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dibentuk</a:t>
            </a:r>
            <a:r>
              <a:rPr lang="en-ID" sz="3200" dirty="0">
                <a:latin typeface="Berlin Sans FB" panose="020E0602020502020306" pitchFamily="34" charset="0"/>
              </a:rPr>
              <a:t> oleh </a:t>
            </a:r>
            <a:r>
              <a:rPr lang="en-ID" sz="3200" dirty="0" err="1">
                <a:latin typeface="Berlin Sans FB" panose="020E0602020502020306" pitchFamily="34" charset="0"/>
              </a:rPr>
              <a:t>ajaran-ajaran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teladan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serta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menjalankan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kesetiaan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Tuhan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membuka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latin typeface="Berlin Sans FB" panose="020E0602020502020306" pitchFamily="34" charset="0"/>
              </a:rPr>
              <a:t>bimbingan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arahan</a:t>
            </a:r>
            <a:r>
              <a:rPr lang="en-ID" sz="3200" dirty="0">
                <a:latin typeface="Berlin Sans FB" panose="020E0602020502020306" pitchFamily="34" charset="0"/>
              </a:rPr>
              <a:t>-Nya yang </a:t>
            </a:r>
            <a:r>
              <a:rPr lang="en-ID" sz="3200" dirty="0" err="1">
                <a:latin typeface="Berlin Sans FB" panose="020E0602020502020306" pitchFamily="34" charset="0"/>
              </a:rPr>
              <a:t>aktif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Roh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Firman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5479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1431</Words>
  <Application>Microsoft Office PowerPoint</Application>
  <PresentationFormat>On-screen Show (4:3)</PresentationFormat>
  <Paragraphs>78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ADLaM Display</vt:lpstr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KEHIDUPAN YANG DIBENTUK KRISTUS DAN  PERKATAAN YANG DIINSPIRASIKAN ROH</vt:lpstr>
      <vt:lpstr>EFESUS 4 : 22-24</vt:lpstr>
      <vt:lpstr>PowerPoint Presentation</vt:lpstr>
      <vt:lpstr>KONDISI DOSA YANG SEMAKIN MEMBURUK Minggu, 13 Agustus 2023</vt:lpstr>
      <vt:lpstr>Mengapa Paulus dengan tegas mengkritisi gaya hidup yang rusak dari orang-orang bukan Yahudi ?</vt:lpstr>
      <vt:lpstr>Efesus 4:17-19 memberi gambaran kehidupan orang-orang bukan Yahudi, sebagai berikut:</vt:lpstr>
      <vt:lpstr>PowerPoint Presentation</vt:lpstr>
      <vt:lpstr>PERUBAHAN PAKAIAN YANG DRAMATIS Senin, 14 Agustus 2023</vt:lpstr>
      <vt:lpstr>Apakah hasil nyata dari mempelajari Kristus? </vt:lpstr>
      <vt:lpstr>Meneladani Kristus memerlukan tiga proses yang diungkapkan melalui kiasan pakaian: </vt:lpstr>
      <vt:lpstr>PowerPoint Presentation</vt:lpstr>
      <vt:lpstr>PowerPoint Presentation</vt:lpstr>
      <vt:lpstr>MEMBANGUN PERSATUAN, PIDATO PENUH RAHMAT Selasa, 15 Agustus 2023</vt:lpstr>
      <vt:lpstr>Beberapa petunjuk praktis tersebut adalah:</vt:lpstr>
      <vt:lpstr>PowerPoint Presentation</vt:lpstr>
      <vt:lpstr>ROH KUDUS DALAM KEHIDUPAN ORANG PERCAYA Rabu, 16 Agustus 2023</vt:lpstr>
      <vt:lpstr>Paul Petersen, God in 3 Persons- In the New Testament, hlm. 20</vt:lpstr>
      <vt:lpstr>PowerPoint Presentation</vt:lpstr>
      <vt:lpstr>Paulus menegaskan peran dan relasi  dari Roh Kudus sebagai berikut :</vt:lpstr>
      <vt:lpstr>KEBAIKAN [BUKAN KEPAHITAN] Kamis, 17 Agustus 2023</vt:lpstr>
      <vt:lpstr>PowerPoint Presentation</vt:lpstr>
      <vt:lpstr>PowerPoint Presentation</vt:lpstr>
      <vt:lpstr>PowerPoint Presentation</vt:lpstr>
      <vt:lpstr>Efesus 4:32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KEHIDUPAN YANG DIBENTUK KRISTUS DAN PERKATAAN YANG DIINSPIRASIKAN ROH</dc:title>
  <dc:creator>Office365</dc:creator>
  <cp:lastModifiedBy>Office365</cp:lastModifiedBy>
  <cp:revision>23</cp:revision>
  <dcterms:created xsi:type="dcterms:W3CDTF">2023-08-14T04:28:02Z</dcterms:created>
  <dcterms:modified xsi:type="dcterms:W3CDTF">2023-08-17T07:55:26Z</dcterms:modified>
</cp:coreProperties>
</file>