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6" r:id="rId18"/>
    <p:sldId id="273" r:id="rId19"/>
    <p:sldId id="274" r:id="rId20"/>
    <p:sldId id="275" r:id="rId21"/>
    <p:sldId id="270" r:id="rId22"/>
    <p:sldId id="277" r:id="rId23"/>
    <p:sldId id="278" r:id="rId24"/>
    <p:sldId id="279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4A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C1D6-0A86-D729-5253-74500E6F8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D045F-8022-35CA-A71A-63767D91D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4AAC6-F318-883B-B0F4-4639F7B83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33C5-C583-D627-C86F-D9ABD2D4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DB6CF-47A8-3BCF-73C5-AF70048B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691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5F9-25AE-1BFA-5024-152E02A9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DD7DA-F92A-9940-78FC-FC6314981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57E8-F8A7-A52C-3024-70F4967A2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9C1A2-DA07-3D90-920C-0964A997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D5ABE-4224-0D33-2E78-F9AE2C47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541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C5AB3-34E4-D9DA-E40E-31C3643AB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EE479-C90F-5ADE-86AA-EC592EB66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687F9-96E3-95FC-D45E-0D51E0F9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551C5-67C4-1F00-23B8-96660B21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F5EF8-94E6-1822-A09B-011E0649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297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13AF-DE9C-B797-F27F-0FFF3E1C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6A7CE-F7DF-7828-A64E-2EF71782E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DE004-2A68-6B5F-C259-96BE44A4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5305E-581F-9491-FDD5-11B328CF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6454-C553-6360-F765-EDB76FB6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087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4DED5-67B5-8E2C-9511-F46F58CE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6A5E5-3A40-8E18-998E-211E34AB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6952B-C3BD-CB14-DC76-913FAA57C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18209-FF67-DBCC-F502-0D8553CA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2B5D2-415A-C8E2-CD8D-D397146B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609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7500-0A74-07D1-0EA5-303BC700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6AD54-5CB8-1F95-015B-DFED5630D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97F34-B9F6-1369-413B-D943EE900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2F64E-94CA-E654-94B2-3A5B3FDF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CC960-E0E8-D79D-C60E-046BE23B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C0B9A-94FC-13CF-A8A6-43F5AC05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569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63772-406D-3591-4CA1-4D880178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94F4B-F764-6A99-655A-6AD8F529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ABF64-6B1F-44AF-7032-C216FB418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C8153-CE0D-8FB0-CE28-4902CD68E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DD035-A127-EFB8-A3CC-CFEB101A4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88266-D87E-277A-1065-8B66781E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16F69-3728-F8A2-9366-B0114F65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C2287-9A36-4DBC-882E-C9F3ACCF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326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D000-8A20-97DA-3B68-DD0ED750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F36CE-BEF8-142E-EAFB-BA975FCA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A0AE9-E783-EF26-00C9-3593BB94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A14C3-5545-349A-6402-F1AD8203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847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7DD99-8622-4108-C7F9-B2B73F8F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ABB06-9A0F-52D4-F7C8-1A1B4AB0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388CC-2998-82B1-618C-FC2801FD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764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E727-4F9F-9408-BB5D-C2E97AF7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FEEC-2081-C967-9C5C-64BF991A2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B54BA-6D11-F73C-A064-3E1402FCC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E0727-F0C0-47DA-8DF8-626C8BC2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FD15B-E399-C8F5-B229-2AE26834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B8998-F641-681D-180F-685C9FA8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98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9716-A5B7-35D2-03C7-659209EB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78053E-6D6A-B2E4-26F1-BDE28202CC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0BE8A-2764-1748-5C34-F8209846F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92A95-59AA-D73C-CADF-DC8E9FD6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1BD8A-D399-2556-A3B6-67953462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712-A1CF-99F8-9FC2-0E175F5A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467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8F7C3E-8C25-7174-0272-375EBBCC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7DB2-2605-D67F-E820-6B8D67D86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6A78E-20DB-5BC7-544D-28089F35D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1F9D5-7E05-46C3-A191-55DD9AE24F14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41FE-B3D8-5AAE-4198-C19382750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044A5-A05C-36FC-305D-E9591166F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CAB7B-A358-4B7E-B6DD-23A4A6785B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035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83444-9A19-D814-937E-6F422F799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3990205"/>
            <a:ext cx="7889082" cy="1200329"/>
          </a:xfrm>
        </p:spPr>
        <p:txBody>
          <a:bodyPr wrap="square" anchor="b"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MISTERI INJIL</a:t>
            </a:r>
            <a:endParaRPr lang="en-ID" sz="72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ED276-930E-3211-E11A-C6FA58C35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316" y="5551200"/>
            <a:ext cx="4937522" cy="1075952"/>
          </a:xfrm>
        </p:spPr>
        <p:txBody>
          <a:bodyPr anchor="t">
            <a:norm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ke-6,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</a:p>
          <a:p>
            <a:pPr algn="l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9EC17-B233-9704-3C1E-43ACE4D18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02" b="9708"/>
          <a:stretch/>
        </p:blipFill>
        <p:spPr>
          <a:xfrm>
            <a:off x="20" y="10"/>
            <a:ext cx="9143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8" y="857610"/>
            <a:ext cx="9143592" cy="2849976"/>
            <a:chOff x="476" y="-3923157"/>
            <a:chExt cx="10667524" cy="24937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795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B690E-A446-B739-B693-CB0129AF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22" y="171450"/>
            <a:ext cx="8574156" cy="66103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57200" indent="-457200">
              <a:buAutoNum type="arabicPeriod" startAt="3"/>
            </a:pPr>
            <a:r>
              <a:rPr lang="en-ID" sz="2400" b="1" dirty="0">
                <a:latin typeface="Franklin Gothic Medium Cond" panose="020B0606030402020204" pitchFamily="34" charset="0"/>
              </a:rPr>
              <a:t>Paulus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mengklaim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sebuah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rahasia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diungkapkan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400" b="1" dirty="0">
                <a:latin typeface="Franklin Gothic Medium Cond" panose="020B0606030402020204" pitchFamily="34" charset="0"/>
              </a:rPr>
              <a:t>,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ditulisnya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surat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1:9-10;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2:11-22],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yaitu</a:t>
            </a:r>
            <a:r>
              <a:rPr lang="en-ID" sz="2400" b="1" dirty="0"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rahasia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latin typeface="Franklin Gothic Medium Cond" panose="020B0606030402020204" pitchFamily="34" charset="0"/>
              </a:rPr>
              <a:t>"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3:3-4]. </a:t>
            </a:r>
            <a:r>
              <a:rPr lang="en-ID" sz="2400" dirty="0">
                <a:latin typeface="Impact" panose="020B0806030902050204" pitchFamily="34" charset="0"/>
              </a:rPr>
              <a:t>Paulus </a:t>
            </a:r>
            <a:r>
              <a:rPr lang="en-ID" sz="2400" dirty="0" err="1">
                <a:latin typeface="Impact" panose="020B0806030902050204" pitchFamily="34" charset="0"/>
              </a:rPr>
              <a:t>mengklaim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pelayanan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diberikan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kepadanya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diberitakan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  <a:p>
            <a:pPr marL="457200" indent="-457200">
              <a:buAutoNum type="arabicPeriod" startAt="3"/>
            </a:pPr>
            <a:r>
              <a:rPr lang="en-ID" sz="2400" b="1" dirty="0">
                <a:latin typeface="Franklin Gothic Medium Cond" panose="020B0606030402020204" pitchFamily="34" charset="0"/>
              </a:rPr>
              <a:t>Paulus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menjelaskan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sendirian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menerima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wahyu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rahasia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Roh</a:t>
            </a:r>
            <a:r>
              <a:rPr lang="en-ID" sz="2400" b="1" dirty="0">
                <a:latin typeface="Franklin Gothic Medium Cond" panose="020B0606030402020204" pitchFamily="34" charset="0"/>
              </a:rPr>
              <a:t> juga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mengungkapkannya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rasul-rasul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nabi</a:t>
            </a:r>
            <a:r>
              <a:rPr lang="en-ID" sz="2400" b="1" dirty="0">
                <a:latin typeface="Franklin Gothic Medium Cond" panose="020B0606030402020204" pitchFamily="34" charset="0"/>
              </a:rPr>
              <a:t>-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nabi</a:t>
            </a:r>
            <a:r>
              <a:rPr lang="en-ID" sz="2400" b="1" dirty="0">
                <a:latin typeface="Franklin Gothic Medium Cond" panose="020B0606030402020204" pitchFamily="34" charset="0"/>
              </a:rPr>
              <a:t>-Nya yang kudus"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cara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melampaui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pewahyuan</a:t>
            </a:r>
            <a:r>
              <a:rPr lang="en-ID" sz="2400" b="1" dirty="0">
                <a:latin typeface="Franklin Gothic Medium Cond" panose="020B0606030402020204" pitchFamily="34" charset="0"/>
              </a:rPr>
              <a:t> Allah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rencana</a:t>
            </a:r>
            <a:r>
              <a:rPr lang="en-ID" sz="2400" b="1" dirty="0">
                <a:latin typeface="Franklin Gothic Medium Cond" panose="020B0606030402020204" pitchFamily="34" charset="0"/>
              </a:rPr>
              <a:t>-Nya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generasi-generasi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sebelumnya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3:5]. </a:t>
            </a:r>
            <a:r>
              <a:rPr lang="en-ID" sz="2400" b="1" dirty="0" err="1">
                <a:latin typeface="Gill Sans Nova Cond XBd" panose="020B0A06020104020203" pitchFamily="34" charset="0"/>
              </a:rPr>
              <a:t>Istilah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nabi-nabi</a:t>
            </a:r>
            <a:r>
              <a:rPr lang="en-ID" sz="2400" b="1" dirty="0">
                <a:latin typeface="Gill Sans Nova Cond XBd" panose="020B0A06020104020203" pitchFamily="34" charset="0"/>
              </a:rPr>
              <a:t> di </a:t>
            </a:r>
            <a:r>
              <a:rPr lang="en-ID" sz="2400" b="1" dirty="0" err="1">
                <a:latin typeface="Gill Sans Nova Cond XBd" panose="020B0A06020104020203" pitchFamily="34" charset="0"/>
              </a:rPr>
              <a:t>sini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mungkin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mengacu</a:t>
            </a:r>
            <a:r>
              <a:rPr lang="en-ID" sz="2400" b="1" dirty="0">
                <a:latin typeface="Gill Sans Nova Cond XBd" panose="020B0A06020104020203" pitchFamily="34" charset="0"/>
              </a:rPr>
              <a:t> pada </a:t>
            </a:r>
            <a:r>
              <a:rPr lang="en-ID" sz="2400" b="1" dirty="0" err="1">
                <a:latin typeface="Gill Sans Nova Cond XBd" panose="020B0A06020104020203" pitchFamily="34" charset="0"/>
              </a:rPr>
              <a:t>mereka</a:t>
            </a:r>
            <a:r>
              <a:rPr lang="en-ID" sz="2400" b="1" dirty="0">
                <a:latin typeface="Gill Sans Nova Cond XBd" panose="020B0A06020104020203" pitchFamily="34" charset="0"/>
              </a:rPr>
              <a:t> yang </a:t>
            </a:r>
            <a:r>
              <a:rPr lang="en-ID" sz="2400" b="1" dirty="0" err="1">
                <a:latin typeface="Gill Sans Nova Cond XBd" panose="020B0A06020104020203" pitchFamily="34" charset="0"/>
              </a:rPr>
              <a:t>memiliki</a:t>
            </a:r>
            <a:r>
              <a:rPr lang="en-ID" sz="2400" b="1" dirty="0">
                <a:latin typeface="Gill Sans Nova Cond XBd" panose="020B0A06020104020203" pitchFamily="34" charset="0"/>
              </a:rPr>
              <a:t> dan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menjalankan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karunia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nubuat</a:t>
            </a:r>
            <a:r>
              <a:rPr lang="en-ID" sz="2400" b="1" dirty="0">
                <a:latin typeface="Gill Sans Nova Cond XBd" panose="020B0A06020104020203" pitchFamily="34" charset="0"/>
              </a:rPr>
              <a:t> di </a:t>
            </a:r>
            <a:r>
              <a:rPr lang="en-ID" sz="2400" b="1" dirty="0" err="1">
                <a:latin typeface="Gill Sans Nova Cond XBd" panose="020B0A06020104020203" pitchFamily="34" charset="0"/>
              </a:rPr>
              <a:t>antara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gereja-gereja</a:t>
            </a:r>
            <a:r>
              <a:rPr lang="en-ID" sz="2400" b="1" dirty="0">
                <a:latin typeface="Gill Sans Nova Cond XBd" panose="020B0A06020104020203" pitchFamily="34" charset="0"/>
              </a:rPr>
              <a:t> Kristen </a:t>
            </a:r>
            <a:r>
              <a:rPr lang="en-ID" sz="2400" b="1" dirty="0" err="1">
                <a:latin typeface="Gill Sans Nova Cond XBd" panose="020B0A06020104020203" pitchFamily="34" charset="0"/>
              </a:rPr>
              <a:t>mula-mula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daripada</a:t>
            </a:r>
            <a:r>
              <a:rPr lang="en-ID" sz="2400" b="1" dirty="0">
                <a:latin typeface="Gill Sans Nova Cond XBd" panose="020B0A06020104020203" pitchFamily="34" charset="0"/>
              </a:rPr>
              <a:t> para </a:t>
            </a:r>
            <a:r>
              <a:rPr lang="en-ID" sz="2400" b="1" dirty="0" err="1">
                <a:latin typeface="Gill Sans Nova Cond XBd" panose="020B0A06020104020203" pitchFamily="34" charset="0"/>
              </a:rPr>
              <a:t>nabi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Perjanjian</a:t>
            </a:r>
            <a:r>
              <a:rPr lang="en-ID" sz="2400" b="1" dirty="0">
                <a:latin typeface="Gill Sans Nova Cond XBd" panose="020B0A06020104020203" pitchFamily="34" charset="0"/>
              </a:rPr>
              <a:t> Lama.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Rahasia</a:t>
            </a:r>
            <a:r>
              <a:rPr lang="en-ID" sz="2400" b="1" dirty="0">
                <a:latin typeface="Franklin Gothic Medium Cond" panose="020B0606030402020204" pitchFamily="34" charset="0"/>
              </a:rPr>
              <a:t>,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dulunya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tersembunyi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menjadi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sebut</a:t>
            </a:r>
            <a:r>
              <a:rPr lang="en-ID" sz="2400" b="1" dirty="0">
                <a:latin typeface="Franklin Gothic Medium Cond" panose="020B0606030402020204" pitchFamily="34" charset="0"/>
              </a:rPr>
              <a:t> ''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rahasia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umum</a:t>
            </a:r>
            <a:r>
              <a:rPr lang="en-ID" sz="2400" b="1" dirty="0">
                <a:latin typeface="Franklin Gothic Medium Cond" panose="020B0606030402020204" pitchFamily="34" charset="0"/>
              </a:rPr>
              <a:t>".   </a:t>
            </a:r>
          </a:p>
          <a:p>
            <a:pPr marL="457200" indent="-457200">
              <a:buAutoNum type="arabicPeriod" startAt="3"/>
            </a:pPr>
            <a:r>
              <a:rPr lang="en-ID" sz="2400" b="1" dirty="0">
                <a:latin typeface="Franklin Gothic Medium Cond" panose="020B0606030402020204" pitchFamily="34" charset="0"/>
              </a:rPr>
              <a:t>Paulus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400" b="1" dirty="0"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bahwa</a:t>
            </a:r>
            <a:r>
              <a:rPr lang="en-ID" sz="2400" b="1" dirty="0">
                <a:latin typeface="Gill Sans Nova Cond Ultra Bold" panose="020B0B04020104020203" pitchFamily="34" charset="0"/>
              </a:rPr>
              <a:t> orang-orang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bukan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Yahudi</a:t>
            </a:r>
            <a:r>
              <a:rPr lang="en-ID" sz="2400" b="1" dirty="0">
                <a:latin typeface="Gill Sans Nova Cond Ultra Bold" panose="020B0B04020104020203" pitchFamily="34" charset="0"/>
              </a:rPr>
              <a:t>,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karena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Berita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Injil</a:t>
            </a:r>
            <a:r>
              <a:rPr lang="en-ID" sz="2400" b="1" dirty="0">
                <a:latin typeface="Gill Sans Nova Cond Ultra Bold" panose="020B0B04020104020203" pitchFamily="34" charset="0"/>
              </a:rPr>
              <a:t>,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turut</a:t>
            </a:r>
            <a:r>
              <a:rPr lang="en-ID" sz="2400" b="1" dirty="0">
                <a:latin typeface="Gill Sans Nova Cond Ultra Bold" panose="020B0B04020104020203" pitchFamily="34" charset="0"/>
              </a:rPr>
              <a:t> menjadi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ahli-ahli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waris</a:t>
            </a:r>
            <a:r>
              <a:rPr lang="en-ID" sz="2400" b="1" dirty="0">
                <a:latin typeface="Gill Sans Nova Cond Ultra Bold" panose="020B0B04020104020203" pitchFamily="34" charset="0"/>
              </a:rPr>
              <a:t> dan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anggota-anggota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tubuh</a:t>
            </a:r>
            <a:r>
              <a:rPr lang="en-ID" sz="2400" b="1" dirty="0">
                <a:latin typeface="Gill Sans Nova Cond Ultra Bold" panose="020B0B04020104020203" pitchFamily="34" charset="0"/>
              </a:rPr>
              <a:t> dan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peserta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janji</a:t>
            </a:r>
            <a:r>
              <a:rPr lang="en-ID" sz="2400" b="1" dirty="0">
                <a:latin typeface="Gill Sans Nova Cond Ultra Bold" panose="020B0B04020104020203" pitchFamily="34" charset="0"/>
              </a:rPr>
              <a:t> yang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diberikan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Yesus</a:t>
            </a:r>
            <a:r>
              <a:rPr lang="en-ID" sz="2400" b="1" dirty="0">
                <a:latin typeface="Franklin Gothic Medium Cond" panose="020B0606030402020204" pitchFamily="34" charset="0"/>
              </a:rPr>
              <a:t>"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3:6].</a:t>
            </a:r>
          </a:p>
        </p:txBody>
      </p:sp>
    </p:spTree>
    <p:extLst>
      <p:ext uri="{BB962C8B-B14F-4D97-AF65-F5344CB8AC3E}">
        <p14:creationId xmlns:p14="http://schemas.microsoft.com/office/powerpoint/2010/main" val="254317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7E6C3-7EF4-EE2A-12AE-E075B05D2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4" r="20495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EB8B-0A2B-030E-D454-0367AB715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522" y="228600"/>
            <a:ext cx="4293704" cy="647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Paulus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begitu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bersemangat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terutama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hal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diungkapkan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2600" dirty="0">
                <a:latin typeface="Tw Cen MT Condensed Extra Bold" panose="020B0803020202020204" pitchFamily="34" charset="0"/>
              </a:rPr>
              <a:t>,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terdiri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2600" dirty="0">
                <a:latin typeface="Tw Cen MT Condensed Extra Bold" panose="020B0803020202020204" pitchFamily="34" charset="0"/>
              </a:rPr>
              <a:t> dan 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Gill Sans Ultra Bold Condensed" panose="020B0A06020104020203" pitchFamily="34" charset="0"/>
              </a:rPr>
              <a:t>Kedua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kelompok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ini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2600" dirty="0">
                <a:latin typeface="Gill Sans Ultra Bold Condensed" panose="020B0A06020104020203" pitchFamily="34" charset="0"/>
              </a:rPr>
              <a:t> menjadi </a:t>
            </a:r>
            <a:r>
              <a:rPr lang="en-ID" sz="2600" dirty="0" err="1">
                <a:latin typeface="Gill Sans Ultra Bold Condensed" panose="020B0A06020104020203" pitchFamily="34" charset="0"/>
              </a:rPr>
              <a:t>dasar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pembangunan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komunitas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baru</a:t>
            </a:r>
            <a:r>
              <a:rPr lang="en-ID" sz="2600" dirty="0">
                <a:latin typeface="Gill Sans Ultra Bold Condensed" panose="020B0A06020104020203" pitchFamily="34" charset="0"/>
              </a:rPr>
              <a:t> Allah, yang </a:t>
            </a:r>
            <a:r>
              <a:rPr lang="en-ID" sz="2600" dirty="0" err="1">
                <a:latin typeface="Gill Sans Ultra Bold Condensed" panose="020B0A06020104020203" pitchFamily="34" charset="0"/>
              </a:rPr>
              <a:t>disebut</a:t>
            </a:r>
            <a:r>
              <a:rPr lang="en-ID" sz="2600" dirty="0">
                <a:latin typeface="Gill Sans Ultra Bold Condensed" panose="020B0A06020104020203" pitchFamily="34" charset="0"/>
              </a:rPr>
              <a:t> GEREJA [</a:t>
            </a:r>
            <a:r>
              <a:rPr lang="en-ID" sz="2600" dirty="0" err="1">
                <a:latin typeface="Gill Sans Ultra Bold Condensed" panose="020B0A06020104020203" pitchFamily="34" charset="0"/>
              </a:rPr>
              <a:t>Efesus</a:t>
            </a:r>
            <a:r>
              <a:rPr lang="en-ID" sz="2600" dirty="0">
                <a:latin typeface="Gill Sans Ultra Bold Condensed" panose="020B0A06020104020203" pitchFamily="34" charset="0"/>
              </a:rPr>
              <a:t> 2:14-16]. </a:t>
            </a:r>
          </a:p>
          <a:p>
            <a:pPr marL="0" indent="0">
              <a:buNone/>
            </a:pPr>
            <a:endParaRPr lang="en-ID" sz="2600" dirty="0">
              <a:latin typeface="Gill Sans Ultra Bold Condensed" panose="020B0A06020104020203" pitchFamily="34" charset="0"/>
            </a:endParaRP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Kita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mengatakan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sekarang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menjadi "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ahli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waris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bersama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," "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bertubuh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bersama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 dan "menjadi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rekan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janji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Injil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[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3:6].</a:t>
            </a:r>
          </a:p>
        </p:txBody>
      </p:sp>
    </p:spTree>
    <p:extLst>
      <p:ext uri="{BB962C8B-B14F-4D97-AF65-F5344CB8AC3E}">
        <p14:creationId xmlns:p14="http://schemas.microsoft.com/office/powerpoint/2010/main" val="96113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23274-15C7-4845-7ADD-893C4CD4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GEREJA: PENYINGKAP HIKMAT ALLAH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7DC1-0A52-B83C-F977-E979D1809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831544"/>
            <a:ext cx="6268322" cy="46714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4000" dirty="0">
                <a:latin typeface="Tw Cen MT Condensed Extra Bold" panose="020B0803020202020204" pitchFamily="34" charset="0"/>
              </a:rPr>
              <a:t> 3:8-10 </a:t>
            </a:r>
          </a:p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"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Kepadaku</a:t>
            </a:r>
            <a:r>
              <a:rPr lang="en-ID" sz="2600" dirty="0">
                <a:latin typeface="Tw Cen MT Condensed Extra Bold" panose="020B0803020202020204" pitchFamily="34" charset="0"/>
              </a:rPr>
              <a:t>, yang paling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hina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2600" dirty="0">
                <a:latin typeface="Tw Cen MT Condensed Extra Bold" panose="020B0803020202020204" pitchFamily="34" charset="0"/>
              </a:rPr>
              <a:t> orang kudus,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dianugerahkan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memberitakan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kekayaan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600" dirty="0">
                <a:latin typeface="Tw Cen MT Condensed Extra Bold" panose="020B0803020202020204" pitchFamily="34" charset="0"/>
              </a:rPr>
              <a:t>,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terduga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itu,dan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isinya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tugas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penyelenggaraan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rahasia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berabad-abad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tersembunyi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Allah,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menciptakan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sesuatu,supaya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sekarang</a:t>
            </a:r>
            <a:r>
              <a:rPr lang="en-ID" sz="2600" dirty="0">
                <a:latin typeface="Tw Cen MT Condensed Extra Bold" panose="020B0803020202020204" pitchFamily="34" charset="0"/>
              </a:rPr>
              <a:t> oleh </a:t>
            </a:r>
            <a:r>
              <a:rPr lang="en-ID" sz="2600" dirty="0" err="1">
                <a:latin typeface="Tw Cen MT Condensed Extra Bold" panose="020B0803020202020204" pitchFamily="34" charset="0"/>
              </a:rPr>
              <a:t>jemaat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diberitahukan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pelbagai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ragam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hikmat</a:t>
            </a:r>
            <a:r>
              <a:rPr lang="en-ID" sz="2600" dirty="0"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pemerintah-pemerintah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penguasa-penguasa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26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0D92E-F614-B695-61A3-D2ACCF11C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35" y="2459313"/>
            <a:ext cx="2273163" cy="34159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087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D1A633-31D8-B556-914B-08FBF0762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069F26-394C-B1FA-D5CC-C4DA959B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25" y="501753"/>
            <a:ext cx="6305136" cy="1325563"/>
          </a:xfrm>
        </p:spPr>
        <p:txBody>
          <a:bodyPr>
            <a:noAutofit/>
          </a:bodyPr>
          <a:lstStyle/>
          <a:p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Mengapa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rasul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Paulus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menggambarkan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dirinya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"yang paling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hina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segala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orang kudus"?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3C29-D190-AA81-4B7F-41AA0E4BC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6" y="1908433"/>
            <a:ext cx="7639050" cy="476070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sangat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menyadari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melalui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karunia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menjadi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pelayan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Injil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400" dirty="0">
                <a:latin typeface="Tw Cen MT Condensed Extra Bold" panose="020B0803020202020204" pitchFamily="34" charset="0"/>
              </a:rPr>
              <a:t>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diberikan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nilai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penerimanya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2400" dirty="0">
                <a:latin typeface="Tw Cen MT Condensed Extra Bold" panose="020B0803020202020204" pitchFamily="34" charset="0"/>
              </a:rPr>
              <a:t> Allah.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semakin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melihat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dirinya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berdosa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layak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menerima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kemurahan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Allah. </a:t>
            </a:r>
          </a:p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Ellen G. White</a:t>
            </a:r>
            <a:r>
              <a:rPr lang="en-ID" sz="2400" dirty="0">
                <a:latin typeface="Tw Cen MT Condensed Extra Bold" panose="020B0803020202020204" pitchFamily="34" charset="0"/>
              </a:rPr>
              <a:t>, Langkah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hal</a:t>
            </a:r>
            <a:r>
              <a:rPr lang="en-ID" sz="2400" dirty="0">
                <a:latin typeface="Tw Cen MT Condensed Extra Bold" panose="020B0803020202020204" pitchFamily="34" charset="0"/>
              </a:rPr>
              <a:t>. 111. </a:t>
            </a:r>
          </a:p>
          <a:p>
            <a:pPr marL="0" indent="0">
              <a:buNone/>
            </a:pPr>
            <a:r>
              <a:rPr lang="en-ID" sz="2400" dirty="0">
                <a:latin typeface="Tw Cen MT Condensed Extra Bold" panose="020B0803020202020204" pitchFamily="34" charset="0"/>
              </a:rPr>
              <a:t>"</a:t>
            </a:r>
            <a:r>
              <a:rPr lang="en-ID" sz="2400" dirty="0" err="1">
                <a:latin typeface="Tw Cen MT Condensed Extra Bold" panose="020B0803020202020204" pitchFamily="34" charset="0"/>
              </a:rPr>
              <a:t>Semakin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dekat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semakin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kesalahanmu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terlihat</a:t>
            </a:r>
            <a:r>
              <a:rPr lang="en-ID" sz="2400" dirty="0">
                <a:latin typeface="Tw Cen MT Condensed Extra Bold" panose="020B0803020202020204" pitchFamily="34" charset="0"/>
              </a:rPr>
              <a:t> oleh </a:t>
            </a:r>
            <a:r>
              <a:rPr lang="en-ID" sz="2400" dirty="0" err="1">
                <a:latin typeface="Tw Cen MT Condensed Extra Bold" panose="020B0803020202020204" pitchFamily="34" charset="0"/>
              </a:rPr>
              <a:t>matamu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2400" dirty="0">
                <a:latin typeface="Tw Cen MT Condensed Extra Bold" panose="020B0803020202020204" pitchFamily="34" charset="0"/>
              </a:rPr>
              <a:t>;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pandangan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menjadi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jelas</a:t>
            </a:r>
            <a:r>
              <a:rPr lang="en-ID" sz="2400" dirty="0">
                <a:latin typeface="Tw Cen MT Condensed Extra Bold" panose="020B0803020202020204" pitchFamily="34" charset="0"/>
              </a:rPr>
              <a:t>,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ketidaksempurnaan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terlihat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perbedaan</a:t>
            </a:r>
            <a:r>
              <a:rPr lang="en-ID" sz="2400" dirty="0">
                <a:latin typeface="Tw Cen MT Condensed Extra Bold" panose="020B0803020202020204" pitchFamily="34" charset="0"/>
              </a:rPr>
              <a:t> yang sangat </a:t>
            </a:r>
            <a:r>
              <a:rPr lang="en-ID" sz="2400" dirty="0" err="1">
                <a:latin typeface="Tw Cen MT Condensed Extra Bold" panose="020B0803020202020204" pitchFamily="34" charset="0"/>
              </a:rPr>
              <a:t>kontras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sifat</a:t>
            </a:r>
            <a:r>
              <a:rPr lang="en-ID" sz="2400" dirty="0">
                <a:latin typeface="Tw Cen MT Condensed Extra Bold" panose="020B0803020202020204" pitchFamily="34" charset="0"/>
              </a:rPr>
              <a:t>-Nya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sempurna</a:t>
            </a:r>
            <a:r>
              <a:rPr lang="en-ID" sz="2400" dirty="0"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2400" dirty="0" err="1">
                <a:latin typeface="Tw Cen MT Condensed Extra Bold" panose="020B0803020202020204" pitchFamily="34" charset="0"/>
              </a:rPr>
              <a:t>Mungkin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inilah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yg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dirasakan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Palulus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menulis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surat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ini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8370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DE4EC9-7099-04F1-408C-2AF99B40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D6456-53F2-B129-606D-6B813D12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Siapakah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"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pemerintah-pemerintah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penguasa-penguasa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sorga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"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disebutkan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3:10 di mana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pelbagai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ragam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hikmat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perlu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diberitahukan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95CC6-59D7-4618-C784-7F97CE5B5C05}"/>
              </a:ext>
            </a:extLst>
          </p:cNvPr>
          <p:cNvSpPr txBox="1"/>
          <p:nvPr/>
        </p:nvSpPr>
        <p:spPr>
          <a:xfrm>
            <a:off x="1861930" y="2275933"/>
            <a:ext cx="68447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Alkitab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merinci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siapa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sifat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kuasa-kuasa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anggapan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terbaik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dijelaskan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rinci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6:12 </a:t>
            </a:r>
            <a:r>
              <a:rPr lang="en-ID" sz="2800" dirty="0">
                <a:latin typeface="Bernard MT Condensed" panose="02050806060905020404" pitchFamily="18" charset="0"/>
              </a:rPr>
              <a:t>"Karena </a:t>
            </a:r>
            <a:r>
              <a:rPr lang="en-ID" sz="2800" dirty="0" err="1">
                <a:latin typeface="Bernard MT Condensed" panose="02050806060905020404" pitchFamily="18" charset="0"/>
              </a:rPr>
              <a:t>perjuangan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bukanlah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melawan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darah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daging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tetapi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melawan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pemerintah-pemerintah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melawan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penguasa-penguasa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melawan</a:t>
            </a:r>
            <a:r>
              <a:rPr lang="en-ID" sz="2800" dirty="0">
                <a:latin typeface="Bernard MT Condensed" panose="02050806060905020404" pitchFamily="18" charset="0"/>
              </a:rPr>
              <a:t> penghulu-penghulu dunia yang </a:t>
            </a:r>
            <a:r>
              <a:rPr lang="en-ID" sz="2800" dirty="0" err="1">
                <a:latin typeface="Bernard MT Condensed" panose="02050806060905020404" pitchFamily="18" charset="0"/>
              </a:rPr>
              <a:t>gelap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ini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melawan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roh-roh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jahat</a:t>
            </a:r>
            <a:r>
              <a:rPr lang="en-ID" sz="2800" dirty="0"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latin typeface="Bernard MT Condensed" panose="02050806060905020404" pitchFamily="18" charset="0"/>
              </a:rPr>
              <a:t>udara</a:t>
            </a:r>
            <a:r>
              <a:rPr lang="en-ID" sz="2800" dirty="0">
                <a:latin typeface="Bernard MT Condensed" panose="02050806060905020404" pitchFamily="18" charset="0"/>
              </a:rPr>
              <a:t>".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798F2-46C8-46B0-B35E-B6E03D518C49}"/>
              </a:ext>
            </a:extLst>
          </p:cNvPr>
          <p:cNvSpPr/>
          <p:nvPr/>
        </p:nvSpPr>
        <p:spPr>
          <a:xfrm>
            <a:off x="550485" y="2856893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4914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7A0C0A-F3C7-81AB-02E5-3E3AD4E6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047D1-123D-4CC3-94E8-1E659FDD881B}"/>
              </a:ext>
            </a:extLst>
          </p:cNvPr>
          <p:cNvSpPr txBox="1"/>
          <p:nvPr/>
        </p:nvSpPr>
        <p:spPr>
          <a:xfrm>
            <a:off x="1923660" y="718284"/>
            <a:ext cx="7106040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Impact" panose="020B0806030902050204" pitchFamily="34" charset="0"/>
              </a:rPr>
              <a:t>Komposisi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gereja</a:t>
            </a:r>
            <a:r>
              <a:rPr lang="en-ID" sz="2600" dirty="0">
                <a:latin typeface="Impact" panose="020B0806030902050204" pitchFamily="34" charset="0"/>
              </a:rPr>
              <a:t>, yang </a:t>
            </a:r>
            <a:r>
              <a:rPr lang="en-ID" sz="2600" dirty="0" err="1">
                <a:latin typeface="Impact" panose="020B0806030902050204" pitchFamily="34" charset="0"/>
              </a:rPr>
              <a:t>menyatukan</a:t>
            </a:r>
            <a:r>
              <a:rPr lang="en-ID" sz="2600" dirty="0">
                <a:latin typeface="Impact" panose="020B0806030902050204" pitchFamily="34" charset="0"/>
              </a:rPr>
              <a:t> orang-orang </a:t>
            </a:r>
            <a:r>
              <a:rPr lang="en-ID" sz="2600" dirty="0" err="1">
                <a:latin typeface="Impact" panose="020B0806030902050204" pitchFamily="34" charset="0"/>
              </a:rPr>
              <a:t>Yahudi</a:t>
            </a:r>
            <a:r>
              <a:rPr lang="en-ID" sz="2600" dirty="0">
                <a:latin typeface="Impact" panose="020B0806030902050204" pitchFamily="34" charset="0"/>
              </a:rPr>
              <a:t> dan orang-orang </a:t>
            </a:r>
            <a:r>
              <a:rPr lang="en-ID" sz="2600" dirty="0" err="1">
                <a:latin typeface="Impact" panose="020B0806030902050204" pitchFamily="34" charset="0"/>
              </a:rPr>
              <a:t>bukan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Yahudi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sebagai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bagian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umat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manusia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pernah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terbagi</a:t>
            </a:r>
            <a:r>
              <a:rPr lang="en-ID" sz="2600" dirty="0">
                <a:latin typeface="Impact" panose="020B0806030902050204" pitchFamily="34" charset="0"/>
              </a:rPr>
              <a:t>, menjadi </a:t>
            </a:r>
            <a:r>
              <a:rPr lang="en-ID" sz="2600" dirty="0" err="1">
                <a:latin typeface="Impact" panose="020B0806030902050204" pitchFamily="34" charset="0"/>
              </a:rPr>
              <a:t>pengumuman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berdering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Gill Sans Nova Cond Ultra Bold" panose="020B0B04020104020203" pitchFamily="34" charset="0"/>
              </a:rPr>
              <a:t>"</a:t>
            </a:r>
            <a:r>
              <a:rPr lang="en-ID" sz="28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pemerintah-pemerintah</a:t>
            </a:r>
            <a:r>
              <a:rPr lang="en-ID" sz="2800" dirty="0"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penguasa-penguasa</a:t>
            </a:r>
            <a:r>
              <a:rPr lang="en-ID" sz="2800" dirty="0">
                <a:latin typeface="Gill Sans Nova Cond Ultra Bold" panose="020B0B04020104020203" pitchFamily="34" charset="0"/>
              </a:rPr>
              <a:t> di </a:t>
            </a:r>
            <a:r>
              <a:rPr lang="en-ID" sz="2800" dirty="0" err="1">
                <a:latin typeface="Gill Sans Nova Cond Ultra Bold" panose="020B0B04020104020203" pitchFamily="34" charset="0"/>
              </a:rPr>
              <a:t>sorga</a:t>
            </a:r>
            <a:r>
              <a:rPr lang="en-ID" sz="2800" dirty="0">
                <a:latin typeface="Gill Sans Nova Cond Ultra Bold" panose="020B0B04020104020203" pitchFamily="34" charset="0"/>
              </a:rPr>
              <a:t>"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rencana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masa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depan</a:t>
            </a:r>
            <a:r>
              <a:rPr lang="en-ID" sz="2800" dirty="0">
                <a:latin typeface="Tw Cen MT Condensed Extra Bold" panose="020B0803020202020204" pitchFamily="34" charset="0"/>
              </a:rPr>
              <a:t>, "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mempersatukan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Kepala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sesuatu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baik</a:t>
            </a:r>
            <a:r>
              <a:rPr lang="en-ID" sz="2800" dirty="0">
                <a:latin typeface="Tw Cen MT Condensed Extra Bold" panose="020B0803020202020204" pitchFamily="34" charset="0"/>
              </a:rPr>
              <a:t> yang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maupun</a:t>
            </a:r>
            <a:r>
              <a:rPr lang="en-ID" sz="2800" dirty="0">
                <a:latin typeface="Tw Cen MT Condensed Extra Bold" panose="020B0803020202020204" pitchFamily="34" charset="0"/>
              </a:rPr>
              <a:t> yang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bumi</a:t>
            </a:r>
            <a:r>
              <a:rPr lang="en-ID" sz="2800" dirty="0">
                <a:latin typeface="Tw Cen MT Condensed Extra Bold" panose="020B0803020202020204" pitchFamily="34" charset="0"/>
              </a:rPr>
              <a:t>"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1:10].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diberi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tahu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rencana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berlangsung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malapetaka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dipastikan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>
                <a:latin typeface="Gill Sans Ultra Bold Condensed" panose="020B0A06020104020203" pitchFamily="34" charset="0"/>
              </a:rPr>
              <a:t>Sifat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dasar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dari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gereja</a:t>
            </a:r>
            <a:r>
              <a:rPr lang="en-ID" sz="2800" dirty="0">
                <a:latin typeface="Gill Sans Ultra Bold Condensed" panose="020B0A06020104020203" pitchFamily="34" charset="0"/>
              </a:rPr>
              <a:t> yang </a:t>
            </a:r>
            <a:r>
              <a:rPr lang="en-ID" sz="2800" dirty="0" err="1">
                <a:latin typeface="Gill Sans Ultra Bold Condensed" panose="020B0A06020104020203" pitchFamily="34" charset="0"/>
              </a:rPr>
              <a:t>bersatu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menandakan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kekalahan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kuasa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jahat</a:t>
            </a:r>
            <a:r>
              <a:rPr lang="en-ID" sz="2800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B5780-4743-F998-D872-9A1C21D84402}"/>
              </a:ext>
            </a:extLst>
          </p:cNvPr>
          <p:cNvSpPr/>
          <p:nvPr/>
        </p:nvSpPr>
        <p:spPr>
          <a:xfrm>
            <a:off x="752581" y="2364888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8454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6D2CA-A1D9-CBBD-C0CD-5FBD0347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KRISTUS : BERDIAM DI DALAM HATIMU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BABFD8-4A26-D676-DE78-98A486BDB032}"/>
              </a:ext>
            </a:extLst>
          </p:cNvPr>
          <p:cNvSpPr txBox="1"/>
          <p:nvPr/>
        </p:nvSpPr>
        <p:spPr>
          <a:xfrm>
            <a:off x="573132" y="1613118"/>
            <a:ext cx="83422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arti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ungkapan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3:14-15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Itulah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sebabnya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aku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sujud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Bapa, yang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pada-Nya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turunan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di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sorga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di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namanya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65983-879C-3141-6D31-C940C6059A06}"/>
              </a:ext>
            </a:extLst>
          </p:cNvPr>
          <p:cNvSpPr txBox="1"/>
          <p:nvPr/>
        </p:nvSpPr>
        <p:spPr>
          <a:xfrm>
            <a:off x="1351722" y="3537180"/>
            <a:ext cx="7658928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Nampaknya</a:t>
            </a:r>
            <a:r>
              <a:rPr lang="en-ID" sz="2400" dirty="0">
                <a:latin typeface="Franklin Gothic Medium Cond" panose="020B0606030402020204" pitchFamily="34" charset="0"/>
              </a:rPr>
              <a:t> Paulus </a:t>
            </a:r>
            <a:r>
              <a:rPr lang="en-ID" sz="2400" dirty="0" err="1">
                <a:latin typeface="Franklin Gothic Medium Cond" panose="020B0606030402020204" pitchFamily="34" charset="0"/>
              </a:rPr>
              <a:t>sedang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menyelidiki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hubungan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kesamaan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bunyi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kata Yunani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Bapa, </a:t>
            </a:r>
            <a:r>
              <a:rPr lang="en-ID" sz="2400" dirty="0">
                <a:latin typeface="Gill Sans Nova Cond Ultra Bold" panose="020B0B04020104020203" pitchFamily="34" charset="0"/>
              </a:rPr>
              <a:t>pater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istilah</a:t>
            </a:r>
            <a:r>
              <a:rPr lang="en-ID" sz="2400" dirty="0">
                <a:latin typeface="Franklin Gothic Medium Cond" panose="020B0606030402020204" pitchFamily="34" charset="0"/>
              </a:rPr>
              <a:t> Yunani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keluarga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>
                <a:latin typeface="Gill Sans Nova Cond Ultra Bold" panose="020B0B04020104020203" pitchFamily="34" charset="0"/>
              </a:rPr>
              <a:t>patria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latin typeface="Gill Sans Nova Cond XBd" panose="020B0A06020104020203" pitchFamily="34" charset="0"/>
              </a:rPr>
              <a:t>Paulus </a:t>
            </a:r>
            <a:r>
              <a:rPr lang="en-ID" sz="2400" dirty="0" err="1">
                <a:latin typeface="Gill Sans Nova Cond XBd" panose="020B0A06020104020203" pitchFamily="34" charset="0"/>
              </a:rPr>
              <a:t>mengamati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sifat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luas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rencana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keselamatan</a:t>
            </a:r>
            <a:r>
              <a:rPr lang="en-ID" sz="2400" dirty="0">
                <a:latin typeface="Gill Sans Nova Cond XBd" panose="020B0A06020104020203" pitchFamily="34" charset="0"/>
              </a:rPr>
              <a:t> Allah, yang </a:t>
            </a:r>
            <a:r>
              <a:rPr lang="en-ID" sz="2400" dirty="0" err="1">
                <a:latin typeface="Gill Sans Nova Cond XBd" panose="020B0A06020104020203" pitchFamily="34" charset="0"/>
              </a:rPr>
              <a:t>melibatkan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segala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sesuatu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Efesus</a:t>
            </a:r>
            <a:r>
              <a:rPr lang="en-ID" sz="2400" dirty="0">
                <a:latin typeface="Gill Sans Nova Cond XBd" panose="020B0A06020104020203" pitchFamily="34" charset="0"/>
              </a:rPr>
              <a:t> 1:9-10] dan </a:t>
            </a:r>
            <a:r>
              <a:rPr lang="en-ID" sz="2400" dirty="0" err="1">
                <a:latin typeface="Gill Sans Nova Cond XBd" panose="020B0A06020104020203" pitchFamily="34" charset="0"/>
              </a:rPr>
              <a:t>sepanjang</a:t>
            </a:r>
            <a:r>
              <a:rPr lang="en-ID" sz="2400" dirty="0">
                <a:latin typeface="Gill Sans Nova Cond XBd" panose="020B0A06020104020203" pitchFamily="34" charset="0"/>
              </a:rPr>
              <a:t> masa [</a:t>
            </a:r>
            <a:r>
              <a:rPr lang="en-ID" sz="2400" dirty="0" err="1">
                <a:latin typeface="Gill Sans Nova Cond XBd" panose="020B0A06020104020203" pitchFamily="34" charset="0"/>
              </a:rPr>
              <a:t>Efesus</a:t>
            </a:r>
            <a:r>
              <a:rPr lang="en-ID" sz="2400" dirty="0">
                <a:latin typeface="Gill Sans Nova Cond XBd" panose="020B0A06020104020203" pitchFamily="34" charset="0"/>
              </a:rPr>
              <a:t> 1:21]. </a:t>
            </a:r>
            <a:r>
              <a:rPr lang="en-ID" sz="2400" dirty="0">
                <a:latin typeface="Franklin Gothic Medium Cond" panose="020B0606030402020204" pitchFamily="34" charset="0"/>
              </a:rPr>
              <a:t>Dan di </a:t>
            </a:r>
            <a:r>
              <a:rPr lang="en-ID" sz="2400" dirty="0" err="1">
                <a:latin typeface="Franklin Gothic Medium Cond" panose="020B0606030402020204" pitchFamily="34" charset="0"/>
              </a:rPr>
              <a:t>sini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mengklaim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>
                <a:latin typeface="Gill Sans Nova Cond Ultra Bold" panose="020B0B04020104020203" pitchFamily="34" charset="0"/>
              </a:rPr>
              <a:t>"</a:t>
            </a:r>
            <a:r>
              <a:rPr lang="en-ID" sz="2400" dirty="0" err="1">
                <a:latin typeface="Gill Sans Nova Cond Ultra Bold" panose="020B0B04020104020203" pitchFamily="34" charset="0"/>
              </a:rPr>
              <a:t>semua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turunan</a:t>
            </a:r>
            <a:r>
              <a:rPr lang="en-ID" sz="2400" dirty="0">
                <a:latin typeface="Gill Sans Nova Cond Ultra Bold" panose="020B0B04020104020203" pitchFamily="34" charset="0"/>
              </a:rPr>
              <a:t> yang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surga</a:t>
            </a:r>
            <a:r>
              <a:rPr lang="en-ID" sz="2400" dirty="0">
                <a:latin typeface="Gill Sans Nova Cond Ultra Bold" panose="020B0B04020104020203" pitchFamily="34" charset="0"/>
              </a:rPr>
              <a:t> dan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atas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bumi</a:t>
            </a:r>
            <a:r>
              <a:rPr lang="en-ID" sz="2400" dirty="0">
                <a:latin typeface="Gill Sans Nova Cond Ultra Bold" panose="020B0B04020104020203" pitchFamily="34" charset="0"/>
              </a:rPr>
              <a:t>"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milik</a:t>
            </a:r>
            <a:r>
              <a:rPr lang="en-ID" sz="2400" dirty="0">
                <a:latin typeface="Gill Sans Nova Cond Ultra Bold" panose="020B0B04020104020203" pitchFamily="34" charset="0"/>
              </a:rPr>
              <a:t> "Bapa</a:t>
            </a:r>
            <a:r>
              <a:rPr lang="en-ID" sz="2400" dirty="0">
                <a:latin typeface="Franklin Gothic Medium Cond" panose="020B0606030402020204" pitchFamily="34" charset="0"/>
              </a:rPr>
              <a:t>." Dan </a:t>
            </a:r>
            <a:r>
              <a:rPr lang="en-ID" sz="2400" dirty="0" err="1">
                <a:latin typeface="Franklin Gothic Medium Cond" panose="020B0606030402020204" pitchFamily="34" charset="0"/>
              </a:rPr>
              <a:t>setiap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keluarga</a:t>
            </a:r>
            <a:r>
              <a:rPr lang="en-ID" sz="2400" dirty="0">
                <a:latin typeface="Franklin Gothic Medium Cond" panose="020B0606030402020204" pitchFamily="34" charset="0"/>
              </a:rPr>
              <a:t> [patria]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mengambil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namanya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kata Bapa [pater].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6C50-E1DA-9DF2-4731-84AC694D5D7A}"/>
              </a:ext>
            </a:extLst>
          </p:cNvPr>
          <p:cNvSpPr/>
          <p:nvPr/>
        </p:nvSpPr>
        <p:spPr>
          <a:xfrm>
            <a:off x="371061" y="394951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57528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70156B-ECD4-E77A-9F5B-A17840DED769}"/>
              </a:ext>
            </a:extLst>
          </p:cNvPr>
          <p:cNvSpPr txBox="1"/>
          <p:nvPr/>
        </p:nvSpPr>
        <p:spPr>
          <a:xfrm>
            <a:off x="1436003" y="490116"/>
            <a:ext cx="7487477" cy="31085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Franklin Gothic Heavy" panose="020B0903020102020204" pitchFamily="34" charset="0"/>
              </a:rPr>
              <a:t>Keluarga</a:t>
            </a:r>
            <a:r>
              <a:rPr lang="en-ID" sz="2800" dirty="0">
                <a:latin typeface="Franklin Gothic Heavy" panose="020B0903020102020204" pitchFamily="34" charset="0"/>
              </a:rPr>
              <a:t>, </a:t>
            </a:r>
            <a:r>
              <a:rPr lang="en-ID" sz="2800" dirty="0" err="1">
                <a:latin typeface="Franklin Gothic Heavy" panose="020B0903020102020204" pitchFamily="34" charset="0"/>
              </a:rPr>
              <a:t>terlepas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dari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ketidaksempurnaan</a:t>
            </a:r>
            <a:r>
              <a:rPr lang="en-ID" sz="2800" dirty="0">
                <a:latin typeface="Franklin Gothic Heavy" panose="020B0903020102020204" pitchFamily="34" charset="0"/>
              </a:rPr>
              <a:t> dan </a:t>
            </a:r>
            <a:r>
              <a:rPr lang="en-ID" sz="2800" dirty="0" err="1">
                <a:latin typeface="Franklin Gothic Heavy" panose="020B0903020102020204" pitchFamily="34" charset="0"/>
              </a:rPr>
              <a:t>kegagalannya</a:t>
            </a:r>
            <a:r>
              <a:rPr lang="en-ID" sz="2800" dirty="0">
                <a:latin typeface="Franklin Gothic Heavy" panose="020B0903020102020204" pitchFamily="34" charset="0"/>
              </a:rPr>
              <a:t>, </a:t>
            </a:r>
            <a:r>
              <a:rPr lang="en-ID" sz="2800" dirty="0" err="1">
                <a:latin typeface="Franklin Gothic Heavy" panose="020B0903020102020204" pitchFamily="34" charset="0"/>
              </a:rPr>
              <a:t>adalah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milik</a:t>
            </a:r>
            <a:r>
              <a:rPr lang="en-ID" sz="2800" dirty="0">
                <a:latin typeface="Franklin Gothic Heavy" panose="020B0903020102020204" pitchFamily="34" charset="0"/>
              </a:rPr>
              <a:t> Allah.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Keluarga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anda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berada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cengkeraman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takdir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kejam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tetapi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tangan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Tuhan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peduli</a:t>
            </a:r>
            <a:r>
              <a:rPr lang="en-ID" sz="28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latin typeface="Gill Sans Nova Cond Ultra Bold" panose="020B0B04020104020203" pitchFamily="34" charset="0"/>
              </a:rPr>
              <a:t>Allah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mengasihi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keluarga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sempurna</a:t>
            </a:r>
            <a:r>
              <a:rPr lang="en-ID" sz="2800" dirty="0">
                <a:latin typeface="Gill Sans Nova Cond Ultra Bold" panose="020B0B04020104020203" pitchFamily="34" charset="0"/>
              </a:rPr>
              <a:t>. </a:t>
            </a:r>
            <a:r>
              <a:rPr lang="en-ID" sz="2800" dirty="0" err="1">
                <a:latin typeface="Franklin Gothic Medium Cond" panose="020B0606030402020204" pitchFamily="34" charset="0"/>
              </a:rPr>
              <a:t>Mereka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menyandang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nama</a:t>
            </a:r>
            <a:r>
              <a:rPr lang="en-ID" sz="2800" dirty="0">
                <a:latin typeface="Franklin Gothic Medium Cond" panose="020B0606030402020204" pitchFamily="34" charset="0"/>
              </a:rPr>
              <a:t> Ilahi. </a:t>
            </a:r>
            <a:r>
              <a:rPr lang="en-ID" sz="2800" dirty="0" err="1">
                <a:latin typeface="Franklin Gothic Medium Cond" panose="020B0606030402020204" pitchFamily="34" charset="0"/>
              </a:rPr>
              <a:t>Mereka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tanda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kepemilikan</a:t>
            </a:r>
            <a:r>
              <a:rPr lang="en-ID" sz="2800" dirty="0">
                <a:latin typeface="Franklin Gothic Medium Cond" panose="020B0606030402020204" pitchFamily="34" charset="0"/>
              </a:rPr>
              <a:t>-Nya.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92593C-D61D-BBF0-F325-780B675409AB}"/>
              </a:ext>
            </a:extLst>
          </p:cNvPr>
          <p:cNvSpPr/>
          <p:nvPr/>
        </p:nvSpPr>
        <p:spPr>
          <a:xfrm>
            <a:off x="363395" y="119399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EC15-E97A-9333-8963-83AF66E92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437" y="3414872"/>
            <a:ext cx="5894125" cy="309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81ED5-FA1F-7883-9CB9-F68CF31EC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91196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7EFA2-6337-315D-2B5A-AB7A85E8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3:16-19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merupakan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permohonan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doa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Paulus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percaya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meliputi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4CF5-241F-FF0F-724E-4883E7C0A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70790"/>
            <a:ext cx="7886700" cy="478721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Tw Cen MT Condensed Extra Bold" panose="020B0803020202020204" pitchFamily="34" charset="0"/>
              </a:rPr>
              <a:t>Kerinduannya</a:t>
            </a:r>
            <a:r>
              <a:rPr lang="en-ID" sz="2800" dirty="0">
                <a:latin typeface="Tw Cen MT Condensed Extra Bold" panose="020B0803020202020204" pitchFamily="34" charset="0"/>
              </a:rPr>
              <a:t> agar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pengalaman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rohani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berlimpah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ditandai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batin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kehadiran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keintiman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, yang juga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digambarkan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berdiam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identitas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rohani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mapan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aman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berakar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serta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berdasar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>
                <a:latin typeface="Tw Cen MT Condensed Extra Bold" panose="020B0803020202020204" pitchFamily="34" charset="0"/>
              </a:rPr>
              <a:t>Harapan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besarnya</a:t>
            </a:r>
            <a:r>
              <a:rPr lang="en-ID" sz="2800" dirty="0">
                <a:latin typeface="Tw Cen MT Condensed Extra Bold" panose="020B0803020202020204" pitchFamily="34" charset="0"/>
              </a:rPr>
              <a:t> agar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memahami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mengenali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empat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dimensi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betapa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lebarnya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panjangnya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tingginya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dalamnya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063377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CC75-65D3-9436-3C83-EA0E7A240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20" y="2888476"/>
            <a:ext cx="5573367" cy="3591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800" dirty="0" err="1">
                <a:latin typeface="Gill Sans Nova Cond XBd" panose="020B0A06020104020203" pitchFamily="34" charset="0"/>
              </a:rPr>
              <a:t>Bagaimanakah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bisa</a:t>
            </a:r>
            <a:r>
              <a:rPr lang="en-ID" sz="2800" dirty="0">
                <a:latin typeface="Gill Sans Nova Cond XBd" panose="020B0A06020104020203" pitchFamily="34" charset="0"/>
              </a:rPr>
              <a:t> menjadi </a:t>
            </a:r>
            <a:r>
              <a:rPr lang="en-ID" sz="2800" dirty="0" err="1">
                <a:latin typeface="Gill Sans Nova Cond XBd" panose="020B0A06020104020203" pitchFamily="34" charset="0"/>
              </a:rPr>
              <a:t>pekerja-pekerja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bekerja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bersama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jika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memiliki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pengalaman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kerdil</a:t>
            </a:r>
            <a:r>
              <a:rPr lang="en-ID" sz="2800" dirty="0">
                <a:latin typeface="Gill Sans Nova Cond XBd" panose="020B0A06020104020203" pitchFamily="34" charset="0"/>
              </a:rPr>
              <a:t>? </a:t>
            </a:r>
          </a:p>
          <a:p>
            <a:pPr marL="0" indent="0">
              <a:buNone/>
            </a:pP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Kita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memiliki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pengetahuan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hak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istimewa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 Kristen, dan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mencari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pemahaman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rohani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mendalam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mengenai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hal-hal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Allah yang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inginkan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miliki</a:t>
            </a:r>
            <a:r>
              <a:rPr lang="en-ID" sz="28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B7425-5F3F-0609-26A6-EF9F1B41A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6" r="5427" b="-3"/>
          <a:stretch/>
        </p:blipFill>
        <p:spPr>
          <a:xfrm>
            <a:off x="5706967" y="3012686"/>
            <a:ext cx="3152940" cy="3349888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179D7-3F06-41C9-84F1-C1303E8A08EE}"/>
              </a:ext>
            </a:extLst>
          </p:cNvPr>
          <p:cNvSpPr txBox="1"/>
          <p:nvPr/>
        </p:nvSpPr>
        <p:spPr>
          <a:xfrm>
            <a:off x="525217" y="701378"/>
            <a:ext cx="8091280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Rasul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menulis</a:t>
            </a:r>
            <a:r>
              <a:rPr lang="en-ID" sz="2800" dirty="0">
                <a:latin typeface="Tw Cen MT Condensed Extra Bold" panose="020B0803020202020204" pitchFamily="34" charset="0"/>
              </a:rPr>
              <a:t> kata-kata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Efesus</a:t>
            </a:r>
            <a:r>
              <a:rPr lang="en-ID" sz="2800" dirty="0">
                <a:latin typeface="Impact" panose="020B0806030902050204" pitchFamily="34" charset="0"/>
              </a:rPr>
              <a:t> 3:14-19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maksud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memperlihatkan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apa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boleh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lakukan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bila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mau</a:t>
            </a:r>
            <a:r>
              <a:rPr lang="en-ID" sz="2800" dirty="0">
                <a:latin typeface="Tw Cen MT Condensed Extra Bold" panose="020B0803020202020204" pitchFamily="34" charset="0"/>
              </a:rPr>
              <a:t> menjadi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ahli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waris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kerajaan</a:t>
            </a:r>
            <a:r>
              <a:rPr lang="en-ID" sz="2800" dirty="0">
                <a:latin typeface="Tw Cen MT Condensed Extra Bold" panose="020B0803020202020204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62226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73426-62DB-10D3-848E-CE9DB2787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8" t="4255" r="2643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E34D0-58A1-019B-BE8C-2647E343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08" y="1161288"/>
            <a:ext cx="5675248" cy="1124712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Franklin Gothic Demi Cond" panose="020B07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EFESUS 3 : 20,21</a:t>
            </a:r>
            <a:endParaRPr lang="en-ID" sz="4800" dirty="0">
              <a:latin typeface="Franklin Gothic Demi Cond" panose="020B07060304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5DBA-D5E0-2CC3-7214-41B88F40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08" y="2717376"/>
            <a:ext cx="5274341" cy="37092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“</a:t>
            </a:r>
            <a:r>
              <a:rPr lang="en-ID" sz="28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Dialah</a:t>
            </a:r>
            <a:r>
              <a:rPr lang="en-ID" sz="2800" dirty="0">
                <a:latin typeface="Tw Cen MT Condensed Extra Bold" panose="020B0803020202020204" pitchFamily="34" charset="0"/>
              </a:rPr>
              <a:t>,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pada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doakan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pikirkan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ternyata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bekerja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kemuliaan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jemaat</a:t>
            </a:r>
            <a:r>
              <a:rPr lang="en-ID" sz="2800" dirty="0">
                <a:latin typeface="Tw Cen MT Condensed Extra Bold" panose="020B0803020202020204" pitchFamily="34" charset="0"/>
              </a:rPr>
              <a:t> dan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turun-temurun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selama-lamanya</a:t>
            </a:r>
            <a:r>
              <a:rPr lang="en-ID" sz="2800" dirty="0">
                <a:latin typeface="Tw Cen MT Condensed Extra Bold" panose="020B0803020202020204" pitchFamily="34" charset="0"/>
              </a:rPr>
              <a:t>. Amin.”</a:t>
            </a:r>
          </a:p>
          <a:p>
            <a:pPr marL="0" indent="0">
              <a:buNone/>
            </a:pPr>
            <a:endParaRPr lang="en-ID" sz="2800" dirty="0">
              <a:latin typeface="Tw Cen MT Condensed Extra Bold" panose="020B0803020202020204" pitchFamily="34" charset="0"/>
            </a:endParaRPr>
          </a:p>
          <a:p>
            <a:endParaRPr lang="en-ID" sz="28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12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BC690-5A78-EA3D-352E-D1B985BDD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" y="0"/>
            <a:ext cx="90952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47124-D117-F7B6-535B-2625C43E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963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54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5400" dirty="0">
                <a:solidFill>
                  <a:srgbClr val="FFFF00"/>
                </a:solidFill>
                <a:latin typeface="Impact" panose="020B0806030902050204" pitchFamily="34" charset="0"/>
              </a:rPr>
              <a:t> 3:18-19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46684-7F3D-CB6B-180E-CFF5F5D1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94" y="2055815"/>
            <a:ext cx="7667211" cy="3342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"Aku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berdoa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supaya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bersama-sama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segala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orang kudus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memahami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betapa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lebarnya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panjangnya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tingginya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dalamnya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kasih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, 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dan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mengenal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sekalipun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melampaui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segala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pengetahuan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. Aku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berdoa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supaya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kamu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dipenuhi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di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dalam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seluruh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kepenuhan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Allah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013215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9139A-14D4-4CEE-5A52-3C4EC348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500" dirty="0">
                <a:solidFill>
                  <a:srgbClr val="FFFF00"/>
                </a:solidFill>
                <a:latin typeface="Impact" panose="020B0806030902050204" pitchFamily="34" charset="0"/>
              </a:rPr>
              <a:t>KEMULIAAN DALAM GEREJA DAN DALAM KRISTUS YESUS</a:t>
            </a:r>
            <a:br>
              <a:rPr lang="en-ID" sz="35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3 </a:t>
            </a: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8F239-2BE5-5FA2-60F6-F00F9FA95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01" y="3041742"/>
            <a:ext cx="5311127" cy="375697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ayat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Paulus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sedang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gereja</a:t>
            </a:r>
            <a:r>
              <a:rPr lang="en-ID" sz="2400" b="1" dirty="0">
                <a:latin typeface="Franklin Gothic Medium Cond" panose="020B0606030402020204" pitchFamily="34" charset="0"/>
              </a:rPr>
              <a:t>/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jemaat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kesetaraan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ingin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menekankan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Juruselamat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gereja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karena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Kristuslah</a:t>
            </a:r>
            <a:r>
              <a:rPr lang="en-ID" sz="2400" b="1" dirty="0">
                <a:latin typeface="Gill Sans Nova Cond Ultra Bold" panose="020B0B04020104020203" pitchFamily="34" charset="0"/>
              </a:rPr>
              <a:t> yang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berdiam</a:t>
            </a:r>
            <a:r>
              <a:rPr lang="en-ID" sz="2400" b="1" dirty="0">
                <a:latin typeface="Gill Sans Nova Cond Ultra Bold" panose="020B0B04020104020203" pitchFamily="34" charset="0"/>
              </a:rPr>
              <a:t> di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hati</a:t>
            </a:r>
            <a:r>
              <a:rPr lang="en-ID" sz="2400" b="1" dirty="0">
                <a:latin typeface="Gill Sans Nova Cond Ultra Bold" panose="020B0B04020104020203" pitchFamily="34" charset="0"/>
              </a:rPr>
              <a:t> orang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>
                <a:latin typeface="Franklin Gothic Medium Cond" panose="020B0606030402020204" pitchFamily="34" charset="0"/>
              </a:rPr>
              <a:t>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3:17]. </a:t>
            </a:r>
          </a:p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doksologinya</a:t>
            </a:r>
            <a:r>
              <a:rPr lang="en-ID" sz="2400" dirty="0">
                <a:latin typeface="Impact" panose="020B0806030902050204" pitchFamily="34" charset="0"/>
              </a:rPr>
              <a:t>, Paulus </a:t>
            </a:r>
            <a:r>
              <a:rPr lang="en-ID" sz="2400" dirty="0" err="1">
                <a:latin typeface="Impact" panose="020B0806030902050204" pitchFamily="34" charset="0"/>
              </a:rPr>
              <a:t>memuji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atas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keselamatan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ditawarkan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gereja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melalui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D2F6E-4DB6-2221-241E-3915F7F44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6" r="13623"/>
          <a:stretch/>
        </p:blipFill>
        <p:spPr>
          <a:xfrm>
            <a:off x="5644228" y="3318191"/>
            <a:ext cx="3270715" cy="29883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73B18-2906-FC65-7AD2-9953B0761676}"/>
              </a:ext>
            </a:extLst>
          </p:cNvPr>
          <p:cNvSpPr txBox="1"/>
          <p:nvPr/>
        </p:nvSpPr>
        <p:spPr>
          <a:xfrm>
            <a:off x="344512" y="1628156"/>
            <a:ext cx="7970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3:21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Dialah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kemuliaan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jemaat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di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turun-temurun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sampai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selama-lamanya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Amin.“</a:t>
            </a:r>
          </a:p>
        </p:txBody>
      </p:sp>
    </p:spTree>
    <p:extLst>
      <p:ext uri="{BB962C8B-B14F-4D97-AF65-F5344CB8AC3E}">
        <p14:creationId xmlns:p14="http://schemas.microsoft.com/office/powerpoint/2010/main" val="2393823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4147B-25E5-EB91-76B5-792D380AE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7" b="30556"/>
          <a:stretch/>
        </p:blipFill>
        <p:spPr>
          <a:xfrm>
            <a:off x="20" y="0"/>
            <a:ext cx="9143980" cy="316395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0C628-DF18-655A-C3BC-F74B77DF6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99" y="3100388"/>
            <a:ext cx="8464402" cy="375761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Ungkapan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turun-temurun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sampai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selama-lamanya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menunjukkan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suatu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harapan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kuat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masa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depan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mengalami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tak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terbatas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berdaulat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"zaman yang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1:21]. </a:t>
            </a: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Doksologi</a:t>
            </a:r>
            <a:r>
              <a:rPr lang="en-ID" sz="2600" dirty="0">
                <a:latin typeface="Tw Cen MT Condensed Extra Bold" panose="020B0803020202020204" pitchFamily="34" charset="0"/>
              </a:rPr>
              <a:t> Paulus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ungkapan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turun-temurun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selama-lamanya</a:t>
            </a:r>
            <a:r>
              <a:rPr lang="en-ID" sz="2600" dirty="0"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3:21]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dibaca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perayaan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kuasa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tak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berkesudahan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dilakukan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atas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nama</a:t>
            </a:r>
            <a:r>
              <a:rPr lang="en-ID" sz="2600" dirty="0">
                <a:latin typeface="Gill Sans Nova Cond Ultra Bold" panose="020B0B04020104020203" pitchFamily="34" charset="0"/>
              </a:rPr>
              <a:t> orang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2600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338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B466-CCBF-E8E9-9AC0-820F47819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9E77F-1BE4-106F-FE77-0A01910E6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" y="821636"/>
            <a:ext cx="8521148" cy="5554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catatan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doa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Paulus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kedua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3:14-21],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Paulus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menemukan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kekuatan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ruang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lingkup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kosmik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pemeliharaan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Bapa [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3:14-15],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Kudus yang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siap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sedia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3:16],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persekutuan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[Ef. 3:17],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tak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terukurnya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tak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terbatas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3:18-19].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sangat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benar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sehingga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membayangkan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orang-orang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dipenuhi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segala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kepenuhan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Allah" [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3:19] dan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merayakan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kenyataan-kenyataan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rohani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pujian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sekali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lagi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mengagumi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kelimpahan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Allah yang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dipersembahkan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orang-orang kudus (</a:t>
            </a:r>
            <a:r>
              <a:rPr lang="en-ID" sz="2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3: 20, 21).</a:t>
            </a:r>
          </a:p>
        </p:txBody>
      </p:sp>
    </p:spTree>
    <p:extLst>
      <p:ext uri="{BB962C8B-B14F-4D97-AF65-F5344CB8AC3E}">
        <p14:creationId xmlns:p14="http://schemas.microsoft.com/office/powerpoint/2010/main" val="574941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744AB-A062-70CD-BE26-5965FC0FA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5" y="2490015"/>
            <a:ext cx="4741468" cy="4210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Rasul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dipenjara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mengangkat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pemandangan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cakrawala</a:t>
            </a:r>
            <a:r>
              <a:rPr lang="en-ID" sz="2800" dirty="0">
                <a:latin typeface="Tw Cen MT Condensed Extra Bold" panose="020B0803020202020204" pitchFamily="34" charset="0"/>
              </a:rPr>
              <a:t> pada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tujuan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2800" dirty="0">
                <a:latin typeface="Tw Cen MT Condensed Extra Bold" panose="020B0803020202020204" pitchFamily="34" charset="0"/>
              </a:rPr>
              <a:t> Allah,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mengingatkan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apa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pun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keadaan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saat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peserta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rencana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utama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 [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Efesus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1:9-10], dan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kuasa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-Nya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sedang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bekerja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59EAA-1CA1-D360-DAA7-157B4F714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8" r="20269"/>
          <a:stretch/>
        </p:blipFill>
        <p:spPr>
          <a:xfrm>
            <a:off x="4954202" y="2332471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8CE61-9B17-6603-9AEA-608CAAD93F21}"/>
              </a:ext>
            </a:extLst>
          </p:cNvPr>
          <p:cNvSpPr txBox="1"/>
          <p:nvPr/>
        </p:nvSpPr>
        <p:spPr>
          <a:xfrm>
            <a:off x="430695" y="789932"/>
            <a:ext cx="83422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Berlin Sans FB" panose="020E0602020502020306" pitchFamily="34" charset="0"/>
              </a:rPr>
              <a:t>Kapan pun </a:t>
            </a:r>
            <a:r>
              <a:rPr lang="en-ID" sz="2800" dirty="0" err="1">
                <a:latin typeface="Berlin Sans FB" panose="020E0602020502020306" pitchFamily="34" charset="0"/>
              </a:rPr>
              <a:t>kita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merasakan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tekanan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masalah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godaan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atau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keraguan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kita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dapat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beralih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kisah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menggembirakan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tentang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doa-doa</a:t>
            </a:r>
            <a:r>
              <a:rPr lang="en-ID" sz="2800" dirty="0">
                <a:latin typeface="Berlin Sans FB" panose="020E0602020502020306" pitchFamily="34" charset="0"/>
              </a:rPr>
              <a:t> Paulus </a:t>
            </a:r>
            <a:r>
              <a:rPr lang="en-ID" sz="2800" dirty="0" err="1">
                <a:latin typeface="Berlin Sans FB" panose="020E0602020502020306" pitchFamily="34" charset="0"/>
              </a:rPr>
              <a:t>ini</a:t>
            </a:r>
            <a:r>
              <a:rPr lang="en-ID" sz="28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1384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CE81-93F9-BC22-8C3E-0600EC886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E6A1C-EA39-D7CE-34BA-09E6FD24F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F86A9-3D6E-3C2F-8865-0F5A9C87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32100E-0407-1F54-253B-27C396B91AA8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04F05-F3E2-F1BC-8A06-7B2CDF39C8C4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9AD19-1371-7507-01E8-78DD961F06B9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C7DF0-7979-E6AA-C5E7-E031B57752EE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5E8690-F707-E271-C804-89D510DFB429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73BB4-49A3-701D-E5EF-365360257C67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5275F-6841-D55E-7075-17105C8FD6E9}"/>
              </a:ext>
            </a:extLst>
          </p:cNvPr>
          <p:cNvSpPr txBox="1"/>
          <p:nvPr/>
        </p:nvSpPr>
        <p:spPr>
          <a:xfrm>
            <a:off x="990596" y="1069835"/>
            <a:ext cx="7821187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Seperti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rasul</a:t>
            </a:r>
            <a:r>
              <a:rPr lang="en-ID" sz="2200" dirty="0">
                <a:latin typeface="Impact" panose="020B0806030902050204" pitchFamily="34" charset="0"/>
              </a:rPr>
              <a:t> Paulus, orang </a:t>
            </a:r>
            <a:r>
              <a:rPr lang="en-ID" sz="2200" dirty="0" err="1">
                <a:latin typeface="Impact" panose="020B0806030902050204" pitchFamily="34" charset="0"/>
              </a:rPr>
              <a:t>beriman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belajar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mempercayai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Tuhan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jalan</a:t>
            </a:r>
            <a:r>
              <a:rPr lang="en-ID" sz="2200" dirty="0">
                <a:latin typeface="Impact" panose="020B0806030902050204" pitchFamily="34" charset="0"/>
              </a:rPr>
              <a:t>-</a:t>
            </a:r>
            <a:r>
              <a:rPr lang="en-ID" sz="2200" dirty="0" err="1">
                <a:latin typeface="Impact" panose="020B0806030902050204" pitchFamily="34" charset="0"/>
              </a:rPr>
              <a:t>jalan</a:t>
            </a:r>
            <a:r>
              <a:rPr lang="en-ID" sz="2200" dirty="0">
                <a:latin typeface="Impact" panose="020B0806030902050204" pitchFamily="34" charset="0"/>
              </a:rPr>
              <a:t>-Nya di </a:t>
            </a:r>
            <a:r>
              <a:rPr lang="en-ID" sz="2200" dirty="0" err="1">
                <a:latin typeface="Impact" panose="020B0806030902050204" pitchFamily="34" charset="0"/>
              </a:rPr>
              <a:t>tengah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keadaan</a:t>
            </a:r>
            <a:r>
              <a:rPr lang="en-ID" sz="2200" dirty="0">
                <a:latin typeface="Impact" panose="020B0806030902050204" pitchFamily="34" charset="0"/>
              </a:rPr>
              <a:t> yang sangat </a:t>
            </a:r>
            <a:r>
              <a:rPr lang="en-ID" sz="2200" dirty="0" err="1">
                <a:latin typeface="Impact" panose="020B0806030902050204" pitchFamily="34" charset="0"/>
              </a:rPr>
              <a:t>sulit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sekalipun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C1F39-76E7-F5A2-B1E3-AD2E815B2EFB}"/>
              </a:ext>
            </a:extLst>
          </p:cNvPr>
          <p:cNvSpPr txBox="1"/>
          <p:nvPr/>
        </p:nvSpPr>
        <p:spPr>
          <a:xfrm>
            <a:off x="990599" y="2330271"/>
            <a:ext cx="7821186" cy="110799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Gereja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terdiri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latin typeface="Impact" panose="020B0806030902050204" pitchFamily="34" charset="0"/>
              </a:rPr>
              <a:t>Yahudi</a:t>
            </a:r>
            <a:r>
              <a:rPr lang="en-ID" sz="2200" dirty="0">
                <a:latin typeface="Impact" panose="020B0806030902050204" pitchFamily="34" charset="0"/>
              </a:rPr>
              <a:t> dan orang </a:t>
            </a:r>
            <a:r>
              <a:rPr lang="en-ID" sz="2200" dirty="0" err="1">
                <a:latin typeface="Impact" panose="020B0806030902050204" pitchFamily="34" charset="0"/>
              </a:rPr>
              <a:t>bukan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Yahudi</a:t>
            </a:r>
            <a:r>
              <a:rPr lang="en-ID" sz="2200" dirty="0">
                <a:latin typeface="Impact" panose="020B0806030902050204" pitchFamily="34" charset="0"/>
              </a:rPr>
              <a:t>, TELAH menjadi "</a:t>
            </a:r>
            <a:r>
              <a:rPr lang="en-ID" sz="2200" dirty="0" err="1">
                <a:latin typeface="Impact" panose="020B0806030902050204" pitchFamily="34" charset="0"/>
              </a:rPr>
              <a:t>ahli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waris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bersama</a:t>
            </a:r>
            <a:r>
              <a:rPr lang="en-ID" sz="2200" dirty="0">
                <a:latin typeface="Impact" panose="020B0806030902050204" pitchFamily="34" charset="0"/>
              </a:rPr>
              <a:t>," "</a:t>
            </a:r>
            <a:r>
              <a:rPr lang="en-ID" sz="2200" dirty="0" err="1">
                <a:latin typeface="Impact" panose="020B0806030902050204" pitchFamily="34" charset="0"/>
              </a:rPr>
              <a:t>bertubuh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bersama</a:t>
            </a:r>
            <a:r>
              <a:rPr lang="en-ID" sz="2200" dirty="0">
                <a:latin typeface="Impact" panose="020B0806030902050204" pitchFamily="34" charset="0"/>
              </a:rPr>
              <a:t>" dan "menjadi </a:t>
            </a:r>
            <a:r>
              <a:rPr lang="en-ID" sz="2200" dirty="0" err="1">
                <a:latin typeface="Impact" panose="020B0806030902050204" pitchFamily="34" charset="0"/>
              </a:rPr>
              <a:t>rekan</a:t>
            </a:r>
            <a:r>
              <a:rPr lang="en-ID" sz="2200" dirty="0">
                <a:latin typeface="Impact" panose="020B0806030902050204" pitchFamily="34" charset="0"/>
              </a:rPr>
              <a:t>"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janji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Injil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6D2C32-3E56-5B22-33E7-E51ACAF96767}"/>
              </a:ext>
            </a:extLst>
          </p:cNvPr>
          <p:cNvSpPr txBox="1"/>
          <p:nvPr/>
        </p:nvSpPr>
        <p:spPr>
          <a:xfrm>
            <a:off x="990599" y="3617010"/>
            <a:ext cx="784024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Sifat </a:t>
            </a:r>
            <a:r>
              <a:rPr lang="en-ID" sz="2200" dirty="0" err="1">
                <a:latin typeface="Impact" panose="020B0806030902050204" pitchFamily="34" charset="0"/>
              </a:rPr>
              <a:t>dasar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gereja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bersatu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menandakan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kekalahan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kuasa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jahat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B6B75-0163-AC39-AC0E-1FA9AA50CD9D}"/>
              </a:ext>
            </a:extLst>
          </p:cNvPr>
          <p:cNvSpPr txBox="1"/>
          <p:nvPr/>
        </p:nvSpPr>
        <p:spPr>
          <a:xfrm>
            <a:off x="990598" y="4583432"/>
            <a:ext cx="7821185" cy="769441"/>
          </a:xfrm>
          <a:prstGeom prst="rect">
            <a:avLst/>
          </a:prstGeom>
          <a:solidFill>
            <a:srgbClr val="E4AED5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Jika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berdiam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maka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kehidupan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berakar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berdasar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kasih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82CA8-76ED-76DE-5182-5F7326DB8730}"/>
              </a:ext>
            </a:extLst>
          </p:cNvPr>
          <p:cNvSpPr txBox="1"/>
          <p:nvPr/>
        </p:nvSpPr>
        <p:spPr>
          <a:xfrm>
            <a:off x="990597" y="5510808"/>
            <a:ext cx="7840239" cy="769441"/>
          </a:xfrm>
          <a:prstGeom prst="rect">
            <a:avLst/>
          </a:prstGeom>
          <a:solidFill>
            <a:srgbClr val="CC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pun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keadaan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peserta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rencana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utama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Allah,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sedang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bekerja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755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90980-345C-6ED5-E749-4F3CB807A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4779" r="9383" b="64528"/>
          <a:stretch/>
        </p:blipFill>
        <p:spPr>
          <a:xfrm>
            <a:off x="4176618" y="10"/>
            <a:ext cx="496738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EE1B2-5379-4ECF-7957-735FB260F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81" b="18151"/>
          <a:stretch/>
        </p:blipFill>
        <p:spPr>
          <a:xfrm>
            <a:off x="4176618" y="3493008"/>
            <a:ext cx="496738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9DEA4-E00F-CE4D-9B5B-1E0EC8950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" y="752475"/>
            <a:ext cx="4713570" cy="5743574"/>
          </a:xfrm>
        </p:spPr>
        <p:txBody>
          <a:bodyPr>
            <a:noAutofit/>
          </a:bodyPr>
          <a:lstStyle/>
          <a:p>
            <a:r>
              <a:rPr lang="en-ID" sz="2200" dirty="0" err="1">
                <a:latin typeface="Aptos ExtraBold" panose="020F0502020204030204" pitchFamily="34" charset="0"/>
              </a:rPr>
              <a:t>Dalam</a:t>
            </a:r>
            <a:r>
              <a:rPr lang="en-ID" sz="2200" dirty="0">
                <a:latin typeface="Aptos ExtraBold" panose="020F0502020204030204" pitchFamily="34" charset="0"/>
              </a:rPr>
              <a:t> “</a:t>
            </a:r>
            <a:r>
              <a:rPr lang="en-ID" sz="2200" dirty="0" err="1">
                <a:latin typeface="Aptos ExtraBold" panose="020F0502020204030204" pitchFamily="34" charset="0"/>
              </a:rPr>
              <a:t>misteri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Injil</a:t>
            </a:r>
            <a:r>
              <a:rPr lang="en-ID" sz="2200" dirty="0">
                <a:latin typeface="Aptos ExtraBold" panose="020F0502020204030204" pitchFamily="34" charset="0"/>
              </a:rPr>
              <a:t>” orang-orang </a:t>
            </a:r>
            <a:r>
              <a:rPr lang="en-ID" sz="2200" dirty="0" err="1">
                <a:latin typeface="Aptos ExtraBold" panose="020F0502020204030204" pitchFamily="34" charset="0"/>
              </a:rPr>
              <a:t>bukan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Yahudi</a:t>
            </a:r>
            <a:r>
              <a:rPr lang="en-ID" sz="2200" dirty="0">
                <a:latin typeface="Aptos ExtraBold" panose="020F0502020204030204" pitchFamily="34" charset="0"/>
              </a:rPr>
              <a:t>, </a:t>
            </a:r>
            <a:r>
              <a:rPr lang="en-ID" sz="2200" dirty="0" err="1">
                <a:latin typeface="Aptos ExtraBold" panose="020F0502020204030204" pitchFamily="34" charset="0"/>
              </a:rPr>
              <a:t>masuk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dalam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rencana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keselamatan</a:t>
            </a:r>
            <a:r>
              <a:rPr lang="en-ID" sz="2200" dirty="0">
                <a:latin typeface="Aptos ExtraBold" panose="020F0502020204030204" pitchFamily="34" charset="0"/>
              </a:rPr>
              <a:t>-Nya dan di </a:t>
            </a:r>
            <a:r>
              <a:rPr lang="en-ID" sz="2200" dirty="0" err="1">
                <a:latin typeface="Aptos ExtraBold" panose="020F0502020204030204" pitchFamily="34" charset="0"/>
              </a:rPr>
              <a:t>dalam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jemaat</a:t>
            </a:r>
            <a:r>
              <a:rPr lang="en-ID" sz="2200" dirty="0">
                <a:latin typeface="Aptos ExtraBold" panose="020F0502020204030204" pitchFamily="34" charset="0"/>
              </a:rPr>
              <a:t>-Nya. </a:t>
            </a:r>
          </a:p>
          <a:p>
            <a:endParaRPr lang="en-ID" sz="2200" dirty="0">
              <a:latin typeface="Aptos ExtraBold" panose="020F0502020204030204" pitchFamily="34" charset="0"/>
            </a:endParaRPr>
          </a:p>
          <a:p>
            <a:r>
              <a:rPr lang="en-ID" sz="2200" dirty="0" err="1">
                <a:latin typeface="Aptos ExtraBold" panose="020F0502020204030204" pitchFamily="34" charset="0"/>
              </a:rPr>
              <a:t>Misteri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ini</a:t>
            </a:r>
            <a:r>
              <a:rPr lang="en-ID" sz="2200" dirty="0">
                <a:latin typeface="Aptos ExtraBold" panose="020F0502020204030204" pitchFamily="34" charset="0"/>
              </a:rPr>
              <a:t>, </a:t>
            </a:r>
            <a:r>
              <a:rPr lang="en-ID" sz="2200" dirty="0" err="1">
                <a:latin typeface="Aptos ExtraBold" panose="020F0502020204030204" pitchFamily="34" charset="0"/>
              </a:rPr>
              <a:t>dijelaskan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rasul</a:t>
            </a:r>
            <a:r>
              <a:rPr lang="en-ID" sz="2200" dirty="0">
                <a:latin typeface="Aptos ExtraBold" panose="020F0502020204030204" pitchFamily="34" charset="0"/>
              </a:rPr>
              <a:t> Paulus, </a:t>
            </a:r>
            <a:r>
              <a:rPr lang="en-ID" sz="2200" dirty="0" err="1">
                <a:latin typeface="Aptos ExtraBold" panose="020F0502020204030204" pitchFamily="34" charset="0"/>
              </a:rPr>
              <a:t>bukanlah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sesuatu</a:t>
            </a:r>
            <a:r>
              <a:rPr lang="en-ID" sz="2200" dirty="0">
                <a:latin typeface="Aptos ExtraBold" panose="020F0502020204030204" pitchFamily="34" charset="0"/>
              </a:rPr>
              <a:t> yang </a:t>
            </a:r>
            <a:r>
              <a:rPr lang="en-ID" sz="2200" dirty="0" err="1">
                <a:latin typeface="Aptos ExtraBold" panose="020F0502020204030204" pitchFamily="34" charset="0"/>
              </a:rPr>
              <a:t>ditambahkan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dalam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rencana</a:t>
            </a:r>
            <a:r>
              <a:rPr lang="en-ID" sz="2200" dirty="0">
                <a:latin typeface="Aptos ExtraBold" panose="020F0502020204030204" pitchFamily="34" charset="0"/>
              </a:rPr>
              <a:t> Allah. </a:t>
            </a:r>
            <a:r>
              <a:rPr lang="en-ID" sz="2200" dirty="0" err="1">
                <a:latin typeface="Aptos ExtraBold" panose="020F0502020204030204" pitchFamily="34" charset="0"/>
              </a:rPr>
              <a:t>Sebaliknya</a:t>
            </a:r>
            <a:r>
              <a:rPr lang="en-ID" sz="2200" dirty="0">
                <a:latin typeface="Aptos ExtraBold" panose="020F0502020204030204" pitchFamily="34" charset="0"/>
              </a:rPr>
              <a:t>, </a:t>
            </a:r>
            <a:r>
              <a:rPr lang="en-ID" sz="2200" dirty="0" err="1">
                <a:latin typeface="Aptos ExtraBold" panose="020F0502020204030204" pitchFamily="34" charset="0"/>
              </a:rPr>
              <a:t>itu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adalah</a:t>
            </a:r>
            <a:r>
              <a:rPr lang="en-ID" sz="2200" dirty="0">
                <a:latin typeface="Aptos ExtraBold" panose="020F0502020204030204" pitchFamily="34" charset="0"/>
              </a:rPr>
              <a:t> "</a:t>
            </a:r>
            <a:r>
              <a:rPr lang="en-ID" sz="2200" dirty="0" err="1">
                <a:latin typeface="Aptos ExtraBold" panose="020F0502020204030204" pitchFamily="34" charset="0"/>
              </a:rPr>
              <a:t>tujuan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kekal</a:t>
            </a:r>
            <a:r>
              <a:rPr lang="en-ID" sz="2200" dirty="0">
                <a:latin typeface="Aptos ExtraBold" panose="020F0502020204030204" pitchFamily="34" charset="0"/>
              </a:rPr>
              <a:t>" Allah (Ef. 3: 11) dan </a:t>
            </a:r>
            <a:r>
              <a:rPr lang="en-ID" sz="2200" dirty="0" err="1">
                <a:latin typeface="Aptos ExtraBold" panose="020F0502020204030204" pitchFamily="34" charset="0"/>
              </a:rPr>
              <a:t>sekarang</a:t>
            </a:r>
            <a:r>
              <a:rPr lang="en-ID" sz="2200" dirty="0">
                <a:latin typeface="Aptos ExtraBold" panose="020F0502020204030204" pitchFamily="34" charset="0"/>
              </a:rPr>
              <a:t>, di zaman </a:t>
            </a:r>
            <a:r>
              <a:rPr lang="en-ID" sz="2200" dirty="0" err="1">
                <a:latin typeface="Aptos ExtraBold" panose="020F0502020204030204" pitchFamily="34" charset="0"/>
              </a:rPr>
              <a:t>Kristus</a:t>
            </a:r>
            <a:r>
              <a:rPr lang="en-ID" sz="2200" dirty="0">
                <a:latin typeface="Aptos ExtraBold" panose="020F0502020204030204" pitchFamily="34" charset="0"/>
              </a:rPr>
              <a:t>, Allah </a:t>
            </a:r>
            <a:r>
              <a:rPr lang="en-ID" sz="2200" dirty="0" err="1">
                <a:latin typeface="Aptos ExtraBold" panose="020F0502020204030204" pitchFamily="34" charset="0"/>
              </a:rPr>
              <a:t>melanjutkan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untuk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sepenuhnya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mengungkapkan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tujuan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ini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kepada</a:t>
            </a:r>
            <a:r>
              <a:rPr lang="en-ID" sz="2200" dirty="0">
                <a:latin typeface="Aptos ExtraBold" panose="020F0502020204030204" pitchFamily="34" charset="0"/>
              </a:rPr>
              <a:t> dunia, </a:t>
            </a:r>
            <a:r>
              <a:rPr lang="en-ID" sz="2200" dirty="0" err="1">
                <a:latin typeface="Aptos ExtraBold" panose="020F0502020204030204" pitchFamily="34" charset="0"/>
              </a:rPr>
              <a:t>menggenapinya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melalui</a:t>
            </a:r>
            <a:r>
              <a:rPr lang="en-ID" sz="2200" dirty="0">
                <a:latin typeface="Aptos ExtraBold" panose="020F0502020204030204" pitchFamily="34" charset="0"/>
              </a:rPr>
              <a:t> </a:t>
            </a:r>
            <a:r>
              <a:rPr lang="en-ID" sz="2200" dirty="0" err="1">
                <a:latin typeface="Aptos ExtraBold" panose="020F0502020204030204" pitchFamily="34" charset="0"/>
              </a:rPr>
              <a:t>Kristus</a:t>
            </a:r>
            <a:r>
              <a:rPr lang="en-ID" sz="2200" dirty="0">
                <a:latin typeface="Aptos ExtraBold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0986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11055-1B50-F520-B608-24842B2C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5774"/>
            <a:ext cx="9143996" cy="1451658"/>
          </a:xfrm>
        </p:spPr>
        <p:txBody>
          <a:bodyPr>
            <a:normAutofit fontScale="90000"/>
          </a:bodyPr>
          <a:lstStyle/>
          <a:p>
            <a:pPr algn="ctr"/>
            <a:r>
              <a:rPr lang="nb-NO" sz="3600" dirty="0">
                <a:solidFill>
                  <a:srgbClr val="FFFF00"/>
                </a:solidFill>
                <a:latin typeface="Impact" panose="020B0806030902050204" pitchFamily="34" charset="0"/>
              </a:rPr>
              <a:t>PAULUS: RASUL YANG DIPENJARAKAN </a:t>
            </a:r>
            <a:br>
              <a:rPr lang="nb-NO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nb-NO" sz="3600" dirty="0">
                <a:solidFill>
                  <a:srgbClr val="FFFF00"/>
                </a:solidFill>
                <a:latin typeface="Impact" panose="020B0806030902050204" pitchFamily="34" charset="0"/>
              </a:rPr>
              <a:t>BAGI ORANG BUKAN YAHUDI</a:t>
            </a:r>
            <a:br>
              <a:rPr lang="nb-NO" sz="3600" dirty="0">
                <a:solidFill>
                  <a:srgbClr val="FFFF00"/>
                </a:solidFill>
              </a:rPr>
            </a:br>
            <a:r>
              <a:rPr lang="nb-NO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30 Juli 2023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ED76-A020-A5B7-BD6C-B41A09A0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214160"/>
            <a:ext cx="4776750" cy="401372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4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4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3:1 </a:t>
            </a:r>
          </a:p>
          <a:p>
            <a:pPr marL="0" indent="0" algn="ctr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"</a:t>
            </a:r>
            <a:r>
              <a:rPr lang="en-ID" sz="3600" dirty="0" err="1">
                <a:latin typeface="Tw Cen MT Condensed Extra Bold" panose="020B0803020202020204" pitchFamily="34" charset="0"/>
              </a:rPr>
              <a:t>Itulah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sebabnya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aku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ini</a:t>
            </a:r>
            <a:r>
              <a:rPr lang="en-ID" sz="3600" dirty="0">
                <a:latin typeface="Tw Cen MT Condensed Extra Bold" panose="020B0803020202020204" pitchFamily="34" charset="0"/>
              </a:rPr>
              <a:t>, Paulus, orang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dipenjarakan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600" dirty="0">
                <a:latin typeface="Tw Cen MT Condensed Extra Bold" panose="020B0803020202020204" pitchFamily="34" charset="0"/>
              </a:rPr>
              <a:t> orang-orang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mengenal</a:t>
            </a:r>
            <a:r>
              <a:rPr lang="en-ID" sz="3600" dirty="0">
                <a:latin typeface="Tw Cen MT Condensed Extra Bold" panose="020B0803020202020204" pitchFamily="34" charset="0"/>
              </a:rPr>
              <a:t> Allah. 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D095E-3D1D-7324-6444-0C67B4ED7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7" t="6666" r="40363" b="4348"/>
          <a:stretch/>
        </p:blipFill>
        <p:spPr>
          <a:xfrm>
            <a:off x="5632175" y="2299776"/>
            <a:ext cx="2828679" cy="3842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747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DEEC7-DCC9-199B-BF86-944F68BE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B7DCF-F7E5-F955-213F-37C6B3D0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Efesus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3, Paulus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mengungkapkan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b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dirinya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dialami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b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dan yang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dirasakannya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344AE-A6D1-F872-C2F9-FE041DB2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69" y="2053879"/>
            <a:ext cx="5966271" cy="4255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Paulus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mengidentifikasi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dirinya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"orang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dipenjarakan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," </a:t>
            </a:r>
            <a:r>
              <a:rPr lang="en-ID" sz="2800" dirty="0" err="1"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menjelaskan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mungkin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tinggal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penawanan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tampaknya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berada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bawah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otoritas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Kekaisaran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Gill Sans Nova Cond Ultra Bold" panose="020B0B04020104020203" pitchFamily="34" charset="0"/>
              </a:rPr>
              <a:t>ada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tujuan</a:t>
            </a:r>
            <a:r>
              <a:rPr lang="en-ID" sz="2800" dirty="0">
                <a:latin typeface="Gill Sans Nova Cond Ultra Bold" panose="020B0B04020104020203" pitchFamily="34" charset="0"/>
              </a:rPr>
              <a:t> Ilahi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lebih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sedang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dikerjakan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hidupnya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>
                <a:latin typeface="Impact" panose="020B0806030902050204" pitchFamily="34" charset="0"/>
              </a:rPr>
              <a:t>Dia </a:t>
            </a:r>
            <a:r>
              <a:rPr lang="en-ID" sz="2800" dirty="0" err="1">
                <a:latin typeface="Impact" panose="020B0806030902050204" pitchFamily="34" charset="0"/>
              </a:rPr>
              <a:t>bukan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tawanan</a:t>
            </a:r>
            <a:r>
              <a:rPr lang="en-ID" sz="2800" dirty="0">
                <a:latin typeface="Impact" panose="020B0806030902050204" pitchFamily="34" charset="0"/>
              </a:rPr>
              <a:t> Roma </a:t>
            </a:r>
            <a:r>
              <a:rPr lang="en-ID" sz="2800" dirty="0" err="1">
                <a:latin typeface="Impact" panose="020B0806030902050204" pitchFamily="34" charset="0"/>
              </a:rPr>
              <a:t>tetapi</a:t>
            </a:r>
            <a:r>
              <a:rPr lang="en-ID" sz="2800" dirty="0">
                <a:latin typeface="Impact" panose="020B0806030902050204" pitchFamily="34" charset="0"/>
              </a:rPr>
              <a:t> "orang yang </a:t>
            </a:r>
            <a:r>
              <a:rPr lang="en-ID" sz="2800" dirty="0" err="1">
                <a:latin typeface="Impact" panose="020B0806030902050204" pitchFamily="34" charset="0"/>
              </a:rPr>
              <a:t>dipenjarakan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karena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Kristus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Yesus</a:t>
            </a:r>
            <a:r>
              <a:rPr lang="en-ID" sz="2800" dirty="0">
                <a:latin typeface="Impact" panose="020B0806030902050204" pitchFamily="34" charset="0"/>
              </a:rPr>
              <a:t>!".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DACA9E-E1A6-2BAA-7900-1CAB3A67D389}"/>
              </a:ext>
            </a:extLst>
          </p:cNvPr>
          <p:cNvSpPr/>
          <p:nvPr/>
        </p:nvSpPr>
        <p:spPr>
          <a:xfrm>
            <a:off x="924859" y="2830389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7356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45E75B-C3B0-EBC0-87D7-1E2EE2A8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24555-FE76-C0AC-7EC2-4F37F5B4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217" y="646044"/>
            <a:ext cx="7006258" cy="5448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Paulus </a:t>
            </a:r>
            <a:r>
              <a:rPr lang="en-ID" sz="2400" dirty="0" err="1">
                <a:latin typeface="Impact" panose="020B0806030902050204" pitchFamily="34" charset="0"/>
              </a:rPr>
              <a:t>mengekspresikan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penderitaannya</a:t>
            </a:r>
            <a:r>
              <a:rPr lang="en-ID" sz="2400" dirty="0">
                <a:latin typeface="Impact" panose="020B0806030902050204" pitchFamily="34" charset="0"/>
              </a:rPr>
              <a:t> [</a:t>
            </a:r>
            <a:r>
              <a:rPr lang="en-ID" sz="2400" dirty="0" err="1">
                <a:latin typeface="Impact" panose="020B0806030902050204" pitchFamily="34" charset="0"/>
              </a:rPr>
              <a:t>Efesus</a:t>
            </a:r>
            <a:r>
              <a:rPr lang="en-ID" sz="2400" dirty="0">
                <a:latin typeface="Impact" panose="020B0806030902050204" pitchFamily="34" charset="0"/>
              </a:rPr>
              <a:t> 3:13], dan </a:t>
            </a:r>
            <a:r>
              <a:rPr lang="en-ID" sz="2400" dirty="0" err="1">
                <a:latin typeface="Impact" panose="020B0806030902050204" pitchFamily="34" charset="0"/>
              </a:rPr>
              <a:t>penyebutan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belenggunya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kemudian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 [</a:t>
            </a:r>
            <a:r>
              <a:rPr lang="en-ID" sz="2400" dirty="0" err="1">
                <a:latin typeface="Impact" panose="020B0806030902050204" pitchFamily="34" charset="0"/>
              </a:rPr>
              <a:t>Efesus</a:t>
            </a:r>
            <a:r>
              <a:rPr lang="en-ID" sz="2400" dirty="0">
                <a:latin typeface="Impact" panose="020B0806030902050204" pitchFamily="34" charset="0"/>
              </a:rPr>
              <a:t> 6:20], </a:t>
            </a:r>
            <a:r>
              <a:rPr lang="en-ID" sz="2400" dirty="0" err="1">
                <a:latin typeface="Impact" panose="020B0806030902050204" pitchFamily="34" charset="0"/>
              </a:rPr>
              <a:t>menunjukkan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berada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bawah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tahanan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relatif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nyaman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berada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penjara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 err="1">
                <a:latin typeface="Tw Cen MT Condensed Extra Bold" panose="020B0803020202020204" pitchFamily="34" charset="0"/>
              </a:rPr>
              <a:t>Berada</a:t>
            </a:r>
            <a:r>
              <a:rPr lang="en-ID" sz="2400" dirty="0">
                <a:latin typeface="Tw Cen MT Condensed Extra Bold" panose="020B0803020202020204" pitchFamily="34" charset="0"/>
              </a:rPr>
              <a:t> 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penjara</a:t>
            </a:r>
            <a:r>
              <a:rPr lang="en-ID" sz="2400" dirty="0">
                <a:latin typeface="Tw Cen MT Condensed Extra Bold" panose="020B0803020202020204" pitchFamily="34" charset="0"/>
              </a:rPr>
              <a:t> pada </a:t>
            </a:r>
            <a:r>
              <a:rPr lang="en-ID" sz="2400" dirty="0" err="1">
                <a:latin typeface="Tw Cen MT Condensed Extra Bold" panose="020B0803020202020204" pitchFamily="34" charset="0"/>
              </a:rPr>
              <a:t>abad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2400" dirty="0">
                <a:latin typeface="Tw Cen MT Condensed Extra Bold" panose="020B0803020202020204" pitchFamily="34" charset="0"/>
              </a:rPr>
              <a:t> dan 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penjara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bawah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tanah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2400" dirty="0">
                <a:latin typeface="Tw Cen MT Condensed Extra Bold" panose="020B0803020202020204" pitchFamily="34" charset="0"/>
              </a:rPr>
              <a:t> sangat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menantang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Kekaisaran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mengatur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penjara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terorganisir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baik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fasilitas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sanitasi</a:t>
            </a:r>
            <a:r>
              <a:rPr lang="en-ID" sz="2400" dirty="0"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layanan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makan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teratur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Kekaisaran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kebutuhan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sedikit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penjara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penahanan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digunakan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alat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hukuman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Orang-orang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ditempatkan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penjara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sementara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menunggu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persidangan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eksekusi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Para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tahanan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diharapkan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menafkahi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bergantung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kerabat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teman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memasok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makanan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kebutuhan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lainnya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3EAD96-9218-C1F0-E28B-8151F1FFBCFC}"/>
              </a:ext>
            </a:extLst>
          </p:cNvPr>
          <p:cNvSpPr/>
          <p:nvPr/>
        </p:nvSpPr>
        <p:spPr>
          <a:xfrm>
            <a:off x="673068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0050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80A78C-E78A-1E1D-5B83-B703504E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A7A01-F580-C741-1FDE-A52550082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984" y="664264"/>
            <a:ext cx="6573079" cy="5406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Paulus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mengkhawatirkan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dampak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emosional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percaya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pemenjaraannya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sebab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menjadi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tahanan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aib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sosial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ekstrem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konteks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budaya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kehormatan-kehinaan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latin typeface="Tw Cen MT Condensed Extra Bold" panose="020B0803020202020204" pitchFamily="34" charset="0"/>
              </a:rPr>
              <a:t>Dia </a:t>
            </a:r>
            <a:r>
              <a:rPr lang="en-ID" sz="2400" dirty="0" err="1">
                <a:latin typeface="Tw Cen MT Condensed Extra Bold" panose="020B0803020202020204" pitchFamily="34" charset="0"/>
              </a:rPr>
              <a:t>mungkin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takut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bertanya</a:t>
            </a:r>
            <a:r>
              <a:rPr lang="en-ID" sz="2400" dirty="0">
                <a:latin typeface="Tw Cen MT Condensed Extra Bold" panose="020B0803020202020204" pitchFamily="34" charset="0"/>
              </a:rPr>
              <a:t>, "</a:t>
            </a:r>
            <a:r>
              <a:rPr lang="en-ID" sz="24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2400" dirty="0">
                <a:latin typeface="Tw Cen MT Condensed Extra Bold" panose="020B0803020202020204" pitchFamily="34" charset="0"/>
              </a:rPr>
              <a:t> Paulus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400" dirty="0">
                <a:latin typeface="Tw Cen MT Condensed Extra Bold" panose="020B0803020202020204" pitchFamily="34" charset="0"/>
              </a:rPr>
              <a:t> menjadi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rasul</a:t>
            </a:r>
            <a:r>
              <a:rPr lang="en-ID" sz="2400" dirty="0"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utusan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dipermuliakan</a:t>
            </a:r>
            <a:r>
              <a:rPr lang="en-ID" sz="2400" dirty="0">
                <a:latin typeface="Tw Cen MT Condensed Extra Bold" panose="020B0803020202020204" pitchFamily="34" charset="0"/>
              </a:rPr>
              <a:t> dan menjadi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tawanan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dibenci</a:t>
            </a:r>
            <a:r>
              <a:rPr lang="en-ID" sz="2400" dirty="0">
                <a:latin typeface="Tw Cen MT Condensed Extra Bold" panose="020B0803020202020204" pitchFamily="34" charset="0"/>
              </a:rPr>
              <a:t>?" Jadi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kerangka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ulang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pemenjaraannya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membantu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melihatnya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bagian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rencana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Dia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menderita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bagi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mereka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["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penderitaan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bagimu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"] dan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apa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tampaknya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menjadi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sumber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rasa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malu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sebenarnya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akan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berubah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menjadi "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kemuliaan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"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untuk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mereka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[</a:t>
            </a:r>
            <a:r>
              <a:rPr lang="en-ID" sz="2400" dirty="0" err="1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Efesus</a:t>
            </a:r>
            <a:r>
              <a:rPr lang="en-ID" sz="2400" dirty="0">
                <a:latin typeface="Gill Sans Nova Cond Ultra Bold" panose="020B0B04020104020203" pitchFamily="34" charset="0"/>
                <a:cs typeface="Dreaming Outloud Script Pro" panose="03050502040304050704" pitchFamily="66" charset="0"/>
              </a:rPr>
              <a:t> 3:13].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684EA9-DB7A-0B21-3B04-40C066E6328B}"/>
              </a:ext>
            </a:extLst>
          </p:cNvPr>
          <p:cNvSpPr/>
          <p:nvPr/>
        </p:nvSpPr>
        <p:spPr>
          <a:xfrm>
            <a:off x="710030" y="2436311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293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F688A-FE06-E72C-6466-681962D8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1" t="9091" r="14185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05994-8D57-D937-6134-41D4A6716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456" y="2621585"/>
            <a:ext cx="5194852" cy="35675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Eras Demi ITC" panose="020B0805030504020804" pitchFamily="34" charset="0"/>
              </a:rPr>
              <a:t>Seperti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rasul</a:t>
            </a:r>
            <a:r>
              <a:rPr lang="en-ID" sz="3600" dirty="0">
                <a:latin typeface="Eras Demi ITC" panose="020B0805030504020804" pitchFamily="34" charset="0"/>
              </a:rPr>
              <a:t> Paulus, orang </a:t>
            </a:r>
            <a:r>
              <a:rPr lang="en-ID" sz="3600" dirty="0" err="1">
                <a:latin typeface="Eras Demi ITC" panose="020B0805030504020804" pitchFamily="34" charset="0"/>
              </a:rPr>
              <a:t>beriman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dapat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belajar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untuk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mempercayai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jalan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jalan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 di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tengah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keadaan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sangat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sulit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sekalipun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7964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CF058-316F-3769-2B03-C0EC632A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MISTERI INJIL YANG TELAH LAMA TERSEMBUNYI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31 Juli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91EEF-7735-3E48-D703-B5B1A27EC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49" y="3056256"/>
            <a:ext cx="8295886" cy="349642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b="1" dirty="0">
                <a:latin typeface="Franklin Gothic Medium Cond" panose="020B0606030402020204" pitchFamily="34" charset="0"/>
              </a:rPr>
              <a:t>Paulus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menulis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surat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khusus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latin typeface="Franklin Gothic Medium Cond" panose="020B0606030402020204" pitchFamily="34" charset="0"/>
              </a:rPr>
              <a:t> 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percaya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gereja-gereja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600" b="1" dirty="0">
                <a:latin typeface="Franklin Gothic Medium Cond" panose="020B0606030402020204" pitchFamily="34" charset="0"/>
              </a:rPr>
              <a:t> [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600" b="1" dirty="0">
                <a:latin typeface="Franklin Gothic Medium Cond" panose="020B0606030402020204" pitchFamily="34" charset="0"/>
              </a:rPr>
              <a:t> 3:1].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b="1" dirty="0">
                <a:latin typeface="Gill Sans Nova Cond Ultra Bold" panose="020B0B04020104020203" pitchFamily="34" charset="0"/>
              </a:rPr>
              <a:t>Paulus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mengaku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penerima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sesuatu</a:t>
            </a:r>
            <a:r>
              <a:rPr lang="en-ID" sz="2600" b="1" dirty="0">
                <a:latin typeface="Gill Sans Nova Cond Ultra Bold" panose="020B0B04020104020203" pitchFamily="34" charset="0"/>
              </a:rPr>
              <a:t> yang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dia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sebut</a:t>
            </a:r>
            <a:r>
              <a:rPr lang="en-ID" sz="2600" b="1" dirty="0">
                <a:latin typeface="Gill Sans Nova Cond Ultra Bold" panose="020B0B04020104020203" pitchFamily="34" charset="0"/>
              </a:rPr>
              <a:t> "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Penyelenggara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kasih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karunia</a:t>
            </a:r>
            <a:r>
              <a:rPr lang="en-ID" sz="2600" b="1" dirty="0">
                <a:latin typeface="Gill Sans Nova Cond Ultra Bold" panose="020B0B04020104020203" pitchFamily="34" charset="0"/>
              </a:rPr>
              <a:t> Allah,"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bagi</a:t>
            </a:r>
            <a:r>
              <a:rPr lang="en-ID" sz="2600" b="1" dirty="0">
                <a:latin typeface="Gill Sans Nova Cond Ultra Bold" panose="020B0B04020104020203" pitchFamily="34" charset="0"/>
              </a:rPr>
              <a:t> orang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bukan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Yahudi</a:t>
            </a:r>
            <a:r>
              <a:rPr lang="en-ID" sz="2600" b="1" dirty="0">
                <a:latin typeface="Gill Sans Nova Cond Ultra Bold" panose="020B0B04020104020203" pitchFamily="34" charset="0"/>
              </a:rPr>
              <a:t> [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Efesus</a:t>
            </a:r>
            <a:r>
              <a:rPr lang="en-ID" sz="2600" b="1" dirty="0">
                <a:latin typeface="Gill Sans Nova Cond Ultra Bold" panose="020B0B04020104020203" pitchFamily="34" charset="0"/>
              </a:rPr>
              <a:t> 3:2].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Pelayanan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kasih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karunia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cara</a:t>
            </a:r>
            <a:r>
              <a:rPr lang="en-ID" sz="2600" b="1" dirty="0">
                <a:latin typeface="Franklin Gothic Medium Cond" panose="020B0606030402020204" pitchFamily="34" charset="0"/>
              </a:rPr>
              <a:t> Paulus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menggambarkan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tugas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mengkhotbahkan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Injil</a:t>
            </a:r>
            <a:r>
              <a:rPr lang="en-ID" sz="2600" b="1" dirty="0">
                <a:latin typeface="Franklin Gothic Medium Cond" panose="020B0606030402020204" pitchFamily="34" charset="0"/>
              </a:rPr>
              <a:t> ["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kasih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karunia</a:t>
            </a:r>
            <a:r>
              <a:rPr lang="en-ID" sz="2600" b="1" dirty="0">
                <a:latin typeface="Franklin Gothic Medium Cond" panose="020B0606030402020204" pitchFamily="34" charset="0"/>
              </a:rPr>
              <a:t> Allah"]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latin typeface="Franklin Gothic Medium Cond" panose="020B0606030402020204" pitchFamily="34" charset="0"/>
              </a:rPr>
              <a:t> orang-orang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bukan</a:t>
            </a:r>
            <a:r>
              <a:rPr lang="en-ID" sz="2600" b="1" dirty="0">
                <a:latin typeface="Franklin Gothic Medium Cond" panose="020B0606030402020204" pitchFamily="34" charset="0"/>
              </a:rPr>
              <a:t> Israel.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E5F72-3D93-C1A9-FF06-291F191634C0}"/>
              </a:ext>
            </a:extLst>
          </p:cNvPr>
          <p:cNvSpPr txBox="1"/>
          <p:nvPr/>
        </p:nvSpPr>
        <p:spPr>
          <a:xfrm>
            <a:off x="397540" y="1819628"/>
            <a:ext cx="84019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3:1-6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memperoleh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beberapa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informasi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berikut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411590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2004</Words>
  <Application>Microsoft Office PowerPoint</Application>
  <PresentationFormat>On-screen Show (4:3)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ADLaM Display</vt:lpstr>
      <vt:lpstr>Aharoni</vt:lpstr>
      <vt:lpstr>Amasis MT Pro Black</vt:lpstr>
      <vt:lpstr>Aptos ExtraBold</vt:lpstr>
      <vt:lpstr>Arial</vt:lpstr>
      <vt:lpstr>Berlin Sans FB</vt:lpstr>
      <vt:lpstr>Bernard MT Condensed</vt:lpstr>
      <vt:lpstr>Calibri</vt:lpstr>
      <vt:lpstr>Calibri Light</vt:lpstr>
      <vt:lpstr>Eras Demi ITC</vt:lpstr>
      <vt:lpstr>Franklin Gothic Demi Cond</vt:lpstr>
      <vt:lpstr>Franklin Gothic Heavy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MISTERI INJIL</vt:lpstr>
      <vt:lpstr>EFESUS 3 : 20,21</vt:lpstr>
      <vt:lpstr>PowerPoint Presentation</vt:lpstr>
      <vt:lpstr>PAULUS: RASUL YANG DIPENJARAKAN  BAGI ORANG BUKAN YAHUDI Minggu, 30 Juli 2023</vt:lpstr>
      <vt:lpstr>Dalam Efesus 3, Paulus mengungkapkan  beberapa hal tentang dirinya, apa yang dialami  dan yang dirasakannya:</vt:lpstr>
      <vt:lpstr>PowerPoint Presentation</vt:lpstr>
      <vt:lpstr>PowerPoint Presentation</vt:lpstr>
      <vt:lpstr>PowerPoint Presentation</vt:lpstr>
      <vt:lpstr>MISTERI INJIL YANG TELAH LAMA TERSEMBUNYI Senin, 31 Juli 2023</vt:lpstr>
      <vt:lpstr>PowerPoint Presentation</vt:lpstr>
      <vt:lpstr>PowerPoint Presentation</vt:lpstr>
      <vt:lpstr>GEREJA: PENYINGKAP HIKMAT ALLAH Selasa, 1 Agustus 2023</vt:lpstr>
      <vt:lpstr>Mengapa rasul Paulus menggambarkan dirinya sebagai "yang paling hina dari segala orang kudus"? </vt:lpstr>
      <vt:lpstr>Siapakah "pemerintah-pemerintah dan penguasa-penguasa di sorga" yang disebutkan di Efesus 3:10 di mana pelbagai ragam hikmat Allah perlu diberitahukan kepada mereka? </vt:lpstr>
      <vt:lpstr>PowerPoint Presentation</vt:lpstr>
      <vt:lpstr>KRISTUS : BERDIAM DI DALAM HATIMU Rabu, 2 Agustus 2023</vt:lpstr>
      <vt:lpstr>PowerPoint Presentation</vt:lpstr>
      <vt:lpstr>Efesus 3:16-19 merupakan permohonan doa Paulus bagi orang percaya di Efesus yang meliputi:</vt:lpstr>
      <vt:lpstr>PowerPoint Presentation</vt:lpstr>
      <vt:lpstr>Efesus 3:18-19</vt:lpstr>
      <vt:lpstr>KEMULIAAN DALAM GEREJA DAN DALAM KRISTUS YESUS Kamis, 3 Agustus 2023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MISTERI INJIL</dc:title>
  <dc:creator>Office365</dc:creator>
  <cp:lastModifiedBy>Office365</cp:lastModifiedBy>
  <cp:revision>20</cp:revision>
  <dcterms:created xsi:type="dcterms:W3CDTF">2023-08-01T01:14:09Z</dcterms:created>
  <dcterms:modified xsi:type="dcterms:W3CDTF">2023-08-03T06:34:11Z</dcterms:modified>
</cp:coreProperties>
</file>