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1" r:id="rId15"/>
    <p:sldId id="272" r:id="rId16"/>
    <p:sldId id="273" r:id="rId17"/>
    <p:sldId id="268" r:id="rId18"/>
    <p:sldId id="274" r:id="rId19"/>
    <p:sldId id="275" r:id="rId20"/>
    <p:sldId id="276" r:id="rId21"/>
    <p:sldId id="269" r:id="rId22"/>
    <p:sldId id="277" r:id="rId23"/>
    <p:sldId id="278" r:id="rId24"/>
    <p:sldId id="279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E0000"/>
    <a:srgbClr val="FF99FF"/>
    <a:srgbClr val="6600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D33B-4A47-402E-815F-BE300A63749F}" type="datetimeFigureOut">
              <a:rPr lang="en-ID" smtClean="0"/>
              <a:t>28/07/2023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63E2-9396-4316-8619-01A92324F5C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25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D33B-4A47-402E-815F-BE300A63749F}" type="datetimeFigureOut">
              <a:rPr lang="en-ID" smtClean="0"/>
              <a:t>28/07/2023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63E2-9396-4316-8619-01A92324F5C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6744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D33B-4A47-402E-815F-BE300A63749F}" type="datetimeFigureOut">
              <a:rPr lang="en-ID" smtClean="0"/>
              <a:t>28/07/2023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63E2-9396-4316-8619-01A92324F5C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08796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D33B-4A47-402E-815F-BE300A63749F}" type="datetimeFigureOut">
              <a:rPr lang="en-ID" smtClean="0"/>
              <a:t>28/07/2023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63E2-9396-4316-8619-01A92324F5C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513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D33B-4A47-402E-815F-BE300A63749F}" type="datetimeFigureOut">
              <a:rPr lang="en-ID" smtClean="0"/>
              <a:t>28/07/2023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63E2-9396-4316-8619-01A92324F5C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7299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D33B-4A47-402E-815F-BE300A63749F}" type="datetimeFigureOut">
              <a:rPr lang="en-ID" smtClean="0"/>
              <a:t>28/07/2023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63E2-9396-4316-8619-01A92324F5C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70497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D33B-4A47-402E-815F-BE300A63749F}" type="datetimeFigureOut">
              <a:rPr lang="en-ID" smtClean="0"/>
              <a:t>28/07/2023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63E2-9396-4316-8619-01A92324F5C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34500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D33B-4A47-402E-815F-BE300A63749F}" type="datetimeFigureOut">
              <a:rPr lang="en-ID" smtClean="0"/>
              <a:t>28/07/2023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63E2-9396-4316-8619-01A92324F5C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16999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D33B-4A47-402E-815F-BE300A63749F}" type="datetimeFigureOut">
              <a:rPr lang="en-ID" smtClean="0"/>
              <a:t>28/07/2023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63E2-9396-4316-8619-01A92324F5C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47404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D33B-4A47-402E-815F-BE300A63749F}" type="datetimeFigureOut">
              <a:rPr lang="en-ID" smtClean="0"/>
              <a:t>28/07/2023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63E2-9396-4316-8619-01A92324F5C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63907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D33B-4A47-402E-815F-BE300A63749F}" type="datetimeFigureOut">
              <a:rPr lang="en-ID" smtClean="0"/>
              <a:t>28/07/2023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363E2-9396-4316-8619-01A92324F5C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0252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6D33B-4A47-402E-815F-BE300A63749F}" type="datetimeFigureOut">
              <a:rPr lang="en-ID" smtClean="0"/>
              <a:t>28/07/2023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363E2-9396-4316-8619-01A92324F5C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0949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56F96FA-743C-2344-17C9-3B86BE09F5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6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5" y="-511"/>
            <a:ext cx="4592270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F3EB1-6FD7-A934-FEFB-F4E3824AB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414" y="3091928"/>
            <a:ext cx="6808922" cy="2387600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PENDAMAIAN HORIZONTAL : </a:t>
            </a:r>
            <a:b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SALIB DAN GEREJA</a:t>
            </a:r>
            <a:endParaRPr lang="en-ID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EE7556-23E2-4706-59F1-0E5FB2691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3414" y="5624945"/>
            <a:ext cx="680892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Pelajaran ke-5, </a:t>
            </a:r>
            <a:r>
              <a:rPr lang="en-US" b="1" dirty="0" err="1">
                <a:solidFill>
                  <a:schemeClr val="bg1"/>
                </a:solidFill>
              </a:rPr>
              <a:t>Triwulan</a:t>
            </a:r>
            <a:r>
              <a:rPr lang="en-US" b="1" dirty="0">
                <a:solidFill>
                  <a:schemeClr val="bg1"/>
                </a:solidFill>
              </a:rPr>
              <a:t> III - </a:t>
            </a:r>
            <a:r>
              <a:rPr lang="en-US" b="1" dirty="0" err="1">
                <a:solidFill>
                  <a:schemeClr val="bg1"/>
                </a:solidFill>
              </a:rPr>
              <a:t>Tahun</a:t>
            </a:r>
            <a:r>
              <a:rPr lang="en-US" b="1" dirty="0">
                <a:solidFill>
                  <a:schemeClr val="bg1"/>
                </a:solidFill>
              </a:rPr>
              <a:t> 2023</a:t>
            </a:r>
            <a:endParaRPr lang="en-ID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947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71166D-574E-7911-404C-19F64B3B5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C9BEFE-515B-F5F7-662C-BEDD80FD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434" y="547688"/>
            <a:ext cx="6241775" cy="1325563"/>
          </a:xfrm>
        </p:spPr>
        <p:txBody>
          <a:bodyPr>
            <a:noAutofit/>
          </a:bodyPr>
          <a:lstStyle/>
          <a:p>
            <a:pPr algn="ctr"/>
            <a:r>
              <a:rPr lang="en-ID" sz="3200" dirty="0">
                <a:latin typeface="Impact" panose="020B0806030902050204" pitchFamily="34" charset="0"/>
              </a:rPr>
              <a:t>SALIB </a:t>
            </a:r>
            <a:r>
              <a:rPr lang="en-ID" sz="3200" dirty="0" err="1">
                <a:latin typeface="Impact" panose="020B0806030902050204" pitchFamily="34" charset="0"/>
              </a:rPr>
              <a:t>menghasilkan</a:t>
            </a:r>
            <a:r>
              <a:rPr lang="en-ID" sz="3200" dirty="0">
                <a:latin typeface="Impact" panose="020B0806030902050204" pitchFamily="34" charset="0"/>
              </a:rPr>
              <a:t> 3 </a:t>
            </a:r>
            <a:r>
              <a:rPr lang="en-ID" sz="3200" dirty="0" err="1">
                <a:latin typeface="Impact" panose="020B0806030902050204" pitchFamily="34" charset="0"/>
              </a:rPr>
              <a:t>keuntungan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besar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bagi</a:t>
            </a:r>
            <a:r>
              <a:rPr lang="en-ID" sz="3200" dirty="0">
                <a:latin typeface="Impact" panose="020B0806030902050204" pitchFamily="34" charset="0"/>
              </a:rPr>
              <a:t> orang </a:t>
            </a:r>
            <a:r>
              <a:rPr lang="en-ID" sz="3200" dirty="0" err="1">
                <a:latin typeface="Impact" panose="020B0806030902050204" pitchFamily="34" charset="0"/>
              </a:rPr>
              <a:t>percaya</a:t>
            </a:r>
            <a:r>
              <a:rPr lang="en-ID" sz="3200" dirty="0"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FCA01-8339-6449-84C9-76CFC6BC4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1977" y="1873251"/>
            <a:ext cx="7120145" cy="480218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Franklin Gothic Medium Cond" panose="020B0606030402020204" pitchFamily="34" charset="0"/>
              </a:rPr>
              <a:t>Orang </a:t>
            </a:r>
            <a:r>
              <a:rPr lang="en-ID" dirty="0" err="1">
                <a:latin typeface="Franklin Gothic Medium Cond" panose="020B0606030402020204" pitchFamily="34" charset="0"/>
              </a:rPr>
              <a:t>bukan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Yahudi</a:t>
            </a:r>
            <a:r>
              <a:rPr lang="en-ID" dirty="0">
                <a:latin typeface="Franklin Gothic Medium Cond" panose="020B0606030402020204" pitchFamily="34" charset="0"/>
              </a:rPr>
              <a:t>, yang "</a:t>
            </a:r>
            <a:r>
              <a:rPr lang="en-ID" dirty="0" err="1">
                <a:latin typeface="Franklin Gothic Medium Cond" panose="020B0606030402020204" pitchFamily="34" charset="0"/>
              </a:rPr>
              <a:t>jauh</a:t>
            </a:r>
            <a:r>
              <a:rPr lang="en-ID" dirty="0">
                <a:latin typeface="Franklin Gothic Medium Cond" panose="020B0606030402020204" pitchFamily="34" charset="0"/>
              </a:rPr>
              <a:t>"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Allah dan </a:t>
            </a:r>
            <a:r>
              <a:rPr lang="en-ID" dirty="0" err="1">
                <a:latin typeface="Franklin Gothic Medium Cond" panose="020B0606030402020204" pitchFamily="34" charset="0"/>
              </a:rPr>
              <a:t>umat</a:t>
            </a:r>
            <a:r>
              <a:rPr lang="en-ID" dirty="0">
                <a:latin typeface="Franklin Gothic Medium Cond" panose="020B0606030402020204" pitchFamily="34" charset="0"/>
              </a:rPr>
              <a:t>-Nya, 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didekatkan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 </a:t>
            </a:r>
            <a:r>
              <a:rPr lang="en-ID" dirty="0">
                <a:latin typeface="Franklin Gothic Medium Cond" panose="020B0606030402020204" pitchFamily="34" charset="0"/>
              </a:rPr>
              <a:t>[</a:t>
            </a:r>
            <a:r>
              <a:rPr lang="en-ID" dirty="0" err="1">
                <a:latin typeface="Franklin Gothic Medium Cond" panose="020B0606030402020204" pitchFamily="34" charset="0"/>
              </a:rPr>
              <a:t>Efesus</a:t>
            </a:r>
            <a:r>
              <a:rPr lang="en-ID" dirty="0">
                <a:latin typeface="Franklin Gothic Medium Cond" panose="020B0606030402020204" pitchFamily="34" charset="0"/>
              </a:rPr>
              <a:t> 2:13] </a:t>
            </a:r>
            <a:r>
              <a:rPr lang="en-ID" dirty="0" err="1">
                <a:latin typeface="Franklin Gothic Medium Cond" panose="020B0606030402020204" pitchFamily="34" charset="0"/>
              </a:rPr>
              <a:t>keduanya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sekarang</a:t>
            </a:r>
            <a:r>
              <a:rPr lang="en-ID" dirty="0">
                <a:latin typeface="Franklin Gothic Medium Cond" panose="020B0606030402020204" pitchFamily="34" charset="0"/>
              </a:rPr>
              <a:t> menjadi </a:t>
            </a:r>
            <a:r>
              <a:rPr lang="en-ID" dirty="0" err="1">
                <a:latin typeface="Franklin Gothic Medium Cond" panose="020B0606030402020204" pitchFamily="34" charset="0"/>
              </a:rPr>
              <a:t>putra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putri</a:t>
            </a:r>
            <a:r>
              <a:rPr lang="en-ID" dirty="0">
                <a:latin typeface="Franklin Gothic Medium Cond" panose="020B0606030402020204" pitchFamily="34" charset="0"/>
              </a:rPr>
              <a:t> Allah dan </a:t>
            </a:r>
            <a:r>
              <a:rPr lang="en-ID" dirty="0" err="1">
                <a:latin typeface="Franklin Gothic Medium Cond" panose="020B0606030402020204" pitchFamily="34" charset="0"/>
              </a:rPr>
              <a:t>saudara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saudari</a:t>
            </a:r>
            <a:r>
              <a:rPr lang="en-ID" dirty="0">
                <a:latin typeface="Franklin Gothic Medium Cond" panose="020B0606030402020204" pitchFamily="34" charset="0"/>
              </a:rPr>
              <a:t> orang </a:t>
            </a:r>
            <a:r>
              <a:rPr lang="en-ID" dirty="0" err="1">
                <a:latin typeface="Franklin Gothic Medium Cond" panose="020B0606030402020204" pitchFamily="34" charset="0"/>
              </a:rPr>
              <a:t>percaya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Yahudi</a:t>
            </a:r>
            <a:r>
              <a:rPr lang="en-ID" dirty="0">
                <a:latin typeface="Franklin Gothic Medium Cond" panose="020B0606030402020204" pitchFamily="34" charset="0"/>
              </a:rPr>
              <a:t> [</a:t>
            </a:r>
            <a:r>
              <a:rPr lang="en-ID" dirty="0" err="1">
                <a:latin typeface="Franklin Gothic Medium Cond" panose="020B0606030402020204" pitchFamily="34" charset="0"/>
              </a:rPr>
              <a:t>Efesus</a:t>
            </a:r>
            <a:r>
              <a:rPr lang="en-ID" dirty="0">
                <a:latin typeface="Franklin Gothic Medium Cond" panose="020B0606030402020204" pitchFamily="34" charset="0"/>
              </a:rPr>
              <a:t> 2:19.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Franklin Gothic Medium Cond" panose="020B0606030402020204" pitchFamily="34" charset="0"/>
              </a:rPr>
              <a:t>"</a:t>
            </a:r>
            <a:r>
              <a:rPr lang="en-ID" dirty="0" err="1">
                <a:latin typeface="Franklin Gothic Medium Cond" panose="020B0606030402020204" pitchFamily="34" charset="0"/>
              </a:rPr>
              <a:t>Permusuhan</a:t>
            </a:r>
            <a:r>
              <a:rPr lang="en-ID" dirty="0">
                <a:latin typeface="Franklin Gothic Medium Cond" panose="020B0606030402020204" pitchFamily="34" charset="0"/>
              </a:rPr>
              <a:t>" </a:t>
            </a:r>
            <a:r>
              <a:rPr lang="en-ID" dirty="0" err="1">
                <a:latin typeface="Franklin Gothic Medium Cond" panose="020B0606030402020204" pitchFamily="34" charset="0"/>
              </a:rPr>
              <a:t>antara</a:t>
            </a:r>
            <a:r>
              <a:rPr lang="en-ID" dirty="0">
                <a:latin typeface="Franklin Gothic Medium Cond" panose="020B0606030402020204" pitchFamily="34" charset="0"/>
              </a:rPr>
              <a:t> orang </a:t>
            </a:r>
            <a:r>
              <a:rPr lang="en-ID" dirty="0" err="1">
                <a:latin typeface="Franklin Gothic Medium Cond" panose="020B0606030402020204" pitchFamily="34" charset="0"/>
              </a:rPr>
              <a:t>percaya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Yahudi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bukan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Yahudi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sendiri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dilenyapkan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 </a:t>
            </a:r>
            <a:r>
              <a:rPr lang="en-ID" dirty="0">
                <a:latin typeface="Franklin Gothic Medium Cond" panose="020B0606030402020204" pitchFamily="34" charset="0"/>
              </a:rPr>
              <a:t>[</a:t>
            </a:r>
            <a:r>
              <a:rPr lang="en-ID" dirty="0" err="1">
                <a:latin typeface="Franklin Gothic Medium Cond" panose="020B0606030402020204" pitchFamily="34" charset="0"/>
              </a:rPr>
              <a:t>Efesus</a:t>
            </a:r>
            <a:r>
              <a:rPr lang="en-ID" dirty="0">
                <a:latin typeface="Franklin Gothic Medium Cond" panose="020B0606030402020204" pitchFamily="34" charset="0"/>
              </a:rPr>
              <a:t> 2:16]. </a:t>
            </a:r>
            <a:r>
              <a:rPr lang="en-ID" dirty="0" err="1">
                <a:latin typeface="Franklin Gothic Medium Cond" panose="020B0606030402020204" pitchFamily="34" charset="0"/>
              </a:rPr>
              <a:t>Salib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menghilangkan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apa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tampaknya</a:t>
            </a:r>
            <a:r>
              <a:rPr lang="en-ID" dirty="0">
                <a:latin typeface="Franklin Gothic Medium Cond" panose="020B0606030402020204" pitchFamily="34" charset="0"/>
              </a:rPr>
              <a:t> menjadi </a:t>
            </a:r>
            <a:r>
              <a:rPr lang="en-ID" dirty="0" err="1">
                <a:latin typeface="Franklin Gothic Medium Cond" panose="020B0606030402020204" pitchFamily="34" charset="0"/>
              </a:rPr>
              <a:t>permusuhan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perang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permanen</a:t>
            </a:r>
            <a:r>
              <a:rPr lang="en-ID" dirty="0">
                <a:latin typeface="Franklin Gothic Medium Cond" panose="020B0606030402020204" pitchFamily="34" charset="0"/>
              </a:rPr>
              <a:t> yang mana orang </a:t>
            </a:r>
            <a:r>
              <a:rPr lang="en-ID" dirty="0" err="1">
                <a:latin typeface="Franklin Gothic Medium Cond" panose="020B0606030402020204" pitchFamily="34" charset="0"/>
              </a:rPr>
              <a:t>Yahudi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bukan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Yahudi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musuh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bebuyutan</a:t>
            </a:r>
            <a:r>
              <a:rPr lang="en-ID" dirty="0">
                <a:latin typeface="Franklin Gothic Medium Cond" panose="020B0606030402020204" pitchFamily="34" charset="0"/>
              </a:rPr>
              <a:t> [</a:t>
            </a:r>
            <a:r>
              <a:rPr lang="en-ID" dirty="0" err="1">
                <a:latin typeface="Franklin Gothic Medium Cond" panose="020B0606030402020204" pitchFamily="34" charset="0"/>
              </a:rPr>
              <a:t>Efesus</a:t>
            </a:r>
            <a:r>
              <a:rPr lang="en-ID" dirty="0">
                <a:latin typeface="Franklin Gothic Medium Cond" panose="020B0606030402020204" pitchFamily="34" charset="0"/>
              </a:rPr>
              <a:t> 2:17].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Franklin Gothic Medium Cond" panose="020B0606030402020204" pitchFamily="34" charset="0"/>
              </a:rPr>
              <a:t>Di </a:t>
            </a:r>
            <a:r>
              <a:rPr lang="en-ID" dirty="0" err="1">
                <a:latin typeface="Franklin Gothic Medium Cond" panose="020B0606030402020204" pitchFamily="34" charset="0"/>
              </a:rPr>
              <a:t>tempat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permusuhan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datang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rekonsiliasi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tujuan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"</a:t>
            </a:r>
            <a:r>
              <a:rPr lang="en-ID" dirty="0" err="1">
                <a:latin typeface="Franklin Gothic Medium Cond" panose="020B0606030402020204" pitchFamily="34" charset="0"/>
              </a:rPr>
              <a:t>memperdamaikan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keduanya</a:t>
            </a:r>
            <a:r>
              <a:rPr lang="en-ID" dirty="0">
                <a:latin typeface="Franklin Gothic Medium Cond" panose="020B0606030402020204" pitchFamily="34" charset="0"/>
              </a:rPr>
              <a:t>, di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tubuh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Allah oleh </a:t>
            </a:r>
            <a:r>
              <a:rPr lang="en-ID" dirty="0" err="1">
                <a:latin typeface="Franklin Gothic Medium Cond" panose="020B0606030402020204" pitchFamily="34" charset="0"/>
              </a:rPr>
              <a:t>salib</a:t>
            </a:r>
            <a:r>
              <a:rPr lang="en-ID" dirty="0">
                <a:latin typeface="Franklin Gothic Medium Cond" panose="020B0606030402020204" pitchFamily="34" charset="0"/>
              </a:rPr>
              <a:t>" [</a:t>
            </a:r>
            <a:r>
              <a:rPr lang="en-ID" dirty="0" err="1">
                <a:latin typeface="Franklin Gothic Medium Cond" panose="020B0606030402020204" pitchFamily="34" charset="0"/>
              </a:rPr>
              <a:t>Efesus</a:t>
            </a:r>
            <a:r>
              <a:rPr lang="en-ID" dirty="0">
                <a:latin typeface="Franklin Gothic Medium Cond" panose="020B0606030402020204" pitchFamily="34" charset="0"/>
              </a:rPr>
              <a:t> 2:16; </a:t>
            </a:r>
            <a:r>
              <a:rPr lang="en-ID" dirty="0" err="1">
                <a:latin typeface="Franklin Gothic Medium Cond" panose="020B0606030402020204" pitchFamily="34" charset="0"/>
              </a:rPr>
              <a:t>Kolose</a:t>
            </a:r>
            <a:r>
              <a:rPr lang="en-ID" dirty="0">
                <a:latin typeface="Franklin Gothic Medium Cond" panose="020B0606030402020204" pitchFamily="34" charset="0"/>
              </a:rPr>
              <a:t> 1:19-22].</a:t>
            </a:r>
          </a:p>
        </p:txBody>
      </p:sp>
    </p:spTree>
    <p:extLst>
      <p:ext uri="{BB962C8B-B14F-4D97-AF65-F5344CB8AC3E}">
        <p14:creationId xmlns:p14="http://schemas.microsoft.com/office/powerpoint/2010/main" val="2272420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52CAC0-DC7E-CEA3-9455-0F5589218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08" b="9538"/>
          <a:stretch/>
        </p:blipFill>
        <p:spPr>
          <a:xfrm>
            <a:off x="0" y="0"/>
            <a:ext cx="9143980" cy="329979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6898-CA9D-40BB-F644-30726DD0D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26" y="3558205"/>
            <a:ext cx="8984974" cy="3105140"/>
          </a:xfrm>
        </p:spPr>
        <p:txBody>
          <a:bodyPr anchor="ctr">
            <a:noAutofit/>
          </a:bodyPr>
          <a:lstStyle/>
          <a:p>
            <a:r>
              <a:rPr lang="en-ID" dirty="0">
                <a:latin typeface="Gill Sans Nova Cond Ultra Bold" panose="020B0B04020104020203" pitchFamily="34" charset="0"/>
              </a:rPr>
              <a:t>REKONSILIASI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dialami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saat</a:t>
            </a:r>
            <a:r>
              <a:rPr lang="en-ID" dirty="0">
                <a:latin typeface="Franklin Gothic Medium Cond" panose="020B0606030402020204" pitchFamily="34" charset="0"/>
              </a:rPr>
              <a:t> salah </a:t>
            </a:r>
            <a:r>
              <a:rPr lang="en-ID" dirty="0" err="1">
                <a:latin typeface="Franklin Gothic Medium Cond" panose="020B0606030402020204" pitchFamily="34" charset="0"/>
              </a:rPr>
              <a:t>satu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anggota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gereja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mengesampingkan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masalah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apa</a:t>
            </a:r>
            <a:r>
              <a:rPr lang="en-ID" dirty="0">
                <a:latin typeface="Impact" panose="020B0806030902050204" pitchFamily="34" charset="0"/>
              </a:rPr>
              <a:t> pun </a:t>
            </a:r>
            <a:r>
              <a:rPr lang="en-ID" dirty="0">
                <a:latin typeface="Franklin Gothic Medium Cond" panose="020B0606030402020204" pitchFamily="34" charset="0"/>
              </a:rPr>
              <a:t>yang </a:t>
            </a:r>
            <a:r>
              <a:rPr lang="en-ID" dirty="0" err="1">
                <a:latin typeface="Franklin Gothic Medium Cond" panose="020B0606030402020204" pitchFamily="34" charset="0"/>
              </a:rPr>
              <a:t>memisahkan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yang lain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mengakui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anggota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gereja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lain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sebagai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saudara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atau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saudari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terkasih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menerima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apa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ditawarkan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  <a:p>
            <a:r>
              <a:rPr lang="en-ID" dirty="0">
                <a:latin typeface="Gill Sans Nova Cond Ultra Bold" panose="020B0B04020104020203" pitchFamily="34" charset="0"/>
              </a:rPr>
              <a:t>REKONSILIASI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bukanlah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istilah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mekanis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istilah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hukum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tetapi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istilah</a:t>
            </a:r>
            <a:r>
              <a:rPr lang="en-ID" dirty="0">
                <a:latin typeface="Franklin Gothic Medium Cond" panose="020B0606030402020204" pitchFamily="34" charset="0"/>
              </a:rPr>
              <a:t> interpersonal yang </a:t>
            </a:r>
            <a:r>
              <a:rPr lang="en-ID" dirty="0" err="1">
                <a:latin typeface="Franklin Gothic Medium Cond" panose="020B0606030402020204" pitchFamily="34" charset="0"/>
              </a:rPr>
              <a:t>mempertunjukan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perbaikan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hubungan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rusak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04882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455BA3-470D-EA00-06A7-A3C93ECAD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77" r="22011" b="-2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DEBA7-A779-30F3-F752-B5C9D0113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3925" y="742123"/>
            <a:ext cx="4286249" cy="59433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Karya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Kristus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penuh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kuasa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di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kayu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salib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berdampak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pada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hubungan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hanya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antara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individu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tetapi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juga </a:t>
            </a:r>
            <a:r>
              <a:rPr lang="en-ID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kelompok</a:t>
            </a:r>
            <a:r>
              <a:rPr lang="en-ID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orang.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Rasul Paulus </a:t>
            </a:r>
            <a:r>
              <a:rPr lang="en-ID" dirty="0" err="1">
                <a:latin typeface="Tw Cen MT Condensed Extra Bold" panose="020B0803020202020204" pitchFamily="34" charset="0"/>
              </a:rPr>
              <a:t>membayangkan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jika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menguasai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hidup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maka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menghancurkan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perpecahan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membubarkan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pertengkaran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memperbarui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persekutuan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memahami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sama</a:t>
            </a:r>
            <a:r>
              <a:rPr lang="en-ID" dirty="0">
                <a:latin typeface="Tw Cen MT Condensed Extra Bold" panose="020B0803020202020204" pitchFamily="34" charset="0"/>
              </a:rPr>
              <a:t> lain.</a:t>
            </a:r>
          </a:p>
        </p:txBody>
      </p:sp>
    </p:spTree>
    <p:extLst>
      <p:ext uri="{BB962C8B-B14F-4D97-AF65-F5344CB8AC3E}">
        <p14:creationId xmlns:p14="http://schemas.microsoft.com/office/powerpoint/2010/main" val="2511600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3888ED-1419-4C78-BC67-CA253F6D9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MENGHANCURKAN DINDING PEMISAH</a:t>
            </a:r>
            <a:br>
              <a:rPr lang="en-ID" sz="4700" dirty="0"/>
            </a:b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25 </a:t>
            </a: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Juli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E2FC4-AE26-724B-F687-591082EEE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577" y="2045329"/>
            <a:ext cx="5658679" cy="44338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Franklin Gothic Medium Cond" panose="020B0606030402020204" pitchFamily="34" charset="0"/>
              </a:rPr>
              <a:t>Saat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menulis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Efesus</a:t>
            </a:r>
            <a:r>
              <a:rPr lang="en-ID" sz="2600" dirty="0">
                <a:latin typeface="Franklin Gothic Medium Cond" panose="020B0606030402020204" pitchFamily="34" charset="0"/>
              </a:rPr>
              <a:t> 2:14-15 </a:t>
            </a:r>
            <a:r>
              <a:rPr lang="en-ID" sz="2600" dirty="0" err="1">
                <a:latin typeface="Franklin Gothic Medium Cond" panose="020B0606030402020204" pitchFamily="34" charset="0"/>
              </a:rPr>
              <a:t>nampaknya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rasul</a:t>
            </a:r>
            <a:r>
              <a:rPr lang="en-ID" sz="2600" dirty="0">
                <a:latin typeface="Franklin Gothic Medium Cond" panose="020B0606030402020204" pitchFamily="34" charset="0"/>
              </a:rPr>
              <a:t> Paulus </a:t>
            </a:r>
            <a:r>
              <a:rPr lang="en-ID" sz="2600" dirty="0" err="1">
                <a:latin typeface="Franklin Gothic Medium Cond" panose="020B0606030402020204" pitchFamily="34" charset="0"/>
              </a:rPr>
              <a:t>sedang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membayangkan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tembok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mengelilingi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pelataran</a:t>
            </a:r>
            <a:r>
              <a:rPr lang="en-ID" sz="2600" dirty="0">
                <a:latin typeface="Franklin Gothic Medium Cond" panose="020B0606030402020204" pitchFamily="34" charset="0"/>
              </a:rPr>
              <a:t> bait </a:t>
            </a:r>
            <a:r>
              <a:rPr lang="en-ID" sz="2600" dirty="0" err="1">
                <a:latin typeface="Franklin Gothic Medium Cond" panose="020B0606030402020204" pitchFamily="34" charset="0"/>
              </a:rPr>
              <a:t>Suci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selama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 menjadi </a:t>
            </a:r>
            <a:r>
              <a:rPr lang="en-ID" sz="2600" dirty="0" err="1">
                <a:latin typeface="Franklin Gothic Medium Cond" panose="020B0606030402020204" pitchFamily="34" charset="0"/>
              </a:rPr>
              <a:t>dinding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pemisah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Yahudi</a:t>
            </a:r>
            <a:r>
              <a:rPr lang="en-ID" sz="2600" dirty="0">
                <a:latin typeface="Franklin Gothic Medium Cond" panose="020B0606030402020204" pitchFamily="34" charset="0"/>
              </a:rPr>
              <a:t> dan non </a:t>
            </a:r>
            <a:r>
              <a:rPr lang="en-ID" sz="2600" dirty="0" err="1">
                <a:latin typeface="Franklin Gothic Medium Cond" panose="020B0606030402020204" pitchFamily="34" charset="0"/>
              </a:rPr>
              <a:t>Yahudi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runtuh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sehingga</a:t>
            </a:r>
            <a:r>
              <a:rPr lang="en-ID" sz="2600" dirty="0">
                <a:latin typeface="Franklin Gothic Medium Cond" panose="020B0606030402020204" pitchFamily="34" charset="0"/>
              </a:rPr>
              <a:t> orang </a:t>
            </a:r>
            <a:r>
              <a:rPr lang="en-ID" sz="2600" dirty="0" err="1">
                <a:latin typeface="Franklin Gothic Medium Cond" panose="020B0606030402020204" pitchFamily="34" charset="0"/>
              </a:rPr>
              <a:t>bukan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Yahudi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diberikan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akses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penuh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menyembah</a:t>
            </a:r>
            <a:r>
              <a:rPr lang="en-ID" sz="2600" dirty="0">
                <a:latin typeface="Franklin Gothic Medium Cond" panose="020B0606030402020204" pitchFamily="34" charset="0"/>
              </a:rPr>
              <a:t> Allah [</a:t>
            </a:r>
            <a:r>
              <a:rPr lang="en-ID" sz="2600" dirty="0" err="1">
                <a:latin typeface="Franklin Gothic Medium Cond" panose="020B0606030402020204" pitchFamily="34" charset="0"/>
              </a:rPr>
              <a:t>Efeusu</a:t>
            </a:r>
            <a:r>
              <a:rPr lang="en-ID" sz="2600" dirty="0">
                <a:latin typeface="Franklin Gothic Medium Cond" panose="020B0606030402020204" pitchFamily="34" charset="0"/>
              </a:rPr>
              <a:t> 2:18]. </a:t>
            </a:r>
          </a:p>
          <a:p>
            <a:pPr marL="0" indent="0">
              <a:buNone/>
            </a:pPr>
            <a:r>
              <a:rPr lang="en-ID" sz="2600" dirty="0" err="1">
                <a:latin typeface="Gill Sans Ultra Bold Condensed" panose="020B0A06020104020203" pitchFamily="34" charset="0"/>
              </a:rPr>
              <a:t>Tembok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seperti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itu</a:t>
            </a:r>
            <a:r>
              <a:rPr lang="en-ID" sz="2600" dirty="0">
                <a:latin typeface="Gill Sans Ultra Bold Condensed" panose="020B0A06020104020203" pitchFamily="34" charset="0"/>
              </a:rPr>
              <a:t>, kata Paulus, </a:t>
            </a:r>
            <a:r>
              <a:rPr lang="en-ID" sz="2600" dirty="0" err="1">
                <a:latin typeface="Gill Sans Ultra Bold Condensed" panose="020B0A06020104020203" pitchFamily="34" charset="0"/>
              </a:rPr>
              <a:t>disingkirkan</a:t>
            </a:r>
            <a:r>
              <a:rPr lang="en-ID" sz="2600" dirty="0">
                <a:latin typeface="Gill Sans Ultra Bold Condensed" panose="020B0A06020104020203" pitchFamily="34" charset="0"/>
              </a:rPr>
              <a:t> oleh </a:t>
            </a:r>
            <a:r>
              <a:rPr lang="en-ID" sz="2600" dirty="0" err="1">
                <a:latin typeface="Gill Sans Ultra Bold Condensed" panose="020B0A06020104020203" pitchFamily="34" charset="0"/>
              </a:rPr>
              <a:t>Salib</a:t>
            </a:r>
            <a:r>
              <a:rPr lang="en-ID" sz="2600" dirty="0">
                <a:latin typeface="Gill Sans Ultra Bold Condensed" panose="020B0A06020104020203" pitchFamily="34" charset="0"/>
              </a:rPr>
              <a:t>. Karena di sana </a:t>
            </a:r>
            <a:r>
              <a:rPr lang="en-ID" sz="26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belajar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bahwa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kedua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bangsa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ini</a:t>
            </a:r>
            <a:r>
              <a:rPr lang="en-ID" sz="2600" dirty="0">
                <a:latin typeface="Gill Sans Ultra Bold Condensed" panose="020B0A06020104020203" pitchFamily="34" charset="0"/>
              </a:rPr>
              <a:t>, </a:t>
            </a:r>
            <a:r>
              <a:rPr lang="en-ID" sz="2600" dirty="0" err="1">
                <a:latin typeface="Gill Sans Ultra Bold Condensed" panose="020B0A06020104020203" pitchFamily="34" charset="0"/>
              </a:rPr>
              <a:t>Yahudi</a:t>
            </a:r>
            <a:r>
              <a:rPr lang="en-ID" sz="2600" dirty="0">
                <a:latin typeface="Gill Sans Ultra Bold Condensed" panose="020B0A06020104020203" pitchFamily="34" charset="0"/>
              </a:rPr>
              <a:t> dan </a:t>
            </a:r>
            <a:r>
              <a:rPr lang="en-ID" sz="2600" dirty="0" err="1">
                <a:latin typeface="Gill Sans Ultra Bold Condensed" panose="020B0A06020104020203" pitchFamily="34" charset="0"/>
              </a:rPr>
              <a:t>bukan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Yahudi</a:t>
            </a:r>
            <a:r>
              <a:rPr lang="en-ID" sz="2600" dirty="0">
                <a:latin typeface="Gill Sans Ultra Bold Condensed" panose="020B0A06020104020203" pitchFamily="34" charset="0"/>
              </a:rPr>
              <a:t>, </a:t>
            </a:r>
            <a:r>
              <a:rPr lang="en-ID" sz="2600" dirty="0" err="1">
                <a:latin typeface="Gill Sans Ultra Bold Condensed" panose="020B0A06020104020203" pitchFamily="34" charset="0"/>
              </a:rPr>
              <a:t>sebenamya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adalah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satu</a:t>
            </a:r>
            <a:r>
              <a:rPr lang="en-ID" sz="2600" dirty="0">
                <a:latin typeface="Gill Sans Ultra Bold Condense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82568A-EA23-458B-44B8-4E41D0E85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64" y="2180434"/>
            <a:ext cx="2353024" cy="418284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71565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EF0B5-97AA-3791-C1F1-2809F7A7B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44" y="3798967"/>
            <a:ext cx="4884255" cy="28598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b="1" dirty="0">
                <a:latin typeface="Franklin Gothic Medium Cond" panose="020B0606030402020204" pitchFamily="34" charset="0"/>
              </a:rPr>
              <a:t>Oleh </a:t>
            </a:r>
            <a:r>
              <a:rPr lang="en-ID" b="1" dirty="0" err="1">
                <a:latin typeface="Franklin Gothic Medium Cond" panose="020B0606030402020204" pitchFamily="34" charset="0"/>
              </a:rPr>
              <a:t>karena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menggunakan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ayat-ayat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ini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menghapus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Sepuluh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Perintah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terutama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mengingat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semua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ayat</a:t>
            </a:r>
            <a:r>
              <a:rPr lang="en-ID" b="1" dirty="0">
                <a:latin typeface="Franklin Gothic Medium Cond" panose="020B0606030402020204" pitchFamily="34" charset="0"/>
              </a:rPr>
              <a:t> lain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Alkitab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menjelaskan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tentang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kekekalan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hukum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jelas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merupakan</a:t>
            </a:r>
            <a:r>
              <a:rPr lang="en-ID" b="1" dirty="0">
                <a:latin typeface="Franklin Gothic Medium Cond" panose="020B0606030402020204" pitchFamily="34" charset="0"/>
              </a:rPr>
              <a:t> salah tafsir </a:t>
            </a:r>
            <a:r>
              <a:rPr lang="en-ID" b="1" dirty="0" err="1">
                <a:latin typeface="Franklin Gothic Medium Cond" panose="020B0606030402020204" pitchFamily="34" charset="0"/>
              </a:rPr>
              <a:t>atas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maksud</a:t>
            </a:r>
            <a:r>
              <a:rPr lang="en-ID" b="1" dirty="0">
                <a:latin typeface="Franklin Gothic Medium Cond" panose="020B0606030402020204" pitchFamily="34" charset="0"/>
              </a:rPr>
              <a:t> Paulus di </a:t>
            </a:r>
            <a:r>
              <a:rPr lang="en-ID" b="1" dirty="0" err="1">
                <a:latin typeface="Franklin Gothic Medium Cond" panose="020B0606030402020204" pitchFamily="34" charset="0"/>
              </a:rPr>
              <a:t>sini</a:t>
            </a:r>
            <a:r>
              <a:rPr lang="en-ID" b="1" dirty="0">
                <a:latin typeface="Franklin Gothic Medium Cond" panose="020B06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66F3DD-68A7-CD66-5BD7-D8784591A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992" y="3505582"/>
            <a:ext cx="3344909" cy="3163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57E1BD-1F66-3141-EC7E-A6E52E3E112A}"/>
              </a:ext>
            </a:extLst>
          </p:cNvPr>
          <p:cNvSpPr txBox="1"/>
          <p:nvPr/>
        </p:nvSpPr>
        <p:spPr>
          <a:xfrm>
            <a:off x="602144" y="751344"/>
            <a:ext cx="7964325" cy="267765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Disamping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ada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sebagian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orang Kristen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memahami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Efesus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2:15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bahwa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hukum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Taurat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dibatalkan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termasuk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10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hukum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Namun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itu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tidak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benar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karena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dalam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surat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Efesus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ini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rasul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Paulus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justru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menekankan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pentingnya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menuruti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10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hukum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tersebut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[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Efesus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4:25,28,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Efesus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5:3-14, 21-33,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Efesus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6:2-3]. </a:t>
            </a:r>
          </a:p>
        </p:txBody>
      </p:sp>
    </p:spTree>
    <p:extLst>
      <p:ext uri="{BB962C8B-B14F-4D97-AF65-F5344CB8AC3E}">
        <p14:creationId xmlns:p14="http://schemas.microsoft.com/office/powerpoint/2010/main" val="3675004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0">
            <a:extLst>
              <a:ext uri="{FF2B5EF4-FFF2-40B4-BE49-F238E27FC236}">
                <a16:creationId xmlns:a16="http://schemas.microsoft.com/office/drawing/2014/main" id="{85B9AB05-2A22-4BDA-B7D0-ECDC7B69F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707D9-BEF4-381E-88FD-679000B90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581" y="954157"/>
            <a:ext cx="4289480" cy="532737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"Hukum"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Efesus</a:t>
            </a:r>
            <a:r>
              <a:rPr lang="en-ID" sz="3200" dirty="0">
                <a:latin typeface="Impact" panose="020B0806030902050204" pitchFamily="34" charset="0"/>
              </a:rPr>
              <a:t> 2:15 </a:t>
            </a:r>
            <a:r>
              <a:rPr lang="en-ID" sz="3200" dirty="0" err="1">
                <a:latin typeface="Tw Cen MT Condensed Extra Bold" panose="020B0803020202020204" pitchFamily="34" charset="0"/>
              </a:rPr>
              <a:t>bisa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jadi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merupakan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aspek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seremonial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hukum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memisahkan</a:t>
            </a:r>
            <a:r>
              <a:rPr lang="en-ID" sz="3200" dirty="0">
                <a:latin typeface="Tw Cen MT Condensed Extra Bold" panose="020B0803020202020204" pitchFamily="34" charset="0"/>
              </a:rPr>
              <a:t> 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Yahudi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bukan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Yahudi</a:t>
            </a:r>
            <a:r>
              <a:rPr lang="en-ID" sz="3200" dirty="0">
                <a:latin typeface="Tw Cen MT Condensed Extra Bold" panose="020B0803020202020204" pitchFamily="34" charset="0"/>
              </a:rPr>
              <a:t>,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diwakili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frasa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rumit</a:t>
            </a:r>
            <a:r>
              <a:rPr lang="en-ID" sz="3200" dirty="0">
                <a:latin typeface="Tw Cen MT Condensed Extra Bold" panose="020B0803020202020204" pitchFamily="34" charset="0"/>
              </a:rPr>
              <a:t> "</a:t>
            </a:r>
            <a:r>
              <a:rPr lang="en-ID" sz="3200" dirty="0" err="1">
                <a:latin typeface="Tw Cen MT Condensed Extra Bold" panose="020B0803020202020204" pitchFamily="34" charset="0"/>
              </a:rPr>
              <a:t>hukum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Taurat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segala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perintah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ketentuannya</a:t>
            </a:r>
            <a:r>
              <a:rPr lang="en-ID" sz="3200" dirty="0">
                <a:latin typeface="Tw Cen MT Condensed Extra Bold" panose="020B0803020202020204" pitchFamily="34" charset="0"/>
              </a:rPr>
              <a:t>", </a:t>
            </a:r>
            <a:r>
              <a:rPr lang="en-ID" sz="3200" dirty="0" err="1">
                <a:latin typeface="Tw Cen MT Condensed Extra Bold" panose="020B0803020202020204" pitchFamily="34" charset="0"/>
              </a:rPr>
              <a:t>atau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keseluruhan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Perjanjian</a:t>
            </a:r>
            <a:r>
              <a:rPr lang="en-ID" sz="3200" dirty="0">
                <a:latin typeface="Tw Cen MT Condensed Extra Bold" panose="020B0803020202020204" pitchFamily="34" charset="0"/>
              </a:rPr>
              <a:t> Lama. </a:t>
            </a:r>
          </a:p>
        </p:txBody>
      </p:sp>
      <p:sp>
        <p:nvSpPr>
          <p:cNvPr id="39" name="Rectangle 22">
            <a:extLst>
              <a:ext uri="{FF2B5EF4-FFF2-40B4-BE49-F238E27FC236}">
                <a16:creationId xmlns:a16="http://schemas.microsoft.com/office/drawing/2014/main" id="{D9759409-BDF8-4BFD-9AF3-4B5C04C2A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6350" y="0"/>
            <a:ext cx="405765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F80E71-C0FF-BE56-83D3-B54814953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18" r="40418"/>
          <a:stretch/>
        </p:blipFill>
        <p:spPr>
          <a:xfrm>
            <a:off x="5595801" y="685801"/>
            <a:ext cx="3088341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57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6B9B2-D310-87FF-0BE1-19FB301F4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5" r="7868"/>
          <a:stretch/>
        </p:blipFill>
        <p:spPr>
          <a:xfrm>
            <a:off x="20" y="2"/>
            <a:ext cx="4640239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6533" y="0"/>
            <a:ext cx="656039" cy="6857455"/>
            <a:chOff x="5395368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D30E5-BC04-E7F8-2249-F5C852DE2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9772" y="1022488"/>
            <a:ext cx="4422328" cy="52983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Sistem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hukum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perjanjian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ditafsirkan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ditambah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disalahgunakan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menjadi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pemisah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menjauhkan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Yahudi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bukan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Yahudi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endParaRPr lang="en-ID" dirty="0">
              <a:solidFill>
                <a:schemeClr val="bg1">
                  <a:alpha val="80000"/>
                </a:schemeClr>
              </a:solidFill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Melalui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Kristus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semua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perbedaan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kesukuan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diruntuhkan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dipersatukan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Kristus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sebagai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sesama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pewaris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kerajaan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surga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9291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5FA81-99B0-DE63-7CEA-A448AA2B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YESUS, PENGKHOTBAH PERDAMAIAN</a:t>
            </a:r>
            <a:br>
              <a:rPr lang="en-ID" sz="4700" dirty="0"/>
            </a:b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26 </a:t>
            </a: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Juli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4B712-2455-D143-1978-42AC3ED54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9384"/>
            <a:ext cx="4804741" cy="45452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4000" dirty="0" err="1">
                <a:latin typeface="Impact" panose="020B0806030902050204" pitchFamily="34" charset="0"/>
              </a:rPr>
              <a:t>Efesus</a:t>
            </a:r>
            <a:r>
              <a:rPr lang="en-ID" sz="4000" dirty="0">
                <a:latin typeface="Impact" panose="020B0806030902050204" pitchFamily="34" charset="0"/>
              </a:rPr>
              <a:t> 2:17-18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datang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memberitakan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damai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sejahtera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200" dirty="0">
                <a:latin typeface="Tw Cen MT Condensed Extra Bold" panose="020B0803020202020204" pitchFamily="34" charset="0"/>
              </a:rPr>
              <a:t> yang "</a:t>
            </a:r>
            <a:r>
              <a:rPr lang="en-ID" sz="3200" dirty="0" err="1">
                <a:latin typeface="Tw Cen MT Condensed Extra Bold" panose="020B0803020202020204" pitchFamily="34" charset="0"/>
              </a:rPr>
              <a:t>jauh</a:t>
            </a:r>
            <a:r>
              <a:rPr lang="en-ID" sz="3200" dirty="0">
                <a:latin typeface="Tw Cen MT Condensed Extra Bold" panose="020B0803020202020204" pitchFamily="34" charset="0"/>
              </a:rPr>
              <a:t>"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damai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sejahtera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yang "</a:t>
            </a:r>
            <a:r>
              <a:rPr lang="en-ID" sz="3200" dirty="0" err="1">
                <a:latin typeface="Tw Cen MT Condensed Extra Bold" panose="020B0803020202020204" pitchFamily="34" charset="0"/>
              </a:rPr>
              <a:t>dekat</a:t>
            </a:r>
            <a:r>
              <a:rPr lang="en-ID" sz="3200" dirty="0">
                <a:latin typeface="Tw Cen MT Condensed Extra Bold" panose="020B0803020202020204" pitchFamily="34" charset="0"/>
              </a:rPr>
              <a:t>",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200" dirty="0">
                <a:latin typeface="Tw Cen MT Condensed Extra Bold" panose="020B0803020202020204" pitchFamily="34" charset="0"/>
              </a:rPr>
              <a:t> oleh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kedua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pihak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Roh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beroleh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jalan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masuk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Bapa.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63AC84-786F-A3E4-22FD-DE5A99EB5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5812055" y="2283432"/>
            <a:ext cx="2830168" cy="35438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94611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B99C7E-1D7C-56A6-792E-42C73B45C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" y="0"/>
            <a:ext cx="911961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D175F3-3052-C50C-211B-106298DE3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" y="1"/>
            <a:ext cx="9119615" cy="1325216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KONSEP </a:t>
            </a:r>
            <a:r>
              <a:rPr lang="en-ID" sz="36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perdamaian</a:t>
            </a:r>
            <a:r>
              <a:rPr lang="en-ID" sz="36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36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surat</a:t>
            </a:r>
            <a:r>
              <a:rPr lang="en-ID" sz="36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Efesus</a:t>
            </a:r>
            <a:r>
              <a:rPr lang="en-ID" sz="36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FE6B1-07A8-0254-9C6F-84C09CF80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584" y="1644132"/>
            <a:ext cx="8382828" cy="538038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latin typeface="Tw Cen MT Condensed Extra Bold" panose="020B0803020202020204" pitchFamily="34" charset="0"/>
              </a:rPr>
              <a:t>Paulus </a:t>
            </a:r>
            <a:r>
              <a:rPr lang="en-ID" dirty="0" err="1">
                <a:latin typeface="Tw Cen MT Condensed Extra Bold" panose="020B0803020202020204" pitchFamily="34" charset="0"/>
              </a:rPr>
              <a:t>berpendapat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mewujudkan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kedamaian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</a:t>
            </a:r>
            <a:r>
              <a:rPr lang="en-ID" dirty="0">
                <a:latin typeface="Tw Cen MT Condensed Extra Bold" panose="020B0803020202020204" pitchFamily="34" charset="0"/>
              </a:rPr>
              <a:t> "Karena </a:t>
            </a:r>
            <a:r>
              <a:rPr lang="en-ID" dirty="0" err="1">
                <a:latin typeface="Tw Cen MT Condensed Extra Bold" panose="020B0803020202020204" pitchFamily="34" charset="0"/>
              </a:rPr>
              <a:t>Dialah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damai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sejahtera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," dan </a:t>
            </a:r>
            <a:r>
              <a:rPr lang="en-ID" dirty="0" err="1"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Salib</a:t>
            </a:r>
            <a:r>
              <a:rPr lang="en-ID" dirty="0">
                <a:latin typeface="Tw Cen MT Condensed Extra Bold" panose="020B0803020202020204" pitchFamily="34" charset="0"/>
              </a:rPr>
              <a:t>-Nya </a:t>
            </a:r>
            <a:r>
              <a:rPr lang="en-ID" dirty="0" err="1">
                <a:latin typeface="Tw Cen MT Condensed Extra Bold" panose="020B0803020202020204" pitchFamily="34" charset="0"/>
              </a:rPr>
              <a:t>menciptakannya</a:t>
            </a:r>
            <a:r>
              <a:rPr lang="en-ID" dirty="0">
                <a:latin typeface="Tw Cen MT Condensed Extra Bold" panose="020B0803020202020204" pitchFamily="34" charset="0"/>
              </a:rPr>
              <a:t> [</a:t>
            </a:r>
            <a:r>
              <a:rPr lang="en-ID" dirty="0" err="1">
                <a:latin typeface="Tw Cen MT Condensed Extra Bold" panose="020B0803020202020204" pitchFamily="34" charset="0"/>
              </a:rPr>
              <a:t>Efesus</a:t>
            </a:r>
            <a:r>
              <a:rPr lang="en-ID" dirty="0">
                <a:latin typeface="Tw Cen MT Condensed Extra Bold" panose="020B0803020202020204" pitchFamily="34" charset="0"/>
              </a:rPr>
              <a:t> 2:14-16].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menghancurkan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permusuhan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antara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Yahudi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bukan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Yahudi</a:t>
            </a:r>
            <a:r>
              <a:rPr lang="en-ID" dirty="0">
                <a:latin typeface="Tw Cen MT Condensed Extra Bold" panose="020B0803020202020204" pitchFamily="34" charset="0"/>
              </a:rPr>
              <a:t> [</a:t>
            </a:r>
            <a:r>
              <a:rPr lang="en-ID" dirty="0" err="1">
                <a:latin typeface="Tw Cen MT Condensed Extra Bold" panose="020B0803020202020204" pitchFamily="34" charset="0"/>
              </a:rPr>
              <a:t>Efesus</a:t>
            </a:r>
            <a:r>
              <a:rPr lang="en-ID" dirty="0">
                <a:latin typeface="Tw Cen MT Condensed Extra Bold" panose="020B0803020202020204" pitchFamily="34" charset="0"/>
              </a:rPr>
              <a:t> 2:14-15].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menciptakan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manusia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baru</a:t>
            </a:r>
            <a:r>
              <a:rPr lang="en-ID" dirty="0">
                <a:latin typeface="Tw Cen MT Condensed Extra Bold" panose="020B0803020202020204" pitchFamily="34" charset="0"/>
              </a:rPr>
              <a:t>, yang </a:t>
            </a:r>
            <a:r>
              <a:rPr lang="en-ID" dirty="0" err="1">
                <a:latin typeface="Tw Cen MT Condensed Extra Bold" panose="020B0803020202020204" pitchFamily="34" charset="0"/>
              </a:rPr>
              <a:t>ditandai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hubungan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rekonsiliasi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perdamaian</a:t>
            </a:r>
            <a:r>
              <a:rPr lang="en-ID" dirty="0">
                <a:latin typeface="Tw Cen MT Condensed Extra Bold" panose="020B0803020202020204" pitchFamily="34" charset="0"/>
              </a:rPr>
              <a:t> [</a:t>
            </a:r>
            <a:r>
              <a:rPr lang="en-ID" dirty="0" err="1">
                <a:latin typeface="Tw Cen MT Condensed Extra Bold" panose="020B0803020202020204" pitchFamily="34" charset="0"/>
              </a:rPr>
              <a:t>Efesus</a:t>
            </a:r>
            <a:r>
              <a:rPr lang="en-ID" dirty="0">
                <a:latin typeface="Tw Cen MT Condensed Extra Bold" panose="020B0803020202020204" pitchFamily="34" charset="0"/>
              </a:rPr>
              <a:t> 2:15-17].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Tw Cen MT Condensed Extra Bold" panose="020B0803020202020204" pitchFamily="34" charset="0"/>
              </a:rPr>
              <a:t>Kedamaian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seperti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bukan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tanpa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konflik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tetapi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bergema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konsep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Ibrani</a:t>
            </a:r>
            <a:r>
              <a:rPr lang="en-ID" dirty="0">
                <a:latin typeface="Tw Cen MT Condensed Extra Bold" panose="020B0803020202020204" pitchFamily="34" charset="0"/>
              </a:rPr>
              <a:t> shalom, yang </a:t>
            </a:r>
            <a:r>
              <a:rPr lang="en-ID" dirty="0" err="1">
                <a:latin typeface="Tw Cen MT Condensed Extra Bold" panose="020B0803020202020204" pitchFamily="34" charset="0"/>
              </a:rPr>
              <a:t>berarti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mengalami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keutuhan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kesejahteraan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baik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hubungan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Allah [Roma 5:1] </a:t>
            </a:r>
            <a:r>
              <a:rPr lang="en-ID" dirty="0" err="1">
                <a:latin typeface="Tw Cen MT Condensed Extra Bold" panose="020B0803020202020204" pitchFamily="34" charset="0"/>
              </a:rPr>
              <a:t>maupun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orang lain.</a:t>
            </a:r>
          </a:p>
        </p:txBody>
      </p:sp>
    </p:spTree>
    <p:extLst>
      <p:ext uri="{BB962C8B-B14F-4D97-AF65-F5344CB8AC3E}">
        <p14:creationId xmlns:p14="http://schemas.microsoft.com/office/powerpoint/2010/main" val="2467769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155B43-70AA-9E92-6A12-32D09242D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6C55EA-E5DA-FE29-EF9A-0A665C3A3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57739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Mengapa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YESUS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disebut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b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</a:b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pengkhotbah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perdamaian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2E338-2EA3-03DB-3265-6DE672B3F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237" y="1663148"/>
            <a:ext cx="8051525" cy="519485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6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pesan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perpisahan</a:t>
            </a:r>
            <a:r>
              <a:rPr lang="en-ID" sz="2600" dirty="0">
                <a:latin typeface="Tw Cen MT Condensed Extra Bold" panose="020B0803020202020204" pitchFamily="34" charset="0"/>
              </a:rPr>
              <a:t>-Nya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600" dirty="0">
                <a:latin typeface="Tw Cen MT Condensed Extra Bold" panose="020B0803020202020204" pitchFamily="34" charset="0"/>
              </a:rPr>
              <a:t> para murid, </a:t>
            </a:r>
            <a:r>
              <a:rPr lang="en-ID" sz="26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berjanji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600" dirty="0">
                <a:latin typeface="Tw Cen MT Condensed Extra Bold" panose="020B0803020202020204" pitchFamily="34" charset="0"/>
              </a:rPr>
              <a:t>- 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"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Damai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sejahtera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Kutinggalkan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bagimu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Damai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sejahtera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-Ku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Kuberikan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kepadamu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"</a:t>
            </a:r>
            <a:r>
              <a:rPr lang="en-ID" sz="2600" dirty="0">
                <a:latin typeface="Tw Cen MT Condensed Extra Bold" panose="020B0803020202020204" pitchFamily="34" charset="0"/>
              </a:rPr>
              <a:t> [</a:t>
            </a:r>
            <a:r>
              <a:rPr lang="en-ID" sz="2600" dirty="0" err="1">
                <a:latin typeface="Tw Cen MT Condensed Extra Bold" panose="020B0803020202020204" pitchFamily="34" charset="0"/>
              </a:rPr>
              <a:t>Yohanes</a:t>
            </a:r>
            <a:r>
              <a:rPr lang="en-ID" sz="2600" dirty="0">
                <a:latin typeface="Tw Cen MT Condensed Extra Bold" panose="020B0803020202020204" pitchFamily="34" charset="0"/>
              </a:rPr>
              <a:t> 14:27].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dirty="0" err="1">
                <a:latin typeface="Tw Cen MT Condensed Extra Bold" panose="020B0803020202020204" pitchFamily="34" charset="0"/>
              </a:rPr>
              <a:t>Dia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menyimpulkan</a:t>
            </a:r>
            <a:r>
              <a:rPr lang="en-ID" sz="2600" dirty="0">
                <a:latin typeface="Tw Cen MT Condensed Extra Bold" panose="020B0803020202020204" pitchFamily="34" charset="0"/>
              </a:rPr>
              <a:t>, "</a:t>
            </a:r>
            <a:r>
              <a:rPr lang="en-ID" sz="2600" dirty="0" err="1">
                <a:latin typeface="Tw Cen MT Condensed Extra Bold" panose="020B0803020202020204" pitchFamily="34" charset="0"/>
              </a:rPr>
              <a:t>Semuanya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itu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Kukatakan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kepadamu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supaya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kamu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beroleh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damai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sejahtera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Aku</a:t>
            </a:r>
            <a:r>
              <a:rPr lang="en-ID" sz="2600" dirty="0">
                <a:latin typeface="Tw Cen MT Condensed Extra Bold" panose="020B0803020202020204" pitchFamily="34" charset="0"/>
              </a:rPr>
              <a:t>.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latin typeface="Tw Cen MT Condensed Extra Bold" panose="020B0803020202020204" pitchFamily="34" charset="0"/>
              </a:rPr>
              <a:t> dunia </a:t>
            </a:r>
            <a:r>
              <a:rPr lang="en-ID" sz="2600" dirty="0" err="1">
                <a:latin typeface="Tw Cen MT Condensed Extra Bold" panose="020B0803020202020204" pitchFamily="34" charset="0"/>
              </a:rPr>
              <a:t>kamu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menderita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penganiayaan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kuatkanlah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hatimu</a:t>
            </a:r>
            <a:r>
              <a:rPr lang="en-ID" sz="2600" dirty="0">
                <a:latin typeface="Tw Cen MT Condensed Extra Bold" panose="020B0803020202020204" pitchFamily="34" charset="0"/>
              </a:rPr>
              <a:t>, Aku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mengalahkan</a:t>
            </a:r>
            <a:r>
              <a:rPr lang="en-ID" sz="2600" dirty="0">
                <a:latin typeface="Tw Cen MT Condensed Extra Bold" panose="020B0803020202020204" pitchFamily="34" charset="0"/>
              </a:rPr>
              <a:t> dunia" [</a:t>
            </a:r>
            <a:r>
              <a:rPr lang="en-ID" sz="2600" dirty="0" err="1">
                <a:latin typeface="Tw Cen MT Condensed Extra Bold" panose="020B0803020202020204" pitchFamily="34" charset="0"/>
              </a:rPr>
              <a:t>Yohanes</a:t>
            </a:r>
            <a:r>
              <a:rPr lang="en-ID" sz="2600" dirty="0">
                <a:latin typeface="Tw Cen MT Condensed Extra Bold" panose="020B0803020202020204" pitchFamily="34" charset="0"/>
              </a:rPr>
              <a:t> 16:33].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dirty="0" err="1">
                <a:latin typeface="Tw Cen MT Condensed Extra Bold" panose="020B0803020202020204" pitchFamily="34" charset="0"/>
              </a:rPr>
              <a:t>Setelah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kebangkitan</a:t>
            </a:r>
            <a:r>
              <a:rPr lang="en-ID" sz="2600" dirty="0">
                <a:latin typeface="Tw Cen MT Condensed Extra Bold" panose="020B0803020202020204" pitchFamily="34" charset="0"/>
              </a:rPr>
              <a:t>-Nya,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ketika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menampakkan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diri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600" dirty="0">
                <a:latin typeface="Tw Cen MT Condensed Extra Bold" panose="020B0803020202020204" pitchFamily="34" charset="0"/>
              </a:rPr>
              <a:t> para murid,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berulang</a:t>
            </a:r>
            <a:r>
              <a:rPr lang="en-ID" sz="2600" dirty="0">
                <a:latin typeface="Tw Cen MT Condensed Extra Bold" panose="020B0803020202020204" pitchFamily="34" charset="0"/>
              </a:rPr>
              <a:t> kali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berkata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"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Damai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sejahtera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kamu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" </a:t>
            </a:r>
            <a:r>
              <a:rPr lang="en-ID" sz="2600" dirty="0">
                <a:latin typeface="Tw Cen MT Condensed Extra Bold" panose="020B0803020202020204" pitchFamily="34" charset="0"/>
              </a:rPr>
              <a:t>[</a:t>
            </a:r>
            <a:r>
              <a:rPr lang="en-ID" sz="2600" dirty="0" err="1">
                <a:latin typeface="Tw Cen MT Condensed Extra Bold" panose="020B0803020202020204" pitchFamily="34" charset="0"/>
              </a:rPr>
              <a:t>Yohanes</a:t>
            </a:r>
            <a:r>
              <a:rPr lang="en-ID" sz="2600" dirty="0">
                <a:latin typeface="Tw Cen MT Condensed Extra Bold" panose="020B0803020202020204" pitchFamily="34" charset="0"/>
              </a:rPr>
              <a:t> 20:19, 21, 26].</a:t>
            </a:r>
          </a:p>
        </p:txBody>
      </p:sp>
    </p:spTree>
    <p:extLst>
      <p:ext uri="{BB962C8B-B14F-4D97-AF65-F5344CB8AC3E}">
        <p14:creationId xmlns:p14="http://schemas.microsoft.com/office/powerpoint/2010/main" val="2242056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C381D-6E26-7680-609C-83D91A2DE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829" y="662608"/>
            <a:ext cx="4086381" cy="1251405"/>
          </a:xfrm>
        </p:spPr>
        <p:txBody>
          <a:bodyPr>
            <a:norm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EFESUS 2 : 13, 14</a:t>
            </a:r>
            <a:endParaRPr lang="en-ID" dirty="0">
              <a:latin typeface="Bernard MT Condensed" panose="020508060609050204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AD5846-AD1F-F237-1CBE-0A7223080F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" r="-2" b="-2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7D363-E599-8BFF-0099-1024A0FD6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316" y="2065721"/>
            <a:ext cx="4587406" cy="44271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Medium Cond" panose="020B0606030402020204" pitchFamily="34" charset="0"/>
              </a:rPr>
              <a:t>“</a:t>
            </a:r>
            <a:r>
              <a:rPr lang="en-ID" sz="3200" dirty="0" err="1">
                <a:latin typeface="Franklin Gothic Medium Cond" panose="020B0606030402020204" pitchFamily="34" charset="0"/>
              </a:rPr>
              <a:t>Tetapi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sekarang</a:t>
            </a:r>
            <a:r>
              <a:rPr lang="en-ID" sz="3200" dirty="0">
                <a:latin typeface="Franklin Gothic Medium Cond" panose="020B0606030402020204" pitchFamily="34" charset="0"/>
              </a:rPr>
              <a:t> di </a:t>
            </a:r>
            <a:r>
              <a:rPr lang="en-ID" sz="3200" dirty="0" err="1">
                <a:latin typeface="Franklin Gothic Medium Cond" panose="020B0606030402020204" pitchFamily="34" charset="0"/>
              </a:rPr>
              <a:t>dalam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Kristus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Yesus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kamu</a:t>
            </a:r>
            <a:r>
              <a:rPr lang="en-ID" sz="3200" dirty="0">
                <a:latin typeface="Franklin Gothic Medium Cond" panose="020B0606030402020204" pitchFamily="34" charset="0"/>
              </a:rPr>
              <a:t>, yang </a:t>
            </a:r>
            <a:r>
              <a:rPr lang="en-ID" sz="3200" dirty="0" err="1">
                <a:latin typeface="Franklin Gothic Medium Cond" panose="020B0606030402020204" pitchFamily="34" charset="0"/>
              </a:rPr>
              <a:t>dahulu</a:t>
            </a:r>
            <a:r>
              <a:rPr lang="en-ID" sz="3200" dirty="0">
                <a:latin typeface="Franklin Gothic Medium Cond" panose="020B0606030402020204" pitchFamily="34" charset="0"/>
              </a:rPr>
              <a:t> "</a:t>
            </a:r>
            <a:r>
              <a:rPr lang="en-ID" sz="3200" dirty="0" err="1">
                <a:latin typeface="Franklin Gothic Medium Cond" panose="020B0606030402020204" pitchFamily="34" charset="0"/>
              </a:rPr>
              <a:t>jauh</a:t>
            </a:r>
            <a:r>
              <a:rPr lang="en-ID" sz="3200" dirty="0">
                <a:latin typeface="Franklin Gothic Medium Cond" panose="020B0606030402020204" pitchFamily="34" charset="0"/>
              </a:rPr>
              <a:t>", </a:t>
            </a:r>
            <a:r>
              <a:rPr lang="en-ID" sz="3200" dirty="0" err="1">
                <a:latin typeface="Franklin Gothic Medium Cond" panose="020B0606030402020204" pitchFamily="34" charset="0"/>
              </a:rPr>
              <a:t>sudah</a:t>
            </a:r>
            <a:r>
              <a:rPr lang="en-ID" sz="3200" dirty="0">
                <a:latin typeface="Franklin Gothic Medium Cond" panose="020B0606030402020204" pitchFamily="34" charset="0"/>
              </a:rPr>
              <a:t> menjadi "</a:t>
            </a:r>
            <a:r>
              <a:rPr lang="en-ID" sz="3200" dirty="0" err="1">
                <a:latin typeface="Franklin Gothic Medium Cond" panose="020B0606030402020204" pitchFamily="34" charset="0"/>
              </a:rPr>
              <a:t>dekat</a:t>
            </a:r>
            <a:r>
              <a:rPr lang="en-ID" sz="3200" dirty="0">
                <a:latin typeface="Franklin Gothic Medium Cond" panose="020B0606030402020204" pitchFamily="34" charset="0"/>
              </a:rPr>
              <a:t>" oleh </a:t>
            </a:r>
            <a:r>
              <a:rPr lang="en-ID" sz="3200" dirty="0" err="1">
                <a:latin typeface="Franklin Gothic Medium Cond" panose="020B0606030402020204" pitchFamily="34" charset="0"/>
              </a:rPr>
              <a:t>darah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Kristus</a:t>
            </a:r>
            <a:r>
              <a:rPr lang="en-ID" sz="3200" dirty="0">
                <a:latin typeface="Franklin Gothic Medium Cond" panose="020B0606030402020204" pitchFamily="34" charset="0"/>
              </a:rPr>
              <a:t>. Karena </a:t>
            </a:r>
            <a:r>
              <a:rPr lang="en-ID" sz="3200" dirty="0" err="1">
                <a:latin typeface="Franklin Gothic Medium Cond" panose="020B0606030402020204" pitchFamily="34" charset="0"/>
              </a:rPr>
              <a:t>Dialah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damai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sejahtera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kita</a:t>
            </a:r>
            <a:r>
              <a:rPr lang="en-ID" sz="3200" dirty="0">
                <a:latin typeface="Franklin Gothic Medium Cond" panose="020B0606030402020204" pitchFamily="34" charset="0"/>
              </a:rPr>
              <a:t>, yang </a:t>
            </a:r>
            <a:r>
              <a:rPr lang="en-ID" sz="3200" dirty="0" err="1">
                <a:latin typeface="Franklin Gothic Medium Cond" panose="020B0606030402020204" pitchFamily="34" charset="0"/>
              </a:rPr>
              <a:t>telah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mempersatukan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kedua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pihak</a:t>
            </a:r>
            <a:r>
              <a:rPr lang="en-ID" sz="3200" dirty="0">
                <a:latin typeface="Franklin Gothic Medium Cond" panose="020B0606030402020204" pitchFamily="34" charset="0"/>
              </a:rPr>
              <a:t> dan yang </a:t>
            </a:r>
            <a:r>
              <a:rPr lang="en-ID" sz="3200" dirty="0" err="1">
                <a:latin typeface="Franklin Gothic Medium Cond" panose="020B0606030402020204" pitchFamily="34" charset="0"/>
              </a:rPr>
              <a:t>telah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merubuhkan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tembok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pemisah</a:t>
            </a:r>
            <a:r>
              <a:rPr lang="en-ID" sz="3200" dirty="0">
                <a:latin typeface="Franklin Gothic Medium Cond" panose="020B0606030402020204" pitchFamily="34" charset="0"/>
              </a:rPr>
              <a:t>, </a:t>
            </a:r>
            <a:r>
              <a:rPr lang="en-ID" sz="3200" dirty="0" err="1">
                <a:latin typeface="Franklin Gothic Medium Cond" panose="020B0606030402020204" pitchFamily="34" charset="0"/>
              </a:rPr>
              <a:t>yaitu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perseteruan</a:t>
            </a:r>
            <a:r>
              <a:rPr lang="en-ID" sz="3200" dirty="0">
                <a:latin typeface="Franklin Gothic Medium Cond" panose="020B0606030402020204" pitchFamily="34" charset="0"/>
              </a:rPr>
              <a:t>.”</a:t>
            </a:r>
          </a:p>
          <a:p>
            <a:endParaRPr lang="en-ID" sz="3200" dirty="0">
              <a:latin typeface="Franklin Gothic Medium Cond" panose="020B0606030402020204" pitchFamily="34" charset="0"/>
            </a:endParaRPr>
          </a:p>
          <a:p>
            <a:endParaRPr lang="en-ID" sz="32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637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00F1AD-6C95-E64E-507B-30436AB81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89" r="28069"/>
          <a:stretch/>
        </p:blipFill>
        <p:spPr>
          <a:xfrm>
            <a:off x="20" y="10"/>
            <a:ext cx="3409931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72963" y="-1"/>
            <a:ext cx="663180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B258B-4F5C-B9B1-9476-B8DAE551E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1435" y="565703"/>
            <a:ext cx="5182540" cy="5976731"/>
          </a:xfrm>
        </p:spPr>
        <p:txBody>
          <a:bodyPr>
            <a:noAutofit/>
          </a:bodyPr>
          <a:lstStyle/>
          <a:p>
            <a:r>
              <a:rPr lang="en-ID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mengkhotbahkan</a:t>
            </a:r>
            <a:r>
              <a:rPr lang="en-ID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damai</a:t>
            </a:r>
            <a:r>
              <a:rPr lang="en-ID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sejahtera</a:t>
            </a:r>
            <a:r>
              <a:rPr lang="en-ID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"</a:t>
            </a:r>
            <a:r>
              <a:rPr lang="en-ID" dirty="0">
                <a:solidFill>
                  <a:srgbClr val="FFFFFF"/>
                </a:solidFill>
                <a:latin typeface="Gill Sans Nova Cond Ultra Bold" panose="020B0B04020104020203" pitchFamily="34" charset="0"/>
              </a:rPr>
              <a:t>yang </a:t>
            </a:r>
            <a:r>
              <a:rPr lang="en-ID" dirty="0" err="1">
                <a:solidFill>
                  <a:srgbClr val="FFFFFF"/>
                </a:solidFill>
                <a:latin typeface="Gill Sans Nova Cond Ultra Bold" panose="020B0B04020104020203" pitchFamily="34" charset="0"/>
              </a:rPr>
              <a:t>jauh</a:t>
            </a:r>
            <a:r>
              <a:rPr lang="en-ID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" [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Orang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percaya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bukan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Yahudi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sebelum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mereka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bertobat</a:t>
            </a:r>
            <a:r>
              <a:rPr lang="en-ID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] dan "</a:t>
            </a:r>
            <a:r>
              <a:rPr lang="en-ID" dirty="0">
                <a:solidFill>
                  <a:srgbClr val="FFFFFF"/>
                </a:solidFill>
                <a:latin typeface="Gill Sans Nova Cond Ultra Bold" panose="020B0B04020104020203" pitchFamily="34" charset="0"/>
              </a:rPr>
              <a:t>yang </a:t>
            </a:r>
            <a:r>
              <a:rPr lang="en-ID" dirty="0" err="1">
                <a:solidFill>
                  <a:srgbClr val="FFFFFF"/>
                </a:solidFill>
                <a:latin typeface="Gill Sans Nova Cond Ultra Bold" panose="020B0B04020104020203" pitchFamily="34" charset="0"/>
              </a:rPr>
              <a:t>dekat</a:t>
            </a:r>
            <a:r>
              <a:rPr lang="en-ID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" [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Orang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percaya</a:t>
            </a:r>
            <a:r>
              <a:rPr lang="en-ID" dirty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Eras Demi ITC" panose="020B0805030504020804" pitchFamily="34" charset="0"/>
              </a:rPr>
              <a:t>Yahudi</a:t>
            </a:r>
            <a:r>
              <a:rPr lang="en-ID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]. </a:t>
            </a:r>
            <a:r>
              <a:rPr lang="en-ID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Setelah</a:t>
            </a:r>
            <a:r>
              <a:rPr lang="en-ID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menerima</a:t>
            </a:r>
            <a:r>
              <a:rPr lang="en-ID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pernyataan</a:t>
            </a:r>
            <a:r>
              <a:rPr lang="en-ID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semua</a:t>
            </a:r>
            <a:r>
              <a:rPr lang="en-ID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orang </a:t>
            </a:r>
            <a:r>
              <a:rPr lang="en-ID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percaya</a:t>
            </a:r>
            <a:r>
              <a:rPr lang="en-ID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mengalami</a:t>
            </a:r>
            <a:r>
              <a:rPr lang="en-ID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berkat</a:t>
            </a:r>
            <a:r>
              <a:rPr lang="en-ID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besar</a:t>
            </a:r>
            <a:r>
              <a:rPr lang="en-ID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endParaRPr lang="en-ID" dirty="0">
              <a:solidFill>
                <a:schemeClr val="bg1">
                  <a:alpha val="80000"/>
                </a:schemeClr>
              </a:solidFill>
              <a:latin typeface="Tw Cen MT Condensed Extra Bold" panose="020B0803020202020204" pitchFamily="34" charset="0"/>
            </a:endParaRPr>
          </a:p>
          <a:p>
            <a:pPr marL="0" indent="0">
              <a:buNone/>
            </a:pP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Semua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perlu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belajar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menjadi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pengkhotbah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perdamaian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yang </a:t>
            </a:r>
            <a:r>
              <a:rPr lang="en-ID" dirty="0" err="1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menentang</a:t>
            </a:r>
            <a:r>
              <a:rPr lang="en-ID" dirty="0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perselisihan</a:t>
            </a:r>
            <a:r>
              <a:rPr lang="en-ID" dirty="0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hidup</a:t>
            </a:r>
            <a:r>
              <a:rPr lang="en-ID" dirty="0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dalam</a:t>
            </a:r>
            <a:r>
              <a:rPr lang="en-ID" dirty="0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damai</a:t>
            </a:r>
            <a:r>
              <a:rPr lang="en-ID" dirty="0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sejahtera</a:t>
            </a:r>
            <a:r>
              <a:rPr lang="en-ID" dirty="0">
                <a:solidFill>
                  <a:srgbClr val="00B0F0">
                    <a:alpha val="80000"/>
                  </a:srgbClr>
                </a:solidFill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1426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7075EF-042E-DBC4-71C1-DA23CD9D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GEREJA, BAIT KUDUS</a:t>
            </a:r>
            <a:br>
              <a:rPr lang="en-ID" sz="4700" dirty="0"/>
            </a:b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27 </a:t>
            </a: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Juli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6EC7C-2B05-B158-96E7-5C0D887E9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97" y="3900027"/>
            <a:ext cx="4889023" cy="28535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Melalui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Salib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MENGHANCURKAN </a:t>
            </a:r>
            <a:r>
              <a:rPr lang="en-ID" dirty="0" err="1">
                <a:latin typeface="Franklin Gothic Demi Cond" panose="020B0706030402020204" pitchFamily="34" charset="0"/>
              </a:rPr>
              <a:t>semua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memisahkan</a:t>
            </a:r>
            <a:r>
              <a:rPr lang="en-ID" dirty="0"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latin typeface="Franklin Gothic Demi Cond" panose="020B0706030402020204" pitchFamily="34" charset="0"/>
              </a:rPr>
              <a:t>percaya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Yahudi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latin typeface="Franklin Gothic Demi Cond" panose="020B0706030402020204" pitchFamily="34" charset="0"/>
              </a:rPr>
              <a:t>Yahudi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termasuk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penyalahgunaan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hukum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memperlebar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jurang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pemisah</a:t>
            </a:r>
            <a:r>
              <a:rPr lang="en-ID" dirty="0">
                <a:latin typeface="Franklin Gothic Demi Cond" panose="020B0706030402020204" pitchFamily="34" charset="0"/>
              </a:rPr>
              <a:t> [</a:t>
            </a:r>
            <a:r>
              <a:rPr lang="en-ID" dirty="0" err="1">
                <a:latin typeface="Franklin Gothic Demi Cond" panose="020B0706030402020204" pitchFamily="34" charset="0"/>
              </a:rPr>
              <a:t>Efesus</a:t>
            </a:r>
            <a:r>
              <a:rPr lang="en-ID" dirty="0">
                <a:latin typeface="Franklin Gothic Demi Cond" panose="020B0706030402020204" pitchFamily="34" charset="0"/>
              </a:rPr>
              <a:t> 2:11-18].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09979-FB48-709F-24FD-1812B6381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217" y="3900027"/>
            <a:ext cx="2288278" cy="27221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DBAD02-D9CB-1FA5-CD92-1F2561AEB608}"/>
              </a:ext>
            </a:extLst>
          </p:cNvPr>
          <p:cNvSpPr txBox="1"/>
          <p:nvPr/>
        </p:nvSpPr>
        <p:spPr>
          <a:xfrm>
            <a:off x="398594" y="1865935"/>
            <a:ext cx="8344521" cy="181588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Kematian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memiliki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MANFAAT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vertikal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membangun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hubungan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Allah [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2:1-10] dan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manfaat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horizontal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mempererat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hubungan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orang lain [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2:11-22]. </a:t>
            </a:r>
          </a:p>
        </p:txBody>
      </p:sp>
    </p:spTree>
    <p:extLst>
      <p:ext uri="{BB962C8B-B14F-4D97-AF65-F5344CB8AC3E}">
        <p14:creationId xmlns:p14="http://schemas.microsoft.com/office/powerpoint/2010/main" val="3934540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5F2051-9412-FF2A-9048-57B52FAE9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015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91469-E6FC-0012-140C-0B6DFD670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2" y="3154024"/>
            <a:ext cx="8759687" cy="365427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Yesus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juga MEMBANGUN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sebuah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bait kudus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baru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menakjubkan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terdiri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dari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orang-orang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percaya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. </a:t>
            </a:r>
          </a:p>
          <a:p>
            <a:pPr marL="0" indent="0">
              <a:buNone/>
            </a:pP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Orang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bukan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Yahudi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yang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pernah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dikucilkan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penyembahan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bait-bait yang kudus,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sekarang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bergabung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orang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percaya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Yahudi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menjadi bait kudus yang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baru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semua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menjadi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bagian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gereja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Allah, "bait Allah yang kudus di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" [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2:19-22]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mendapat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hak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istimewa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hidup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keakraban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saudara-saudari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8437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41" y="181576"/>
            <a:ext cx="886772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D504E6-F58A-7DCC-D36B-7A3E1FB87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9273" r="-1" b="-1"/>
          <a:stretch/>
        </p:blipFill>
        <p:spPr>
          <a:xfrm>
            <a:off x="135731" y="182880"/>
            <a:ext cx="8867728" cy="64997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9F3CA-6C11-37E4-E63F-22548A078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526299"/>
            <a:ext cx="8025020" cy="2940761"/>
          </a:xfrm>
          <a:solidFill>
            <a:schemeClr val="bg1">
              <a:alpha val="64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Rasul Paulus </a:t>
            </a:r>
            <a:r>
              <a:rPr lang="en-ID" dirty="0" err="1">
                <a:latin typeface="Tw Cen MT Condensed Extra Bold" panose="020B0803020202020204" pitchFamily="34" charset="0"/>
              </a:rPr>
              <a:t>menggunakan</a:t>
            </a:r>
            <a:r>
              <a:rPr lang="en-ID" dirty="0">
                <a:latin typeface="Tw Cen MT Condensed Extra Bold" panose="020B0803020202020204" pitchFamily="34" charset="0"/>
              </a:rPr>
              <a:t> METAFORA bait kudus </a:t>
            </a:r>
            <a:r>
              <a:rPr lang="en-ID" dirty="0" err="1">
                <a:latin typeface="Tw Cen MT Condensed Extra Bold" panose="020B0803020202020204" pitchFamily="34" charset="0"/>
              </a:rPr>
              <a:t>sebagai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gambaran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puncak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bagi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penyatuan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penuh</a:t>
            </a:r>
            <a:r>
              <a:rPr lang="en-ID" dirty="0">
                <a:latin typeface="Tw Cen MT Condensed Extra Bold" panose="020B0803020202020204" pitchFamily="34" charset="0"/>
              </a:rPr>
              <a:t> orang </a:t>
            </a:r>
            <a:r>
              <a:rPr lang="en-ID" dirty="0" err="1">
                <a:latin typeface="Tw Cen MT Condensed Extra Bold" panose="020B0803020202020204" pitchFamily="34" charset="0"/>
              </a:rPr>
              <a:t>Yahudi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bukan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Yahudi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gereja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Orang </a:t>
            </a:r>
            <a:r>
              <a:rPr lang="en-ID" dirty="0" err="1">
                <a:latin typeface="Tw Cen MT Condensed Extra Bold" panose="020B0803020202020204" pitchFamily="34" charset="0"/>
              </a:rPr>
              <a:t>bukan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Yahudi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mendapatkan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akses</a:t>
            </a:r>
            <a:r>
              <a:rPr lang="en-ID" dirty="0">
                <a:latin typeface="Tw Cen MT Condensed Extra Bold" panose="020B0803020202020204" pitchFamily="34" charset="0"/>
              </a:rPr>
              <a:t> [</a:t>
            </a:r>
            <a:r>
              <a:rPr lang="en-ID" dirty="0" err="1">
                <a:latin typeface="Tw Cen MT Condensed Extra Bold" panose="020B0803020202020204" pitchFamily="34" charset="0"/>
              </a:rPr>
              <a:t>Efesus</a:t>
            </a:r>
            <a:r>
              <a:rPr lang="en-ID" dirty="0">
                <a:latin typeface="Tw Cen MT Condensed Extra Bold" panose="020B0803020202020204" pitchFamily="34" charset="0"/>
              </a:rPr>
              <a:t> 2:18] </a:t>
            </a:r>
            <a:r>
              <a:rPr lang="en-ID" dirty="0" err="1">
                <a:latin typeface="Tw Cen MT Condensed Extra Bold" panose="020B0803020202020204" pitchFamily="34" charset="0"/>
              </a:rPr>
              <a:t>tetapi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sendiri</a:t>
            </a:r>
            <a:r>
              <a:rPr lang="en-ID" dirty="0">
                <a:latin typeface="Tw Cen MT Condensed Extra Bold" panose="020B0803020202020204" pitchFamily="34" charset="0"/>
              </a:rPr>
              <a:t> menjadi </a:t>
            </a:r>
            <a:r>
              <a:rPr lang="en-ID" dirty="0" err="1">
                <a:latin typeface="Tw Cen MT Condensed Extra Bold" panose="020B0803020202020204" pitchFamily="34" charset="0"/>
              </a:rPr>
              <a:t>bahan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bangunan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bait kudus </a:t>
            </a:r>
            <a:r>
              <a:rPr lang="en-ID" dirty="0" err="1">
                <a:latin typeface="Tw Cen MT Condensed Extra Bold" panose="020B0803020202020204" pitchFamily="34" charset="0"/>
              </a:rPr>
              <a:t>baru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dirancang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sebagai</a:t>
            </a:r>
            <a:r>
              <a:rPr lang="en-ID" dirty="0">
                <a:latin typeface="Tw Cen MT Condensed Extra Bold" panose="020B0803020202020204" pitchFamily="34" charset="0"/>
              </a:rPr>
              <a:t> "</a:t>
            </a:r>
            <a:r>
              <a:rPr lang="en-ID" dirty="0" err="1">
                <a:latin typeface="Tw Cen MT Condensed Extra Bold" panose="020B0803020202020204" pitchFamily="34" charset="0"/>
              </a:rPr>
              <a:t>tempat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kediaman</a:t>
            </a:r>
            <a:r>
              <a:rPr lang="en-ID" dirty="0">
                <a:latin typeface="Tw Cen MT Condensed Extra Bold" panose="020B0803020202020204" pitchFamily="34" charset="0"/>
              </a:rPr>
              <a:t> Allah di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Roh</a:t>
            </a:r>
            <a:r>
              <a:rPr lang="en-ID" dirty="0">
                <a:latin typeface="Tw Cen MT Condensed Extra Bold" panose="020B0803020202020204" pitchFamily="34" charset="0"/>
              </a:rPr>
              <a:t>" [</a:t>
            </a:r>
            <a:r>
              <a:rPr lang="en-ID" dirty="0" err="1">
                <a:latin typeface="Tw Cen MT Condensed Extra Bold" panose="020B0803020202020204" pitchFamily="34" charset="0"/>
              </a:rPr>
              <a:t>Efesus</a:t>
            </a:r>
            <a:r>
              <a:rPr lang="en-ID" dirty="0">
                <a:latin typeface="Tw Cen MT Condensed Extra Bold" panose="020B0803020202020204" pitchFamily="34" charset="0"/>
              </a:rPr>
              <a:t> 2:22].</a:t>
            </a:r>
          </a:p>
        </p:txBody>
      </p:sp>
    </p:spTree>
    <p:extLst>
      <p:ext uri="{BB962C8B-B14F-4D97-AF65-F5344CB8AC3E}">
        <p14:creationId xmlns:p14="http://schemas.microsoft.com/office/powerpoint/2010/main" val="3857964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58C82D2-BF53-87CF-14DE-FF63502D9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27" r="1" b="23089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A9D16-CED4-24FB-D015-37B9288CB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78" y="4018143"/>
            <a:ext cx="8061357" cy="2518859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Metafora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bait kudus juga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digunakan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memvisualisasikan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kekudusan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gereja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peran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Allah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mendirikan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menumbuhkan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gereja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keakraban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orang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percaya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gereja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[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2:21-22]. </a:t>
            </a:r>
          </a:p>
          <a:p>
            <a:pPr marL="0" indent="0">
              <a:buNone/>
            </a:pP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GEREJA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dapat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mengakui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identitasnya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sebagai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"bait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dari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Allah yang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hidup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" [2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Korintus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6:16].</a:t>
            </a:r>
          </a:p>
        </p:txBody>
      </p:sp>
    </p:spTree>
    <p:extLst>
      <p:ext uri="{BB962C8B-B14F-4D97-AF65-F5344CB8AC3E}">
        <p14:creationId xmlns:p14="http://schemas.microsoft.com/office/powerpoint/2010/main" val="686808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F022C-88C2-7B65-9831-5A00FFD87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37D43-F066-C3ED-F0AC-8A956754D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3503C-F988-7D9B-D393-0B6FDE57144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575" y="0"/>
            <a:ext cx="9144000" cy="6870701"/>
          </a:xfrm>
          <a:prstGeom prst="rect">
            <a:avLst/>
          </a:prstGeom>
          <a:solidFill>
            <a:srgbClr val="99FFCC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ADC9A7-73DA-0A1C-DB71-C5BCDC04AF15}"/>
              </a:ext>
            </a:extLst>
          </p:cNvPr>
          <p:cNvSpPr txBox="1">
            <a:spLocks/>
          </p:cNvSpPr>
          <p:nvPr/>
        </p:nvSpPr>
        <p:spPr>
          <a:xfrm>
            <a:off x="-28575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1C4B3C-C8DA-46FA-B1C7-C33B8EEFBE98}"/>
              </a:ext>
            </a:extLst>
          </p:cNvPr>
          <p:cNvSpPr/>
          <p:nvPr/>
        </p:nvSpPr>
        <p:spPr>
          <a:xfrm>
            <a:off x="327451" y="54818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4E0288-E7E1-533F-8199-B9FEAD1A39BE}"/>
              </a:ext>
            </a:extLst>
          </p:cNvPr>
          <p:cNvSpPr/>
          <p:nvPr/>
        </p:nvSpPr>
        <p:spPr>
          <a:xfrm>
            <a:off x="313161" y="12221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47DF33-174B-AC83-3B22-A8BFDE00E845}"/>
              </a:ext>
            </a:extLst>
          </p:cNvPr>
          <p:cNvSpPr/>
          <p:nvPr/>
        </p:nvSpPr>
        <p:spPr>
          <a:xfrm>
            <a:off x="332213" y="23368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D4900D-C5F9-7593-A4CD-2118D35C90D2}"/>
              </a:ext>
            </a:extLst>
          </p:cNvPr>
          <p:cNvSpPr/>
          <p:nvPr/>
        </p:nvSpPr>
        <p:spPr>
          <a:xfrm>
            <a:off x="312887" y="34219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C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F39192-9520-5ABB-58F6-379C7D35BC97}"/>
              </a:ext>
            </a:extLst>
          </p:cNvPr>
          <p:cNvSpPr/>
          <p:nvPr/>
        </p:nvSpPr>
        <p:spPr>
          <a:xfrm>
            <a:off x="312887" y="44862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B53107-3A75-E543-B51C-A0A1513719B5}"/>
              </a:ext>
            </a:extLst>
          </p:cNvPr>
          <p:cNvSpPr txBox="1"/>
          <p:nvPr/>
        </p:nvSpPr>
        <p:spPr>
          <a:xfrm>
            <a:off x="1116746" y="1345941"/>
            <a:ext cx="7685517" cy="830997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Salib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Kristus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dapat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menyembuhkan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keretakan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permusuhan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semua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perpecahan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dapat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diselesaikan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19B0B4-ADFA-9AFF-7A98-FECD6FB11333}"/>
              </a:ext>
            </a:extLst>
          </p:cNvPr>
          <p:cNvSpPr txBox="1"/>
          <p:nvPr/>
        </p:nvSpPr>
        <p:spPr>
          <a:xfrm>
            <a:off x="1107220" y="2451140"/>
            <a:ext cx="7685517" cy="830997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REKONSILIASI </a:t>
            </a:r>
            <a:r>
              <a:rPr lang="en-ID" sz="2400" dirty="0" err="1">
                <a:latin typeface="Impact" panose="020B0806030902050204" pitchFamily="34" charset="0"/>
              </a:rPr>
              <a:t>dengan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mengesampingkan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masalah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apapun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memperbaiki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hubungan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rusak</a:t>
            </a:r>
            <a:r>
              <a:rPr lang="en-ID" sz="2400" dirty="0"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19E23B-8F84-BBED-977D-4CAEB5477C0D}"/>
              </a:ext>
            </a:extLst>
          </p:cNvPr>
          <p:cNvSpPr txBox="1"/>
          <p:nvPr/>
        </p:nvSpPr>
        <p:spPr>
          <a:xfrm>
            <a:off x="1085850" y="3572427"/>
            <a:ext cx="772593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Melalui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Kristus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semua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perbedaan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kesukuan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diruntuhkan</a:t>
            </a:r>
            <a:r>
              <a:rPr lang="en-ID" sz="2000" dirty="0">
                <a:latin typeface="Impact" panose="020B0806030902050204" pitchFamily="34" charset="0"/>
              </a:rPr>
              <a:t>, dan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dipersatukan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dalam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Kristus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sebagai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sesama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pewaris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kerajaan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surga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AF0E3A-441F-42F6-DF47-CC3A087F996C}"/>
              </a:ext>
            </a:extLst>
          </p:cNvPr>
          <p:cNvSpPr txBox="1"/>
          <p:nvPr/>
        </p:nvSpPr>
        <p:spPr>
          <a:xfrm>
            <a:off x="1076324" y="4504018"/>
            <a:ext cx="7735461" cy="769441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Kita </a:t>
            </a:r>
            <a:r>
              <a:rPr lang="en-ID" sz="2200" dirty="0" err="1">
                <a:latin typeface="Impact" panose="020B0806030902050204" pitchFamily="34" charset="0"/>
              </a:rPr>
              <a:t>perlu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belajar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menjadi </a:t>
            </a:r>
            <a:r>
              <a:rPr lang="en-ID" sz="2200" dirty="0" err="1">
                <a:latin typeface="Impact" panose="020B0806030902050204" pitchFamily="34" charset="0"/>
              </a:rPr>
              <a:t>pengkhotbah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perdamaian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menentang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perselisihan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hidup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dalam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damai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sejahtera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552F57-5634-1120-CD4F-CC2C14A45AB2}"/>
              </a:ext>
            </a:extLst>
          </p:cNvPr>
          <p:cNvSpPr txBox="1"/>
          <p:nvPr/>
        </p:nvSpPr>
        <p:spPr>
          <a:xfrm>
            <a:off x="1076324" y="5484071"/>
            <a:ext cx="7735460" cy="1015663"/>
          </a:xfrm>
          <a:prstGeom prst="rect">
            <a:avLst/>
          </a:prstGeom>
          <a:solidFill>
            <a:srgbClr val="7E0000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Kita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semua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menjadi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bagian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gereja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Allah, "bait Allah yang kudus di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"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mendapat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hak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istimewa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hidup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keakraban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saudara-saudari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7847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415510-1D2D-BEA5-CD44-9FDBA86DC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69" r="33667" b="-2"/>
          <a:stretch/>
        </p:blipFill>
        <p:spPr>
          <a:xfrm>
            <a:off x="20" y="2"/>
            <a:ext cx="4640239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6533" y="0"/>
            <a:ext cx="656039" cy="6857455"/>
            <a:chOff x="5395368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A8C02-0AAC-57D5-3942-501563748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150" y="457200"/>
            <a:ext cx="4038599" cy="59817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penafsiran</a:t>
            </a:r>
            <a:r>
              <a:rPr lang="en-ID" sz="2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Yahudi</a:t>
            </a:r>
            <a:r>
              <a:rPr lang="en-ID" sz="2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ketika</a:t>
            </a:r>
            <a:r>
              <a:rPr lang="en-ID" sz="2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Mesias</a:t>
            </a:r>
            <a:r>
              <a:rPr lang="en-ID" sz="2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datang</a:t>
            </a:r>
            <a:r>
              <a:rPr lang="en-ID" sz="2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Dia </a:t>
            </a:r>
            <a:r>
              <a:rPr lang="en-ID" sz="2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diharapkan</a:t>
            </a:r>
            <a:r>
              <a:rPr lang="en-ID" sz="2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menyelamatkan</a:t>
            </a:r>
            <a:r>
              <a:rPr lang="en-ID" sz="2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meninggikan</a:t>
            </a:r>
            <a:r>
              <a:rPr lang="en-ID" sz="2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Yahudi</a:t>
            </a:r>
            <a:r>
              <a:rPr lang="en-ID" sz="2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menghancurkan</a:t>
            </a:r>
            <a:r>
              <a:rPr lang="en-ID" sz="2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mempermalukan</a:t>
            </a:r>
            <a:r>
              <a:rPr lang="en-ID" sz="2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bukan</a:t>
            </a:r>
            <a:r>
              <a:rPr lang="en-ID" sz="2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Yahudi</a:t>
            </a:r>
            <a:r>
              <a:rPr lang="en-ID" sz="24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.</a:t>
            </a:r>
            <a:r>
              <a:rPr lang="en-ID" sz="2400" dirty="0">
                <a:solidFill>
                  <a:srgbClr val="FFFFFF"/>
                </a:solidFill>
              </a:rPr>
              <a:t> </a:t>
            </a:r>
          </a:p>
          <a:p>
            <a:pPr marL="0" indent="0">
              <a:buNone/>
            </a:pPr>
            <a:endParaRPr lang="en-ID" sz="2400" dirty="0">
              <a:solidFill>
                <a:srgbClr val="FFFFFF"/>
              </a:solidFill>
              <a:latin typeface="Impact" panose="020B0806030902050204" pitchFamily="34" charset="0"/>
            </a:endParaRPr>
          </a:p>
          <a:p>
            <a:pPr marL="0" indent="0">
              <a:buNone/>
            </a:pPr>
            <a:r>
              <a:rPr lang="en-ID" sz="2400" dirty="0" err="1">
                <a:solidFill>
                  <a:srgbClr val="FFFFFF"/>
                </a:solidFill>
                <a:latin typeface="Impact" panose="020B0806030902050204" pitchFamily="34" charset="0"/>
              </a:rPr>
              <a:t>Namun</a:t>
            </a:r>
            <a:r>
              <a:rPr lang="en-ID" sz="24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Impact" panose="020B0806030902050204" pitchFamily="34" charset="0"/>
              </a:rPr>
              <a:t>demikian</a:t>
            </a:r>
            <a:r>
              <a:rPr lang="en-ID" sz="2400" dirty="0">
                <a:solidFill>
                  <a:srgbClr val="FFFFFF"/>
                </a:solidFill>
                <a:latin typeface="Impact" panose="020B0806030902050204" pitchFamily="34" charset="0"/>
              </a:rPr>
              <a:t>, Paulus </a:t>
            </a:r>
            <a:r>
              <a:rPr lang="en-ID" sz="2400" dirty="0" err="1">
                <a:solidFill>
                  <a:srgbClr val="FFFFFF"/>
                </a:solidFill>
                <a:latin typeface="Impact" panose="020B0806030902050204" pitchFamily="34" charset="0"/>
              </a:rPr>
              <a:t>menggunakan</a:t>
            </a:r>
            <a:r>
              <a:rPr lang="en-ID" sz="24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Impact" panose="020B0806030902050204" pitchFamily="34" charset="0"/>
              </a:rPr>
              <a:t>bahasa</a:t>
            </a:r>
            <a:r>
              <a:rPr lang="en-ID" sz="2400" dirty="0">
                <a:solidFill>
                  <a:srgbClr val="FFFFFF"/>
                </a:solidFill>
                <a:latin typeface="Impact" panose="020B0806030902050204" pitchFamily="34" charset="0"/>
              </a:rPr>
              <a:t> agung yang </a:t>
            </a:r>
            <a:r>
              <a:rPr lang="en-ID" sz="2400" dirty="0" err="1">
                <a:solidFill>
                  <a:srgbClr val="FFFFFF"/>
                </a:solidFill>
                <a:latin typeface="Impact" panose="020B0806030902050204" pitchFamily="34" charset="0"/>
              </a:rPr>
              <a:t>digunakan</a:t>
            </a:r>
            <a:r>
              <a:rPr lang="en-ID" sz="24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rgbClr val="FFFFF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menggambarkan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keselamatan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orang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Yahudi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>
                <a:solidFill>
                  <a:srgbClr val="FFFFFF"/>
                </a:solidFill>
                <a:latin typeface="Impact" panose="020B0806030902050204" pitchFamily="34" charset="0"/>
              </a:rPr>
              <a:t>dan </a:t>
            </a:r>
            <a:r>
              <a:rPr lang="en-ID" sz="2400" dirty="0" err="1">
                <a:solidFill>
                  <a:srgbClr val="FFFFFF"/>
                </a:solidFill>
                <a:latin typeface="Impact" panose="020B0806030902050204" pitchFamily="34" charset="0"/>
              </a:rPr>
              <a:t>menerapkannya</a:t>
            </a:r>
            <a:r>
              <a:rPr lang="en-ID" sz="2400" dirty="0">
                <a:solidFill>
                  <a:srgbClr val="FFFFFF"/>
                </a:solidFill>
                <a:latin typeface="Impact" panose="020B0806030902050204" pitchFamily="34" charset="0"/>
              </a:rPr>
              <a:t>... </a:t>
            </a:r>
            <a:r>
              <a:rPr lang="en-ID" sz="2400" dirty="0" err="1">
                <a:solidFill>
                  <a:srgbClr val="FFC000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rgbClr val="FFC000"/>
                </a:solidFill>
                <a:latin typeface="Impact" panose="020B0806030902050204" pitchFamily="34" charset="0"/>
              </a:rPr>
              <a:t> orang </a:t>
            </a:r>
            <a:r>
              <a:rPr lang="en-ID" sz="2400" dirty="0" err="1">
                <a:solidFill>
                  <a:srgbClr val="FFC000"/>
                </a:solidFill>
                <a:latin typeface="Impact" panose="020B0806030902050204" pitchFamily="34" charset="0"/>
              </a:rPr>
              <a:t>bukan</a:t>
            </a:r>
            <a:r>
              <a:rPr lang="en-ID" sz="2400" dirty="0">
                <a:solidFill>
                  <a:srgbClr val="FFC000"/>
                </a:solidFill>
                <a:latin typeface="Impact" panose="020B0806030902050204" pitchFamily="34" charset="0"/>
              </a:rPr>
              <a:t> </a:t>
            </a:r>
            <a:r>
              <a:rPr lang="en-ID" sz="2400" dirty="0" err="1">
                <a:solidFill>
                  <a:srgbClr val="FFC000"/>
                </a:solidFill>
                <a:latin typeface="Impact" panose="020B0806030902050204" pitchFamily="34" charset="0"/>
              </a:rPr>
              <a:t>Yahudi</a:t>
            </a:r>
            <a:r>
              <a:rPr lang="en-ID" sz="2400" dirty="0">
                <a:solidFill>
                  <a:srgbClr val="FFC000"/>
                </a:solidFill>
                <a:latin typeface="Impact" panose="020B0806030902050204" pitchFamily="34" charset="0"/>
              </a:rPr>
              <a:t> juga!</a:t>
            </a:r>
          </a:p>
        </p:txBody>
      </p:sp>
    </p:spTree>
    <p:extLst>
      <p:ext uri="{BB962C8B-B14F-4D97-AF65-F5344CB8AC3E}">
        <p14:creationId xmlns:p14="http://schemas.microsoft.com/office/powerpoint/2010/main" val="3865093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C0326-36DC-CFC3-79A8-302AEF26A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1714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DIBAWA DEKAT DENGAN KRISTUS</a:t>
            </a:r>
            <a:br>
              <a:rPr lang="en-ID" sz="4300" dirty="0"/>
            </a:b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23 </a:t>
            </a: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Juli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7017D-36D1-3E91-28C4-F2384DF45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25" y="1869592"/>
            <a:ext cx="5745646" cy="49165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sz="3900" dirty="0" err="1">
                <a:latin typeface="Amasis MT Pro Black" panose="02040A04050005020304" pitchFamily="18" charset="0"/>
              </a:rPr>
              <a:t>Efesus</a:t>
            </a:r>
            <a:r>
              <a:rPr lang="en-ID" sz="3900" dirty="0">
                <a:latin typeface="Amasis MT Pro Black" panose="02040A04050005020304" pitchFamily="18" charset="0"/>
              </a:rPr>
              <a:t> 2:11-12 </a:t>
            </a:r>
          </a:p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Karena </a:t>
            </a:r>
            <a:r>
              <a:rPr lang="en-ID" sz="3000" dirty="0" err="1"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ingatlah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dahulu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000" dirty="0">
                <a:latin typeface="Tw Cen MT Condensed Extra Bold" panose="020B0803020202020204" pitchFamily="34" charset="0"/>
              </a:rPr>
              <a:t> orang-orang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bukan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Yahudi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menurut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daging</a:t>
            </a:r>
            <a:r>
              <a:rPr lang="en-ID" sz="3000" dirty="0">
                <a:latin typeface="Tw Cen MT Condensed Extra Bold" panose="020B0803020202020204" pitchFamily="34" charset="0"/>
              </a:rPr>
              <a:t>,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disebut</a:t>
            </a:r>
            <a:r>
              <a:rPr lang="en-ID" sz="3000" dirty="0">
                <a:latin typeface="Tw Cen MT Condensed Extra Bold" panose="020B0803020202020204" pitchFamily="34" charset="0"/>
              </a:rPr>
              <a:t> orang-orang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tak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bersunat</a:t>
            </a:r>
            <a:r>
              <a:rPr lang="en-ID" sz="3000" dirty="0">
                <a:latin typeface="Tw Cen MT Condensed Extra Bold" panose="020B0803020202020204" pitchFamily="34" charset="0"/>
              </a:rPr>
              <a:t> oleh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menamakan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dirinya</a:t>
            </a:r>
            <a:r>
              <a:rPr lang="en-ID" sz="3000" dirty="0">
                <a:latin typeface="Tw Cen MT Condensed Extra Bold" panose="020B0803020202020204" pitchFamily="34" charset="0"/>
              </a:rPr>
              <a:t> "</a:t>
            </a:r>
            <a:r>
              <a:rPr lang="en-ID" sz="3000" dirty="0" err="1">
                <a:latin typeface="Tw Cen MT Condensed Extra Bold" panose="020B0803020202020204" pitchFamily="34" charset="0"/>
              </a:rPr>
              <a:t>sunat</a:t>
            </a:r>
            <a:r>
              <a:rPr lang="en-ID" sz="3000" dirty="0">
                <a:latin typeface="Tw Cen MT Condensed Extra Bold" panose="020B0803020202020204" pitchFamily="34" charset="0"/>
              </a:rPr>
              <a:t>", </a:t>
            </a:r>
            <a:r>
              <a:rPr lang="en-ID" sz="3000" dirty="0" err="1">
                <a:latin typeface="Tw Cen MT Condensed Extra Bold" panose="020B0803020202020204" pitchFamily="34" charset="0"/>
              </a:rPr>
              <a:t>yaitu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sunat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lahiriah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dikerjakan</a:t>
            </a:r>
            <a:r>
              <a:rPr lang="en-ID" sz="3000" dirty="0">
                <a:latin typeface="Tw Cen MT Condensed Extra Bold" panose="020B0803020202020204" pitchFamily="34" charset="0"/>
              </a:rPr>
              <a:t> oleh </a:t>
            </a:r>
            <a:r>
              <a:rPr lang="en-ID" sz="3000" dirty="0" err="1">
                <a:latin typeface="Tw Cen MT Condensed Extra Bold" panose="020B0803020202020204" pitchFamily="34" charset="0"/>
              </a:rPr>
              <a:t>tangan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manusia,bahwa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waktu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tanpa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termasuk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kewargaan</a:t>
            </a:r>
            <a:r>
              <a:rPr lang="en-ID" sz="3000" dirty="0">
                <a:latin typeface="Tw Cen MT Condensed Extra Bold" panose="020B0803020202020204" pitchFamily="34" charset="0"/>
              </a:rPr>
              <a:t> Israel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mendapat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bagian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ketentuan-ketentuan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dijanjikan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tanpa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pengharapan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tanpa</a:t>
            </a:r>
            <a:r>
              <a:rPr lang="en-ID" sz="3000" dirty="0">
                <a:latin typeface="Tw Cen MT Condensed Extra Bold" panose="020B0803020202020204" pitchFamily="34" charset="0"/>
              </a:rPr>
              <a:t> Allah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dunia.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BAB84F-6BDB-2122-81FB-19643F516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r="20049"/>
          <a:stretch/>
        </p:blipFill>
        <p:spPr>
          <a:xfrm>
            <a:off x="5938779" y="2599152"/>
            <a:ext cx="2892865" cy="3393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6377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310DC7-FD5A-9064-53B2-159C4AE80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48B5A9-4551-27F6-95BD-29BDC7434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Rasul Paulus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mengajak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pembaca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suratnya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b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orang-orang non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Yahudi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untuk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mengingat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b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akan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masa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lalu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mereka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6AC3A-EA94-C38F-E389-A282401B4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31" y="1825624"/>
            <a:ext cx="8958470" cy="476070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6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hidup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tanpa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Kristus</a:t>
            </a:r>
            <a:r>
              <a:rPr lang="en-ID" sz="2600" b="1" dirty="0">
                <a:latin typeface="Franklin Gothic Medium Cond" panose="020B060603040202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termasuk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kewargaan</a:t>
            </a:r>
            <a:r>
              <a:rPr lang="en-ID" sz="2600" b="1" dirty="0">
                <a:latin typeface="Franklin Gothic Medium Cond" panose="020B0606030402020204" pitchFamily="34" charset="0"/>
              </a:rPr>
              <a:t> Israel.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mendapat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bagian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ketentuan-ketentuan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dijanjikan</a:t>
            </a:r>
            <a:r>
              <a:rPr lang="en-ID" sz="2600" b="1" dirty="0">
                <a:latin typeface="Franklin Gothic Medium Cond" panose="020B0606030402020204" pitchFamily="34" charset="0"/>
              </a:rPr>
              <a:t>".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menyadari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janji-janji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keselamatan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telah</a:t>
            </a:r>
            <a:r>
              <a:rPr lang="en-ID" sz="2600" b="1" dirty="0">
                <a:latin typeface="Franklin Gothic Medium Cond" panose="020B0606030402020204" pitchFamily="34" charset="0"/>
              </a:rPr>
              <a:t> Allah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tawarkan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melalui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sejarah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keselamatan</a:t>
            </a:r>
            <a:r>
              <a:rPr lang="en-ID" sz="2600" b="1" dirty="0">
                <a:latin typeface="Franklin Gothic Medium Cond" panose="020B0606030402020204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terpisah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b="1" dirty="0">
                <a:latin typeface="Franklin Gothic Medium Cond" panose="020B0606030402020204" pitchFamily="34" charset="0"/>
              </a:rPr>
              <a:t> Israel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keselamatan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ditawarkan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melaluinya</a:t>
            </a:r>
            <a:r>
              <a:rPr lang="en-ID" sz="2600" b="1" dirty="0">
                <a:latin typeface="Franklin Gothic Medium Cond" panose="020B060603040202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pernah</a:t>
            </a:r>
            <a:r>
              <a:rPr lang="en-ID" sz="2600" b="1" dirty="0">
                <a:latin typeface="Franklin Gothic Medium Cond" panose="020B0606030402020204" pitchFamily="34" charset="0"/>
              </a:rPr>
              <a:t> "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tanpa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harapan</a:t>
            </a:r>
            <a:r>
              <a:rPr lang="en-ID" sz="2600" b="1" dirty="0">
                <a:latin typeface="Franklin Gothic Medium Cond" panose="020B0606030402020204" pitchFamily="34" charset="0"/>
              </a:rPr>
              <a:t>" dan "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tanpa</a:t>
            </a:r>
            <a:r>
              <a:rPr lang="en-ID" sz="2600" b="1" dirty="0">
                <a:latin typeface="Franklin Gothic Medium Cond" panose="020B0606030402020204" pitchFamily="34" charset="0"/>
              </a:rPr>
              <a:t> Allah di dunia".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terjebak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perseteruan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besar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b="1" dirty="0">
                <a:latin typeface="Franklin Gothic Medium Cond" panose="020B0606030402020204" pitchFamily="34" charset="0"/>
              </a:rPr>
              <a:t> orang-orang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Yahudi</a:t>
            </a:r>
            <a:r>
              <a:rPr lang="en-ID" sz="2600" b="1" dirty="0">
                <a:latin typeface="Franklin Gothic Medium Cond" panose="020B0606030402020204" pitchFamily="34" charset="0"/>
              </a:rPr>
              <a:t>.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dicemooh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sebagai</a:t>
            </a:r>
            <a:r>
              <a:rPr lang="en-ID" sz="2600" b="1" dirty="0">
                <a:latin typeface="Franklin Gothic Medium Cond" panose="020B0606030402020204" pitchFamily="34" charset="0"/>
              </a:rPr>
              <a:t> orang-orang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bersunat</a:t>
            </a:r>
            <a:r>
              <a:rPr lang="en-ID" sz="2600" b="1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2011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34DE37-2836-BE86-FED3-4D86C4586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55" b="525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B5A99-B05C-AD3B-5DBA-B1753A4B5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69" y="3710617"/>
            <a:ext cx="8600661" cy="298173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ketika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menjadi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pengikut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hidup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semuanya</a:t>
            </a:r>
            <a:r>
              <a:rPr lang="en-ID" sz="3200" dirty="0">
                <a:latin typeface="Tw Cen MT Condensed Extra Bold" panose="020B0803020202020204" pitchFamily="34" charset="0"/>
              </a:rPr>
              <a:t> menjadi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berbeda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Mereka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dahulu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"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jauh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sekarang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sudah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menjadi "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dekat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itu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semua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oleh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karena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darah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Kristus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4136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B1A05-78BB-997D-FE3E-8CCB6490A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19" y="2678329"/>
            <a:ext cx="4888381" cy="39164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Inilah</a:t>
            </a:r>
            <a:r>
              <a:rPr lang="en-ID" sz="30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kabar</a:t>
            </a:r>
            <a:r>
              <a:rPr lang="en-ID" sz="30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baik</a:t>
            </a:r>
            <a:r>
              <a:rPr lang="en-ID" sz="30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sangat </a:t>
            </a:r>
            <a:r>
              <a:rPr lang="en-ID" sz="30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kuat</a:t>
            </a:r>
            <a:r>
              <a:rPr lang="en-ID" sz="30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tersirat</a:t>
            </a:r>
            <a:r>
              <a:rPr lang="en-ID" sz="30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oleh </a:t>
            </a:r>
            <a:r>
              <a:rPr lang="en-ID" sz="3000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deskripsi</a:t>
            </a:r>
            <a:r>
              <a:rPr lang="en-ID" sz="30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Paulus: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Salib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Kristus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dapat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menyembuhkan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keretakan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lebar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antara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orang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Yahudi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bukan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Yahudi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itu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berarti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bahwa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semua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permusuhan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perpecahan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dapat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diselesaikan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di sana.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C19EB-969E-C6E9-118A-D448FC449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1" r="-1" b="-1"/>
          <a:stretch/>
        </p:blipFill>
        <p:spPr>
          <a:xfrm>
            <a:off x="5276037" y="2769470"/>
            <a:ext cx="3514658" cy="3734201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838219-9540-7691-428A-00CE55F19AEE}"/>
              </a:ext>
            </a:extLst>
          </p:cNvPr>
          <p:cNvSpPr txBox="1"/>
          <p:nvPr/>
        </p:nvSpPr>
        <p:spPr>
          <a:xfrm>
            <a:off x="598019" y="744516"/>
            <a:ext cx="8086658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latin typeface="Tw Cen MT Condensed Extra Bold" panose="020B0803020202020204" pitchFamily="34" charset="0"/>
              </a:rPr>
              <a:t>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salib</a:t>
            </a:r>
            <a:r>
              <a:rPr lang="en-ID" sz="2800" dirty="0">
                <a:latin typeface="Tw Cen MT Condensed Extra Bold" panose="020B0803020202020204" pitchFamily="34" charset="0"/>
              </a:rPr>
              <a:t>-Nya, orang-orang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bukan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Yahudi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dibawa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dekat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dimana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dipisahkan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latin typeface="Tw Cen MT Condensed Extra Bold" panose="020B0803020202020204" pitchFamily="34" charset="0"/>
              </a:rPr>
              <a:t> Allah, </a:t>
            </a:r>
            <a:r>
              <a:rPr lang="en-ID" sz="2800" dirty="0" err="1">
                <a:latin typeface="Tw Cen MT Condensed Extra Bold" panose="020B0803020202020204" pitchFamily="34" charset="0"/>
              </a:rPr>
              <a:t>harapan</a:t>
            </a:r>
            <a:r>
              <a:rPr lang="en-ID" sz="2800" dirty="0">
                <a:latin typeface="Tw Cen MT Condensed Extra Bold" panose="020B0803020202020204" pitchFamily="34" charset="0"/>
              </a:rPr>
              <a:t>,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saudara-saudari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Yahudi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03957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A56BB7-F1ED-AD0D-2A8B-DCD4955C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4" y="0"/>
            <a:ext cx="909549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167A9D-0A25-7185-AC5F-AF1431948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568083"/>
            <a:ext cx="7886700" cy="1325563"/>
          </a:xfrm>
        </p:spPr>
        <p:txBody>
          <a:bodyPr/>
          <a:lstStyle/>
          <a:p>
            <a:pPr algn="ctr"/>
            <a:r>
              <a:rPr lang="en-ID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Yesaya</a:t>
            </a:r>
            <a:r>
              <a:rPr lang="en-ID" dirty="0">
                <a:solidFill>
                  <a:srgbClr val="FFFF00"/>
                </a:solidFill>
                <a:latin typeface="Amasis MT Pro Black" panose="02040A04050005020304" pitchFamily="18" charset="0"/>
              </a:rPr>
              <a:t> 57:19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A4698-435E-5277-F452-68693B6DB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668" y="2461728"/>
            <a:ext cx="7614202" cy="2852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“Aku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menciptakan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puji-pujian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Damai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damai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sejahtera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jauh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dekat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—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firman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TUHAN — Aku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menyembuhkan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dia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1332315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7E507-67B1-D86A-2B8E-5F224DF96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1714" cy="132556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C00000"/>
                </a:solidFill>
                <a:latin typeface="Impact" panose="020B0806030902050204" pitchFamily="34" charset="0"/>
              </a:rPr>
              <a:t>REKONSILIASI: KARUNIA ALLAH DARI SALIB</a:t>
            </a:r>
            <a:br>
              <a:rPr lang="fi-FI" sz="4300" dirty="0"/>
            </a:br>
            <a:r>
              <a:rPr lang="fi-FI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Senin, 24 Juli 2023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3BB7F-64F0-966F-1142-98D59854D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06" y="3531015"/>
            <a:ext cx="7886700" cy="29618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3600" dirty="0">
                <a:latin typeface="Tw Cen MT Condensed Extra Bold" panose="020B0803020202020204" pitchFamily="34" charset="0"/>
              </a:rPr>
              <a:t> 2:14,16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“Karena </a:t>
            </a:r>
            <a:r>
              <a:rPr lang="en-ID" dirty="0" err="1">
                <a:latin typeface="Tw Cen MT Condensed Extra Bold" panose="020B0803020202020204" pitchFamily="34" charset="0"/>
              </a:rPr>
              <a:t>Dialah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damai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sejahtera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, yang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mempersatukan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kedua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pihak</a:t>
            </a:r>
            <a:r>
              <a:rPr lang="en-ID" dirty="0">
                <a:latin typeface="Tw Cen MT Condensed Extra Bold" panose="020B0803020202020204" pitchFamily="34" charset="0"/>
              </a:rPr>
              <a:t> dan yang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merubuhkan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tembok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pemisah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yaitu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perseteruan</a:t>
            </a:r>
            <a:r>
              <a:rPr lang="en-ID" dirty="0"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memperdamaikan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keduanya</a:t>
            </a:r>
            <a:r>
              <a:rPr lang="en-ID" dirty="0">
                <a:latin typeface="Tw Cen MT Condensed Extra Bold" panose="020B0803020202020204" pitchFamily="34" charset="0"/>
              </a:rPr>
              <a:t>, di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tubuh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Allah oleh </a:t>
            </a:r>
            <a:r>
              <a:rPr lang="en-ID" dirty="0" err="1">
                <a:latin typeface="Tw Cen MT Condensed Extra Bold" panose="020B0803020202020204" pitchFamily="34" charset="0"/>
              </a:rPr>
              <a:t>salib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melenyapkan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perseteruan</a:t>
            </a:r>
            <a:r>
              <a:rPr lang="en-ID" dirty="0">
                <a:latin typeface="Tw Cen MT Condensed Extra Bold" panose="020B0803020202020204" pitchFamily="34" charset="0"/>
              </a:rPr>
              <a:t> pada </a:t>
            </a:r>
            <a:r>
              <a:rPr lang="en-ID" dirty="0" err="1">
                <a:latin typeface="Tw Cen MT Condensed Extra Bold" panose="020B0803020202020204" pitchFamily="34" charset="0"/>
              </a:rPr>
              <a:t>salib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8B160C-22B7-EBA3-BA95-FB6F8C2CC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63" b="16365"/>
          <a:stretch/>
        </p:blipFill>
        <p:spPr>
          <a:xfrm>
            <a:off x="1450988" y="1595280"/>
            <a:ext cx="6239737" cy="2073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8595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368</TotalTime>
  <Words>1594</Words>
  <Application>Microsoft Office PowerPoint</Application>
  <PresentationFormat>On-screen Show (4:3)</PresentationFormat>
  <Paragraphs>79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Aharoni</vt:lpstr>
      <vt:lpstr>Amasis MT Pro Black</vt:lpstr>
      <vt:lpstr>Arial</vt:lpstr>
      <vt:lpstr>Bernard MT Condensed</vt:lpstr>
      <vt:lpstr>Calibri</vt:lpstr>
      <vt:lpstr>Calibri Light</vt:lpstr>
      <vt:lpstr>Eras Demi ITC</vt:lpstr>
      <vt:lpstr>Franklin Gothic Demi Cond</vt:lpstr>
      <vt:lpstr>Franklin Gothic Medium Cond</vt:lpstr>
      <vt:lpstr>Gill Sans Nova Cond Ultra Bold</vt:lpstr>
      <vt:lpstr>Gill Sans Nova Cond XBd</vt:lpstr>
      <vt:lpstr>Gill Sans Ultra Bold Condensed</vt:lpstr>
      <vt:lpstr>Impact</vt:lpstr>
      <vt:lpstr>Tw Cen MT Condensed Extra Bold</vt:lpstr>
      <vt:lpstr>Wingdings</vt:lpstr>
      <vt:lpstr>Office Theme</vt:lpstr>
      <vt:lpstr>PENDAMAIAN HORIZONTAL :  SALIB DAN GEREJA</vt:lpstr>
      <vt:lpstr>EFESUS 2 : 13, 14</vt:lpstr>
      <vt:lpstr>PowerPoint Presentation</vt:lpstr>
      <vt:lpstr>DIBAWA DEKAT DENGAN KRISTUS Minggu, 23 Juli 2023</vt:lpstr>
      <vt:lpstr>Rasul Paulus mengajak pembaca suratnya,  orang-orang non Yahudi untuk mengingat  akan masa lalu mereka :</vt:lpstr>
      <vt:lpstr>PowerPoint Presentation</vt:lpstr>
      <vt:lpstr>PowerPoint Presentation</vt:lpstr>
      <vt:lpstr>Yesaya 57:19</vt:lpstr>
      <vt:lpstr>REKONSILIASI: KARUNIA ALLAH DARI SALIB Senin, 24 Juli 2023</vt:lpstr>
      <vt:lpstr>SALIB menghasilkan 3 keuntungan besar bagi orang percaya:</vt:lpstr>
      <vt:lpstr>PowerPoint Presentation</vt:lpstr>
      <vt:lpstr>PowerPoint Presentation</vt:lpstr>
      <vt:lpstr>MENGHANCURKAN DINDING PEMISAH Selasa, 25 Juli 2023</vt:lpstr>
      <vt:lpstr>PowerPoint Presentation</vt:lpstr>
      <vt:lpstr>PowerPoint Presentation</vt:lpstr>
      <vt:lpstr>PowerPoint Presentation</vt:lpstr>
      <vt:lpstr>YESUS, PENGKHOTBAH PERDAMAIAN Rabu, 26 Juli 2023</vt:lpstr>
      <vt:lpstr>KONSEP perdamaian dalam surat Efesus:</vt:lpstr>
      <vt:lpstr>Mengapa YESUS dapat disebut  pengkhotbah perdamaian ? </vt:lpstr>
      <vt:lpstr>PowerPoint Presentation</vt:lpstr>
      <vt:lpstr>GEREJA, BAIT KUDUS Kamis, 27 Juli 2023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PENDAMAIAN HORIZONTAL : SALIB DAN GEREJA</dc:title>
  <dc:creator>Office365</dc:creator>
  <cp:lastModifiedBy>Office365</cp:lastModifiedBy>
  <cp:revision>18</cp:revision>
  <dcterms:created xsi:type="dcterms:W3CDTF">2023-07-24T04:45:49Z</dcterms:created>
  <dcterms:modified xsi:type="dcterms:W3CDTF">2023-07-27T22:58:16Z</dcterms:modified>
</cp:coreProperties>
</file>