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73" r:id="rId16"/>
    <p:sldId id="268" r:id="rId17"/>
    <p:sldId id="274" r:id="rId18"/>
    <p:sldId id="269" r:id="rId19"/>
    <p:sldId id="270" r:id="rId20"/>
    <p:sldId id="276" r:id="rId21"/>
    <p:sldId id="280" r:id="rId22"/>
    <p:sldId id="281" r:id="rId23"/>
    <p:sldId id="277" r:id="rId24"/>
    <p:sldId id="271" r:id="rId25"/>
    <p:sldId id="279" r:id="rId26"/>
    <p:sldId id="278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5301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74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004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424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628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880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50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586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383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626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763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187A4-AF8C-4C51-BC81-131FA5A5A462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8AFB-F895-47BD-B16E-9F54A65940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202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2D63B-9DF9-0AFF-1ECD-6E141A62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076" b="9094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2AA68-523F-8242-2357-AFEE5AC12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271" y="1115219"/>
            <a:ext cx="5501879" cy="23876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 TUHAN </a:t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MENYELAMATKAN KITA</a:t>
            </a:r>
            <a:endParaRPr lang="en-ID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F25DA-4DB6-1919-FE48-726576E6B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46" y="3962400"/>
            <a:ext cx="4405313" cy="3176587"/>
          </a:xfrm>
        </p:spPr>
        <p:txBody>
          <a:bodyPr>
            <a:normAutofit/>
          </a:bodyPr>
          <a:lstStyle/>
          <a:p>
            <a:pPr algn="l"/>
            <a:r>
              <a:rPr lang="en-US" sz="1700" dirty="0">
                <a:solidFill>
                  <a:schemeClr val="bg1"/>
                </a:solidFill>
                <a:latin typeface="Trade Gothic Next Heavy" panose="020B0903040303020004" pitchFamily="34" charset="0"/>
              </a:rPr>
              <a:t>Pelajaran ke-4, </a:t>
            </a:r>
            <a:r>
              <a:rPr lang="en-US" sz="1700" dirty="0" err="1">
                <a:solidFill>
                  <a:schemeClr val="bg1"/>
                </a:solidFill>
                <a:latin typeface="Trade Gothic Next Heavy" panose="020B0903040303020004" pitchFamily="34" charset="0"/>
              </a:rPr>
              <a:t>Triwulan</a:t>
            </a:r>
            <a:r>
              <a:rPr lang="en-US" sz="1700" dirty="0">
                <a:solidFill>
                  <a:schemeClr val="bg1"/>
                </a:solidFill>
                <a:latin typeface="Trade Gothic Next Heavy" panose="020B0903040303020004" pitchFamily="34" charset="0"/>
              </a:rPr>
              <a:t> III</a:t>
            </a:r>
          </a:p>
          <a:p>
            <a:pPr algn="l"/>
            <a:r>
              <a:rPr lang="en-US" sz="1700" dirty="0" err="1">
                <a:solidFill>
                  <a:schemeClr val="bg1"/>
                </a:solidFill>
                <a:latin typeface="Trade Gothic Next Heavy" panose="020B0903040303020004" pitchFamily="34" charset="0"/>
              </a:rPr>
              <a:t>Tahun</a:t>
            </a:r>
            <a:r>
              <a:rPr lang="en-US" sz="1700" dirty="0">
                <a:solidFill>
                  <a:schemeClr val="bg1"/>
                </a:solidFill>
                <a:latin typeface="Trade Gothic Next Heavy" panose="020B0903040303020004" pitchFamily="34" charset="0"/>
              </a:rPr>
              <a:t> 2023</a:t>
            </a:r>
            <a:endParaRPr lang="en-ID" sz="1700" dirty="0">
              <a:solidFill>
                <a:schemeClr val="bg1"/>
              </a:solidFill>
              <a:latin typeface="Trade Gothic Next Heavy" panose="020B09030403030200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03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0ABD2-BD34-91A3-3A5A-ABB7EF37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1D13A-ED84-0250-9FA1-4B444082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0473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Apakah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maksud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pernyataan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 "Pada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dasarnya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orang-orang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harus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dimurkai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"?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61C0-4C16-CE34-14FC-4841B06E1A34}"/>
              </a:ext>
            </a:extLst>
          </p:cNvPr>
          <p:cNvSpPr txBox="1"/>
          <p:nvPr/>
        </p:nvSpPr>
        <p:spPr>
          <a:xfrm>
            <a:off x="1404730" y="1684541"/>
            <a:ext cx="743447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mengerti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sementara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masih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membawa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gambar</a:t>
            </a:r>
            <a:r>
              <a:rPr lang="en-ID" sz="2400" dirty="0">
                <a:latin typeface="Impact" panose="020B0806030902050204" pitchFamily="34" charset="0"/>
              </a:rPr>
              <a:t> Allah,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sesuatu</a:t>
            </a:r>
            <a:r>
              <a:rPr lang="en-ID" sz="2400" dirty="0">
                <a:latin typeface="Impact" panose="020B0806030902050204" pitchFamily="34" charset="0"/>
              </a:rPr>
              <a:t> yang sangat salah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Menjalani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dirty="0">
                <a:latin typeface="Franklin Gothic Medium Cond" panose="020B0606030402020204" pitchFamily="34" charset="0"/>
              </a:rPr>
              <a:t> Kristen </a:t>
            </a:r>
            <a:r>
              <a:rPr lang="en-ID" sz="2400" dirty="0" err="1"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masalah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menaklukkan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dua </a:t>
            </a:r>
            <a:r>
              <a:rPr lang="en-ID" sz="2400" dirty="0" err="1">
                <a:latin typeface="Franklin Gothic Medium Cond" panose="020B0606030402020204" pitchFamily="34" charset="0"/>
              </a:rPr>
              <a:t>kebiasaan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buruk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mengatasi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pelanggaran</a:t>
            </a:r>
            <a:r>
              <a:rPr lang="en-ID" sz="2400" dirty="0">
                <a:latin typeface="Franklin Gothic Medium Cond" panose="020B0606030402020204" pitchFamily="34" charset="0"/>
              </a:rPr>
              <a:t> dan dosa"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pun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mengancam</a:t>
            </a:r>
            <a:r>
              <a:rPr lang="en-ID" sz="2400" dirty="0">
                <a:latin typeface="Franklin Gothic Medium Cond" panose="020B0606030402020204" pitchFamily="34" charset="0"/>
              </a:rPr>
              <a:t>. Kita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bersaing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perbuatan-perbuatan</a:t>
            </a:r>
            <a:r>
              <a:rPr lang="en-ID" sz="2400" dirty="0">
                <a:latin typeface="Franklin Gothic Medium Cond" panose="020B0606030402020204" pitchFamily="34" charset="0"/>
              </a:rPr>
              <a:t> dosa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inti dosa. 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cenderung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memberontak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melawan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menuju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pembinasaan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4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lalai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terperangkap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pola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perilaku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merusak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berdosa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mengikuti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400" dirty="0">
                <a:latin typeface="Gill Sans Nova Cond Ultra Bold" panose="020B0B04020104020203" pitchFamily="34" charset="0"/>
              </a:rPr>
              <a:t> Iblis [</a:t>
            </a:r>
            <a:r>
              <a:rPr lang="en-ID" sz="2400" dirty="0" err="1">
                <a:latin typeface="Gill Sans Nova Cond Ultra Bold" panose="020B0B04020104020203" pitchFamily="34" charset="0"/>
              </a:rPr>
              <a:t>Efesus</a:t>
            </a:r>
            <a:r>
              <a:rPr lang="en-ID" sz="2400" dirty="0">
                <a:latin typeface="Gill Sans Nova Cond Ultra Bold" panose="020B0B04020104020203" pitchFamily="34" charset="0"/>
              </a:rPr>
              <a:t> 2:2]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keinginan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bawaan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berdosa</a:t>
            </a:r>
            <a:r>
              <a:rPr lang="en-ID" sz="2400" dirty="0">
                <a:latin typeface="Gill Sans Nova Cond Ultra Bold" panose="020B0B04020104020203" pitchFamily="34" charset="0"/>
              </a:rPr>
              <a:t> [</a:t>
            </a:r>
            <a:r>
              <a:rPr lang="en-ID" sz="2400" dirty="0" err="1">
                <a:latin typeface="Gill Sans Nova Cond Ultra Bold" panose="020B0B04020104020203" pitchFamily="34" charset="0"/>
              </a:rPr>
              <a:t>Efesus</a:t>
            </a:r>
            <a:r>
              <a:rPr lang="en-ID" sz="2400" dirty="0">
                <a:latin typeface="Gill Sans Nova Cond Ultra Bold" panose="020B0B04020104020203" pitchFamily="34" charset="0"/>
              </a:rPr>
              <a:t> 2:3].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D9BEB-6B11-271E-E5DE-3F2D7864B86D}"/>
              </a:ext>
            </a:extLst>
          </p:cNvPr>
          <p:cNvSpPr/>
          <p:nvPr/>
        </p:nvSpPr>
        <p:spPr>
          <a:xfrm>
            <a:off x="246205" y="3161868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489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57D42-DFC0-A11C-BCFA-2773825E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A4B5F-2F27-3F47-13EB-2D09FFD9C090}"/>
              </a:ext>
            </a:extLst>
          </p:cNvPr>
          <p:cNvSpPr txBox="1"/>
          <p:nvPr/>
        </p:nvSpPr>
        <p:spPr>
          <a:xfrm>
            <a:off x="1643269" y="582066"/>
            <a:ext cx="730194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Meskipun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menjadi orang Kristen,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berarti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kecenderungan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melekat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kejahatan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lagi</a:t>
            </a:r>
            <a:r>
              <a:rPr lang="en-ID" sz="2600" dirty="0">
                <a:latin typeface="Impact" panose="020B0806030902050204" pitchFamily="34" charset="0"/>
              </a:rPr>
              <a:t> menjadi </a:t>
            </a:r>
            <a:r>
              <a:rPr lang="en-ID" sz="2600" dirty="0" err="1">
                <a:latin typeface="Impact" panose="020B0806030902050204" pitchFamily="34" charset="0"/>
              </a:rPr>
              <a:t>realitas</a:t>
            </a:r>
            <a:r>
              <a:rPr lang="en-ID" sz="2600" dirty="0"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latin typeface="Impact" panose="020B0806030902050204" pitchFamily="34" charset="0"/>
              </a:rPr>
              <a:t>percaya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Paulus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menghabiskan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suratnya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Efesus</a:t>
            </a:r>
            <a:r>
              <a:rPr lang="en-ID" sz="2600" dirty="0">
                <a:latin typeface="Impact" panose="020B0806030902050204" pitchFamily="34" charset="0"/>
              </a:rPr>
              <a:t> 4:17-5:21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memperingatkan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tindakan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berdosa</a:t>
            </a:r>
            <a:r>
              <a:rPr lang="en-ID" sz="2600" dirty="0">
                <a:latin typeface="Gill Sans Nova Cond Ultra Bold" panose="020B0B04020104020203" pitchFamily="34" charset="0"/>
              </a:rPr>
              <a:t>,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berakar</a:t>
            </a:r>
            <a:r>
              <a:rPr lang="en-ID" sz="2600" dirty="0">
                <a:latin typeface="Gill Sans Nova Cond Ultra Bold" panose="020B0B04020104020203" pitchFamily="34" charset="0"/>
              </a:rPr>
              <a:t> pada </a:t>
            </a:r>
            <a:r>
              <a:rPr lang="en-ID" sz="2600" dirty="0" err="1">
                <a:latin typeface="Gill Sans Nova Cond Ultra Bold" panose="020B0B04020104020203" pitchFamily="34" charset="0"/>
              </a:rPr>
              <a:t>sifat</a:t>
            </a:r>
            <a:r>
              <a:rPr lang="en-ID" sz="2600" dirty="0">
                <a:latin typeface="Gill Sans Nova Cond Ultra Bold" panose="020B0B04020104020203" pitchFamily="34" charset="0"/>
              </a:rPr>
              <a:t> dosa,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2600" dirty="0">
                <a:latin typeface="Gill Sans Nova Cond Ultra Bold" panose="020B0B04020104020203" pitchFamily="34" charset="0"/>
              </a:rPr>
              <a:t> menjadi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ancaman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bagi</a:t>
            </a:r>
            <a:r>
              <a:rPr lang="en-ID" sz="2600" dirty="0">
                <a:latin typeface="Gill Sans Nova Cond Ultra Bold" panose="020B0B04020104020203" pitchFamily="34" charset="0"/>
              </a:rPr>
              <a:t> orang Kristen.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, "</a:t>
            </a:r>
            <a:r>
              <a:rPr lang="en-ID" sz="2600" dirty="0" err="1">
                <a:latin typeface="Eras Demi ITC" panose="020B0805030504020804" pitchFamily="34" charset="0"/>
              </a:rPr>
              <a:t>manusia</a:t>
            </a:r>
            <a:r>
              <a:rPr lang="en-ID" sz="2600" dirty="0">
                <a:latin typeface="Eras Demi ITC" panose="020B0805030504020804" pitchFamily="34" charset="0"/>
              </a:rPr>
              <a:t> lama</a:t>
            </a:r>
            <a:r>
              <a:rPr lang="en-ID" sz="2600" dirty="0">
                <a:latin typeface="Franklin Gothic Medium Cond" panose="020B0606030402020204" pitchFamily="34" charset="0"/>
              </a:rPr>
              <a:t>"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perlu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mendominasi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Trade Gothic Next Heavy" panose="020B0903040303020004" pitchFamily="34" charset="0"/>
              </a:rPr>
              <a:t>karena</a:t>
            </a:r>
            <a:r>
              <a:rPr lang="en-ID" sz="2600" dirty="0"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latin typeface="Trade Gothic Next Heavy" panose="020B0903040303020004" pitchFamily="34" charset="0"/>
              </a:rPr>
              <a:t>melalui</a:t>
            </a:r>
            <a:r>
              <a:rPr lang="en-ID" sz="2600" dirty="0"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latin typeface="Trade Gothic Next Heavy" panose="020B0903040303020004" pitchFamily="34" charset="0"/>
              </a:rPr>
              <a:t>kuasa</a:t>
            </a:r>
            <a:r>
              <a:rPr lang="en-ID" sz="2600" dirty="0"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latin typeface="Trade Gothic Next Heavy" panose="020B0903040303020004" pitchFamily="34" charset="0"/>
              </a:rPr>
              <a:t>Kristus</a:t>
            </a:r>
            <a:r>
              <a:rPr lang="en-ID" sz="2600" dirty="0"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"</a:t>
            </a:r>
            <a:r>
              <a:rPr lang="en-ID" sz="2600" dirty="0" err="1">
                <a:latin typeface="Eras Demi ITC" panose="020B0805030504020804" pitchFamily="34" charset="0"/>
              </a:rPr>
              <a:t>menanggalkan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manusia</a:t>
            </a:r>
            <a:r>
              <a:rPr lang="en-ID" sz="2600" dirty="0">
                <a:latin typeface="Eras Demi ITC" panose="020B0805030504020804" pitchFamily="34" charset="0"/>
              </a:rPr>
              <a:t> lama</a:t>
            </a:r>
            <a:r>
              <a:rPr lang="en-ID" sz="2600" dirty="0">
                <a:latin typeface="Franklin Gothic Medium Cond" panose="020B0606030402020204" pitchFamily="34" charset="0"/>
              </a:rPr>
              <a:t>" dan "</a:t>
            </a:r>
            <a:r>
              <a:rPr lang="en-ID" sz="2600" dirty="0" err="1">
                <a:latin typeface="Eras Demi ITC" panose="020B0805030504020804" pitchFamily="34" charset="0"/>
              </a:rPr>
              <a:t>mengenakan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manusia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baru</a:t>
            </a:r>
            <a:r>
              <a:rPr lang="en-ID" sz="2600" dirty="0">
                <a:latin typeface="Eras Demi ITC" panose="020B0805030504020804" pitchFamily="34" charset="0"/>
              </a:rPr>
              <a:t>, yang </a:t>
            </a:r>
            <a:r>
              <a:rPr lang="en-ID" sz="2600" dirty="0" err="1">
                <a:latin typeface="Eras Demi ITC" panose="020B0805030504020804" pitchFamily="34" charset="0"/>
              </a:rPr>
              <a:t>telah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diciptakan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menurut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kehendak</a:t>
            </a:r>
            <a:r>
              <a:rPr lang="en-ID" sz="2600" dirty="0">
                <a:latin typeface="Eras Demi ITC" panose="020B0805030504020804" pitchFamily="34" charset="0"/>
              </a:rPr>
              <a:t> Allah di </a:t>
            </a:r>
            <a:r>
              <a:rPr lang="en-ID" sz="2600" dirty="0" err="1">
                <a:latin typeface="Eras Demi ITC" panose="020B0805030504020804" pitchFamily="34" charset="0"/>
              </a:rPr>
              <a:t>dalam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kebenaran</a:t>
            </a:r>
            <a:r>
              <a:rPr lang="en-ID" sz="2600" dirty="0">
                <a:latin typeface="Eras Demi ITC" panose="020B0805030504020804" pitchFamily="34" charset="0"/>
              </a:rPr>
              <a:t> dan </a:t>
            </a:r>
            <a:r>
              <a:rPr lang="en-ID" sz="2600" dirty="0" err="1">
                <a:latin typeface="Eras Demi ITC" panose="020B0805030504020804" pitchFamily="34" charset="0"/>
              </a:rPr>
              <a:t>kekudusan</a:t>
            </a:r>
            <a:r>
              <a:rPr lang="en-ID" sz="2600" dirty="0">
                <a:latin typeface="Eras Demi ITC" panose="020B0805030504020804" pitchFamily="34" charset="0"/>
              </a:rPr>
              <a:t> yang </a:t>
            </a:r>
            <a:r>
              <a:rPr lang="en-ID" sz="2600" dirty="0" err="1">
                <a:latin typeface="Eras Demi ITC" panose="020B0805030504020804" pitchFamily="34" charset="0"/>
              </a:rPr>
              <a:t>sesungguhnya</a:t>
            </a:r>
            <a:r>
              <a:rPr lang="en-ID" sz="2600" dirty="0">
                <a:latin typeface="Franklin Gothic Medium Cond" panose="020B0606030402020204" pitchFamily="34" charset="0"/>
              </a:rPr>
              <a:t>" </a:t>
            </a:r>
            <a:r>
              <a:rPr lang="en-ID" sz="2600" dirty="0">
                <a:latin typeface="Impact" panose="020B0806030902050204" pitchFamily="34" charset="0"/>
              </a:rPr>
              <a:t>[</a:t>
            </a:r>
            <a:r>
              <a:rPr lang="en-ID" sz="2600" dirty="0" err="1">
                <a:latin typeface="Impact" panose="020B0806030902050204" pitchFamily="34" charset="0"/>
              </a:rPr>
              <a:t>Efesus</a:t>
            </a:r>
            <a:r>
              <a:rPr lang="en-ID" sz="2600" dirty="0">
                <a:latin typeface="Impact" panose="020B0806030902050204" pitchFamily="34" charset="0"/>
              </a:rPr>
              <a:t> 4:22-24].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6F465-66EE-1125-D2C0-A083143FD4BA}"/>
              </a:ext>
            </a:extLst>
          </p:cNvPr>
          <p:cNvSpPr/>
          <p:nvPr/>
        </p:nvSpPr>
        <p:spPr>
          <a:xfrm>
            <a:off x="479157" y="2622225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096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55331-2705-D0B3-86D6-21A227BA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36F7-880E-2F77-5EBE-2CE135581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3777"/>
            <a:ext cx="7886700" cy="4785485"/>
          </a:xfrm>
        </p:spPr>
        <p:txBody>
          <a:bodyPr/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Firman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menasihatkan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menjaga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agar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kekuatan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internal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keinginan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daging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lagi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menguasai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1 Petrus 1:14-15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“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Hiduplah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anak-anak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taat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jangan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turuti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hawa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nafsu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menguasai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kamu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waktu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kebodohanmu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tetapi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hendaklah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kamu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menjadi kudus di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seluruh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hidupmu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sama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seperti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Dia yang kudus, yang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telah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memanggil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kamu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6461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9EC10-7DC5-F781-ADD8-CD534DA0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8784"/>
            <a:ext cx="9141713" cy="1496878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KINI DIBANGKITKAN, DIANGKAT, </a:t>
            </a:r>
            <a:b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DAN DIMULIAKAN BERSAMA KRISTUS</a:t>
            </a:r>
            <a:b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18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EE60-72D1-5CA8-DF2E-F4E1CD8D8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45" y="2162175"/>
            <a:ext cx="4950515" cy="4485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dikuasai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internal [</a:t>
            </a:r>
            <a:r>
              <a:rPr lang="en-ID" sz="3200" dirty="0" err="1">
                <a:latin typeface="Tw Cen MT Condensed Extra Bold" panose="020B0803020202020204" pitchFamily="34" charset="0"/>
              </a:rPr>
              <a:t>kecenderungan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berdosa</a:t>
            </a:r>
            <a:r>
              <a:rPr lang="en-ID" sz="3200" dirty="0">
                <a:latin typeface="Tw Cen MT Condensed Extra Bold" panose="020B0803020202020204" pitchFamily="34" charset="0"/>
              </a:rPr>
              <a:t>]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eksternal</a:t>
            </a:r>
            <a:r>
              <a:rPr lang="en-ID" sz="3200" dirty="0">
                <a:latin typeface="Tw Cen MT Condensed Extra Bold" panose="020B0803020202020204" pitchFamily="34" charset="0"/>
              </a:rPr>
              <a:t> [Iblis dan dunia] </a:t>
            </a:r>
            <a:r>
              <a:rPr lang="en-ID" sz="3200" dirty="0" err="1"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mungkin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memiliki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harapan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dapat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bersama</a:t>
            </a:r>
            <a:r>
              <a:rPr lang="en-ID" sz="3200" dirty="0">
                <a:latin typeface="Bernard MT Condensed" panose="02050806060905020404" pitchFamily="18" charset="0"/>
              </a:rPr>
              <a:t> Allah,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anak-anak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murka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2:3],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layak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dihukum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07CF1-0744-4595-AB5C-F7518C0E8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5" t="17274" r="33652"/>
          <a:stretch/>
        </p:blipFill>
        <p:spPr>
          <a:xfrm>
            <a:off x="5744450" y="2069193"/>
            <a:ext cx="2797405" cy="4264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3172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D782CB-0986-0E22-0124-4D20E9BE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" y="0"/>
            <a:ext cx="91136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31533-5CC4-7DE5-7FCF-90C317AF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254"/>
            <a:ext cx="9144000" cy="1712431"/>
          </a:xfrm>
        </p:spPr>
        <p:txBody>
          <a:bodyPr>
            <a:noAutofit/>
          </a:bodyPr>
          <a:lstStyle/>
          <a:p>
            <a:pPr algn="ctr"/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Satu-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satunya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harapan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bagi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memiliki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PENGALAMAN KESELAMATAN yang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berpusat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yaitu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D44A4-7E3D-1EBA-80B7-838F2D3B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524" y="2724565"/>
            <a:ext cx="6972302" cy="36988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Gill Sans Nova Cond Ultra Bold" panose="020B0B04020104020203" pitchFamily="34" charset="0"/>
              </a:rPr>
              <a:t>Dibangkitkan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Gill Sans Nova Cond Ultra Bold" panose="020B0B04020104020203" pitchFamily="34" charset="0"/>
              </a:rPr>
              <a:t>Diangkat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Gill Sans Nova Cond XBd" panose="020B0A06020104020203" pitchFamily="34" charset="0"/>
              </a:rPr>
              <a:t>(yang </a:t>
            </a:r>
            <a:r>
              <a:rPr lang="en-ID" sz="3200" dirty="0" err="1">
                <a:latin typeface="Gill Sans Nova Cond XBd" panose="020B0A06020104020203" pitchFamily="34" charset="0"/>
              </a:rPr>
              <a:t>mungkin</a:t>
            </a:r>
            <a:r>
              <a:rPr lang="en-ID" sz="3200" dirty="0">
                <a:latin typeface="Gill Sans Nova Cond XBd" panose="020B0A06020104020203" pitchFamily="34" charset="0"/>
              </a:rPr>
              <a:t> Paulus </a:t>
            </a:r>
            <a:r>
              <a:rPr lang="en-ID" sz="3200" dirty="0" err="1">
                <a:latin typeface="Gill Sans Nova Cond XBd" panose="020B0A06020104020203" pitchFamily="34" charset="0"/>
              </a:rPr>
              <a:t>gunakan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menyatakan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partisipasi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kenaikan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surga</a:t>
            </a:r>
            <a:r>
              <a:rPr lang="en-ID" sz="3200" dirty="0">
                <a:latin typeface="Gill Sans Nova Cond XBd" panose="020B0A06020104020203" pitchFamily="34" charset="0"/>
              </a:rPr>
              <a:t>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>
                <a:latin typeface="Gill Sans Nova Cond Ultra Bold" panose="020B0B04020104020203" pitchFamily="34" charset="0"/>
              </a:rPr>
              <a:t>Duduk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Gill Sans Nova Cond XBd" panose="020B0A06020104020203" pitchFamily="34" charset="0"/>
              </a:rPr>
              <a:t>"di </a:t>
            </a:r>
            <a:r>
              <a:rPr lang="en-ID" sz="3200" dirty="0" err="1">
                <a:latin typeface="Gill Sans Nova Cond XBd" panose="020B0A06020104020203" pitchFamily="34" charset="0"/>
              </a:rPr>
              <a:t>tempat-tempat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surgawi</a:t>
            </a:r>
            <a:r>
              <a:rPr lang="en-ID" sz="3200" dirty="0">
                <a:latin typeface="Gill Sans Nova Cond XBd" panose="020B0A06020104020203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97951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ED8A0C-CF8C-307C-BD3E-A72406069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4"/>
          <a:stretch/>
        </p:blipFill>
        <p:spPr>
          <a:xfrm>
            <a:off x="0" y="-1"/>
            <a:ext cx="9144000" cy="689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D6F70-5372-D986-46C8-DB26118E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648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Efesus</a:t>
            </a:r>
            <a:r>
              <a:rPr lang="en-ID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2:5-6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506C6-BAC1-06DD-52F0-61A882FCF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2051"/>
            <a:ext cx="7886700" cy="4334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menghidupkan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bersama-sama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sekalipun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mati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kesalahan-kesalahan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— 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oleh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diselamatkan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-- dan 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membangkitkan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juga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tempat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bersama-sama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sorga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".</a:t>
            </a:r>
          </a:p>
          <a:p>
            <a:endParaRPr lang="en-ID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0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07F9A-A0FC-6346-3201-1A707C67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D7158-C5B2-1764-01FE-DF8A02EF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27220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Apakah makna pengalaman keselamatan yang berpusat pada Kristus?</a:t>
            </a:r>
            <a:endParaRPr lang="en-ID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Ultra Bold" panose="020B0B04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B8E8A-A119-9313-AA43-C3009A831086}"/>
              </a:ext>
            </a:extLst>
          </p:cNvPr>
          <p:cNvSpPr txBox="1"/>
          <p:nvPr/>
        </p:nvSpPr>
        <p:spPr>
          <a:xfrm>
            <a:off x="1934817" y="1500689"/>
            <a:ext cx="641405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kenaikan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pemuliaan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memperoleh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kemenangan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semua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kekuatan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jahat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yang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pernah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berkuasa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kehidupan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orang-orang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percaya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.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10486-0A43-18CE-5855-E77A7124D5EF}"/>
              </a:ext>
            </a:extLst>
          </p:cNvPr>
          <p:cNvSpPr txBox="1"/>
          <p:nvPr/>
        </p:nvSpPr>
        <p:spPr>
          <a:xfrm>
            <a:off x="1934817" y="3822050"/>
            <a:ext cx="670559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kenaikan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peninggian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kuasa-kuasa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jahat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meskipun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masih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aktif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mengancam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keberadaan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-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telah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sepenuhnya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dikalahkan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Dan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selama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orang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percaya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tetap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dikalahkan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oleh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jahat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C34C5-5E87-7663-B726-D672E25E04E3}"/>
              </a:ext>
            </a:extLst>
          </p:cNvPr>
          <p:cNvSpPr/>
          <p:nvPr/>
        </p:nvSpPr>
        <p:spPr>
          <a:xfrm>
            <a:off x="796672" y="4010007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B32EF-E7EE-AF7B-566C-C39E942BE584}"/>
              </a:ext>
            </a:extLst>
          </p:cNvPr>
          <p:cNvSpPr/>
          <p:nvPr/>
        </p:nvSpPr>
        <p:spPr>
          <a:xfrm>
            <a:off x="680196" y="1577633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377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1D7EB-FE32-BB94-0F64-8759EDA6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CFD81-9035-0F77-470A-45F5D807B2AE}"/>
              </a:ext>
            </a:extLst>
          </p:cNvPr>
          <p:cNvSpPr txBox="1"/>
          <p:nvPr/>
        </p:nvSpPr>
        <p:spPr>
          <a:xfrm>
            <a:off x="1868556" y="1168351"/>
            <a:ext cx="68248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Orang-orang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bukan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sekadar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penonton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peristiwa-peristiwa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pribadi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intim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terlibat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dalamnya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19130-CFFD-DDED-0570-F507F7B03344}"/>
              </a:ext>
            </a:extLst>
          </p:cNvPr>
          <p:cNvSpPr txBox="1"/>
          <p:nvPr/>
        </p:nvSpPr>
        <p:spPr>
          <a:xfrm>
            <a:off x="1868556" y="2945991"/>
            <a:ext cx="65598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dibangkitkan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diangkat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dimuliakan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bersama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membuka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berbagai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kemungkinan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baru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Kita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memiliki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hak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beralih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keberadaan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didominasi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setan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menjadi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kehidupan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rohani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berlimpah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berkuasa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C2396F-DE69-2539-9F0B-7B627AB1F671}"/>
              </a:ext>
            </a:extLst>
          </p:cNvPr>
          <p:cNvSpPr/>
          <p:nvPr/>
        </p:nvSpPr>
        <p:spPr>
          <a:xfrm>
            <a:off x="781341" y="3428999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608BC-58CC-ACA3-C57B-91EF106C6445}"/>
              </a:ext>
            </a:extLst>
          </p:cNvPr>
          <p:cNvSpPr/>
          <p:nvPr/>
        </p:nvSpPr>
        <p:spPr>
          <a:xfrm>
            <a:off x="781341" y="1045240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2152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A03117-3948-45D1-57F0-73E44DDB2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r="6875"/>
          <a:stretch/>
        </p:blipFill>
        <p:spPr>
          <a:xfrm>
            <a:off x="0" y="-1"/>
            <a:ext cx="9144000" cy="6862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430AC-8E65-4A5B-8FC1-F672BE49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68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 </a:t>
            </a:r>
            <a:r>
              <a:rPr lang="en-ID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Timotius</a:t>
            </a:r>
            <a:r>
              <a:rPr lang="en-ID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1:7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47DCD-0108-6DFD-1806-34DAFF06A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514738"/>
            <a:ext cx="7455176" cy="2640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“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Sebab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Allah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memberikan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kepada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kita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bukan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roh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ketakutan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melainkan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roh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membangkitkan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kekuatan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kasih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dan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ketertiban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460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F7BFE-DA8D-42CD-3A32-EB2D5965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KINI DIBERKATI SELAMANYA OLEH KASIH KARUNIA</a:t>
            </a:r>
            <a:br>
              <a:rPr lang="en-ID" sz="4700" dirty="0"/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19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5F45-9F3D-02D0-FAE0-37B482B3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07" y="2021253"/>
            <a:ext cx="5021294" cy="4563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800" dirty="0" err="1">
                <a:latin typeface="Impact" panose="020B0806030902050204" pitchFamily="34" charset="0"/>
              </a:rPr>
              <a:t>Efesus</a:t>
            </a:r>
            <a:r>
              <a:rPr lang="en-ID" sz="4800" dirty="0">
                <a:latin typeface="Impact" panose="020B0806030902050204" pitchFamily="34" charset="0"/>
              </a:rPr>
              <a:t> 2:7</a:t>
            </a:r>
            <a:r>
              <a:rPr lang="en-ID" sz="4800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Berlin Sans FB" panose="020E0602020502020306" pitchFamily="34" charset="0"/>
              </a:rPr>
              <a:t>"</a:t>
            </a:r>
            <a:r>
              <a:rPr lang="en-ID" sz="3000" dirty="0" err="1">
                <a:latin typeface="Berlin Sans FB" panose="020E0602020502020306" pitchFamily="34" charset="0"/>
              </a:rPr>
              <a:t>supaya</a:t>
            </a:r>
            <a:r>
              <a:rPr lang="en-ID" sz="3000" dirty="0">
                <a:latin typeface="Berlin Sans FB" panose="020E0602020502020306" pitchFamily="34" charset="0"/>
              </a:rPr>
              <a:t> pada masa yang </a:t>
            </a:r>
            <a:r>
              <a:rPr lang="en-ID" sz="3000" dirty="0" err="1">
                <a:latin typeface="Berlin Sans FB" panose="020E0602020502020306" pitchFamily="34" charset="0"/>
              </a:rPr>
              <a:t>akan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datang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Ia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menunjukkan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kepada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kita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kekayaan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kasih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karunia</a:t>
            </a:r>
            <a:r>
              <a:rPr lang="en-ID" sz="3000" dirty="0">
                <a:latin typeface="Berlin Sans FB" panose="020E0602020502020306" pitchFamily="34" charset="0"/>
              </a:rPr>
              <a:t>-Nya yang </a:t>
            </a:r>
            <a:r>
              <a:rPr lang="en-ID" sz="3000" dirty="0" err="1">
                <a:latin typeface="Berlin Sans FB" panose="020E0602020502020306" pitchFamily="34" charset="0"/>
              </a:rPr>
              <a:t>melimpah-limpah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sesuai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kebaikan</a:t>
            </a:r>
            <a:r>
              <a:rPr lang="en-ID" sz="3000" dirty="0">
                <a:latin typeface="Berlin Sans FB" panose="020E0602020502020306" pitchFamily="34" charset="0"/>
              </a:rPr>
              <a:t>-Nya </a:t>
            </a:r>
            <a:r>
              <a:rPr lang="en-ID" sz="3000" dirty="0" err="1">
                <a:latin typeface="Berlin Sans FB" panose="020E0602020502020306" pitchFamily="34" charset="0"/>
              </a:rPr>
              <a:t>terhadap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kita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Kristus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Yesus</a:t>
            </a:r>
            <a:r>
              <a:rPr lang="en-ID" sz="3000" dirty="0">
                <a:latin typeface="Berlin Sans FB" panose="020E0602020502020306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03E64-6290-0673-5550-D4AC86C24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93" r="9670"/>
          <a:stretch/>
        </p:blipFill>
        <p:spPr>
          <a:xfrm>
            <a:off x="5642515" y="2250740"/>
            <a:ext cx="2999708" cy="371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053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1CE2-FBCB-E5A1-DD9E-91E43B2C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59" y="2955235"/>
            <a:ext cx="7458024" cy="844616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  <a:cs typeface="Aharoni" panose="02010803020104030203" pitchFamily="2" charset="-79"/>
              </a:rPr>
              <a:t>EFESUS 2 : 4, 5</a:t>
            </a:r>
            <a:endParaRPr lang="en-ID" sz="54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9A04D-5EF4-0F28-411D-CF62760AF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08" b="1187"/>
          <a:stretch/>
        </p:blipFill>
        <p:spPr>
          <a:xfrm>
            <a:off x="20" y="0"/>
            <a:ext cx="9143980" cy="30581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CD1EA-BACC-62DC-D1F0-A5A551327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3934444"/>
            <a:ext cx="8524460" cy="275396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Allah yang kaya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rahmat</a:t>
            </a:r>
            <a:r>
              <a:rPr lang="en-ID" sz="3200" dirty="0">
                <a:latin typeface="Tw Cen MT Condensed Extra Bold" panose="020B0803020202020204" pitchFamily="34" charset="0"/>
              </a:rPr>
              <a:t>,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3200" dirty="0"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dilimpahkan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menghidupkan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sekalipun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kesalahan-kesalahan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--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diselamatkan</a:t>
            </a:r>
            <a:r>
              <a:rPr lang="en-ID" sz="3200" dirty="0">
                <a:latin typeface="Tw Cen MT Condensed Extra Bold" panose="020B0803020202020204" pitchFamily="34" charset="0"/>
              </a:rPr>
              <a:t>.”</a:t>
            </a:r>
          </a:p>
          <a:p>
            <a:pPr algn="ctr"/>
            <a:endParaRPr lang="en-ID" sz="3200" dirty="0">
              <a:latin typeface="Tw Cen MT Condensed Extra Bold" panose="020B0803020202020204" pitchFamily="34" charset="0"/>
            </a:endParaRPr>
          </a:p>
          <a:p>
            <a:pPr algn="ctr"/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5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E8FF2-669D-3D09-ABE6-DB7F8DE24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AA11F-8CAE-88D6-BAA6-C5485CC3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94" y="922224"/>
            <a:ext cx="7667211" cy="1908312"/>
          </a:xfrm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latin typeface="Impact" panose="020B0806030902050204" pitchFamily="34" charset="0"/>
              </a:rPr>
              <a:t>Penting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bagi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sebagai</a:t>
            </a:r>
            <a:r>
              <a:rPr lang="en-ID" sz="3600" dirty="0"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latin typeface="Impact" panose="020B0806030902050204" pitchFamily="34" charset="0"/>
              </a:rPr>
              <a:t>percaya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untuk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memahami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kebenaran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Injil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mendalam</a:t>
            </a:r>
            <a:r>
              <a:rPr lang="en-ID" sz="36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yaitu</a:t>
            </a:r>
            <a:r>
              <a:rPr lang="en-ID" sz="3600" dirty="0">
                <a:latin typeface="Impact" panose="020B0806030902050204" pitchFamily="34" charset="0"/>
              </a:rPr>
              <a:t> 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2CF1-E007-5A4A-2CDD-15BC40279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963" y="3551582"/>
            <a:ext cx="5022575" cy="1908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pernah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lulus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kebutuhan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DE45C-BB75-867D-6CDC-81E276023EE5}"/>
              </a:ext>
            </a:extLst>
          </p:cNvPr>
          <p:cNvSpPr/>
          <p:nvPr/>
        </p:nvSpPr>
        <p:spPr>
          <a:xfrm>
            <a:off x="1382561" y="3551582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5958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486027-7EC2-DB3B-3B88-F96A6143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2D64-7371-4B3A-8E68-2E5B7B5CC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073" y="808382"/>
            <a:ext cx="6401806" cy="5421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bertindak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di masa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menebus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menyamakan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Anak-Nya,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sehingga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saat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ikut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serta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kebangkitan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kenaikan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peninggian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-Nya [</a:t>
            </a:r>
            <a:r>
              <a:rPr lang="en-ID" dirty="0" err="1">
                <a:solidFill>
                  <a:srgbClr val="0070C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0070C0"/>
                </a:solidFill>
                <a:latin typeface="Impact" panose="020B0806030902050204" pitchFamily="34" charset="0"/>
              </a:rPr>
              <a:t> 2:4-6].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rencana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berakhir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masa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penuh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rahmat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dan masa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kini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dipenuhi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belas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kasihan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Rencana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Allah, yang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berakar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perundingan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Ilahi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sejak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dahulu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kala [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Efesus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1:4],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membentang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selamanya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ke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masa </a:t>
            </a:r>
            <a:r>
              <a:rPr lang="en-ID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depan</a:t>
            </a:r>
            <a:r>
              <a:rPr lang="en-ID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20E69-77C2-22CD-A744-E04661DABB2A}"/>
              </a:ext>
            </a:extLst>
          </p:cNvPr>
          <p:cNvSpPr/>
          <p:nvPr/>
        </p:nvSpPr>
        <p:spPr>
          <a:xfrm>
            <a:off x="954156" y="2703569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314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B777A-E48E-ED12-0A05-50AFB21B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E8BA-6B7D-7576-6278-EFC34314D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2" y="1152939"/>
            <a:ext cx="5910470" cy="5024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Rencana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masa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depan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kekal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didasarkan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asas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tindakan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-Nya di masa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sekarang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7030A0"/>
                </a:solidFill>
                <a:latin typeface="Gill Sans Nova Cond Ultra Bold" panose="020B0B04020104020203" pitchFamily="34" charset="0"/>
              </a:rPr>
              <a:t>yaitu</a:t>
            </a:r>
            <a:r>
              <a:rPr lang="en-ID" sz="3200" dirty="0">
                <a:solidFill>
                  <a:srgbClr val="7030A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Gill Sans Nova Cond Ultra Bold" panose="020B0B04020104020203" pitchFamily="34" charset="0"/>
              </a:rPr>
              <a:t>asas</a:t>
            </a:r>
            <a:r>
              <a:rPr lang="en-ID" sz="3200" dirty="0">
                <a:solidFill>
                  <a:srgbClr val="7030A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3200" dirty="0">
                <a:solidFill>
                  <a:srgbClr val="7030A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sz="3200" dirty="0">
                <a:solidFill>
                  <a:srgbClr val="7030A0"/>
                </a:solidFill>
                <a:latin typeface="Gill Sans Nova Cond Ultra Bold" panose="020B0B04020104020203" pitchFamily="34" charset="0"/>
              </a:rPr>
              <a:t>,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"pada masa yang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kekayaan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melimpah-limpah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sesuai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kebaikan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3200" dirty="0">
                <a:solidFill>
                  <a:srgbClr val="7030A0"/>
                </a:solidFill>
                <a:latin typeface="Impact" panose="020B0806030902050204" pitchFamily="34" charset="0"/>
              </a:rPr>
              <a:t>[</a:t>
            </a:r>
            <a:r>
              <a:rPr lang="en-ID" sz="3200" dirty="0" err="1">
                <a:solidFill>
                  <a:srgbClr val="7030A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7030A0"/>
                </a:solidFill>
                <a:latin typeface="Impact" panose="020B0806030902050204" pitchFamily="34" charset="0"/>
              </a:rPr>
              <a:t> 2:7].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AD2C3-C2D6-265E-C0E7-85042517FE34}"/>
              </a:ext>
            </a:extLst>
          </p:cNvPr>
          <p:cNvSpPr/>
          <p:nvPr/>
        </p:nvSpPr>
        <p:spPr>
          <a:xfrm>
            <a:off x="1060174" y="2849343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373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B1A39-3881-FAF3-8F2A-ACB30B46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69" y="92766"/>
            <a:ext cx="6327931" cy="993913"/>
          </a:xfrm>
        </p:spPr>
        <p:txBody>
          <a:bodyPr>
            <a:norm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Ellen G. White, Alfa dan Omega, jld.5, hal.13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ACE64-71DB-DEC9-6FD9-06604E206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4" r="9130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C2765-DB2B-5E26-668D-E927796C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976" y="933048"/>
            <a:ext cx="6023131" cy="571291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"Oleh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tinggal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bersama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menyatakan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maupun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Akan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di dunia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pernyataan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dikeluarkan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Dunia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kecil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buku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pelajaran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semesta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Maksud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anugerah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ajaib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rahasia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penebusan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pokok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pikiran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"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ingin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diketahui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malaikat-malaikat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," dan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menjadi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pelajaran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sepanjang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masa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kekekalan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tebusan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maupun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makhluk-makhluk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jatuh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dosa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mendapat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ilmu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pengetahuan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serta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nyanyian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salib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Akan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tampaklah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kelak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kemuliaan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bersinar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wajah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ialah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kemuliaan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lahir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pengorbanan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371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42B8B-43F4-1C63-2B48-39217283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KINI DISELAMATKAN OLEH TUHAN</a:t>
            </a:r>
            <a:br>
              <a:rPr lang="fi-FI" sz="47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20 Juli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16C17-3DB1-C8E0-88AB-F99D69537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916132"/>
            <a:ext cx="8250307" cy="880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Mengapa</a:t>
            </a:r>
            <a:r>
              <a:rPr lang="en-ID" dirty="0"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latin typeface="Bernard MT Condensed" panose="02050806060905020404" pitchFamily="18" charset="0"/>
              </a:rPr>
              <a:t>percaya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Efesus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perlu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memahami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bahwa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karena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prilaku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?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7DAEE-14BE-0E8B-5A20-4AA2DA9B0181}"/>
              </a:ext>
            </a:extLst>
          </p:cNvPr>
          <p:cNvSpPr txBox="1"/>
          <p:nvPr/>
        </p:nvSpPr>
        <p:spPr>
          <a:xfrm>
            <a:off x="1494713" y="2915228"/>
            <a:ext cx="6896812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Ultra Bold" panose="020B0B04020104020203" pitchFamily="34" charset="0"/>
              </a:rPr>
              <a:t>Sebelum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mengenal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rohani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ada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percikan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nilai</a:t>
            </a:r>
            <a:r>
              <a:rPr lang="en-ID" sz="2400" dirty="0"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dalamnya</a:t>
            </a:r>
            <a:r>
              <a:rPr lang="en-ID" sz="2400" dirty="0">
                <a:latin typeface="Tw Cen MT Condensed Extra Bold" panose="020B0803020202020204" pitchFamily="34" charset="0"/>
              </a:rPr>
              <a:t> [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2:1].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sepenuhnya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ditaklukkan</a:t>
            </a:r>
            <a:r>
              <a:rPr lang="en-ID" sz="2400" dirty="0">
                <a:latin typeface="Tw Cen MT Condensed Extra Bold" panose="020B0803020202020204" pitchFamily="34" charset="0"/>
              </a:rPr>
              <a:t> oleh dosa [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2:2].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posisi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jauh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daripada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sekadar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400" dirty="0">
                <a:latin typeface="Tw Cen MT Condensed Extra Bold" panose="020B0803020202020204" pitchFamily="34" charset="0"/>
              </a:rPr>
              <a:t> spiritual.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400" dirty="0">
                <a:latin typeface="Tw Cen MT Condensed Extra Bold" panose="020B0803020202020204" pitchFamily="34" charset="0"/>
              </a:rPr>
              <a:t> "orang-orang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dimurkai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latin typeface="Tw Cen MT Condensed Extra Bold" panose="020B0803020202020204" pitchFamily="34" charset="0"/>
              </a:rPr>
              <a:t> yang lain" [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2:3].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1F3C3-313F-A5BB-8E27-B6716361CD44}"/>
              </a:ext>
            </a:extLst>
          </p:cNvPr>
          <p:cNvSpPr/>
          <p:nvPr/>
        </p:nvSpPr>
        <p:spPr>
          <a:xfrm>
            <a:off x="254216" y="3711233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7176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FB566B-4340-5C1A-2A98-E71181DD900E}"/>
              </a:ext>
            </a:extLst>
          </p:cNvPr>
          <p:cNvSpPr txBox="1"/>
          <p:nvPr/>
        </p:nvSpPr>
        <p:spPr>
          <a:xfrm>
            <a:off x="1497496" y="214467"/>
            <a:ext cx="7129669" cy="35394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Keselamatan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berakar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Allah 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yang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tak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dijelaskan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-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dijelaskan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berdasarkan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nilai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pun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objek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cinta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belas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kasihan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Allah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bertindak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kepentingan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2:4], dan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membangkitkan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kematian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.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C385E-3F1F-A570-18A6-B040DB7C6484}"/>
              </a:ext>
            </a:extLst>
          </p:cNvPr>
          <p:cNvSpPr txBox="1"/>
          <p:nvPr/>
        </p:nvSpPr>
        <p:spPr>
          <a:xfrm>
            <a:off x="1497496" y="3891601"/>
            <a:ext cx="7129668" cy="26776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Campur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Ilahi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menyelamatkan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bukanlah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fenomena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sesaat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tahan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nyata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tahan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kekal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Allah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bermaksud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menunjukkan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kasih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karunia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-Nya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sepanjang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kekekalan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[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2:7].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06B5D-59D4-C6BB-7ED4-28D3FBCED749}"/>
              </a:ext>
            </a:extLst>
          </p:cNvPr>
          <p:cNvSpPr/>
          <p:nvPr/>
        </p:nvSpPr>
        <p:spPr>
          <a:xfrm>
            <a:off x="415153" y="1343656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82435-E988-52B7-EBEA-64D6AEE23A2E}"/>
              </a:ext>
            </a:extLst>
          </p:cNvPr>
          <p:cNvSpPr/>
          <p:nvPr/>
        </p:nvSpPr>
        <p:spPr>
          <a:xfrm>
            <a:off x="491873" y="4261002"/>
            <a:ext cx="833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26617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AEE6A-77F7-05BD-A00C-6D21ABC35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6" r="29598"/>
          <a:stretch/>
        </p:blipFill>
        <p:spPr>
          <a:xfrm>
            <a:off x="20" y="10"/>
            <a:ext cx="3147352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EB02-7A07-7EDF-5A8C-BE710FDA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112" y="431938"/>
            <a:ext cx="5804025" cy="63742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pekerjaan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Ilahi,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pekerjaan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3000" b="1" dirty="0" err="1">
                <a:latin typeface="Gill Sans Nova Ultra Bold" panose="020B0B02020104020203" pitchFamily="34" charset="0"/>
              </a:rPr>
              <a:t>Itu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tidak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berasal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dari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kita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tetapi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pemberian</a:t>
            </a:r>
            <a:r>
              <a:rPr lang="en-ID" sz="3000" b="1" dirty="0">
                <a:latin typeface="Gill Sans Nova Ultra Bold" panose="020B0B02020104020203" pitchFamily="34" charset="0"/>
              </a:rPr>
              <a:t> </a:t>
            </a:r>
            <a:r>
              <a:rPr lang="en-ID" sz="3000" b="1" dirty="0" err="1">
                <a:latin typeface="Gill Sans Nova Ultra Bold" panose="020B0B02020104020203" pitchFamily="34" charset="0"/>
              </a:rPr>
              <a:t>Tuhan</a:t>
            </a:r>
            <a:r>
              <a:rPr lang="en-ID" sz="3000" b="1" dirty="0">
                <a:latin typeface="Franklin Gothic Medium Cond" panose="020B0606030402020204" pitchFamily="34" charset="0"/>
              </a:rPr>
              <a:t>.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manusia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bisa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menyombongkan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diri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karena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telah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memicunya</a:t>
            </a:r>
            <a:r>
              <a:rPr lang="en-ID" sz="3000" dirty="0">
                <a:latin typeface="Franklin Gothic Medium Cond" panose="020B0606030402020204" pitchFamily="34" charset="0"/>
              </a:rPr>
              <a:t> [</a:t>
            </a:r>
            <a:r>
              <a:rPr lang="en-ID" sz="3000" dirty="0" err="1">
                <a:latin typeface="Franklin Gothic Medium Cond" panose="020B0606030402020204" pitchFamily="34" charset="0"/>
              </a:rPr>
              <a:t>Efesus</a:t>
            </a:r>
            <a:r>
              <a:rPr lang="en-ID" sz="3000" dirty="0">
                <a:latin typeface="Franklin Gothic Medium Cond" panose="020B0606030402020204" pitchFamily="34" charset="0"/>
              </a:rPr>
              <a:t> 2:8-9].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Berdiri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orang-orang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pameran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-Nya. Kita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mahakarya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diciptakan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oleh Allah "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 [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Efesus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2:10].</a:t>
            </a:r>
          </a:p>
        </p:txBody>
      </p:sp>
    </p:spTree>
    <p:extLst>
      <p:ext uri="{BB962C8B-B14F-4D97-AF65-F5344CB8AC3E}">
        <p14:creationId xmlns:p14="http://schemas.microsoft.com/office/powerpoint/2010/main" val="888793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0017-53A5-73F7-57BD-D33E5B00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62B96-54CB-4E64-59B4-434B481FE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7CF72-A3DC-93ED-634D-76105F5D21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B82194-1BB0-0840-A15B-337A0A803F06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5D462-8A14-4107-3D28-0BAE4CBF72D7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97E11-3CC1-EFAD-0541-D3EF27AA4BDB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06145-F8F4-FE99-674D-A902C9FAA3BB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A90AF-D12A-2163-16CD-C9F938EAD0FF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7EF3C-6905-3114-87FD-367F70F273EA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43B07-F912-D0E0-09CE-686962E0C628}"/>
              </a:ext>
            </a:extLst>
          </p:cNvPr>
          <p:cNvSpPr txBox="1"/>
          <p:nvPr/>
        </p:nvSpPr>
        <p:spPr>
          <a:xfrm>
            <a:off x="1066799" y="1360615"/>
            <a:ext cx="774498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Impact" panose="020B0806030902050204" pitchFamily="34" charset="0"/>
              </a:rPr>
              <a:t>Belajar </a:t>
            </a:r>
            <a:r>
              <a:rPr lang="en-US" sz="2400" dirty="0" err="1">
                <a:latin typeface="Impact" panose="020B0806030902050204" pitchFamily="34" charset="0"/>
              </a:rPr>
              <a:t>dari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pengalaman</a:t>
            </a:r>
            <a:r>
              <a:rPr lang="en-US" sz="2400" dirty="0">
                <a:latin typeface="Impact" panose="020B0806030902050204" pitchFamily="34" charset="0"/>
              </a:rPr>
              <a:t> orang percaya di </a:t>
            </a:r>
            <a:r>
              <a:rPr lang="en-US" sz="2400" dirty="0" err="1">
                <a:latin typeface="Impact" panose="020B0806030902050204" pitchFamily="34" charset="0"/>
              </a:rPr>
              <a:t>Efesus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kita</a:t>
            </a:r>
            <a:r>
              <a:rPr lang="en-US" sz="2400" dirty="0">
                <a:latin typeface="Impact" panose="020B0806030902050204" pitchFamily="34" charset="0"/>
              </a:rPr>
              <a:t> juga harus </a:t>
            </a:r>
            <a:r>
              <a:rPr lang="en-US" sz="2400" dirty="0" err="1">
                <a:latin typeface="Impact" panose="020B0806030902050204" pitchFamily="34" charset="0"/>
              </a:rPr>
              <a:t>menang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melawan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iblis</a:t>
            </a:r>
            <a:r>
              <a:rPr lang="en-US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1F7BEF-9861-B9EF-6770-A84DCBF62AA3}"/>
              </a:ext>
            </a:extLst>
          </p:cNvPr>
          <p:cNvSpPr txBox="1"/>
          <p:nvPr/>
        </p:nvSpPr>
        <p:spPr>
          <a:xfrm>
            <a:off x="1066799" y="2377172"/>
            <a:ext cx="7744987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berusaha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supaya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keinginan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daging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lagi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menguasai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86441-680D-0F3C-2356-D926A23EAD59}"/>
              </a:ext>
            </a:extLst>
          </p:cNvPr>
          <p:cNvSpPr txBox="1"/>
          <p:nvPr/>
        </p:nvSpPr>
        <p:spPr>
          <a:xfrm>
            <a:off x="1066798" y="3421977"/>
            <a:ext cx="774498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Satu-</a:t>
            </a:r>
            <a:r>
              <a:rPr lang="en-ID" sz="2400" dirty="0" err="1">
                <a:latin typeface="Impact" panose="020B0806030902050204" pitchFamily="34" charset="0"/>
              </a:rPr>
              <a:t>satunya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harapan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bagi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PENGALAMAN KESELAMATAN yang </a:t>
            </a:r>
            <a:r>
              <a:rPr lang="en-ID" sz="2400" dirty="0" err="1">
                <a:latin typeface="Impact" panose="020B0806030902050204" pitchFamily="34" charset="0"/>
              </a:rPr>
              <a:t>berpusat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B8CD12-CE3B-B1FD-67E1-61514E756AFC}"/>
              </a:ext>
            </a:extLst>
          </p:cNvPr>
          <p:cNvSpPr txBox="1"/>
          <p:nvPr/>
        </p:nvSpPr>
        <p:spPr>
          <a:xfrm>
            <a:off x="1066797" y="4453621"/>
            <a:ext cx="7715253" cy="892552"/>
          </a:xfrm>
          <a:prstGeom prst="rect">
            <a:avLst/>
          </a:prstGeom>
          <a:solidFill>
            <a:srgbClr val="3A1953"/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pernah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lulus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kebutuhan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Allah.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34381-67B8-B32D-2CF1-634126B6A5F0}"/>
              </a:ext>
            </a:extLst>
          </p:cNvPr>
          <p:cNvSpPr txBox="1"/>
          <p:nvPr/>
        </p:nvSpPr>
        <p:spPr>
          <a:xfrm>
            <a:off x="1066797" y="5510123"/>
            <a:ext cx="7715253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Ilahi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pemberian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menyombongkan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dirinya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55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6EEBD-5091-CFBF-1DB0-284247A7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r="22595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F305-2504-7090-A781-DCFBC273B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04825"/>
            <a:ext cx="4486275" cy="6105525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Keselamatan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secara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totalitas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pekerjaan</a:t>
            </a:r>
            <a:r>
              <a:rPr lang="en-ID" sz="3000" dirty="0">
                <a:latin typeface="Impact" panose="020B0806030902050204" pitchFamily="34" charset="0"/>
              </a:rPr>
              <a:t> Allah, Allah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menyelamatkan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luar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kehendak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endParaRPr lang="en-ID" sz="2400" dirty="0">
              <a:latin typeface="Impact" panose="020B0806030902050204" pitchFamily="34" charset="0"/>
            </a:endParaRPr>
          </a:p>
          <a:p>
            <a:r>
              <a:rPr lang="en-ID" sz="2400" dirty="0" err="1">
                <a:latin typeface="Gill Sans Nova Cond Ultra Bold" panose="020B0B04020104020203" pitchFamily="34" charset="0"/>
              </a:rPr>
              <a:t>Sebaliknya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sz="2400" dirty="0">
                <a:latin typeface="Gill Sans Nova Cond Ultra Bold" panose="020B0B04020104020203" pitchFamily="34" charset="0"/>
              </a:rPr>
              <a:t> Allah menjadi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bekerja</a:t>
            </a:r>
            <a:r>
              <a:rPr lang="en-ID" sz="2400" dirty="0"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ketika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menjalankan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iman</a:t>
            </a:r>
            <a:r>
              <a:rPr lang="en-ID" sz="2400" dirty="0"/>
              <a:t> - </a:t>
            </a:r>
            <a:r>
              <a:rPr lang="en-ID" sz="2400" dirty="0" err="1"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mengakui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menerima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latin typeface="Gill Sans Nova Cond XBd" panose="020B0A06020104020203" pitchFamily="34" charset="0"/>
              </a:rPr>
              <a:t> Allah, </a:t>
            </a:r>
            <a:r>
              <a:rPr lang="en-ID" sz="2400" dirty="0" err="1">
                <a:latin typeface="Gill Sans Nova Cond XBd" panose="020B0A06020104020203" pitchFamily="34" charset="0"/>
              </a:rPr>
              <a:t>mengizinkan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membangkitkan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mengangkat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memberdayakan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 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 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37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A8D64-84DE-6234-EE5A-D7DD78AB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C00000"/>
                </a:solidFill>
                <a:latin typeface="Impact" panose="020B0806030902050204" pitchFamily="34" charset="0"/>
              </a:rPr>
              <a:t>PERNAH MATI DAN DITIPU OLEH IBLIS</a:t>
            </a:r>
            <a:br>
              <a:rPr lang="sv-SE" sz="4000" dirty="0"/>
            </a:b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16 Juli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A2700-D7D0-94EE-1847-C80BC474E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0" y="2071911"/>
            <a:ext cx="6254786" cy="4563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2:1-10</a:t>
            </a:r>
            <a:r>
              <a:rPr lang="en-ID" dirty="0">
                <a:latin typeface="Tw Cen MT Condensed Extra Bold" panose="020B0803020202020204" pitchFamily="34" charset="0"/>
              </a:rPr>
              <a:t>, Paulus </a:t>
            </a:r>
            <a:r>
              <a:rPr lang="en-ID" dirty="0" err="1">
                <a:latin typeface="Tw Cen MT Condensed Extra Bold" panose="020B0803020202020204" pitchFamily="34" charset="0"/>
              </a:rPr>
              <a:t>menceritakan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kisah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pertobatan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rinci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fokus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pribadi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membandingkan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keberadaan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berdosa</a:t>
            </a:r>
            <a:r>
              <a:rPr lang="en-ID" sz="2600" dirty="0">
                <a:latin typeface="Gill Sans Nova Cond Ultra Bold" panose="020B0B04020104020203" pitchFamily="34" charset="0"/>
              </a:rPr>
              <a:t> di masa </a:t>
            </a:r>
            <a:r>
              <a:rPr lang="en-ID" sz="2600" dirty="0" err="1">
                <a:latin typeface="Gill Sans Nova Cond Ultra Bold" panose="020B0B04020104020203" pitchFamily="34" charset="0"/>
              </a:rPr>
              <a:t>lalu</a:t>
            </a:r>
            <a:r>
              <a:rPr lang="en-ID" sz="2600" dirty="0"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2:1-3]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2600" dirty="0">
                <a:latin typeface="Tw Cen MT Condensed Extra Bold" panose="020B0803020202020204" pitchFamily="34" charset="0"/>
              </a:rPr>
              <a:t> Allah, </a:t>
            </a:r>
            <a:r>
              <a:rPr lang="en-ID" sz="2600" dirty="0">
                <a:latin typeface="Gill Sans Nova Cond Ultra Bold" panose="020B0B04020104020203" pitchFamily="34" charset="0"/>
              </a:rPr>
              <a:t>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gambarkan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keikutsertaan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kebangkitan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kenaikan</a:t>
            </a:r>
            <a:r>
              <a:rPr lang="en-ID" sz="2600" dirty="0">
                <a:latin typeface="Gill Sans Nova Cond Ultra Bold" panose="020B0B04020104020203" pitchFamily="34" charset="0"/>
              </a:rPr>
              <a:t>, 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peninggian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>
                <a:latin typeface="Tw Cen MT Condensed Extra Bold" panose="020B0803020202020204" pitchFamily="34" charset="0"/>
              </a:rPr>
              <a:t>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2:4-7] 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memuliakan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dasar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itu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karunia</a:t>
            </a:r>
            <a:r>
              <a:rPr lang="en-ID" sz="2600" dirty="0"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karya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kreatif</a:t>
            </a:r>
            <a:r>
              <a:rPr lang="en-ID" sz="2600" dirty="0">
                <a:latin typeface="Gill Sans Nova Cond Ultra Bold" panose="020B0B04020104020203" pitchFamily="34" charset="0"/>
              </a:rPr>
              <a:t> Allah</a:t>
            </a:r>
            <a:r>
              <a:rPr lang="en-ID" sz="2600" dirty="0"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2:8-10].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1AB62-90EB-B7D2-128B-403E0B857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1" r="32898" b="4826"/>
          <a:stretch/>
        </p:blipFill>
        <p:spPr>
          <a:xfrm>
            <a:off x="6625846" y="2055813"/>
            <a:ext cx="2174460" cy="43465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4312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424A2-A048-B95D-E2A7-6A84DBE2E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84" r="1" b="2191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80D5-FBA0-828C-D57D-902F19C5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276606"/>
            <a:ext cx="8640415" cy="345881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Masa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0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sebelum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secara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rohani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melakukan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pelanggaran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>
                <a:latin typeface="Trade Gothic Next Heavy" panose="020B0903040303020004" pitchFamily="34" charset="0"/>
              </a:rPr>
              <a:t>dan</a:t>
            </a:r>
            <a:r>
              <a:rPr lang="en-ID" sz="3000" dirty="0">
                <a:latin typeface="Impact" panose="020B0806030902050204" pitchFamily="34" charset="0"/>
              </a:rPr>
              <a:t> dosa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pola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2:1] dan </a:t>
            </a:r>
            <a:r>
              <a:rPr lang="en-ID" sz="3000" dirty="0" err="1">
                <a:latin typeface="Impact" panose="020B0806030902050204" pitchFamily="34" charset="0"/>
              </a:rPr>
              <a:t>didominasi</a:t>
            </a:r>
            <a:r>
              <a:rPr lang="en-ID" sz="3000" dirty="0">
                <a:latin typeface="Impact" panose="020B0806030902050204" pitchFamily="34" charset="0"/>
              </a:rPr>
              <a:t> oleh </a:t>
            </a:r>
            <a:r>
              <a:rPr lang="en-ID" sz="3000" dirty="0" err="1">
                <a:latin typeface="Impact" panose="020B0806030902050204" pitchFamily="34" charset="0"/>
              </a:rPr>
              <a:t>lblis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>
                <a:latin typeface="Tw Cen MT Condensed Extra Bold" panose="020B0803020202020204" pitchFamily="34" charset="0"/>
              </a:rPr>
              <a:t>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2:2].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Penderitaan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sangat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nyata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mengerikan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karena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pernah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terpisah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Allah,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sumber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kehidupan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397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33813-4038-1FB5-AD1A-B4026250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5B73B-BD8E-4016-5A4D-A1EF1BB0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7" y="662607"/>
            <a:ext cx="7089913" cy="1457739"/>
          </a:xfrm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Dua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kekuatan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eksternal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2:2] yang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mendominasi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sebelum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bertobat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1431-5CA5-DD65-7134-C671EDDD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01" y="2479674"/>
            <a:ext cx="8104533" cy="401899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Impact" panose="020B0806030902050204" pitchFamily="34" charset="0"/>
              </a:rPr>
              <a:t>Jalan dunia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: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kebiasaan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perilaku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masyarakat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luas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yang salah </a:t>
            </a:r>
            <a:r>
              <a:rPr lang="en-ID" dirty="0" err="1">
                <a:latin typeface="Tw Cen MT Condensed Extra Bold" panose="020B0803020202020204" pitchFamily="34" charset="0"/>
              </a:rPr>
              <a:t>membentuk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pemberontakan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melawan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endParaRPr lang="en-ID" dirty="0">
              <a:latin typeface="Tw Cen MT Condensed Extra Bold" panose="020B08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Penguasa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kerajaan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angkasa</a:t>
            </a:r>
            <a:r>
              <a:rPr lang="en-ID" dirty="0">
                <a:latin typeface="Impact" panose="020B0806030902050204" pitchFamily="34" charset="0"/>
              </a:rPr>
              <a:t> [Iblis] 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Angkasa</a:t>
            </a:r>
            <a:r>
              <a:rPr lang="en-ID" dirty="0">
                <a:latin typeface="Tw Cen MT Condensed Extra Bold" panose="020B0803020202020204" pitchFamily="34" charset="0"/>
              </a:rPr>
              <a:t>" </a:t>
            </a:r>
            <a:r>
              <a:rPr lang="en-ID" dirty="0" err="1">
                <a:latin typeface="Tw Cen MT Condensed Extra Bold" panose="020B0803020202020204" pitchFamily="34" charset="0"/>
              </a:rPr>
              <a:t>diidentifikasi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lokasi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kekuatan</a:t>
            </a:r>
            <a:r>
              <a:rPr lang="en-ID" dirty="0">
                <a:latin typeface="Tw Cen MT Condensed Extra Bold" panose="020B0803020202020204" pitchFamily="34" charset="0"/>
              </a:rPr>
              <a:t> supernatural, </a:t>
            </a:r>
            <a:r>
              <a:rPr lang="en-ID" dirty="0" err="1">
                <a:latin typeface="Tw Cen MT Condensed Extra Bold" panose="020B0803020202020204" pitchFamily="34" charset="0"/>
              </a:rPr>
              <a:t>termasuk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3:10; 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6:12],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aktif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sekarang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bekerja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durhaka</a:t>
            </a:r>
            <a:r>
              <a:rPr lang="en-ID" dirty="0"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2:2].</a:t>
            </a:r>
          </a:p>
        </p:txBody>
      </p:sp>
    </p:spTree>
    <p:extLst>
      <p:ext uri="{BB962C8B-B14F-4D97-AF65-F5344CB8AC3E}">
        <p14:creationId xmlns:p14="http://schemas.microsoft.com/office/powerpoint/2010/main" val="89290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586AF-5230-3EA5-275B-AA84FD8CC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3633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FBD19-BA5A-62D1-BBEA-5BDD8551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68417"/>
            <a:ext cx="8210550" cy="22847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Kehidupan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orang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percaya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Efesus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di masa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lalu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adalah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kehidupan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luar</a:t>
            </a:r>
            <a:r>
              <a:rPr lang="en-ID" dirty="0">
                <a:solidFill>
                  <a:srgbClr val="FFFFFF"/>
                </a:solidFill>
                <a:latin typeface="Gill Sans Nova Ultra Bold" panose="020B0B02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Ultra Bold" panose="020B0B02020104020203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kini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Dulu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ditipu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oleh Iblis,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terhilang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kini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milik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dibawa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menang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289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1FD56-F429-1E63-240A-94D9B9D7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rgbClr val="C00000"/>
                </a:solidFill>
                <a:latin typeface="Impact" panose="020B0806030902050204" pitchFamily="34" charset="0"/>
              </a:rPr>
              <a:t>PERNAH TERTIPU OLEH KEINGINAN KITA SENDIRI</a:t>
            </a:r>
            <a:br>
              <a:rPr lang="fi-FI" sz="29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17 Juli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30EAA-FDD0-027F-1AA5-6A261B08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50" y="2145877"/>
            <a:ext cx="5149298" cy="4251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Efesus</a:t>
            </a:r>
            <a:r>
              <a:rPr lang="en-ID" sz="3600" dirty="0">
                <a:latin typeface="Amasis MT Pro Black" panose="02040A04050005020304" pitchFamily="18" charset="0"/>
              </a:rPr>
              <a:t> 2:3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“</a:t>
            </a:r>
            <a:r>
              <a:rPr lang="en-ID" dirty="0" err="1">
                <a:latin typeface="Berlin Sans FB" panose="020E0602020502020306" pitchFamily="34" charset="0"/>
              </a:rPr>
              <a:t>Sebenarnya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dahulu</a:t>
            </a:r>
            <a:r>
              <a:rPr lang="en-ID" dirty="0">
                <a:latin typeface="Berlin Sans FB" panose="020E0602020502020306" pitchFamily="34" charset="0"/>
              </a:rPr>
              <a:t> kami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juga </a:t>
            </a:r>
            <a:r>
              <a:rPr lang="en-ID" dirty="0" err="1">
                <a:latin typeface="Berlin Sans FB" panose="020E0602020502020306" pitchFamily="34" charset="0"/>
              </a:rPr>
              <a:t>terhitung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antara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ketika</a:t>
            </a:r>
            <a:r>
              <a:rPr lang="en-ID" dirty="0">
                <a:latin typeface="Berlin Sans FB" panose="020E0602020502020306" pitchFamily="34" charset="0"/>
              </a:rPr>
              <a:t> kami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nafsu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daging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menuruti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kehendak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daging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pikiran</a:t>
            </a:r>
            <a:r>
              <a:rPr lang="en-ID" dirty="0">
                <a:latin typeface="Berlin Sans FB" panose="020E0602020502020306" pitchFamily="34" charset="0"/>
              </a:rPr>
              <a:t> kami yang </a:t>
            </a:r>
            <a:r>
              <a:rPr lang="en-ID" dirty="0" err="1">
                <a:latin typeface="Berlin Sans FB" panose="020E0602020502020306" pitchFamily="34" charset="0"/>
              </a:rPr>
              <a:t>jahat</a:t>
            </a:r>
            <a:r>
              <a:rPr lang="en-ID" dirty="0">
                <a:latin typeface="Berlin Sans FB" panose="020E0602020502020306" pitchFamily="34" charset="0"/>
              </a:rPr>
              <a:t>. Pada </a:t>
            </a:r>
            <a:r>
              <a:rPr lang="en-ID" dirty="0" err="1">
                <a:latin typeface="Berlin Sans FB" panose="020E0602020502020306" pitchFamily="34" charset="0"/>
              </a:rPr>
              <a:t>dasarnya</a:t>
            </a:r>
            <a:r>
              <a:rPr lang="en-ID" dirty="0">
                <a:latin typeface="Berlin Sans FB" panose="020E0602020502020306" pitchFamily="34" charset="0"/>
              </a:rPr>
              <a:t> kami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orang-orang yang </a:t>
            </a:r>
            <a:r>
              <a:rPr lang="en-ID" dirty="0" err="1">
                <a:latin typeface="Berlin Sans FB" panose="020E0602020502020306" pitchFamily="34" charset="0"/>
              </a:rPr>
              <a:t>harus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dimurkai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yang lain.”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C9010-F06F-F538-4C7B-299D5D109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0" y="2398815"/>
            <a:ext cx="2516455" cy="3774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834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26A420-75AC-7595-8AA8-3EDBD3CD8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83" r="1" b="20883"/>
          <a:stretch/>
        </p:blipFill>
        <p:spPr>
          <a:xfrm>
            <a:off x="469944" y="276978"/>
            <a:ext cx="8138333" cy="27497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75ED8-2513-F2ED-1543-CD0111378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3203691"/>
            <a:ext cx="8153618" cy="3381196"/>
          </a:xfrm>
          <a:noFill/>
        </p:spPr>
        <p:txBody>
          <a:bodyPr anchor="t">
            <a:noAutofit/>
          </a:bodyPr>
          <a:lstStyle/>
          <a:p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Disamping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eksternal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internal yang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mempengaruhi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hawa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nafsu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daging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menuruti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kehendak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daging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pikiran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kami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jahat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2:3,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Yakobus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1:14-15].</a:t>
            </a:r>
          </a:p>
          <a:p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Karena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pengaruh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kekuatan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internal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sangatlah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pantas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berdosa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sebagaimana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disebutkan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Paulus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"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Orang-orang yang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harus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dimurkai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84813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253</TotalTime>
  <Words>1750</Words>
  <Application>Microsoft Office PowerPoint</Application>
  <PresentationFormat>On-screen Show (4:3)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Medium Cond</vt:lpstr>
      <vt:lpstr>Gill Sans Nova Cond Ultra Bold</vt:lpstr>
      <vt:lpstr>Gill Sans Nova Cond XBd</vt:lpstr>
      <vt:lpstr>Gill Sans Nova Ultra Bold</vt:lpstr>
      <vt:lpstr>Impact</vt:lpstr>
      <vt:lpstr>Trade Gothic Next Heavy</vt:lpstr>
      <vt:lpstr>Tw Cen MT Condensed Extra Bold</vt:lpstr>
      <vt:lpstr>Wingdings</vt:lpstr>
      <vt:lpstr>Office Theme</vt:lpstr>
      <vt:lpstr>BAGAIMANA TUHAN  MENYELAMATKAN KITA</vt:lpstr>
      <vt:lpstr>EFESUS 2 : 4, 5</vt:lpstr>
      <vt:lpstr>PowerPoint Presentation</vt:lpstr>
      <vt:lpstr>PERNAH MATI DAN DITIPU OLEH IBLIS Minggu, 16 Juli 2023</vt:lpstr>
      <vt:lpstr>PowerPoint Presentation</vt:lpstr>
      <vt:lpstr>Dua kekuatan eksternal [Efesus 2:2] yang mendominasi orang percaya di Efesus sebelum mereka bertobat adalah:</vt:lpstr>
      <vt:lpstr>PowerPoint Presentation</vt:lpstr>
      <vt:lpstr>PERNAH TERTIPU OLEH KEINGINAN KITA SENDIRI Senin, 17 Juli 2023</vt:lpstr>
      <vt:lpstr>PowerPoint Presentation</vt:lpstr>
      <vt:lpstr>Apakah maksud Paulus dengan pernyataan: "Pada dasarnya adalah orang-orang yang harus dimurkai"?</vt:lpstr>
      <vt:lpstr>PowerPoint Presentation</vt:lpstr>
      <vt:lpstr>PowerPoint Presentation</vt:lpstr>
      <vt:lpstr>KINI DIBANGKITKAN, DIANGKAT,  DAN DIMULIAKAN BERSAMA KRISTUS Selasa, 18 Juli 2023</vt:lpstr>
      <vt:lpstr>Satu-satunya harapan bagi kita adalah  memiliki PENGALAMAN KESELAMATAN yang berpusat pada Kristus, yaitu:</vt:lpstr>
      <vt:lpstr>Efesus 2:5-6</vt:lpstr>
      <vt:lpstr>Apakah makna pengalaman keselamatan yang berpusat pada Kristus?</vt:lpstr>
      <vt:lpstr>PowerPoint Presentation</vt:lpstr>
      <vt:lpstr>2 Timotius 1:7</vt:lpstr>
      <vt:lpstr>KINI DIBERKATI SELAMANYA OLEH KASIH KARUNIA Rabu, 19 Juli 2023</vt:lpstr>
      <vt:lpstr>Penting bagi kita sebagai orang percaya untuk memahami kebenaran Injil yang mendalam, yaitu : </vt:lpstr>
      <vt:lpstr>PowerPoint Presentation</vt:lpstr>
      <vt:lpstr>PowerPoint Presentation</vt:lpstr>
      <vt:lpstr>Ellen G. White, Alfa dan Omega, jld.5, hal.13</vt:lpstr>
      <vt:lpstr>KINI DISELAMATKAN OLEH TUHAN Kamis, 20 Juli 2023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BAGAIMANA TUHAN MENYELAMATKAN KITA</dc:title>
  <dc:creator>Office365</dc:creator>
  <cp:lastModifiedBy>Office365</cp:lastModifiedBy>
  <cp:revision>16</cp:revision>
  <dcterms:created xsi:type="dcterms:W3CDTF">2023-07-18T02:27:11Z</dcterms:created>
  <dcterms:modified xsi:type="dcterms:W3CDTF">2023-07-20T10:48:19Z</dcterms:modified>
</cp:coreProperties>
</file>