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81" r:id="rId24"/>
    <p:sldId id="280" r:id="rId25"/>
    <p:sldId id="275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417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212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821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207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577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688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764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656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6252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565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624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D899A-695D-47D8-B258-5339E04D1A19}" type="datetimeFigureOut">
              <a:rPr lang="en-ID" smtClean="0"/>
              <a:t>07/07/2023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CFB6-92AA-4A8F-A046-A7E29644B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63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on a cross with crown of thorns on top of a book&#10;&#10;Description automatically generated">
            <a:extLst>
              <a:ext uri="{FF2B5EF4-FFF2-40B4-BE49-F238E27FC236}">
                <a16:creationId xmlns:a16="http://schemas.microsoft.com/office/drawing/2014/main" id="{0A2A3CF4-B2A1-B699-ED35-5DD14EB3E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703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A9EE7-C5FE-6086-C4A1-06933AFAD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35748"/>
            <a:ext cx="8324849" cy="290051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RENCANA AGUNG ALLAH YANG BERPUSAT PADA </a:t>
            </a:r>
            <a:r>
              <a:rPr 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KRISTUS</a:t>
            </a:r>
            <a:endParaRPr lang="en-ID" sz="6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D0F4C-40BF-0544-3431-AC9E9904F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466120"/>
            <a:ext cx="6858000" cy="962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ke-2,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</a:p>
          <a:p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570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87674-DDE7-5220-8D98-82422DF3C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9" r="15929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2D89-8087-2585-742C-02C80E71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715616"/>
            <a:ext cx="4374360" cy="5883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Diperhamba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dosa dan Iblis,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kemampuan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membebaskan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sendiri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membutuhkan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penyelamat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melakukannya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karunianya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, dan Paulus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merayakan</a:t>
            </a:r>
            <a:r>
              <a:rPr lang="en-ID" sz="3000" dirty="0">
                <a:latin typeface="Tw Cen MT Condensed Extra Bold" panose="020B0803020202020204" pitchFamily="34" charset="0"/>
              </a:rPr>
              <a:t> dua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baru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: PENEBUSAN dan PENGAMPUNAN.</a:t>
            </a:r>
          </a:p>
        </p:txBody>
      </p:sp>
    </p:spTree>
    <p:extLst>
      <p:ext uri="{BB962C8B-B14F-4D97-AF65-F5344CB8AC3E}">
        <p14:creationId xmlns:p14="http://schemas.microsoft.com/office/powerpoint/2010/main" val="218275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45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47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55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Rectangle 57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59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86" name="Straight Connector 60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61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3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65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71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C2C56E9-0B98-3F73-6D34-5D33A732F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6" r="22558" b="2"/>
          <a:stretch/>
        </p:blipFill>
        <p:spPr>
          <a:xfrm>
            <a:off x="521556" y="706170"/>
            <a:ext cx="3018374" cy="5431517"/>
          </a:xfrm>
          <a:prstGeom prst="rect">
            <a:avLst/>
          </a:prstGeom>
        </p:spPr>
      </p:pic>
      <p:grpSp>
        <p:nvGrpSpPr>
          <p:cNvPr id="91" name="Group 73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83441" y="903870"/>
            <a:ext cx="304800" cy="322326"/>
            <a:chOff x="215328" y="-46937"/>
            <a:chExt cx="304800" cy="2773841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FEE4B-630E-F1FE-C89C-354987D7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832" y="794412"/>
            <a:ext cx="4400790" cy="5574310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PENEBUSAN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membeli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kebebasan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hamba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membayar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membebaskan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tawanan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hamba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dilelang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keadaan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dibelenggu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menunggu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membelinya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adakah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membebaskannya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Membebaskan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seorang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hamba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tidaklah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mudah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membutuhkan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biaya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besar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[mahal].</a:t>
            </a:r>
          </a:p>
        </p:txBody>
      </p:sp>
    </p:spTree>
    <p:extLst>
      <p:ext uri="{BB962C8B-B14F-4D97-AF65-F5344CB8AC3E}">
        <p14:creationId xmlns:p14="http://schemas.microsoft.com/office/powerpoint/2010/main" val="346631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853B9-E9EC-A8E2-800E-92350BE0C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24" b="1093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FCFD-12A8-96C1-79C2-72444491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3752850"/>
            <a:ext cx="8517003" cy="28334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Kebebasan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dibayar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mahal: "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(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) dan oleh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beroleh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penebusan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1:7].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Gagasan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penebusan</a:t>
            </a:r>
            <a:r>
              <a:rPr lang="en-ID" sz="3000" dirty="0">
                <a:latin typeface="Franklin Gothic Medium Cond" panose="020B0606030402020204" pitchFamily="34" charset="0"/>
              </a:rPr>
              <a:t> juga </a:t>
            </a:r>
            <a:r>
              <a:rPr lang="en-ID" sz="3000" dirty="0" err="1">
                <a:latin typeface="Franklin Gothic Medium Cond" panose="020B0606030402020204" pitchFamily="34" charset="0"/>
              </a:rPr>
              <a:t>merayakan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kemurahan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</a:t>
            </a:r>
            <a:r>
              <a:rPr lang="en-ID" sz="3000" dirty="0">
                <a:latin typeface="Franklin Gothic Medium Cond" panose="020B0606030402020204" pitchFamily="34" charset="0"/>
              </a:rPr>
              <a:t> Allah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membayar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mahalnya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kebebasan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. </a:t>
            </a:r>
            <a:r>
              <a:rPr lang="en-ID" sz="3000" dirty="0" err="1">
                <a:latin typeface="Franklin Gothic Medium Cond" panose="020B0606030402020204" pitchFamily="34" charset="0"/>
              </a:rPr>
              <a:t>Tuhan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memberi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kebebasan</a:t>
            </a:r>
            <a:r>
              <a:rPr lang="en-ID" sz="3000" dirty="0"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latin typeface="Franklin Gothic Medium Cond" panose="020B0606030402020204" pitchFamily="34" charset="0"/>
              </a:rPr>
              <a:t>martabat</a:t>
            </a:r>
            <a:r>
              <a:rPr lang="en-ID" sz="3000" dirty="0">
                <a:latin typeface="Franklin Gothic Medium Cond" panose="020B0606030402020204" pitchFamily="34" charset="0"/>
              </a:rPr>
              <a:t>.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kita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bukan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lagi</a:t>
            </a:r>
            <a:r>
              <a:rPr lang="en-ID" sz="3000" dirty="0">
                <a:latin typeface="Franklin Gothic Medium Cond" panose="020B0606030402020204" pitchFamily="34" charset="0"/>
              </a:rPr>
              <a:t> hamba!</a:t>
            </a:r>
          </a:p>
        </p:txBody>
      </p:sp>
    </p:spTree>
    <p:extLst>
      <p:ext uri="{BB962C8B-B14F-4D97-AF65-F5344CB8AC3E}">
        <p14:creationId xmlns:p14="http://schemas.microsoft.com/office/powerpoint/2010/main" val="5935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C29C-F239-5BAF-A515-F54CDF5E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Alister E. McGrath, </a:t>
            </a:r>
            <a:b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What Was God Doing on the Cross, hal.78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610A-D855-DD0B-B8CF-F9411304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49217"/>
            <a:ext cx="4539698" cy="3327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"</a:t>
            </a:r>
            <a:r>
              <a:rPr lang="en-ID" sz="3200" dirty="0" err="1">
                <a:latin typeface="Eras Demi ITC" panose="020B0805030504020804" pitchFamily="34" charset="0"/>
              </a:rPr>
              <a:t>Ditebus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berarti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diperlakukan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sebagai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pribadi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bukan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objek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ltu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artinya</a:t>
            </a:r>
            <a:r>
              <a:rPr lang="en-ID" sz="3200" dirty="0">
                <a:latin typeface="Eras Demi ITC" panose="020B0805030504020804" pitchFamily="34" charset="0"/>
              </a:rPr>
              <a:t> menjadi </a:t>
            </a:r>
            <a:r>
              <a:rPr lang="en-ID" sz="3200" dirty="0" err="1">
                <a:latin typeface="Eras Demi ITC" panose="020B0805030504020804" pitchFamily="34" charset="0"/>
              </a:rPr>
              <a:t>warga</a:t>
            </a:r>
            <a:r>
              <a:rPr lang="en-ID" sz="3200" dirty="0">
                <a:latin typeface="Eras Demi ITC" panose="020B0805030504020804" pitchFamily="34" charset="0"/>
              </a:rPr>
              <a:t> negara </a:t>
            </a:r>
            <a:r>
              <a:rPr lang="en-ID" sz="3200" dirty="0" err="1">
                <a:latin typeface="Eras Demi ITC" panose="020B0805030504020804" pitchFamily="34" charset="0"/>
              </a:rPr>
              <a:t>surga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bukan</a:t>
            </a:r>
            <a:r>
              <a:rPr lang="en-ID" sz="3200" dirty="0">
                <a:latin typeface="Eras Demi ITC" panose="020B0805030504020804" pitchFamily="34" charset="0"/>
              </a:rPr>
              <a:t> menjadi hamba dunia".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C58D5-DE2E-6809-C769-1A81CC89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49" y="1762540"/>
            <a:ext cx="2871943" cy="4473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69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07DB8-7B78-A98E-20FB-BE955F7DF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4667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F3CC7-B7EC-C56C-0BE0-A490A5FC2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344250"/>
            <a:ext cx="7879842" cy="3428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PENGAMPUNAN: Karena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karunia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beroleh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pengampunan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menanggung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harga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dosa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masa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maupun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masa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depan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menghapuskan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surat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hutang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yang oleh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ketentuan-ketentuan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hukum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mendakwa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mengancam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Kolose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2:14]. </a:t>
            </a:r>
          </a:p>
        </p:txBody>
      </p:sp>
    </p:spTree>
    <p:extLst>
      <p:ext uri="{BB962C8B-B14F-4D97-AF65-F5344CB8AC3E}">
        <p14:creationId xmlns:p14="http://schemas.microsoft.com/office/powerpoint/2010/main" val="51949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1138C-135A-3B81-EEAE-ED5351D83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3" r="37313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4773-F306-C50C-073D-02C1F332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7" y="967408"/>
            <a:ext cx="3986617" cy="5599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penebusan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pengampunan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bertindak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Bapa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murah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hati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"</a:t>
            </a:r>
            <a:r>
              <a:rPr lang="en-ID" sz="3200" dirty="0" err="1">
                <a:latin typeface="Impact" panose="020B0806030902050204" pitchFamily="34" charset="0"/>
              </a:rPr>
              <a:t>kekayaan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karunia</a:t>
            </a:r>
            <a:r>
              <a:rPr lang="en-ID" sz="3200" dirty="0">
                <a:latin typeface="Impact" panose="020B0806030902050204" pitchFamily="34" charset="0"/>
              </a:rPr>
              <a:t>-Nya" yang "</a:t>
            </a:r>
            <a:r>
              <a:rPr lang="en-ID" sz="3200" dirty="0" err="1">
                <a:latin typeface="Impact" panose="020B0806030902050204" pitchFamily="34" charset="0"/>
              </a:rPr>
              <a:t>dicurahkan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atas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"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[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1:7-8].</a:t>
            </a:r>
          </a:p>
        </p:txBody>
      </p:sp>
    </p:spTree>
    <p:extLst>
      <p:ext uri="{BB962C8B-B14F-4D97-AF65-F5344CB8AC3E}">
        <p14:creationId xmlns:p14="http://schemas.microsoft.com/office/powerpoint/2010/main" val="1610431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90F0A-9794-47E9-7A9B-EA8F91EB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279"/>
            <a:ext cx="9141714" cy="1616764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RENCANA AGUNG ALLAH 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YANG BERPUSAT PADA KRISTUS</a:t>
            </a:r>
            <a:br>
              <a:rPr lang="en-ID" sz="4000" dirty="0"/>
            </a:b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4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E1B0-96F9-F8DD-2D17-8E69F7C0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337" y="1961322"/>
            <a:ext cx="5367133" cy="479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000" dirty="0">
                <a:latin typeface="Tw Cen MT Condensed Extra Bold" panose="020B0803020202020204" pitchFamily="34" charset="0"/>
              </a:rPr>
              <a:t> 1:9-10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menyatakan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rahasia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kehendak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sesuai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rencana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kerelaan</a:t>
            </a:r>
            <a:r>
              <a:rPr lang="en-ID" dirty="0">
                <a:latin typeface="Tw Cen MT Condensed Extra Bold" panose="020B0803020202020204" pitchFamily="34" charset="0"/>
              </a:rPr>
              <a:t>-Nya, </a:t>
            </a:r>
            <a:r>
              <a:rPr lang="en-ID" dirty="0" err="1"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rencana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kerelaan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semula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ditetapkan</a:t>
            </a:r>
            <a:r>
              <a:rPr lang="en-ID" dirty="0">
                <a:latin typeface="Tw Cen MT Condensed Extra Bold" panose="020B0803020202020204" pitchFamily="34" charset="0"/>
              </a:rPr>
              <a:t>-Nya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persiapan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kegenapan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waktu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mempersatukan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latin typeface="Tw Cen MT Condensed Extra Bold" panose="020B0803020202020204" pitchFamily="34" charset="0"/>
              </a:rPr>
              <a:t> yang di </a:t>
            </a:r>
            <a:r>
              <a:rPr lang="en-ID" dirty="0" err="1">
                <a:latin typeface="Tw Cen MT Condensed Extra Bold" panose="020B0803020202020204" pitchFamily="34" charset="0"/>
              </a:rPr>
              <a:t>sorga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maupun</a:t>
            </a:r>
            <a:r>
              <a:rPr lang="en-ID" dirty="0">
                <a:latin typeface="Tw Cen MT Condensed Extra Bold" panose="020B0803020202020204" pitchFamily="34" charset="0"/>
              </a:rPr>
              <a:t> yang di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98311-EEAF-EF38-C318-722AE54A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2" r="23415"/>
          <a:stretch/>
        </p:blipFill>
        <p:spPr>
          <a:xfrm>
            <a:off x="501777" y="2451289"/>
            <a:ext cx="3023302" cy="3474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7280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C7C4-ED12-B4C8-C053-19EB908C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0613"/>
            <a:ext cx="9144000" cy="1060170"/>
          </a:xfrm>
        </p:spPr>
        <p:txBody>
          <a:bodyPr anchor="ctr">
            <a:noAutofit/>
          </a:bodyPr>
          <a:lstStyle/>
          <a:p>
            <a:pPr algn="ctr"/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Paulus </a:t>
            </a:r>
            <a:r>
              <a:rPr lang="en-ID" sz="3200" dirty="0" err="1">
                <a:latin typeface="Impact" panose="020B0806030902050204" pitchFamily="34" charset="0"/>
              </a:rPr>
              <a:t>menggunakan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tiga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penggolongan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RENCANA ALLAH, </a:t>
            </a:r>
            <a:r>
              <a:rPr lang="en-ID" sz="3200" dirty="0" err="1">
                <a:latin typeface="Impact" panose="020B0806030902050204" pitchFamily="34" charset="0"/>
              </a:rPr>
              <a:t>yaitu</a:t>
            </a:r>
            <a:r>
              <a:rPr lang="en-ID" sz="3200" dirty="0">
                <a:latin typeface="Impact" panose="020B0806030902050204" pitchFamily="34" charset="0"/>
              </a:rPr>
              <a:t> : </a:t>
            </a:r>
            <a:br>
              <a:rPr lang="en-ID" sz="3200" dirty="0">
                <a:latin typeface="Impact" panose="020B0806030902050204" pitchFamily="34" charset="0"/>
              </a:rPr>
            </a:br>
            <a:endParaRPr lang="en-ID" sz="32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DA2D1-D2AF-2BEE-87AE-F4412A666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9" b="111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E548-4C65-C0C1-0E00-03F4525A7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48" y="4927329"/>
            <a:ext cx="6003234" cy="1567276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Rahasia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kehendak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Rencana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kerelaan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Persiapan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kegenapan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29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9BA8F-BEAB-D3CA-ECEC-A35151631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8" r="17780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B9150-C5C4-59C8-59A1-0454539C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30296"/>
            <a:ext cx="4399722" cy="6168678"/>
          </a:xfrm>
        </p:spPr>
        <p:txBody>
          <a:bodyPr>
            <a:noAutofit/>
          </a:bodyPr>
          <a:lstStyle/>
          <a:p>
            <a:r>
              <a:rPr lang="en-ID" dirty="0" err="1">
                <a:latin typeface="Bernard MT Condensed" panose="02050806060905020404" pitchFamily="18" charset="0"/>
              </a:rPr>
              <a:t>Rencana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berpusat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Kristus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dibuat</a:t>
            </a:r>
            <a:r>
              <a:rPr lang="en-ID" dirty="0">
                <a:latin typeface="Bernard MT Condensed" panose="02050806060905020404" pitchFamily="18" charset="0"/>
              </a:rPr>
              <a:t> "</a:t>
            </a:r>
            <a:r>
              <a:rPr lang="en-ID" dirty="0" err="1">
                <a:latin typeface="Bernard MT Condensed" panose="02050806060905020404" pitchFamily="18" charset="0"/>
              </a:rPr>
              <a:t>sebelum</a:t>
            </a:r>
            <a:r>
              <a:rPr lang="en-ID" dirty="0">
                <a:latin typeface="Bernard MT Condensed" panose="02050806060905020404" pitchFamily="18" charset="0"/>
              </a:rPr>
              <a:t> dunia </a:t>
            </a:r>
            <a:r>
              <a:rPr lang="en-ID" dirty="0" err="1">
                <a:latin typeface="Bernard MT Condensed" panose="02050806060905020404" pitchFamily="18" charset="0"/>
              </a:rPr>
              <a:t>dijadikan</a:t>
            </a:r>
            <a:r>
              <a:rPr lang="en-ID" dirty="0">
                <a:latin typeface="Bernard MT Condensed" panose="02050806060905020404" pitchFamily="18" charset="0"/>
              </a:rPr>
              <a:t>" [</a:t>
            </a:r>
            <a:r>
              <a:rPr lang="en-ID" dirty="0" err="1">
                <a:latin typeface="Bernard MT Condensed" panose="02050806060905020404" pitchFamily="18" charset="0"/>
              </a:rPr>
              <a:t>Efesus</a:t>
            </a:r>
            <a:r>
              <a:rPr lang="en-ID" dirty="0">
                <a:latin typeface="Bernard MT Condensed" panose="02050806060905020404" pitchFamily="18" charset="0"/>
              </a:rPr>
              <a:t> 1:4] dan </a:t>
            </a:r>
            <a:r>
              <a:rPr lang="en-ID" dirty="0" err="1">
                <a:latin typeface="Bernard MT Condensed" panose="02050806060905020404" pitchFamily="18" charset="0"/>
              </a:rPr>
              <a:t>jangkauannya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luas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mencakup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semua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waktu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ruang</a:t>
            </a:r>
            <a:r>
              <a:rPr lang="en-ID" dirty="0">
                <a:latin typeface="Bernard MT Condensed" panose="02050806060905020404" pitchFamily="18" charset="0"/>
              </a:rPr>
              <a:t> [</a:t>
            </a:r>
            <a:r>
              <a:rPr lang="en-ID" dirty="0" err="1">
                <a:latin typeface="Bernard MT Condensed" panose="02050806060905020404" pitchFamily="18" charset="0"/>
              </a:rPr>
              <a:t>baik</a:t>
            </a:r>
            <a:r>
              <a:rPr lang="en-ID" dirty="0">
                <a:latin typeface="Bernard MT Condensed" panose="02050806060905020404" pitchFamily="18" charset="0"/>
              </a:rPr>
              <a:t> yang di </a:t>
            </a:r>
            <a:r>
              <a:rPr lang="en-ID" dirty="0" err="1">
                <a:latin typeface="Bernard MT Condensed" panose="02050806060905020404" pitchFamily="18" charset="0"/>
              </a:rPr>
              <a:t>surga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maupun</a:t>
            </a:r>
            <a:r>
              <a:rPr lang="en-ID" dirty="0">
                <a:latin typeface="Bernard MT Condensed" panose="02050806060905020404" pitchFamily="18" charset="0"/>
              </a:rPr>
              <a:t> yang di </a:t>
            </a:r>
            <a:r>
              <a:rPr lang="en-ID" dirty="0" err="1">
                <a:latin typeface="Bernard MT Condensed" panose="02050806060905020404" pitchFamily="18" charset="0"/>
              </a:rPr>
              <a:t>bumi</a:t>
            </a:r>
            <a:r>
              <a:rPr lang="en-ID" dirty="0">
                <a:latin typeface="Bernard MT Condensed" panose="02050806060905020404" pitchFamily="18" charset="0"/>
              </a:rPr>
              <a:t>]. </a:t>
            </a:r>
          </a:p>
          <a:p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TUJUAN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menyatukan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segalanya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di mana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saja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di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Kesatuan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tujuan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Ilahi yang agung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05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888EA-044F-9221-2920-D3282768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E17A87-C7D3-323C-DEA0-FD1A9960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rencana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diwujudkan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C9512-017B-641C-A569-43F2AD1E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64" y="1437858"/>
            <a:ext cx="8038272" cy="54201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Franklin Gothic Medium Cond" panose="020B0606030402020204" pitchFamily="34" charset="0"/>
              </a:rPr>
              <a:t>Allah </a:t>
            </a:r>
            <a:r>
              <a:rPr lang="en-ID" dirty="0" err="1">
                <a:latin typeface="Franklin Gothic Medium Cond" panose="020B0606030402020204" pitchFamily="34" charset="0"/>
              </a:rPr>
              <a:t>memulai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rencana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mempersatukan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berakar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kenaikan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pemuliaan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1:15-2:10),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mendirikan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mempersatukan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Yahudi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Yahudi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berbeda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2:11-3: 13)].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Franklin Gothic Medium Cond" panose="020B0606030402020204" pitchFamily="34" charset="0"/>
              </a:rPr>
              <a:t>Sementara</a:t>
            </a:r>
            <a:r>
              <a:rPr lang="en-ID" dirty="0">
                <a:latin typeface="Franklin Gothic Medium Cond" panose="020B0606030402020204" pitchFamily="34" charset="0"/>
              </a:rPr>
              <a:t> kitab Wahyu </a:t>
            </a:r>
            <a:r>
              <a:rPr lang="en-ID" dirty="0" err="1">
                <a:latin typeface="Franklin Gothic Medium Cond" panose="020B0606030402020204" pitchFamily="34" charset="0"/>
              </a:rPr>
              <a:t>memberitahukan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: Wahyu 12:12 "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Iblis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turun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geramnya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dahsyat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singkat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Gereja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isyarat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kekuatan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sedang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berlangsung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pemerintahan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memecah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berakhir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3:10]. </a:t>
            </a:r>
          </a:p>
        </p:txBody>
      </p:sp>
    </p:spTree>
    <p:extLst>
      <p:ext uri="{BB962C8B-B14F-4D97-AF65-F5344CB8AC3E}">
        <p14:creationId xmlns:p14="http://schemas.microsoft.com/office/powerpoint/2010/main" val="97553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8DB38-9D19-7DAF-92D2-055F36D4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3" r="-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8E29E-146D-74FD-04D2-C04C36FF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7895"/>
            <a:ext cx="4433680" cy="137714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masis MT Pro Black" panose="02040A04050005020304" pitchFamily="18" charset="0"/>
              </a:rPr>
              <a:t>EFESUS 1 : 3</a:t>
            </a:r>
            <a:endParaRPr lang="en-ID" sz="4800" dirty="0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EF183-42BD-22F2-8D04-C285C0C97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30152"/>
            <a:ext cx="4592707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Tw Cen MT Condensed Extra Bold" panose="020B0803020202020204" pitchFamily="34" charset="0"/>
              </a:rPr>
              <a:t>“</a:t>
            </a:r>
            <a:r>
              <a:rPr lang="en-US" sz="3600" dirty="0" err="1">
                <a:latin typeface="Tw Cen MT Condensed Extra Bold" panose="020B0803020202020204" pitchFamily="34" charset="0"/>
              </a:rPr>
              <a:t>Terpujilah</a:t>
            </a:r>
            <a:r>
              <a:rPr lang="en-US" sz="3600" dirty="0">
                <a:latin typeface="Tw Cen MT Condensed Extra Bold" panose="020B0803020202020204" pitchFamily="34" charset="0"/>
              </a:rPr>
              <a:t> Allah dan Bapa </a:t>
            </a:r>
            <a:r>
              <a:rPr lang="en-US" sz="3600" dirty="0" err="1">
                <a:latin typeface="Tw Cen MT Condensed Extra Bold" panose="020B0803020202020204" pitchFamily="34" charset="0"/>
              </a:rPr>
              <a:t>Tuhan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kita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US" sz="3600" dirty="0">
                <a:latin typeface="Tw Cen MT Condensed Extra Bold" panose="020B0803020202020204" pitchFamily="34" charset="0"/>
              </a:rPr>
              <a:t> yang </a:t>
            </a:r>
            <a:r>
              <a:rPr lang="en-US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telah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mengaruniakan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kepada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kita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segala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berkat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rohani</a:t>
            </a:r>
            <a:r>
              <a:rPr lang="en-US" sz="3600" dirty="0">
                <a:latin typeface="Tw Cen MT Condensed Extra Bold" panose="020B0803020202020204" pitchFamily="34" charset="0"/>
              </a:rPr>
              <a:t> di </a:t>
            </a:r>
            <a:r>
              <a:rPr lang="en-US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600" dirty="0"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latin typeface="Tw Cen MT Condensed Extra Bold" panose="020B0803020202020204" pitchFamily="34" charset="0"/>
              </a:rPr>
              <a:t>sorga</a:t>
            </a:r>
            <a:r>
              <a:rPr lang="en-US" sz="3600" dirty="0">
                <a:latin typeface="Tw Cen MT Condensed Extra Bold" panose="020B0803020202020204" pitchFamily="34" charset="0"/>
              </a:rPr>
              <a:t>.”</a:t>
            </a:r>
          </a:p>
          <a:p>
            <a:endParaRPr lang="en-ID" sz="36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92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7910D1-3282-90B0-9ED2-5B0305B6F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5" b="1650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A113D-784C-CE08-5356-9FDE1C43F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20" y="3858867"/>
            <a:ext cx="8556759" cy="27804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Karena </a:t>
            </a:r>
            <a:r>
              <a:rPr lang="en-ID" dirty="0" err="1">
                <a:latin typeface="Tw Cen MT Condensed Extra Bold" panose="020B0803020202020204" pitchFamily="34" charset="0"/>
              </a:rPr>
              <a:t>rencana</a:t>
            </a:r>
            <a:r>
              <a:rPr lang="en-ID" dirty="0">
                <a:latin typeface="Tw Cen MT Condensed Extra Bold" panose="020B0803020202020204" pitchFamily="34" charset="0"/>
              </a:rPr>
              <a:t> Allah yang agung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maka</a:t>
            </a:r>
            <a:r>
              <a:rPr lang="en-ID" dirty="0">
                <a:latin typeface="Tw Cen MT Condensed Extra Bold" panose="020B0803020202020204" pitchFamily="34" charset="0"/>
              </a:rPr>
              <a:t>, di </a:t>
            </a:r>
            <a:r>
              <a:rPr lang="en-ID" dirty="0" err="1">
                <a:latin typeface="Tw Cen MT Condensed Extra Bold" panose="020B0803020202020204" pitchFamily="34" charset="0"/>
              </a:rPr>
              <a:t>separuh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akhir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suratnya</a:t>
            </a:r>
            <a:r>
              <a:rPr lang="en-ID" dirty="0">
                <a:latin typeface="Tw Cen MT Condensed Extra Bold" panose="020B0803020202020204" pitchFamily="34" charset="0"/>
              </a:rPr>
              <a:t>, Paulus </a:t>
            </a:r>
            <a:r>
              <a:rPr lang="en-ID" dirty="0" err="1">
                <a:latin typeface="Tw Cen MT Condensed Extra Bold" panose="020B0803020202020204" pitchFamily="34" charset="0"/>
              </a:rPr>
              <a:t>menyerukan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semangat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bersatu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4:1-16], </a:t>
            </a:r>
            <a:r>
              <a:rPr lang="en-ID" dirty="0" err="1"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nasihat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menghindari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prilaku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merusak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persatuan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sebaliknya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membangun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solidaritas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sesama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4:17-6:9], dan </a:t>
            </a:r>
            <a:r>
              <a:rPr lang="en-ID" dirty="0" err="1"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latin typeface="Tw Cen MT Condensed Extra Bold" panose="020B0803020202020204" pitchFamily="34" charset="0"/>
              </a:rPr>
              <a:t> Paulus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membangkitkan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semangat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gereja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tentara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bersatu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6:10-20].</a:t>
            </a:r>
          </a:p>
        </p:txBody>
      </p:sp>
    </p:spTree>
    <p:extLst>
      <p:ext uri="{BB962C8B-B14F-4D97-AF65-F5344CB8AC3E}">
        <p14:creationId xmlns:p14="http://schemas.microsoft.com/office/powerpoint/2010/main" val="2905858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85AAB-83FA-58FA-6A46-353C36D5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2429"/>
            <a:ext cx="9141713" cy="1238259"/>
          </a:xfrm>
        </p:spPr>
        <p:txBody>
          <a:bodyPr>
            <a:normAutofit/>
          </a:bodyPr>
          <a:lstStyle/>
          <a:p>
            <a:pPr algn="ctr"/>
            <a:r>
              <a:rPr lang="sv-SE" sz="3600" dirty="0">
                <a:solidFill>
                  <a:srgbClr val="C00000"/>
                </a:solidFill>
                <a:latin typeface="Impact" panose="020B0806030902050204" pitchFamily="34" charset="0"/>
              </a:rPr>
              <a:t>HIDUP DALAM MEMULIAKAN KEAGUNGAN-NYA</a:t>
            </a:r>
            <a:br>
              <a:rPr lang="sv-SE" sz="36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5 Juli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55495-A0A1-1B40-5E87-4CFC4B17C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786" y="2350093"/>
            <a:ext cx="4473437" cy="3843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Dari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surat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ditulis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Paulus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kepada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jemaat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Efesus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, orang-orang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percaya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di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Efesus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tampaknya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telah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kehilangan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kesadaran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jelas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tentang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siapa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sebagai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orang Kristen,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telah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"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tawar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hati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" [</a:t>
            </a:r>
            <a:r>
              <a:rPr lang="en-ID" dirty="0" err="1">
                <a:latin typeface="Berlin Sans FB" panose="020E0602020502020306" pitchFamily="34" charset="0"/>
                <a:cs typeface="Aharoni" panose="02010803020104030203" pitchFamily="2" charset="-79"/>
              </a:rPr>
              <a:t>Efesus</a:t>
            </a:r>
            <a:r>
              <a:rPr lang="en-ID" dirty="0">
                <a:latin typeface="Berlin Sans FB" panose="020E0602020502020306" pitchFamily="34" charset="0"/>
                <a:cs typeface="Aharoni" panose="02010803020104030203" pitchFamily="2" charset="-79"/>
              </a:rPr>
              <a:t> 3:13].</a:t>
            </a:r>
          </a:p>
          <a:p>
            <a:pPr marL="0" indent="0">
              <a:buNone/>
            </a:pPr>
            <a:endParaRPr lang="en-ID" dirty="0"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73C1-23FD-C741-60AD-EF7C4C42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7" y="2000151"/>
            <a:ext cx="3308074" cy="3969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997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3B501-6B47-4B10-D233-7FF9CD4C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93114-CB44-4400-EC3D-6E08A443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rasul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Paulus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harapkan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surat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nya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jemaat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Efesus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nampaknya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mengalami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tawar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hati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28B5E-C75A-F80E-F6E4-D9BAE938FAB8}"/>
              </a:ext>
            </a:extLst>
          </p:cNvPr>
          <p:cNvSpPr txBox="1"/>
          <p:nvPr/>
        </p:nvSpPr>
        <p:spPr>
          <a:xfrm>
            <a:off x="2239617" y="2145629"/>
            <a:ext cx="66525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Agar </a:t>
            </a:r>
            <a:r>
              <a:rPr lang="en-ID" sz="2800" dirty="0" err="1">
                <a:latin typeface="Tw Cen MT Condensed Extra Bold" panose="020B0803020202020204" pitchFamily="34" charset="0"/>
              </a:rPr>
              <a:t>Identitas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orang Kristen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diperkuat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beriman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2800" dirty="0">
                <a:latin typeface="Tw Cen MT Condensed Extra Bold" panose="020B0803020202020204" pitchFamily="34" charset="0"/>
              </a:rPr>
              <a:t> korban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keputusan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sembarangan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sewenang-wenang</a:t>
            </a:r>
            <a:r>
              <a:rPr lang="en-ID" sz="2800" dirty="0">
                <a:latin typeface="Tw Cen MT Condensed Extra Bold" panose="020B0803020202020204" pitchFamily="34" charset="0"/>
              </a:rPr>
              <a:t> oleh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latin typeface="Tw Cen MT Condensed Extra Bold" panose="020B0803020202020204" pitchFamily="34" charset="0"/>
              </a:rPr>
              <a:t> astral.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anak-anak</a:t>
            </a:r>
            <a:r>
              <a:rPr lang="en-ID" sz="2800" dirty="0">
                <a:latin typeface="Tw Cen MT Condensed Extra Bold" panose="020B0803020202020204" pitchFamily="34" charset="0"/>
              </a:rPr>
              <a:t> Allah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akses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berdasarkan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nasihat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keputusan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2800" dirty="0">
                <a:latin typeface="Tw Cen MT Condensed Extra Bold" panose="020B0803020202020204" pitchFamily="34" charset="0"/>
              </a:rPr>
              <a:t> Allah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1:5,11].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24348F-31A4-A43E-40D2-0548903308EF}"/>
              </a:ext>
            </a:extLst>
          </p:cNvPr>
          <p:cNvSpPr/>
          <p:nvPr/>
        </p:nvSpPr>
        <p:spPr>
          <a:xfrm>
            <a:off x="637144" y="2930459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2522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12C7A-3360-63DD-9B23-9114992A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82CE0-DB33-4852-474B-72551CDB788A}"/>
              </a:ext>
            </a:extLst>
          </p:cNvPr>
          <p:cNvSpPr txBox="1"/>
          <p:nvPr/>
        </p:nvSpPr>
        <p:spPr>
          <a:xfrm>
            <a:off x="1715120" y="320457"/>
            <a:ext cx="71126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keyakinan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tergoyahkan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kedudukan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hadapan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berkat-berkat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sediakan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menyerukan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pekabaran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1:3-14: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Terpujilah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dan Bapa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4899A-355B-233D-6707-B3DFA00468EC}"/>
              </a:ext>
            </a:extLst>
          </p:cNvPr>
          <p:cNvSpPr txBox="1"/>
          <p:nvPr/>
        </p:nvSpPr>
        <p:spPr>
          <a:xfrm>
            <a:off x="1737900" y="3177120"/>
            <a:ext cx="70899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 Kristen di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jaminan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 dan menjadi "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ditentukan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 [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1:14,18]. Di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sini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Paulus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ingin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mengetahui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nilai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hadapan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Allah.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warisan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1:14;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3:6]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warisan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D734B-72F1-3E64-D929-A20AEDDFBD4A}"/>
              </a:ext>
            </a:extLst>
          </p:cNvPr>
          <p:cNvSpPr/>
          <p:nvPr/>
        </p:nvSpPr>
        <p:spPr>
          <a:xfrm>
            <a:off x="433600" y="746443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1E035A-6F59-B007-18D3-CEF906BBA9E2}"/>
              </a:ext>
            </a:extLst>
          </p:cNvPr>
          <p:cNvSpPr/>
          <p:nvPr/>
        </p:nvSpPr>
        <p:spPr>
          <a:xfrm>
            <a:off x="479159" y="3643557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7831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E6535-7D7E-7B28-5D33-940AFF137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0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65F68-8AE8-3043-1BE6-77938F0D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1:11-12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905E9-DA29-54C9-9F41-1B3F3221F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5816"/>
            <a:ext cx="8051524" cy="3077679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Aku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katakan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Dialah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kami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dijanjikan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- kami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semula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ditentukan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sesuai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maksud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Allah, yang 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bekerja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menurut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keputusan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kehendak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-Nya-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kami,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sebelumnya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menaruh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harapan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boleh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puji-pujian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4005157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31FF4-8F14-3E6D-9902-A3F5B62B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ROH KUDUS: METERAI DAN UANG MUKA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6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33C2-E9E7-76E1-82F2-23F691AB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933194"/>
            <a:ext cx="5395440" cy="46773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Efesus</a:t>
            </a:r>
            <a:r>
              <a:rPr lang="en-ID" sz="3200" dirty="0">
                <a:latin typeface="Gill Sans Nova Cond XBd" panose="020B0A06020104020203" pitchFamily="34" charset="0"/>
              </a:rPr>
              <a:t> 1:13-14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juga -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mendengar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firman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kebenaran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yaitu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Injil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keselamatanmu</a:t>
            </a:r>
            <a:r>
              <a:rPr lang="en-ID" sz="2600" dirty="0">
                <a:latin typeface="Gill Sans Nova Cond XBd" panose="020B0A06020104020203" pitchFamily="34" charset="0"/>
              </a:rPr>
              <a:t> -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juga, </a:t>
            </a:r>
            <a:r>
              <a:rPr lang="en-ID" sz="2600" dirty="0" err="1">
                <a:latin typeface="Gill Sans Nova Cond XBd" panose="020B0A06020104020203" pitchFamily="34" charset="0"/>
              </a:rPr>
              <a:t>ketika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kamu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percaya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dimeteraikan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Roh</a:t>
            </a:r>
            <a:r>
              <a:rPr lang="en-ID" sz="2600" dirty="0">
                <a:latin typeface="Gill Sans Nova Cond XBd" panose="020B0A06020104020203" pitchFamily="34" charset="0"/>
              </a:rPr>
              <a:t> Kudus, yang </a:t>
            </a:r>
            <a:r>
              <a:rPr lang="en-ID" sz="2600" dirty="0" err="1">
                <a:latin typeface="Gill Sans Nova Cond XBd" panose="020B0A06020104020203" pitchFamily="34" charset="0"/>
              </a:rPr>
              <a:t>dijanjikan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. Dan </a:t>
            </a:r>
            <a:r>
              <a:rPr lang="en-ID" sz="2600" dirty="0" err="1">
                <a:latin typeface="Gill Sans Nova Cond XBd" panose="020B0A06020104020203" pitchFamily="34" charset="0"/>
              </a:rPr>
              <a:t>Roh</a:t>
            </a:r>
            <a:r>
              <a:rPr lang="en-ID" sz="2600" dirty="0">
                <a:latin typeface="Gill Sans Nova Cond XBd" panose="020B0A06020104020203" pitchFamily="34" charset="0"/>
              </a:rPr>
              <a:t> Kudus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jaminan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bagian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sampai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memperoleh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seluruhnya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yaitu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penebusan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menjadikan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milik</a:t>
            </a:r>
            <a:r>
              <a:rPr lang="en-ID" sz="2600" dirty="0">
                <a:latin typeface="Gill Sans Nova Cond XBd" panose="020B0A06020104020203" pitchFamily="34" charset="0"/>
              </a:rPr>
              <a:t> Allah,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memuji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kemuliaan</a:t>
            </a:r>
            <a:r>
              <a:rPr lang="en-ID" sz="2600" dirty="0">
                <a:latin typeface="Gill Sans Nova Cond XBd" panose="020B0A06020104020203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2FE8C-3E66-C0C4-7AF7-D615AD218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3" r="21781"/>
          <a:stretch/>
        </p:blipFill>
        <p:spPr>
          <a:xfrm>
            <a:off x="6213464" y="2291993"/>
            <a:ext cx="2428759" cy="34431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73944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B26B33-C836-72B4-F987-85107E8D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D61BA-E154-83EE-D3E5-38D70C29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5172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Dua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metafora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yang Paulus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gunakan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menjelaskan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pentingnya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Roh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Kudus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solidFill>
                  <a:schemeClr val="bg2"/>
                </a:solidFill>
                <a:latin typeface="Impact" panose="020B0806030902050204" pitchFamily="34" charset="0"/>
              </a:rPr>
              <a:t>percaya</a:t>
            </a:r>
            <a:r>
              <a:rPr lang="en-ID" sz="2800" dirty="0">
                <a:solidFill>
                  <a:schemeClr val="bg2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898D4-74EA-F7E6-3E1E-8CC6A3E4F990}"/>
              </a:ext>
            </a:extLst>
          </p:cNvPr>
          <p:cNvSpPr txBox="1"/>
          <p:nvPr/>
        </p:nvSpPr>
        <p:spPr>
          <a:xfrm>
            <a:off x="1060174" y="1525876"/>
            <a:ext cx="793805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Franklin Gothic Medium Cond" panose="020B0606030402020204" pitchFamily="34" charset="0"/>
              </a:rPr>
              <a:t>METERAI: Pada zaman </a:t>
            </a:r>
            <a:r>
              <a:rPr lang="en-ID" sz="2200" dirty="0" err="1">
                <a:latin typeface="Franklin Gothic Medium Cond" panose="020B0606030402020204" pitchFamily="34" charset="0"/>
              </a:rPr>
              <a:t>kuno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meterai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digunakan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berbagai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fungsi</a:t>
            </a:r>
            <a:r>
              <a:rPr lang="en-ID" sz="2200" dirty="0">
                <a:latin typeface="Franklin Gothic Medium Cond" panose="020B0606030402020204" pitchFamily="34" charset="0"/>
              </a:rPr>
              <a:t>: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mengautentikasi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salinan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hukum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memvalidasi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kualitas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atau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kuantitas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200" dirty="0">
                <a:latin typeface="Franklin Gothic Medium Cond" panose="020B0606030402020204" pitchFamily="34" charset="0"/>
              </a:rPr>
              <a:t> [</a:t>
            </a:r>
            <a:r>
              <a:rPr lang="en-ID" sz="2200" dirty="0" err="1">
                <a:latin typeface="Franklin Gothic Medium Cond" panose="020B0606030402020204" pitchFamily="34" charset="0"/>
              </a:rPr>
              <a:t>misalnya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Yehezkiel</a:t>
            </a:r>
            <a:r>
              <a:rPr lang="en-ID" sz="2200" dirty="0">
                <a:latin typeface="Franklin Gothic Medium Cond" panose="020B0606030402020204" pitchFamily="34" charset="0"/>
              </a:rPr>
              <a:t> 28:12], </a:t>
            </a:r>
            <a:r>
              <a:rPr lang="en-ID" sz="2200" dirty="0" err="1">
                <a:latin typeface="Franklin Gothic Medium Cond" panose="020B0606030402020204" pitchFamily="34" charset="0"/>
              </a:rPr>
              <a:t>atau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menyaksikan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transaksi</a:t>
            </a:r>
            <a:r>
              <a:rPr lang="en-ID" sz="2200" dirty="0">
                <a:latin typeface="Franklin Gothic Medium Cond" panose="020B0606030402020204" pitchFamily="34" charset="0"/>
              </a:rPr>
              <a:t> [</a:t>
            </a:r>
            <a:r>
              <a:rPr lang="en-ID" sz="2200" dirty="0" err="1">
                <a:latin typeface="Franklin Gothic Medium Cond" panose="020B0606030402020204" pitchFamily="34" charset="0"/>
              </a:rPr>
              <a:t>misalnya</a:t>
            </a:r>
            <a:r>
              <a:rPr lang="en-ID" sz="2200" dirty="0">
                <a:latin typeface="Franklin Gothic Medium Cond" panose="020B0606030402020204" pitchFamily="34" charset="0"/>
              </a:rPr>
              <a:t>, Yer. 32:10-14, 44], </a:t>
            </a:r>
            <a:r>
              <a:rPr lang="en-ID" sz="2200" dirty="0" err="1">
                <a:latin typeface="Franklin Gothic Medium Cond" panose="020B0606030402020204" pitchFamily="34" charset="0"/>
              </a:rPr>
              <a:t>kontrak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surat</a:t>
            </a:r>
            <a:r>
              <a:rPr lang="en-ID" sz="2200" dirty="0">
                <a:latin typeface="Franklin Gothic Medium Cond" panose="020B0606030402020204" pitchFamily="34" charset="0"/>
              </a:rPr>
              <a:t> [</a:t>
            </a:r>
            <a:r>
              <a:rPr lang="en-ID" sz="2200" dirty="0" err="1">
                <a:latin typeface="Franklin Gothic Medium Cond" panose="020B0606030402020204" pitchFamily="34" charset="0"/>
              </a:rPr>
              <a:t>misalnya</a:t>
            </a:r>
            <a:r>
              <a:rPr lang="en-ID" sz="2200" dirty="0">
                <a:latin typeface="Franklin Gothic Medium Cond" panose="020B0606030402020204" pitchFamily="34" charset="0"/>
              </a:rPr>
              <a:t>; 1 Raja-raja 21:8], </a:t>
            </a:r>
            <a:r>
              <a:rPr lang="en-ID" sz="2200" dirty="0" err="1">
                <a:latin typeface="Franklin Gothic Medium Cond" panose="020B0606030402020204" pitchFamily="34" charset="0"/>
              </a:rPr>
              <a:t>wasiat</a:t>
            </a:r>
            <a:r>
              <a:rPr lang="en-ID" sz="2200" dirty="0">
                <a:latin typeface="Franklin Gothic Medium Cond" panose="020B0606030402020204" pitchFamily="34" charset="0"/>
              </a:rPr>
              <a:t>, dan </a:t>
            </a:r>
            <a:r>
              <a:rPr lang="en-ID" sz="2200" dirty="0" err="1">
                <a:latin typeface="Franklin Gothic Medium Cond" panose="020B0606030402020204" pitchFamily="34" charset="0"/>
              </a:rPr>
              <a:t>adopsi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Tercetak</a:t>
            </a:r>
            <a:r>
              <a:rPr lang="en-ID" sz="2200" dirty="0">
                <a:latin typeface="Franklin Gothic Medium Cond" panose="020B0606030402020204" pitchFamily="34" charset="0"/>
              </a:rPr>
              <a:t> pada </a:t>
            </a:r>
            <a:r>
              <a:rPr lang="en-ID" sz="2200" dirty="0" err="1">
                <a:latin typeface="Franklin Gothic Medium Cond" panose="020B0606030402020204" pitchFamily="34" charset="0"/>
              </a:rPr>
              <a:t>sebuah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objek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sebuah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segel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mengumumkan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kepemilikan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perlindungan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Roh</a:t>
            </a:r>
            <a:r>
              <a:rPr lang="en-ID" sz="2200" dirty="0">
                <a:latin typeface="Franklin Gothic Medium Cond" panose="020B0606030402020204" pitchFamily="34" charset="0"/>
              </a:rPr>
              <a:t> Kudus </a:t>
            </a:r>
            <a:r>
              <a:rPr lang="en-ID" sz="2200" dirty="0" err="1">
                <a:latin typeface="Franklin Gothic Medium Cond" panose="020B0606030402020204" pitchFamily="34" charset="0"/>
              </a:rPr>
              <a:t>dalam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hidup</a:t>
            </a:r>
            <a:r>
              <a:rPr lang="en-ID" sz="2200" dirty="0">
                <a:latin typeface="Franklin Gothic Medium Cond" panose="020B0606030402020204" pitchFamily="34" charset="0"/>
              </a:rPr>
              <a:t> orang </a:t>
            </a:r>
            <a:r>
              <a:rPr lang="en-ID" sz="22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menandai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milik</a:t>
            </a:r>
            <a:r>
              <a:rPr lang="en-ID" sz="2200" dirty="0">
                <a:latin typeface="Franklin Gothic Medium Cond" panose="020B0606030402020204" pitchFamily="34" charset="0"/>
              </a:rPr>
              <a:t> Allah dan </a:t>
            </a:r>
            <a:r>
              <a:rPr lang="en-ID" sz="2200" dirty="0" err="1">
                <a:latin typeface="Franklin Gothic Medium Cond" panose="020B0606030402020204" pitchFamily="34" charset="0"/>
              </a:rPr>
              <a:t>menyampaikan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janji</a:t>
            </a:r>
            <a:r>
              <a:rPr lang="en-ID" sz="2200" dirty="0">
                <a:latin typeface="Franklin Gothic Medium Cond" panose="020B0606030402020204" pitchFamily="34" charset="0"/>
              </a:rPr>
              <a:t> Allah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melindungi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[</a:t>
            </a:r>
            <a:r>
              <a:rPr lang="en-ID" sz="2200" dirty="0" err="1">
                <a:latin typeface="Franklin Gothic Medium Cond" panose="020B0606030402020204" pitchFamily="34" charset="0"/>
              </a:rPr>
              <a:t>Efesus</a:t>
            </a:r>
            <a:r>
              <a:rPr lang="en-ID" sz="2200" dirty="0">
                <a:latin typeface="Franklin Gothic Medium Cond" panose="020B0606030402020204" pitchFamily="34" charset="0"/>
              </a:rPr>
              <a:t> 4:30].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telah</a:t>
            </a:r>
            <a:r>
              <a:rPr lang="en-ID" sz="2200" dirty="0">
                <a:latin typeface="Franklin Gothic Medium Cond" panose="020B0606030402020204" pitchFamily="34" charset="0"/>
              </a:rPr>
              <a:t> "</a:t>
            </a:r>
            <a:r>
              <a:rPr lang="en-ID" sz="2200" dirty="0" err="1">
                <a:latin typeface="Franklin Gothic Medium Cond" panose="020B0606030402020204" pitchFamily="34" charset="0"/>
              </a:rPr>
              <a:t>dimeteraikan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Roh</a:t>
            </a:r>
            <a:r>
              <a:rPr lang="en-ID" sz="2200" dirty="0">
                <a:latin typeface="Franklin Gothic Medium Cond" panose="020B0606030402020204" pitchFamily="34" charset="0"/>
              </a:rPr>
              <a:t> Kudus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dijanjikan</a:t>
            </a:r>
            <a:r>
              <a:rPr lang="en-ID" sz="2200" dirty="0">
                <a:latin typeface="Franklin Gothic Medium Cond" panose="020B0606030402020204" pitchFamily="34" charset="0"/>
              </a:rPr>
              <a:t>-Nya </a:t>
            </a:r>
            <a:r>
              <a:rPr lang="en-ID" sz="2200" dirty="0" err="1">
                <a:latin typeface="Franklin Gothic Medium Cond" panose="020B0606030402020204" pitchFamily="34" charset="0"/>
              </a:rPr>
              <a:t>itu</a:t>
            </a:r>
            <a:r>
              <a:rPr lang="en-ID" sz="2200" dirty="0">
                <a:latin typeface="Franklin Gothic Medium Cond" panose="020B0606030402020204" pitchFamily="34" charset="0"/>
              </a:rPr>
              <a:t>" (</a:t>
            </a:r>
            <a:r>
              <a:rPr lang="en-ID" sz="2200" dirty="0" err="1">
                <a:latin typeface="Franklin Gothic Medium Cond" panose="020B0606030402020204" pitchFamily="34" charset="0"/>
              </a:rPr>
              <a:t>Efesus</a:t>
            </a:r>
            <a:r>
              <a:rPr lang="en-ID" sz="2200" dirty="0">
                <a:latin typeface="Franklin Gothic Medium Cond" panose="020B0606030402020204" pitchFamily="34" charset="0"/>
              </a:rPr>
              <a:t> 1:13]. </a:t>
            </a:r>
            <a:r>
              <a:rPr lang="en-ID" sz="2200" dirty="0" err="1">
                <a:latin typeface="Franklin Gothic Medium Cond" panose="020B0606030402020204" pitchFamily="34" charset="0"/>
              </a:rPr>
              <a:t>Pemeteraian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ini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sejak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pertobatan</a:t>
            </a:r>
            <a:r>
              <a:rPr lang="en-ID" sz="2200" dirty="0">
                <a:latin typeface="Franklin Gothic Medium Cond" panose="020B0606030402020204" pitchFamily="34" charset="0"/>
              </a:rPr>
              <a:t>. Pada </a:t>
            </a:r>
            <a:r>
              <a:rPr lang="en-ID" sz="2200" dirty="0" err="1">
                <a:latin typeface="Franklin Gothic Medium Cond" panose="020B0606030402020204" pitchFamily="34" charset="0"/>
              </a:rPr>
              <a:t>saat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hidupnya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Yesus</a:t>
            </a:r>
            <a:r>
              <a:rPr lang="en-ID" sz="2200" dirty="0">
                <a:latin typeface="Franklin Gothic Medium Cond" panose="020B0606030402020204" pitchFamily="34" charset="0"/>
              </a:rPr>
              <a:t> dan </a:t>
            </a:r>
            <a:r>
              <a:rPr lang="en-ID" sz="22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latin typeface="Franklin Gothic Medium Cond" panose="020B0606030402020204" pitchFamily="34" charset="0"/>
              </a:rPr>
              <a:t>-Nya </a:t>
            </a:r>
            <a:r>
              <a:rPr lang="en-ID" sz="2200" dirty="0" err="1">
                <a:latin typeface="Franklin Gothic Medium Cond" panose="020B0606030402020204" pitchFamily="34" charset="0"/>
              </a:rPr>
              <a:t>Roh</a:t>
            </a:r>
            <a:r>
              <a:rPr lang="en-ID" sz="2200" dirty="0">
                <a:latin typeface="Franklin Gothic Medium Cond" panose="020B0606030402020204" pitchFamily="34" charset="0"/>
              </a:rPr>
              <a:t> Kudus </a:t>
            </a:r>
            <a:r>
              <a:rPr lang="en-ID" sz="2200" dirty="0" err="1">
                <a:latin typeface="Franklin Gothic Medium Cond" panose="020B0606030402020204" pitchFamily="34" charset="0"/>
              </a:rPr>
              <a:t>memeteraikan</a:t>
            </a:r>
            <a:r>
              <a:rPr lang="en-ID" sz="2200" dirty="0">
                <a:latin typeface="Franklin Gothic Medium Cond" panose="020B0606030402020204" pitchFamily="34" charset="0"/>
              </a:rPr>
              <a:t> orang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itu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kepada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200" dirty="0">
                <a:latin typeface="Franklin Gothic Medium Cond" panose="020B0606030402020204" pitchFamily="34" charset="0"/>
              </a:rPr>
              <a:t> pada </a:t>
            </a:r>
            <a:r>
              <a:rPr lang="en-ID" sz="2200" dirty="0" err="1">
                <a:latin typeface="Franklin Gothic Medium Cond" panose="020B0606030402020204" pitchFamily="34" charset="0"/>
              </a:rPr>
              <a:t>hari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penebusan</a:t>
            </a:r>
            <a:r>
              <a:rPr lang="en-ID" sz="2200" dirty="0">
                <a:latin typeface="Franklin Gothic Medium Cond" panose="020B0606030402020204" pitchFamily="34" charset="0"/>
              </a:rPr>
              <a:t>.  </a:t>
            </a:r>
            <a:r>
              <a:rPr lang="en-ID" sz="2200" dirty="0" err="1">
                <a:latin typeface="Franklin Gothic Medium Cond" panose="020B0606030402020204" pitchFamily="34" charset="0"/>
              </a:rPr>
              <a:t>Roh</a:t>
            </a:r>
            <a:r>
              <a:rPr lang="en-ID" sz="2200" dirty="0">
                <a:latin typeface="Franklin Gothic Medium Cond" panose="020B0606030402020204" pitchFamily="34" charset="0"/>
              </a:rPr>
              <a:t> Allah </a:t>
            </a:r>
            <a:r>
              <a:rPr lang="en-ID" sz="2200" dirty="0" err="1">
                <a:latin typeface="Franklin Gothic Medium Cond" panose="020B0606030402020204" pitchFamily="34" charset="0"/>
              </a:rPr>
              <a:t>menandai</a:t>
            </a:r>
            <a:r>
              <a:rPr lang="en-ID" sz="2200" dirty="0">
                <a:latin typeface="Franklin Gothic Medium Cond" panose="020B0606030402020204" pitchFamily="34" charset="0"/>
              </a:rPr>
              <a:t> para </a:t>
            </a:r>
            <a:r>
              <a:rPr lang="en-ID" sz="2200" dirty="0" err="1">
                <a:latin typeface="Franklin Gothic Medium Cond" panose="020B0606030402020204" pitchFamily="34" charset="0"/>
              </a:rPr>
              <a:t>pengikut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meterai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tepat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ketika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200" dirty="0">
                <a:latin typeface="Franklin Gothic Medium Cond" panose="020B0606030402020204" pitchFamily="34" charset="0"/>
              </a:rPr>
              <a:t> kali </a:t>
            </a:r>
            <a:r>
              <a:rPr lang="en-ID" sz="22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200" dirty="0">
                <a:latin typeface="Franklin Gothic Medium Cond" panose="020B0606030402020204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BC097-0909-87E6-0577-B4627522430F}"/>
              </a:ext>
            </a:extLst>
          </p:cNvPr>
          <p:cNvSpPr/>
          <p:nvPr/>
        </p:nvSpPr>
        <p:spPr>
          <a:xfrm>
            <a:off x="145774" y="2972426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14779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49C6F4-AF0B-8443-8FE0-7B5D6FC3E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39D02-DC73-C7FF-F2A6-B335A86C1F66}"/>
              </a:ext>
            </a:extLst>
          </p:cNvPr>
          <p:cNvSpPr txBox="1"/>
          <p:nvPr/>
        </p:nvSpPr>
        <p:spPr>
          <a:xfrm>
            <a:off x="1616765" y="893157"/>
            <a:ext cx="68248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JAMINAN: Kata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diterjemahkan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jaminan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kata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dipinjam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Ibrani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digunakan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luas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bahasa</a:t>
            </a:r>
            <a:r>
              <a:rPr lang="en-ID" sz="2400" dirty="0">
                <a:latin typeface="Franklin Gothic Medium Cond" panose="020B0606030402020204" pitchFamily="34" charset="0"/>
              </a:rPr>
              <a:t> Yunani </a:t>
            </a:r>
            <a:r>
              <a:rPr lang="en-ID" sz="2400" dirty="0" err="1">
                <a:latin typeface="Franklin Gothic Medium Cond" panose="020B0606030402020204" pitchFamily="34" charset="0"/>
              </a:rPr>
              <a:t>umum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bahasa</a:t>
            </a:r>
            <a:r>
              <a:rPr lang="en-ID" sz="2400" dirty="0">
                <a:latin typeface="Franklin Gothic Medium Cond" panose="020B0606030402020204" pitchFamily="34" charset="0"/>
              </a:rPr>
              <a:t> Yunani </a:t>
            </a:r>
            <a:r>
              <a:rPr lang="en-ID" sz="2400" dirty="0" err="1">
                <a:latin typeface="Franklin Gothic Medium Cond" panose="020B0606030402020204" pitchFamily="34" charset="0"/>
              </a:rPr>
              <a:t>Koine</a:t>
            </a:r>
            <a:r>
              <a:rPr lang="en-ID" sz="2400" dirty="0">
                <a:latin typeface="Franklin Gothic Medium Cond" panose="020B0606030402020204" pitchFamily="34" charset="0"/>
              </a:rPr>
              <a:t> pada zaman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400" dirty="0">
                <a:latin typeface="Franklin Gothic Medium Cond" panose="020B0606030402020204" pitchFamily="34" charset="0"/>
              </a:rPr>
              <a:t> Baru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angsuran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400" dirty="0">
                <a:latin typeface="Franklin Gothic Medium Cond" panose="020B0606030402020204" pitchFamily="34" charset="0"/>
              </a:rPr>
              <a:t>", "deposit",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"uang </a:t>
            </a:r>
            <a:r>
              <a:rPr lang="en-ID" sz="2400" dirty="0" err="1">
                <a:latin typeface="Franklin Gothic Medium Cond" panose="020B0606030402020204" pitchFamily="34" charset="0"/>
              </a:rPr>
              <a:t>muka</a:t>
            </a:r>
            <a:r>
              <a:rPr lang="en-ID" sz="2400" dirty="0">
                <a:latin typeface="Franklin Gothic Medium Cond" panose="020B0606030402020204" pitchFamily="34" charset="0"/>
              </a:rPr>
              <a:t>"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mengharuskan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pembayar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pembayaran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selanjutnya</a:t>
            </a:r>
            <a:r>
              <a:rPr lang="en-ID" sz="2400" dirty="0">
                <a:latin typeface="Franklin Gothic Medium Cond" panose="020B0606030402020204" pitchFamily="34" charset="0"/>
              </a:rPr>
              <a:t>.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membayar</a:t>
            </a:r>
            <a:r>
              <a:rPr lang="en-ID" sz="2400" dirty="0">
                <a:latin typeface="Franklin Gothic Medium Cond" panose="020B0606030402020204" pitchFamily="34" charset="0"/>
              </a:rPr>
              <a:t> uang </a:t>
            </a:r>
            <a:r>
              <a:rPr lang="en-ID" sz="2400" dirty="0" err="1">
                <a:latin typeface="Franklin Gothic Medium Cond" panose="020B0606030402020204" pitchFamily="34" charset="0"/>
              </a:rPr>
              <a:t>muka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menerimanya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Kehadiran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Kudus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penjelasan</a:t>
            </a:r>
            <a:r>
              <a:rPr lang="en-ID" sz="2400" dirty="0">
                <a:latin typeface="Franklin Gothic Medium Cond" panose="020B0606030402020204" pitchFamily="34" charset="0"/>
              </a:rPr>
              <a:t> Paulus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angsuran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warisan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penebusan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kedatangan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Tugas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bersyukur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tunduk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ditawarkan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79C9C-5921-CB92-C9C2-BB179D891245}"/>
              </a:ext>
            </a:extLst>
          </p:cNvPr>
          <p:cNvSpPr/>
          <p:nvPr/>
        </p:nvSpPr>
        <p:spPr>
          <a:xfrm>
            <a:off x="325718" y="2718425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8543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1A96-253A-C3E9-6EDB-744913F8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02E0-F6EC-B64B-90F7-0248AB964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D3779-6198-7E57-A5F1-6C033A1E2F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4920E2-73B4-4CFA-880F-FCBC89AB285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776BA9-DBD6-A971-D686-8125342BACA0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A68748-2708-51E3-696A-6B692D60BC04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6F4B85-6444-41F6-0C01-B3382F541611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8AEBB6-9270-B3B4-25CC-9A52197176EC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745AA-A597-7B27-A8D9-4A6AB0DC332D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A6D06-0A67-14BF-0169-C766BE981CE0}"/>
              </a:ext>
            </a:extLst>
          </p:cNvPr>
          <p:cNvSpPr txBox="1"/>
          <p:nvPr/>
        </p:nvSpPr>
        <p:spPr>
          <a:xfrm>
            <a:off x="1219196" y="1317366"/>
            <a:ext cx="758306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Tw Cen MT Condensed Extra Bold" panose="020B0803020202020204" pitchFamily="34" charset="0"/>
              </a:rPr>
              <a:t>Allah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menetapkan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400" dirty="0">
                <a:latin typeface="Tw Cen MT Condensed Extra Bold" panose="020B0803020202020204" pitchFamily="34" charset="0"/>
              </a:rPr>
              <a:t> "kudus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bercela</a:t>
            </a:r>
            <a:r>
              <a:rPr lang="en-ID" sz="2400" dirty="0">
                <a:latin typeface="Tw Cen MT Condensed Extra Bold" panose="020B0803020202020204" pitchFamily="34" charset="0"/>
              </a:rPr>
              <a:t>"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2400" dirty="0">
                <a:latin typeface="Tw Cen MT Condensed Extra Bold" panose="020B080302020202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1A7DE-96D9-2ADF-1FD5-E12C3D0CCBC1}"/>
              </a:ext>
            </a:extLst>
          </p:cNvPr>
          <p:cNvSpPr txBox="1"/>
          <p:nvPr/>
        </p:nvSpPr>
        <p:spPr>
          <a:xfrm>
            <a:off x="1238250" y="2391072"/>
            <a:ext cx="7544964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Tw Cen MT Condensed Extra Bold" panose="020B0803020202020204" pitchFamily="34" charset="0"/>
              </a:rPr>
              <a:t>Kasih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2400" dirty="0">
                <a:latin typeface="Tw Cen MT Condensed Extra Bold" panose="020B0803020202020204" pitchFamily="34" charset="0"/>
              </a:rPr>
              <a:t> Allah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dinyatakan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400" dirty="0">
                <a:latin typeface="Tw Cen MT Condensed Extra Bold" panose="020B0803020202020204" pitchFamily="34" charset="0"/>
              </a:rPr>
              <a:t> PENEBUSAN dan PENGAMPUNAN.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FCF88-2972-ECD2-AA5C-679D4120F3D2}"/>
              </a:ext>
            </a:extLst>
          </p:cNvPr>
          <p:cNvSpPr txBox="1"/>
          <p:nvPr/>
        </p:nvSpPr>
        <p:spPr>
          <a:xfrm>
            <a:off x="1218648" y="3421977"/>
            <a:ext cx="7583068" cy="830997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Trade Gothic Next Heavy" panose="020B0903040303020004" pitchFamily="34" charset="0"/>
              </a:rPr>
              <a:t>Kesatuan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dalam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Kristus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adalah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tujuan</a:t>
            </a:r>
            <a:r>
              <a:rPr lang="en-ID" sz="2400" dirty="0">
                <a:latin typeface="Trade Gothic Next Heavy" panose="020B0903040303020004" pitchFamily="34" charset="0"/>
              </a:rPr>
              <a:t> Ilahi yang agung </a:t>
            </a:r>
            <a:r>
              <a:rPr lang="en-ID" sz="2400" dirty="0" err="1">
                <a:latin typeface="Trade Gothic Next Heavy" panose="020B0903040303020004" pitchFamily="34" charset="0"/>
              </a:rPr>
              <a:t>bagi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alam</a:t>
            </a:r>
            <a:r>
              <a:rPr lang="en-ID" sz="2400" dirty="0">
                <a:latin typeface="Trade Gothic Next Heavy" panose="020B0903040303020004" pitchFamily="34" charset="0"/>
              </a:rPr>
              <a:t> </a:t>
            </a:r>
            <a:r>
              <a:rPr lang="en-ID" sz="2400" dirty="0" err="1">
                <a:latin typeface="Trade Gothic Next Heavy" panose="020B0903040303020004" pitchFamily="34" charset="0"/>
              </a:rPr>
              <a:t>semesta</a:t>
            </a:r>
            <a:r>
              <a:rPr lang="en-ID" sz="2400" dirty="0">
                <a:latin typeface="Trade Gothic Next Heavy" panose="020B09030403030200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A2233C-3602-7A17-837E-34B2BC8F0320}"/>
              </a:ext>
            </a:extLst>
          </p:cNvPr>
          <p:cNvSpPr txBox="1"/>
          <p:nvPr/>
        </p:nvSpPr>
        <p:spPr>
          <a:xfrm>
            <a:off x="1199598" y="4407675"/>
            <a:ext cx="7564564" cy="830997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Orang Kristen di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menerima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jaminan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dan menjadi "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ditentukan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3B911D-78BE-4E33-B744-C282FB9080E1}"/>
              </a:ext>
            </a:extLst>
          </p:cNvPr>
          <p:cNvSpPr txBox="1"/>
          <p:nvPr/>
        </p:nvSpPr>
        <p:spPr>
          <a:xfrm>
            <a:off x="1178664" y="5371128"/>
            <a:ext cx="7623052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Kehadiran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Kudus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menandai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milik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dan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menyampaikan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janji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melindungi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56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733040-AEC8-E42F-3458-2C243EAAB2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A0E1-8927-5E39-E3A3-271AC0DD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190500"/>
            <a:ext cx="4857750" cy="329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dipilih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diterima</a:t>
            </a:r>
            <a:r>
              <a:rPr lang="en-ID" dirty="0">
                <a:latin typeface="Franklin Gothic Demi Cond" panose="020B0706030402020204" pitchFamily="34" charset="0"/>
              </a:rPr>
              <a:t> oleh Allah. Kita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milik</a:t>
            </a:r>
            <a:r>
              <a:rPr lang="en-ID" dirty="0">
                <a:latin typeface="Franklin Gothic Demi Cond" panose="020B0706030402020204" pitchFamily="34" charset="0"/>
              </a:rPr>
              <a:t>-Nya, dan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milik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. Allah </a:t>
            </a:r>
            <a:r>
              <a:rPr lang="en-ID" dirty="0" err="1">
                <a:latin typeface="Franklin Gothic Demi Cond" panose="020B0706030402020204" pitchFamily="34" charset="0"/>
              </a:rPr>
              <a:t>menghargai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menganggap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milik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pusaka</a:t>
            </a:r>
            <a:r>
              <a:rPr lang="en-ID" dirty="0">
                <a:latin typeface="Franklin Gothic Demi Cond" panose="020B0706030402020204" pitchFamily="34" charset="0"/>
              </a:rPr>
              <a:t>-Nya, dan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menghargai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menganggap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milik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pusaka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C5F40-609F-FA85-A104-1C8F8E64C971}"/>
              </a:ext>
            </a:extLst>
          </p:cNvPr>
          <p:cNvSpPr txBox="1"/>
          <p:nvPr/>
        </p:nvSpPr>
        <p:spPr>
          <a:xfrm>
            <a:off x="3943350" y="3606582"/>
            <a:ext cx="52006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Di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Kristus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diampuni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ditebus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  <a:r>
              <a:rPr lang="en-ID" sz="2800" dirty="0"/>
              <a:t> </a:t>
            </a:r>
            <a:r>
              <a:rPr lang="en-ID" sz="2800" dirty="0">
                <a:latin typeface="Trade Gothic Next Heavy" panose="020B0903040303020004" pitchFamily="34" charset="0"/>
              </a:rPr>
              <a:t>Di </a:t>
            </a:r>
            <a:r>
              <a:rPr lang="en-ID" sz="2800" dirty="0" err="1">
                <a:latin typeface="Trade Gothic Next Heavy" panose="020B0903040303020004" pitchFamily="34" charset="0"/>
              </a:rPr>
              <a:t>dalam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Kristus</a:t>
            </a:r>
            <a:r>
              <a:rPr lang="en-ID" sz="2800" dirty="0">
                <a:latin typeface="Trade Gothic Next Heavy" panose="020B0903040303020004" pitchFamily="34" charset="0"/>
              </a:rPr>
              <a:t>, </a:t>
            </a:r>
            <a:r>
              <a:rPr lang="en-ID" sz="2800" dirty="0" err="1">
                <a:latin typeface="Trade Gothic Next Heavy" panose="020B0903040303020004" pitchFamily="34" charset="0"/>
              </a:rPr>
              <a:t>kita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menerima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rencana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keselamatan</a:t>
            </a:r>
            <a:r>
              <a:rPr lang="en-ID" sz="2800" dirty="0">
                <a:latin typeface="Trade Gothic Next Heavy" panose="020B0903040303020004" pitchFamily="34" charset="0"/>
              </a:rPr>
              <a:t> </a:t>
            </a:r>
            <a:r>
              <a:rPr lang="en-ID" sz="2800" dirty="0" err="1">
                <a:latin typeface="Trade Gothic Next Heavy" panose="020B0903040303020004" pitchFamily="34" charset="0"/>
              </a:rPr>
              <a:t>tertinggi</a:t>
            </a:r>
            <a:r>
              <a:rPr lang="en-ID" sz="2800" dirty="0">
                <a:latin typeface="Trade Gothic Next Heavy" panose="020B0903040303020004" pitchFamily="34" charset="0"/>
              </a:rPr>
              <a:t> Allah. </a:t>
            </a:r>
            <a:r>
              <a:rPr lang="en-ID" sz="2800" dirty="0"/>
              <a:t>Di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Kristus</a:t>
            </a:r>
            <a:r>
              <a:rPr lang="en-ID" sz="2800" dirty="0"/>
              <a:t>, </a:t>
            </a:r>
            <a:r>
              <a:rPr lang="en-ID" sz="2800" dirty="0" err="1"/>
              <a:t>umat</a:t>
            </a:r>
            <a:r>
              <a:rPr lang="en-ID" sz="2800" dirty="0"/>
              <a:t> </a:t>
            </a:r>
            <a:r>
              <a:rPr lang="en-ID" sz="2800" dirty="0" err="1"/>
              <a:t>manusia</a:t>
            </a:r>
            <a:r>
              <a:rPr lang="en-ID" sz="2800" dirty="0"/>
              <a:t> </a:t>
            </a:r>
            <a:r>
              <a:rPr lang="en-ID" sz="2800" dirty="0" err="1"/>
              <a:t>memiliki</a:t>
            </a:r>
            <a:r>
              <a:rPr lang="en-ID" sz="2800" dirty="0"/>
              <a:t> </a:t>
            </a:r>
            <a:r>
              <a:rPr lang="en-ID" sz="2800" dirty="0" err="1"/>
              <a:t>satu-satunya</a:t>
            </a:r>
            <a:r>
              <a:rPr lang="en-ID" sz="2800" dirty="0"/>
              <a:t> </a:t>
            </a:r>
            <a:r>
              <a:rPr lang="en-ID" sz="2800" dirty="0" err="1"/>
              <a:t>kesempatan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bersatu</a:t>
            </a:r>
            <a:r>
              <a:rPr lang="en-ID" sz="2800" dirty="0"/>
              <a:t> dan </a:t>
            </a:r>
            <a:r>
              <a:rPr lang="en-ID" sz="2800" dirty="0" err="1"/>
              <a:t>harmonis</a:t>
            </a:r>
            <a:r>
              <a:rPr lang="en-ID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73D1A-76E7-DE12-77CE-C740BB88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5" y="682625"/>
            <a:ext cx="3467100" cy="231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7293C-4241-64D6-6DB4-E76C4A04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4082146"/>
            <a:ext cx="3457574" cy="2296045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248934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26EB2-B629-CB1F-111C-E1E31BC2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5125"/>
            <a:ext cx="8892209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DIPILIH DAN DITERIMA DALAM KRISTUS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D757-2EE7-4E55-5AA5-2ADB3CA9C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860182"/>
            <a:ext cx="8140446" cy="948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Apakah</a:t>
            </a:r>
            <a:r>
              <a:rPr lang="en-ID" sz="3200" dirty="0">
                <a:latin typeface="Tw Cen MT Condensed Extra Bold" panose="020B0803020202020204" pitchFamily="34" charset="0"/>
              </a:rPr>
              <a:t> yang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alasan</a:t>
            </a:r>
            <a:r>
              <a:rPr lang="en-ID" sz="3200" dirty="0">
                <a:latin typeface="Tw Cen MT Condensed Extra Bold" panose="020B0803020202020204" pitchFamily="34" charset="0"/>
              </a:rPr>
              <a:t>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memuji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suratnya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? 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1:3-14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E2A44-A40C-EA95-CBC0-97BACAAA60FC}"/>
              </a:ext>
            </a:extLst>
          </p:cNvPr>
          <p:cNvSpPr txBox="1"/>
          <p:nvPr/>
        </p:nvSpPr>
        <p:spPr>
          <a:xfrm>
            <a:off x="1789043" y="3084077"/>
            <a:ext cx="7050157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Karena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kenyataan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mengaruniakan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2800" dirty="0">
                <a:latin typeface="Tw Cen MT Condensed Extra Bold" panose="020B0803020202020204" pitchFamily="34" charset="0"/>
              </a:rPr>
              <a:t>"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1:3].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97F8C-335D-0194-F570-7D00DE87A299}"/>
              </a:ext>
            </a:extLst>
          </p:cNvPr>
          <p:cNvSpPr txBox="1"/>
          <p:nvPr/>
        </p:nvSpPr>
        <p:spPr>
          <a:xfrm>
            <a:off x="1789043" y="4697326"/>
            <a:ext cx="7050157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berkat-berkat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bersifat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berkat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</a:t>
            </a:r>
            <a:r>
              <a:rPr lang="en-ID" sz="2800" dirty="0">
                <a:latin typeface="Tw Cen MT Condensed Extra Bold" panose="020B0803020202020204" pitchFamily="34" charset="0"/>
              </a:rPr>
              <a:t> Kudus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1:13-14].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5FA80-F8C7-478C-5A54-DEDAC65B146C}"/>
              </a:ext>
            </a:extLst>
          </p:cNvPr>
          <p:cNvSpPr/>
          <p:nvPr/>
        </p:nvSpPr>
        <p:spPr>
          <a:xfrm>
            <a:off x="655140" y="3067512"/>
            <a:ext cx="704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C62FFC-9229-7C11-61EF-CFF137B00273}"/>
              </a:ext>
            </a:extLst>
          </p:cNvPr>
          <p:cNvSpPr/>
          <p:nvPr/>
        </p:nvSpPr>
        <p:spPr>
          <a:xfrm>
            <a:off x="655140" y="4875328"/>
            <a:ext cx="704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976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A7EFA1-2384-46CC-3B9C-D6ECE8FBFE9D}"/>
              </a:ext>
            </a:extLst>
          </p:cNvPr>
          <p:cNvSpPr txBox="1"/>
          <p:nvPr/>
        </p:nvSpPr>
        <p:spPr>
          <a:xfrm>
            <a:off x="1497495" y="950126"/>
            <a:ext cx="7089913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menetapkan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berdiri</a:t>
            </a:r>
            <a:r>
              <a:rPr lang="en-ID" sz="2800" dirty="0">
                <a:latin typeface="Tw Cen MT Condensed Extra Bold" panose="020B0803020202020204" pitchFamily="34" charset="0"/>
              </a:rPr>
              <a:t> "kudus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bercela</a:t>
            </a:r>
            <a:r>
              <a:rPr lang="en-ID" sz="2800" dirty="0">
                <a:latin typeface="Tw Cen MT Condensed Extra Bold" panose="020B0803020202020204" pitchFamily="34" charset="0"/>
              </a:rPr>
              <a:t>"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2800" dirty="0">
                <a:latin typeface="Tw Cen MT Condensed Extra Bold" panose="020B0803020202020204" pitchFamily="34" charset="0"/>
              </a:rPr>
              <a:t>-Nya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1:4]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putra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putri</a:t>
            </a:r>
            <a:r>
              <a:rPr lang="en-ID" sz="2800" dirty="0">
                <a:latin typeface="Tw Cen MT Condensed Extra Bold" panose="020B0803020202020204" pitchFamily="34" charset="0"/>
              </a:rPr>
              <a:t> Allah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berharga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berdasarkan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penciptaan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penebusan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1:5].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86C9A-11F3-D00C-3F72-3CFC7B349578}"/>
              </a:ext>
            </a:extLst>
          </p:cNvPr>
          <p:cNvSpPr txBox="1"/>
          <p:nvPr/>
        </p:nvSpPr>
        <p:spPr>
          <a:xfrm>
            <a:off x="1497495" y="3992409"/>
            <a:ext cx="7089913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sebelum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matahari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bersinar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800" dirty="0">
                <a:latin typeface="Tw Cen MT Condensed Extra Bold" panose="020B0803020202020204" pitchFamily="34" charset="0"/>
              </a:rPr>
              <a:t> menjadi strategi Allah agar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diterima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kekasih</a:t>
            </a:r>
            <a:r>
              <a:rPr lang="en-ID" sz="2800" dirty="0">
                <a:latin typeface="Tw Cen MT Condensed Extra Bold" panose="020B0803020202020204" pitchFamily="34" charset="0"/>
              </a:rPr>
              <a:t>-Nya"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1:6]. </a:t>
            </a:r>
            <a:r>
              <a:rPr lang="en-ID" sz="2800" dirty="0" err="1">
                <a:latin typeface="Tw Cen MT Condensed Extra Bold" panose="020B0803020202020204" pitchFamily="34" charset="0"/>
              </a:rPr>
              <a:t>Bukankah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besarnya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berdosa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C0DD8B-429A-875C-6A91-78F81E8D0512}"/>
              </a:ext>
            </a:extLst>
          </p:cNvPr>
          <p:cNvSpPr/>
          <p:nvPr/>
        </p:nvSpPr>
        <p:spPr>
          <a:xfrm>
            <a:off x="556592" y="1530260"/>
            <a:ext cx="704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168E9-6567-8174-78AC-283921478FC3}"/>
              </a:ext>
            </a:extLst>
          </p:cNvPr>
          <p:cNvSpPr/>
          <p:nvPr/>
        </p:nvSpPr>
        <p:spPr>
          <a:xfrm>
            <a:off x="556592" y="4313217"/>
            <a:ext cx="704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5620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0E2D9-E215-C711-2E19-8F6414557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225" r="30572" b="1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D5D2B9-5C3B-6171-ADC4-FE399564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28" y="938368"/>
            <a:ext cx="3602727" cy="1633382"/>
          </a:xfrm>
        </p:spPr>
        <p:txBody>
          <a:bodyPr>
            <a:normAutofit/>
          </a:bodyPr>
          <a:lstStyle/>
          <a:p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1:3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D5332-1B8B-2433-F836-17C5B3FF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49" y="2720107"/>
            <a:ext cx="4180287" cy="32298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"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Terpujilah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Allah dan Bapa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Tuhan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kita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Yesus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Kristus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dalam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Kristus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telah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mengaruniakan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kepada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kita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segala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berkat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rohani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di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dalam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sorga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haroni" panose="02010803020104030203" pitchFamily="2" charset="-79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9392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2ACD9-E6A9-CA6E-FB62-9FBD84EB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6B236D-7548-16E5-5A95-448B4D35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124" y="650743"/>
            <a:ext cx="5950226" cy="1543187"/>
          </a:xfrm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latin typeface="Impact" panose="020B0806030902050204" pitchFamily="34" charset="0"/>
              </a:rPr>
              <a:t>Frasa</a:t>
            </a:r>
            <a:r>
              <a:rPr lang="en-ID" sz="3600" dirty="0">
                <a:latin typeface="Impact" panose="020B0806030902050204" pitchFamily="34" charset="0"/>
              </a:rPr>
              <a:t> "Di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sorga</a:t>
            </a:r>
            <a:r>
              <a:rPr lang="en-ID" sz="3600" dirty="0">
                <a:latin typeface="Impact" panose="020B0806030902050204" pitchFamily="34" charset="0"/>
              </a:rPr>
              <a:t>" </a:t>
            </a:r>
            <a:r>
              <a:rPr lang="en-ID" sz="3600" dirty="0" err="1">
                <a:latin typeface="Impact" panose="020B0806030902050204" pitchFamily="34" charset="0"/>
              </a:rPr>
              <a:t>atau</a:t>
            </a:r>
            <a:r>
              <a:rPr lang="en-ID" sz="3600" dirty="0">
                <a:latin typeface="Impact" panose="020B0806030902050204" pitchFamily="34" charset="0"/>
              </a:rPr>
              <a:t> "di </a:t>
            </a:r>
            <a:r>
              <a:rPr lang="en-ID" sz="3600" dirty="0" err="1">
                <a:latin typeface="Impact" panose="020B0806030902050204" pitchFamily="34" charset="0"/>
              </a:rPr>
              <a:t>sorga</a:t>
            </a:r>
            <a:r>
              <a:rPr lang="en-ID" sz="3600" dirty="0">
                <a:latin typeface="Impact" panose="020B0806030902050204" pitchFamily="34" charset="0"/>
              </a:rPr>
              <a:t>"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kitab </a:t>
            </a:r>
            <a:r>
              <a:rPr lang="en-ID" sz="3600" dirty="0" err="1">
                <a:latin typeface="Impact" panose="020B0806030902050204" pitchFamily="34" charset="0"/>
              </a:rPr>
              <a:t>Efesus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merujuk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kepada</a:t>
            </a:r>
            <a:r>
              <a:rPr lang="en-ID" sz="36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FF01-62E6-6060-18AD-1F78DDC1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24015"/>
            <a:ext cx="7886700" cy="39153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Tempat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tinggal</a:t>
            </a:r>
            <a:r>
              <a:rPr lang="en-ID" dirty="0">
                <a:latin typeface="Berlin Sans FB" panose="020E0602020502020306" pitchFamily="34" charset="0"/>
              </a:rPr>
              <a:t> Allah [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1:3; Ef. 6:9],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Berlin Sans FB" panose="020E0602020502020306" pitchFamily="34" charset="0"/>
              </a:rPr>
              <a:t>Lokasi </a:t>
            </a:r>
            <a:r>
              <a:rPr lang="en-ID" dirty="0" err="1">
                <a:latin typeface="Berlin Sans FB" panose="020E0602020502020306" pitchFamily="34" charset="0"/>
              </a:rPr>
              <a:t>kuasa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rohani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1:10,20,21; 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3:10, 15].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Berlin Sans FB" panose="020E0602020502020306" pitchFamily="34" charset="0"/>
              </a:rPr>
              <a:t>Lokasi di mana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dimuliakan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sebelah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kanan</a:t>
            </a:r>
            <a:r>
              <a:rPr lang="en-ID" dirty="0">
                <a:latin typeface="Berlin Sans FB" panose="020E0602020502020306" pitchFamily="34" charset="0"/>
              </a:rPr>
              <a:t> Bapa [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1:20].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Lingkungan</a:t>
            </a:r>
            <a:r>
              <a:rPr lang="en-ID" dirty="0">
                <a:latin typeface="Berlin Sans FB" panose="020E0602020502020306" pitchFamily="34" charset="0"/>
              </a:rPr>
              <a:t> di mana </a:t>
            </a:r>
            <a:r>
              <a:rPr lang="en-ID" dirty="0" err="1">
                <a:latin typeface="Berlin Sans FB" panose="020E0602020502020306" pitchFamily="34" charset="0"/>
              </a:rPr>
              <a:t>berkat-berkat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rohani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ditawarkan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melalui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1:3; Ef.2:6].</a:t>
            </a:r>
          </a:p>
        </p:txBody>
      </p:sp>
    </p:spTree>
    <p:extLst>
      <p:ext uri="{BB962C8B-B14F-4D97-AF65-F5344CB8AC3E}">
        <p14:creationId xmlns:p14="http://schemas.microsoft.com/office/powerpoint/2010/main" val="235992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72C319C-489C-F923-037F-B031DB004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043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2C2F-3B14-7BA7-3939-B366C443D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73" y="3904539"/>
            <a:ext cx="8695050" cy="2630488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perlu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memahami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tempat-tempat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sorgawi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menjadi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berkat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masih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berada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lokasi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] di mana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pertentangan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kejahatan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menentang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ketuhanan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3:10;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6:12].</a:t>
            </a:r>
          </a:p>
        </p:txBody>
      </p:sp>
    </p:spTree>
    <p:extLst>
      <p:ext uri="{BB962C8B-B14F-4D97-AF65-F5344CB8AC3E}">
        <p14:creationId xmlns:p14="http://schemas.microsoft.com/office/powerpoint/2010/main" val="217803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4F48A-6B87-375C-F3F6-4E4D5D2C8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PENEBUSAN MAHAL : PENGAMPUNAN MELIMPAH</a:t>
            </a:r>
            <a:b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fi-FI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3 Juli 2023</a:t>
            </a:r>
            <a:endParaRPr lang="en-ID" sz="31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B1FBE-8141-EB59-9E9A-818CB6A00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522" y="2042162"/>
            <a:ext cx="3837333" cy="467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Efesus</a:t>
            </a:r>
            <a:r>
              <a:rPr lang="en-ID" sz="4000" dirty="0">
                <a:latin typeface="Aharoni" panose="02010803020104030203" pitchFamily="2" charset="-79"/>
                <a:cs typeface="Aharoni" panose="02010803020104030203" pitchFamily="2" charset="-79"/>
              </a:rPr>
              <a:t> 1:7-8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dan oleh </a:t>
            </a:r>
            <a:r>
              <a:rPr lang="en-ID" dirty="0" err="1">
                <a:latin typeface="Tw Cen MT Condensed Extra Bold" panose="020B0803020202020204" pitchFamily="34" charset="0"/>
              </a:rPr>
              <a:t>darah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beroleh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penebusan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pengampunan</a:t>
            </a:r>
            <a:r>
              <a:rPr lang="en-ID" dirty="0">
                <a:latin typeface="Tw Cen MT Condensed Extra Bold" panose="020B0803020202020204" pitchFamily="34" charset="0"/>
              </a:rPr>
              <a:t> dosa, </a:t>
            </a:r>
            <a:r>
              <a:rPr lang="en-ID" dirty="0" err="1">
                <a:latin typeface="Tw Cen MT Condensed Extra Bold" panose="020B0803020202020204" pitchFamily="34" charset="0"/>
              </a:rPr>
              <a:t>menurut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kekayaan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karunia</a:t>
            </a:r>
            <a:r>
              <a:rPr lang="en-ID" dirty="0">
                <a:latin typeface="Tw Cen MT Condensed Extra Bold" panose="020B0803020202020204" pitchFamily="34" charset="0"/>
              </a:rPr>
              <a:t>-Nya, yang </a:t>
            </a:r>
            <a:r>
              <a:rPr lang="en-ID" dirty="0" err="1">
                <a:latin typeface="Tw Cen MT Condensed Extra Bold" panose="020B0803020202020204" pitchFamily="34" charset="0"/>
              </a:rPr>
              <a:t>dilimpahkan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hikmat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pengertian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423E1-E5CA-CCF1-B89C-1D88801D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855" y="2745477"/>
            <a:ext cx="4121450" cy="27433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64761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306</TotalTime>
  <Words>1764</Words>
  <Application>Microsoft Office PowerPoint</Application>
  <PresentationFormat>On-screen Show (4:3)</PresentationFormat>
  <Paragraphs>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XBd</vt:lpstr>
      <vt:lpstr>Impact</vt:lpstr>
      <vt:lpstr>Trade Gothic Next Heavy</vt:lpstr>
      <vt:lpstr>Tw Cen MT Condensed Extra Bold</vt:lpstr>
      <vt:lpstr>Wingdings</vt:lpstr>
      <vt:lpstr>Office Theme</vt:lpstr>
      <vt:lpstr>RENCANA AGUNG ALLAH YANG BERPUSAT PADA KRISTUS</vt:lpstr>
      <vt:lpstr>EFESUS 1 : 3</vt:lpstr>
      <vt:lpstr>PowerPoint Presentation</vt:lpstr>
      <vt:lpstr>DIPILIH DAN DITERIMA DALAM KRISTUS Minggu, 2 Juli 2023</vt:lpstr>
      <vt:lpstr>PowerPoint Presentation</vt:lpstr>
      <vt:lpstr>Efesus 1:3</vt:lpstr>
      <vt:lpstr>Frasa "Di dalam sorga" atau "di sorga" dalam kitab Efesus merujuk kepada:</vt:lpstr>
      <vt:lpstr>PowerPoint Presentation</vt:lpstr>
      <vt:lpstr>PENEBUSAN MAHAL : PENGAMPUNAN MELIMPAH Senin, 3 Juli 2023</vt:lpstr>
      <vt:lpstr>PowerPoint Presentation</vt:lpstr>
      <vt:lpstr>PowerPoint Presentation</vt:lpstr>
      <vt:lpstr>PowerPoint Presentation</vt:lpstr>
      <vt:lpstr>Alister E. McGrath,  What Was God Doing on the Cross, hal.78</vt:lpstr>
      <vt:lpstr>PowerPoint Presentation</vt:lpstr>
      <vt:lpstr>PowerPoint Presentation</vt:lpstr>
      <vt:lpstr>RENCANA AGUNG ALLAH  YANG BERPUSAT PADA KRISTUS Selasa, 4 Juli 2023</vt:lpstr>
      <vt:lpstr> Paulus menggunakan tiga penggolongan untuk RENCANA ALLAH, yaitu :  </vt:lpstr>
      <vt:lpstr>PowerPoint Presentation</vt:lpstr>
      <vt:lpstr>Bagaimana rencana Allah ini diwujudkan?</vt:lpstr>
      <vt:lpstr>PowerPoint Presentation</vt:lpstr>
      <vt:lpstr>HIDUP DALAM MEMULIAKAN KEAGUNGAN-NYA Rabu, 5 Juli 2023</vt:lpstr>
      <vt:lpstr>Apakah yang rasul Paulus harapkan dengan surat nya ini bagi jemaat Efesus yang nampaknya mengalami tawar hati?</vt:lpstr>
      <vt:lpstr>PowerPoint Presentation</vt:lpstr>
      <vt:lpstr>Efesus 1:11-12</vt:lpstr>
      <vt:lpstr>ROH KUDUS: METERAI DAN UANG MUKA Kamis, 6 Juli 2023</vt:lpstr>
      <vt:lpstr>Dua metafora yang Paulus gunakan untuk menjelaskan pentingnya Roh Kudus dalam kehidupan orang percaya: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RENCANA AGUNG ALLAH YANG BERPUSAT PADA KRISTUS</dc:title>
  <dc:creator>Office365</dc:creator>
  <cp:lastModifiedBy>Office365</cp:lastModifiedBy>
  <cp:revision>18</cp:revision>
  <dcterms:created xsi:type="dcterms:W3CDTF">2023-07-04T02:53:10Z</dcterms:created>
  <dcterms:modified xsi:type="dcterms:W3CDTF">2023-07-07T11:59:09Z</dcterms:modified>
</cp:coreProperties>
</file>