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79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2" r:id="rId21"/>
    <p:sldId id="276" r:id="rId22"/>
    <p:sldId id="280" r:id="rId23"/>
    <p:sldId id="283" r:id="rId24"/>
    <p:sldId id="281" r:id="rId25"/>
    <p:sldId id="282" r:id="rId26"/>
    <p:sldId id="277" r:id="rId27"/>
    <p:sldId id="284" r:id="rId28"/>
    <p:sldId id="287" r:id="rId29"/>
    <p:sldId id="285" r:id="rId30"/>
    <p:sldId id="286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5E45-6921-0912-FCDF-32C3F0BB0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6A85A-7155-49A7-9111-B84D35A80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3F054-1D22-4ADF-4573-AA44700D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D421B-DCCB-AD8D-8496-5609FFA70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D5FE3-B15B-1438-92E9-48A66F51E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663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FC9E-664F-0B51-16C9-33F6F9B22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B45A4-3850-F119-12DE-716988BEA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712AE-4524-D129-A503-7B623D31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8D375-C8D0-4948-F95C-AF448CCC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CCD95-D076-4325-D7BE-BC135285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956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32587D-A6EA-768A-7277-EB5DA7556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3F499-ADD9-B2D2-D7A0-2176F43BC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4365E-06E0-B392-16A1-70CC19C16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077B7-90F4-8E01-EFB8-C3C52A47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7056-DBAC-C545-920C-4570237C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66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0F9AA-23FD-5110-3C12-54287AA3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80FD1-07D9-20F7-23F6-0D998C353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A7ADD-CE8A-3F06-A759-2604A00A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B4B53-C216-3FAD-AEAB-A4BA383E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0E8D-2027-1698-DBFD-19696925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417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5585-D25F-3548-DE37-2DAABE60E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2791-912E-6512-6D88-4605320AB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0C9EE-3984-EEF9-768C-10D747D9F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1162B-A0F4-1336-12F5-304E9B8B0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36C9-1AB4-9379-0B3D-8377AA7FD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360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5B0B1-160F-0FDA-1651-49B2D66B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5A670-924A-618A-F47B-0EF9EB238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ACC63-870C-486E-60E7-F2BE3EF22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7DB6B-7B69-811B-B2A3-AC8CA73C9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51DC9-F55B-CA5D-9F96-63549AD8C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BFB66-9149-09DC-D510-34726B73C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9208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083F-1805-A1A5-80F9-29D9B5A7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B448A-FB78-1211-01C6-79E27CFA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519BB-C64A-D521-F331-97EA61BB5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A0370-32DC-21C7-A448-9671E676B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6FD23-F2F3-FD4F-2A93-7EEBE280B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714CD-48A2-8376-1626-625DC6E5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3A8765-0E16-8F40-7430-FA145E14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B0990-8950-F515-929F-5927D319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093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0548-35FB-46B5-4BED-B71BA72E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2255EC-3602-E7EA-99B7-0BE3B15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15230-D4DE-F179-28A5-37986C3F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20B1A-B60B-7B9F-60D5-9D45C228D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658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B02140-1C3A-A5EE-823C-54AAA1FEB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04A61-0011-8258-EE10-2A916EDA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AF27A-EA52-62F3-0598-C2DD74AD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090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C71F-8B36-DBAD-233E-089E280C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37337-F2E6-22F6-0339-552FACB19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46DA6-4828-97F9-5070-35343D43B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495C3-C5AE-1ABF-55A0-265C9735C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C1036-FC09-400B-1B8C-055D0F2D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8AD49-B015-5940-00C2-A5D00065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6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5C01F-80B0-BE83-264E-8FAC43021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D67C02-51A8-E3CF-FFDA-DD2DC4EA1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4245-5C77-7F40-4D76-5CD6B7F0E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BC87F-B91B-2DEB-3BA0-305FBBDB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DC4C4-FE68-F68A-069A-9ECC6834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BF78C-5826-AC6D-BA36-8785D3C0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753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7DDEC8-74C7-3E5E-C7C2-3C847189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9DC01-5358-DF2E-3D9E-65F3D852B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3C77-BB0A-36D0-1D6D-3FBABD3F9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6E0F5-B834-4E19-ABD9-5D3BC1F3BC68}" type="datetimeFigureOut">
              <a:rPr lang="en-ID" smtClean="0"/>
              <a:t>30/06/2023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80F49-CB2C-9F4D-7B6D-CB238E7EE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7F31A-9F10-ECC0-D9B6-6B3E04A0A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8C5E3-900B-4BC5-82A7-56681E44050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360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0D7F9-A120-2162-F443-9ECB45991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460" r="2943" b="1"/>
          <a:stretch/>
        </p:blipFill>
        <p:spPr>
          <a:xfrm>
            <a:off x="3410952" y="-5"/>
            <a:ext cx="5733047" cy="368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08F83-4F98-219A-9DEC-B828E5209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6681"/>
          <a:stretch/>
        </p:blipFill>
        <p:spPr>
          <a:xfrm>
            <a:off x="3410953" y="3681409"/>
            <a:ext cx="5733047" cy="31765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CB1F4-22AB-D680-0DF8-6377EAEF5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1115219"/>
            <a:ext cx="5381625" cy="2387600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  <a:latin typeface="Amasis MT Pro Black" panose="02040A04050005020304" pitchFamily="18" charset="0"/>
              </a:rPr>
              <a:t>PAULUS DAN JEMAAT EFESUS</a:t>
            </a:r>
            <a:endParaRPr lang="en-ID" sz="4400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3574D-8284-505E-DC80-E614B0D10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902075"/>
            <a:ext cx="4046934" cy="1655762"/>
          </a:xfrm>
        </p:spPr>
        <p:txBody>
          <a:bodyPr>
            <a:normAutofit/>
          </a:bodyPr>
          <a:lstStyle/>
          <a:p>
            <a:pPr algn="l"/>
            <a:r>
              <a:rPr lang="en-US" sz="1700" dirty="0">
                <a:solidFill>
                  <a:schemeClr val="bg1"/>
                </a:solidFill>
              </a:rPr>
              <a:t>Pelajaran ke-1, </a:t>
            </a:r>
            <a:r>
              <a:rPr lang="en-US" sz="1700" dirty="0" err="1">
                <a:solidFill>
                  <a:schemeClr val="bg1"/>
                </a:solidFill>
              </a:rPr>
              <a:t>Triwulan</a:t>
            </a:r>
            <a:r>
              <a:rPr lang="en-US" sz="1700" dirty="0">
                <a:solidFill>
                  <a:schemeClr val="bg1"/>
                </a:solidFill>
              </a:rPr>
              <a:t> III</a:t>
            </a:r>
          </a:p>
          <a:p>
            <a:pPr algn="l"/>
            <a:r>
              <a:rPr lang="en-US" sz="1700" dirty="0" err="1">
                <a:solidFill>
                  <a:schemeClr val="bg1"/>
                </a:solidFill>
              </a:rPr>
              <a:t>Tahun</a:t>
            </a:r>
            <a:r>
              <a:rPr lang="en-US" sz="1700" dirty="0">
                <a:solidFill>
                  <a:schemeClr val="bg1"/>
                </a:solidFill>
              </a:rPr>
              <a:t> 2023</a:t>
            </a:r>
            <a:endParaRPr lang="en-ID" sz="17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3681408"/>
            <a:ext cx="85153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73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76FD8-1522-F5A8-7EE7-EDF37AD8B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42" y="754941"/>
            <a:ext cx="4982816" cy="5844208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Dengan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tindakan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sukarela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ini</a:t>
            </a:r>
            <a:r>
              <a:rPr lang="en-ID" sz="3000" dirty="0">
                <a:latin typeface="Franklin Gothic Medium Cond" panose="020B0606030402020204" pitchFamily="34" charset="0"/>
              </a:rPr>
              <a:t>,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secara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terbuka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menyatakan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bahwa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begitu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mereka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menerima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panggilan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Yesus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Kristus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untuk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bergabung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dengan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kerajaan</a:t>
            </a:r>
            <a:r>
              <a:rPr lang="en-ID" sz="3000" dirty="0">
                <a:latin typeface="Franklin Gothic Medium Cond" panose="020B0606030402020204" pitchFamily="34" charset="0"/>
              </a:rPr>
              <a:t>-Nya,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memutuskan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diri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000" dirty="0">
                <a:latin typeface="Gill Sans Nova Cond Ultra Bold" panose="020B0B04020104020203" pitchFamily="34" charset="0"/>
              </a:rPr>
              <a:t> masa </a:t>
            </a:r>
            <a:r>
              <a:rPr lang="en-ID" sz="3000" dirty="0" err="1">
                <a:latin typeface="Gill Sans Nova Cond Ultra Bold" panose="020B0B04020104020203" pitchFamily="34" charset="0"/>
              </a:rPr>
              <a:t>lalu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penuh</a:t>
            </a:r>
            <a:r>
              <a:rPr lang="en-ID" sz="3000" dirty="0">
                <a:latin typeface="Gill Sans Nova Cond Ultra Bold" panose="020B0B04020104020203" pitchFamily="34" charset="0"/>
              </a:rPr>
              <a:t> dosa.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ingin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berhubungan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lebih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jauh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lagi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Iblis dan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aktivitasnya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kini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berkomitmen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total </a:t>
            </a:r>
            <a:r>
              <a:rPr lang="en-ID" sz="30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TUHAN.</a:t>
            </a:r>
          </a:p>
          <a:p>
            <a:endParaRPr lang="en-ID" sz="3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AC134-87DC-C4B6-8C2C-217E3A395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975" y="1490011"/>
            <a:ext cx="3127897" cy="39098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55182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2150C-C4F9-1D11-187C-34651CE2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HURA-HARA DI GEDUNG KESENIAN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Senin, 26 Juni 2023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C110D-1D0B-3555-B1E8-37466B945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95" y="3740988"/>
            <a:ext cx="2707079" cy="27070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99B92-684C-1AC7-CBAF-88791B142BFD}"/>
              </a:ext>
            </a:extLst>
          </p:cNvPr>
          <p:cNvSpPr txBox="1"/>
          <p:nvPr/>
        </p:nvSpPr>
        <p:spPr>
          <a:xfrm>
            <a:off x="344513" y="1761269"/>
            <a:ext cx="8441678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Franklin Gothic Demi Cond" panose="020B0706030402020204" pitchFamily="34" charset="0"/>
              </a:rPr>
              <a:t>Kemajuan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Injil</a:t>
            </a:r>
            <a:r>
              <a:rPr lang="en-ID" sz="2800" dirty="0">
                <a:latin typeface="Franklin Gothic Demi Cond" panose="020B0706030402020204" pitchFamily="34" charset="0"/>
              </a:rPr>
              <a:t> di </a:t>
            </a:r>
            <a:r>
              <a:rPr lang="en-ID" sz="2800" dirty="0" err="1">
                <a:latin typeface="Franklin Gothic Demi Cond" panose="020B0706030402020204" pitchFamily="34" charset="0"/>
              </a:rPr>
              <a:t>kota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Efesus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mendapat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perlawanan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dari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pengrajin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perak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yg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membuat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kuil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dewi</a:t>
            </a:r>
            <a:r>
              <a:rPr lang="en-ID" sz="2800" dirty="0">
                <a:latin typeface="Franklin Gothic Demi Cond" panose="020B0706030402020204" pitchFamily="34" charset="0"/>
              </a:rPr>
              <a:t> Artemis [Kuil yang </a:t>
            </a:r>
            <a:r>
              <a:rPr lang="en-ID" sz="2800" dirty="0" err="1">
                <a:latin typeface="Franklin Gothic Demi Cond" panose="020B0706030402020204" pitchFamily="34" charset="0"/>
              </a:rPr>
              <a:t>luar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biasa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arsitekturnya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kuil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ini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adalah</a:t>
            </a:r>
            <a:r>
              <a:rPr lang="en-ID" sz="2800" dirty="0">
                <a:latin typeface="Franklin Gothic Demi Cond" panose="020B0706030402020204" pitchFamily="34" charset="0"/>
              </a:rPr>
              <a:t> salah </a:t>
            </a:r>
            <a:r>
              <a:rPr lang="en-ID" sz="2800" dirty="0" err="1">
                <a:latin typeface="Franklin Gothic Demi Cond" panose="020B0706030402020204" pitchFamily="34" charset="0"/>
              </a:rPr>
              <a:t>satu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dari</a:t>
            </a:r>
            <a:r>
              <a:rPr lang="en-ID" sz="2800" dirty="0">
                <a:latin typeface="Franklin Gothic Demi Cond" panose="020B0706030402020204" pitchFamily="34" charset="0"/>
              </a:rPr>
              <a:t> 7 </a:t>
            </a:r>
            <a:r>
              <a:rPr lang="en-ID" sz="2800" dirty="0" err="1">
                <a:latin typeface="Franklin Gothic Demi Cond" panose="020B0706030402020204" pitchFamily="34" charset="0"/>
              </a:rPr>
              <a:t>Keajaiban</a:t>
            </a:r>
            <a:r>
              <a:rPr lang="en-ID" sz="2800" dirty="0">
                <a:latin typeface="Franklin Gothic Demi Cond" panose="020B0706030402020204" pitchFamily="34" charset="0"/>
              </a:rPr>
              <a:t> Dunia Kuno].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EDAC56-33CC-1715-C57F-EEE344511AB5}"/>
              </a:ext>
            </a:extLst>
          </p:cNvPr>
          <p:cNvSpPr txBox="1"/>
          <p:nvPr/>
        </p:nvSpPr>
        <p:spPr>
          <a:xfrm>
            <a:off x="344512" y="3703828"/>
            <a:ext cx="608647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Demetrius salah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seorang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tukang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perak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menjadi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provokator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melihat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ajaran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Paulus yang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menentang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penyembahan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berhala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mengeringkan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dukungan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keuangan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kuil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dewi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Artemis,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bisnis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terancam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bangkrut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Karena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menghasut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sesama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pengrajin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membuat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huru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-hara.</a:t>
            </a:r>
            <a:endParaRPr lang="en-US" sz="2600" dirty="0">
              <a:solidFill>
                <a:srgbClr val="C0000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91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56D70-0E26-10FF-2880-A8B277F03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02" b="2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74F2646-08C7-4051-81DA-751C43A03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5400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CD6552F-C98B-4FBA-842F-3EF2D5AC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824" y="585274"/>
            <a:ext cx="5277038" cy="5492212"/>
          </a:xfrm>
          <a:custGeom>
            <a:avLst/>
            <a:gdLst>
              <a:gd name="connsiteX0" fmla="*/ 0 w 7036051"/>
              <a:gd name="connsiteY0" fmla="*/ 0 h 5492212"/>
              <a:gd name="connsiteX1" fmla="*/ 7036051 w 7036051"/>
              <a:gd name="connsiteY1" fmla="*/ 0 h 5492212"/>
              <a:gd name="connsiteX2" fmla="*/ 7036051 w 7036051"/>
              <a:gd name="connsiteY2" fmla="*/ 5163846 h 5492212"/>
              <a:gd name="connsiteX3" fmla="*/ 7012593 w 7036051"/>
              <a:gd name="connsiteY3" fmla="*/ 5176898 h 5492212"/>
              <a:gd name="connsiteX4" fmla="*/ 6958601 w 7036051"/>
              <a:gd name="connsiteY4" fmla="*/ 5204359 h 5492212"/>
              <a:gd name="connsiteX5" fmla="*/ 6951226 w 7036051"/>
              <a:gd name="connsiteY5" fmla="*/ 5203241 h 5492212"/>
              <a:gd name="connsiteX6" fmla="*/ 6920864 w 7036051"/>
              <a:gd name="connsiteY6" fmla="*/ 5220003 h 5492212"/>
              <a:gd name="connsiteX7" fmla="*/ 6834841 w 7036051"/>
              <a:gd name="connsiteY7" fmla="*/ 5266115 h 5492212"/>
              <a:gd name="connsiteX8" fmla="*/ 6777937 w 7036051"/>
              <a:gd name="connsiteY8" fmla="*/ 5332502 h 5492212"/>
              <a:gd name="connsiteX9" fmla="*/ 6752874 w 7036051"/>
              <a:gd name="connsiteY9" fmla="*/ 5340428 h 5492212"/>
              <a:gd name="connsiteX10" fmla="*/ 6711115 w 7036051"/>
              <a:gd name="connsiteY10" fmla="*/ 5353924 h 5492212"/>
              <a:gd name="connsiteX11" fmla="*/ 6702149 w 7036051"/>
              <a:gd name="connsiteY11" fmla="*/ 5351500 h 5492212"/>
              <a:gd name="connsiteX12" fmla="*/ 6698458 w 7036051"/>
              <a:gd name="connsiteY12" fmla="*/ 5352743 h 5492212"/>
              <a:gd name="connsiteX13" fmla="*/ 6698049 w 7036051"/>
              <a:gd name="connsiteY13" fmla="*/ 5352570 h 5492212"/>
              <a:gd name="connsiteX14" fmla="*/ 6697297 w 7036051"/>
              <a:gd name="connsiteY14" fmla="*/ 5353134 h 5492212"/>
              <a:gd name="connsiteX15" fmla="*/ 6689118 w 7036051"/>
              <a:gd name="connsiteY15" fmla="*/ 5355890 h 5492212"/>
              <a:gd name="connsiteX16" fmla="*/ 6670605 w 7036051"/>
              <a:gd name="connsiteY16" fmla="*/ 5355427 h 5492212"/>
              <a:gd name="connsiteX17" fmla="*/ 6659606 w 7036051"/>
              <a:gd name="connsiteY17" fmla="*/ 5357084 h 5492212"/>
              <a:gd name="connsiteX18" fmla="*/ 6649636 w 7036051"/>
              <a:gd name="connsiteY18" fmla="*/ 5367869 h 5492212"/>
              <a:gd name="connsiteX19" fmla="*/ 6642159 w 7036051"/>
              <a:gd name="connsiteY19" fmla="*/ 5369506 h 5492212"/>
              <a:gd name="connsiteX20" fmla="*/ 6640764 w 7036051"/>
              <a:gd name="connsiteY20" fmla="*/ 5370991 h 5492212"/>
              <a:gd name="connsiteX21" fmla="*/ 6636665 w 7036051"/>
              <a:gd name="connsiteY21" fmla="*/ 5374002 h 5492212"/>
              <a:gd name="connsiteX22" fmla="*/ 6641287 w 7036051"/>
              <a:gd name="connsiteY22" fmla="*/ 5376181 h 5492212"/>
              <a:gd name="connsiteX23" fmla="*/ 6591018 w 7036051"/>
              <a:gd name="connsiteY23" fmla="*/ 5390981 h 5492212"/>
              <a:gd name="connsiteX24" fmla="*/ 6548326 w 7036051"/>
              <a:gd name="connsiteY24" fmla="*/ 5403583 h 5492212"/>
              <a:gd name="connsiteX25" fmla="*/ 6472868 w 7036051"/>
              <a:gd name="connsiteY25" fmla="*/ 5394733 h 5492212"/>
              <a:gd name="connsiteX26" fmla="*/ 6401194 w 7036051"/>
              <a:gd name="connsiteY26" fmla="*/ 5422870 h 5492212"/>
              <a:gd name="connsiteX27" fmla="*/ 6381961 w 7036051"/>
              <a:gd name="connsiteY27" fmla="*/ 5422940 h 5492212"/>
              <a:gd name="connsiteX28" fmla="*/ 6363834 w 7036051"/>
              <a:gd name="connsiteY28" fmla="*/ 5417751 h 5492212"/>
              <a:gd name="connsiteX29" fmla="*/ 6363997 w 7036051"/>
              <a:gd name="connsiteY29" fmla="*/ 5415912 h 5492212"/>
              <a:gd name="connsiteX30" fmla="*/ 6361124 w 7036051"/>
              <a:gd name="connsiteY30" fmla="*/ 5415066 h 5492212"/>
              <a:gd name="connsiteX31" fmla="*/ 6358507 w 7036051"/>
              <a:gd name="connsiteY31" fmla="*/ 5416224 h 5492212"/>
              <a:gd name="connsiteX32" fmla="*/ 6355073 w 7036051"/>
              <a:gd name="connsiteY32" fmla="*/ 5415242 h 5492212"/>
              <a:gd name="connsiteX33" fmla="*/ 6345676 w 7036051"/>
              <a:gd name="connsiteY33" fmla="*/ 5413049 h 5492212"/>
              <a:gd name="connsiteX34" fmla="*/ 6342596 w 7036051"/>
              <a:gd name="connsiteY34" fmla="*/ 5409297 h 5492212"/>
              <a:gd name="connsiteX35" fmla="*/ 6305742 w 7036051"/>
              <a:gd name="connsiteY35" fmla="*/ 5401622 h 5492212"/>
              <a:gd name="connsiteX36" fmla="*/ 6294445 w 7036051"/>
              <a:gd name="connsiteY36" fmla="*/ 5404149 h 5492212"/>
              <a:gd name="connsiteX37" fmla="*/ 6281414 w 7036051"/>
              <a:gd name="connsiteY37" fmla="*/ 5398024 h 5492212"/>
              <a:gd name="connsiteX38" fmla="*/ 6243972 w 7036051"/>
              <a:gd name="connsiteY38" fmla="*/ 5395807 h 5492212"/>
              <a:gd name="connsiteX39" fmla="*/ 6202379 w 7036051"/>
              <a:gd name="connsiteY39" fmla="*/ 5388661 h 5492212"/>
              <a:gd name="connsiteX40" fmla="*/ 6173010 w 7036051"/>
              <a:gd name="connsiteY40" fmla="*/ 5380606 h 5492212"/>
              <a:gd name="connsiteX41" fmla="*/ 6093421 w 7036051"/>
              <a:gd name="connsiteY41" fmla="*/ 5375473 h 5492212"/>
              <a:gd name="connsiteX42" fmla="*/ 5959474 w 7036051"/>
              <a:gd name="connsiteY42" fmla="*/ 5373386 h 5492212"/>
              <a:gd name="connsiteX43" fmla="*/ 5931492 w 7036051"/>
              <a:gd name="connsiteY43" fmla="*/ 5371513 h 5492212"/>
              <a:gd name="connsiteX44" fmla="*/ 5909558 w 7036051"/>
              <a:gd name="connsiteY44" fmla="*/ 5364228 h 5492212"/>
              <a:gd name="connsiteX45" fmla="*/ 5906319 w 7036051"/>
              <a:gd name="connsiteY45" fmla="*/ 5357590 h 5492212"/>
              <a:gd name="connsiteX46" fmla="*/ 5891268 w 7036051"/>
              <a:gd name="connsiteY46" fmla="*/ 5355650 h 5492212"/>
              <a:gd name="connsiteX47" fmla="*/ 5887711 w 7036051"/>
              <a:gd name="connsiteY47" fmla="*/ 5353947 h 5492212"/>
              <a:gd name="connsiteX48" fmla="*/ 5866852 w 7036051"/>
              <a:gd name="connsiteY48" fmla="*/ 5345374 h 5492212"/>
              <a:gd name="connsiteX49" fmla="*/ 5811310 w 7036051"/>
              <a:gd name="connsiteY49" fmla="*/ 5356530 h 5492212"/>
              <a:gd name="connsiteX50" fmla="*/ 5770689 w 7036051"/>
              <a:gd name="connsiteY50" fmla="*/ 5359014 h 5492212"/>
              <a:gd name="connsiteX51" fmla="*/ 5767719 w 7036051"/>
              <a:gd name="connsiteY51" fmla="*/ 5357260 h 5492212"/>
              <a:gd name="connsiteX52" fmla="*/ 5765688 w 7036051"/>
              <a:gd name="connsiteY52" fmla="*/ 5352793 h 5492212"/>
              <a:gd name="connsiteX53" fmla="*/ 5758598 w 7036051"/>
              <a:gd name="connsiteY53" fmla="*/ 5351053 h 5492212"/>
              <a:gd name="connsiteX54" fmla="*/ 5752036 w 7036051"/>
              <a:gd name="connsiteY54" fmla="*/ 5346019 h 5492212"/>
              <a:gd name="connsiteX55" fmla="*/ 5503590 w 7036051"/>
              <a:gd name="connsiteY55" fmla="*/ 5325537 h 5492212"/>
              <a:gd name="connsiteX56" fmla="*/ 5389848 w 7036051"/>
              <a:gd name="connsiteY56" fmla="*/ 5351472 h 5492212"/>
              <a:gd name="connsiteX57" fmla="*/ 5344450 w 7036051"/>
              <a:gd name="connsiteY57" fmla="*/ 5354840 h 5492212"/>
              <a:gd name="connsiteX58" fmla="*/ 5338428 w 7036051"/>
              <a:gd name="connsiteY58" fmla="*/ 5350516 h 5492212"/>
              <a:gd name="connsiteX59" fmla="*/ 5273489 w 7036051"/>
              <a:gd name="connsiteY59" fmla="*/ 5373945 h 5492212"/>
              <a:gd name="connsiteX60" fmla="*/ 5182701 w 7036051"/>
              <a:gd name="connsiteY60" fmla="*/ 5370075 h 5492212"/>
              <a:gd name="connsiteX61" fmla="*/ 5114856 w 7036051"/>
              <a:gd name="connsiteY61" fmla="*/ 5361037 h 5492212"/>
              <a:gd name="connsiteX62" fmla="*/ 5076532 w 7036051"/>
              <a:gd name="connsiteY62" fmla="*/ 5358612 h 5492212"/>
              <a:gd name="connsiteX63" fmla="*/ 5048954 w 7036051"/>
              <a:gd name="connsiteY63" fmla="*/ 5353915 h 5492212"/>
              <a:gd name="connsiteX64" fmla="*/ 4977087 w 7036051"/>
              <a:gd name="connsiteY64" fmla="*/ 5357736 h 5492212"/>
              <a:gd name="connsiteX65" fmla="*/ 4857261 w 7036051"/>
              <a:gd name="connsiteY65" fmla="*/ 5370659 h 5492212"/>
              <a:gd name="connsiteX66" fmla="*/ 4769845 w 7036051"/>
              <a:gd name="connsiteY66" fmla="*/ 5353264 h 5492212"/>
              <a:gd name="connsiteX67" fmla="*/ 4722220 w 7036051"/>
              <a:gd name="connsiteY67" fmla="*/ 5370534 h 5492212"/>
              <a:gd name="connsiteX68" fmla="*/ 4667552 w 7036051"/>
              <a:gd name="connsiteY68" fmla="*/ 5366753 h 5492212"/>
              <a:gd name="connsiteX69" fmla="*/ 4454472 w 7036051"/>
              <a:gd name="connsiteY69" fmla="*/ 5391442 h 5492212"/>
              <a:gd name="connsiteX70" fmla="*/ 4317219 w 7036051"/>
              <a:gd name="connsiteY70" fmla="*/ 5411554 h 5492212"/>
              <a:gd name="connsiteX71" fmla="*/ 4298346 w 7036051"/>
              <a:gd name="connsiteY71" fmla="*/ 5416146 h 5492212"/>
              <a:gd name="connsiteX72" fmla="*/ 4298228 w 7036051"/>
              <a:gd name="connsiteY72" fmla="*/ 5417983 h 5492212"/>
              <a:gd name="connsiteX73" fmla="*/ 4295233 w 7036051"/>
              <a:gd name="connsiteY73" fmla="*/ 5418735 h 5492212"/>
              <a:gd name="connsiteX74" fmla="*/ 4292799 w 7036051"/>
              <a:gd name="connsiteY74" fmla="*/ 5417494 h 5492212"/>
              <a:gd name="connsiteX75" fmla="*/ 4289225 w 7036051"/>
              <a:gd name="connsiteY75" fmla="*/ 5418364 h 5492212"/>
              <a:gd name="connsiteX76" fmla="*/ 4279515 w 7036051"/>
              <a:gd name="connsiteY76" fmla="*/ 5420247 h 5492212"/>
              <a:gd name="connsiteX77" fmla="*/ 4275872 w 7036051"/>
              <a:gd name="connsiteY77" fmla="*/ 5423890 h 5492212"/>
              <a:gd name="connsiteX78" fmla="*/ 4227055 w 7036051"/>
              <a:gd name="connsiteY78" fmla="*/ 5427466 h 5492212"/>
              <a:gd name="connsiteX79" fmla="*/ 4213123 w 7036051"/>
              <a:gd name="connsiteY79" fmla="*/ 5433155 h 5492212"/>
              <a:gd name="connsiteX80" fmla="*/ 4175436 w 7036051"/>
              <a:gd name="connsiteY80" fmla="*/ 5434156 h 5492212"/>
              <a:gd name="connsiteX81" fmla="*/ 4132856 w 7036051"/>
              <a:gd name="connsiteY81" fmla="*/ 5439937 h 5492212"/>
              <a:gd name="connsiteX82" fmla="*/ 4102333 w 7036051"/>
              <a:gd name="connsiteY82" fmla="*/ 5447021 h 5492212"/>
              <a:gd name="connsiteX83" fmla="*/ 4022159 w 7036051"/>
              <a:gd name="connsiteY83" fmla="*/ 5449566 h 5492212"/>
              <a:gd name="connsiteX84" fmla="*/ 3888224 w 7036051"/>
              <a:gd name="connsiteY84" fmla="*/ 5447312 h 5492212"/>
              <a:gd name="connsiteX85" fmla="*/ 3860026 w 7036051"/>
              <a:gd name="connsiteY85" fmla="*/ 5448274 h 5492212"/>
              <a:gd name="connsiteX86" fmla="*/ 3832796 w 7036051"/>
              <a:gd name="connsiteY86" fmla="*/ 5461349 h 5492212"/>
              <a:gd name="connsiteX87" fmla="*/ 3817485 w 7036051"/>
              <a:gd name="connsiteY87" fmla="*/ 5462797 h 5492212"/>
              <a:gd name="connsiteX88" fmla="*/ 3813676 w 7036051"/>
              <a:gd name="connsiteY88" fmla="*/ 5464379 h 5492212"/>
              <a:gd name="connsiteX89" fmla="*/ 3791563 w 7036051"/>
              <a:gd name="connsiteY89" fmla="*/ 5472259 h 5492212"/>
              <a:gd name="connsiteX90" fmla="*/ 3737858 w 7036051"/>
              <a:gd name="connsiteY90" fmla="*/ 5459331 h 5492212"/>
              <a:gd name="connsiteX91" fmla="*/ 3697716 w 7036051"/>
              <a:gd name="connsiteY91" fmla="*/ 5455539 h 5492212"/>
              <a:gd name="connsiteX92" fmla="*/ 3694487 w 7036051"/>
              <a:gd name="connsiteY92" fmla="*/ 5457193 h 5492212"/>
              <a:gd name="connsiteX93" fmla="*/ 3691779 w 7036051"/>
              <a:gd name="connsiteY93" fmla="*/ 5461582 h 5492212"/>
              <a:gd name="connsiteX94" fmla="*/ 3684442 w 7036051"/>
              <a:gd name="connsiteY94" fmla="*/ 5463086 h 5492212"/>
              <a:gd name="connsiteX95" fmla="*/ 3677129 w 7036051"/>
              <a:gd name="connsiteY95" fmla="*/ 5467898 h 5492212"/>
              <a:gd name="connsiteX96" fmla="*/ 3438897 w 7036051"/>
              <a:gd name="connsiteY96" fmla="*/ 5462195 h 5492212"/>
              <a:gd name="connsiteX97" fmla="*/ 3389756 w 7036051"/>
              <a:gd name="connsiteY97" fmla="*/ 5444428 h 5492212"/>
              <a:gd name="connsiteX98" fmla="*/ 3316666 w 7036051"/>
              <a:gd name="connsiteY98" fmla="*/ 5450736 h 5492212"/>
              <a:gd name="connsiteX99" fmla="*/ 3271894 w 7036051"/>
              <a:gd name="connsiteY99" fmla="*/ 5445907 h 5492212"/>
              <a:gd name="connsiteX100" fmla="*/ 3265228 w 7036051"/>
              <a:gd name="connsiteY100" fmla="*/ 5450024 h 5492212"/>
              <a:gd name="connsiteX101" fmla="*/ 3204017 w 7036051"/>
              <a:gd name="connsiteY101" fmla="*/ 5424552 h 5492212"/>
              <a:gd name="connsiteX102" fmla="*/ 3112867 w 7036051"/>
              <a:gd name="connsiteY102" fmla="*/ 5425473 h 5492212"/>
              <a:gd name="connsiteX103" fmla="*/ 3043809 w 7036051"/>
              <a:gd name="connsiteY103" fmla="*/ 5432293 h 5492212"/>
              <a:gd name="connsiteX104" fmla="*/ 3005211 w 7036051"/>
              <a:gd name="connsiteY104" fmla="*/ 5433472 h 5492212"/>
              <a:gd name="connsiteX105" fmla="*/ 2976986 w 7036051"/>
              <a:gd name="connsiteY105" fmla="*/ 5437264 h 5492212"/>
              <a:gd name="connsiteX106" fmla="*/ 2905879 w 7036051"/>
              <a:gd name="connsiteY106" fmla="*/ 5431128 h 5492212"/>
              <a:gd name="connsiteX107" fmla="*/ 2788318 w 7036051"/>
              <a:gd name="connsiteY107" fmla="*/ 5414358 h 5492212"/>
              <a:gd name="connsiteX108" fmla="*/ 2653590 w 7036051"/>
              <a:gd name="connsiteY108" fmla="*/ 5410111 h 5492212"/>
              <a:gd name="connsiteX109" fmla="*/ 2598481 w 7036051"/>
              <a:gd name="connsiteY109" fmla="*/ 5412114 h 5492212"/>
              <a:gd name="connsiteX110" fmla="*/ 2333897 w 7036051"/>
              <a:gd name="connsiteY110" fmla="*/ 5408505 h 5492212"/>
              <a:gd name="connsiteX111" fmla="*/ 2271841 w 7036051"/>
              <a:gd name="connsiteY111" fmla="*/ 5396433 h 5492212"/>
              <a:gd name="connsiteX112" fmla="*/ 2143705 w 7036051"/>
              <a:gd name="connsiteY112" fmla="*/ 5345095 h 5492212"/>
              <a:gd name="connsiteX113" fmla="*/ 1986408 w 7036051"/>
              <a:gd name="connsiteY113" fmla="*/ 5335524 h 5492212"/>
              <a:gd name="connsiteX114" fmla="*/ 1975333 w 7036051"/>
              <a:gd name="connsiteY114" fmla="*/ 5325099 h 5492212"/>
              <a:gd name="connsiteX115" fmla="*/ 1972441 w 7036051"/>
              <a:gd name="connsiteY115" fmla="*/ 5323775 h 5492212"/>
              <a:gd name="connsiteX116" fmla="*/ 1971497 w 7036051"/>
              <a:gd name="connsiteY116" fmla="*/ 5324412 h 5492212"/>
              <a:gd name="connsiteX117" fmla="*/ 1956886 w 7036051"/>
              <a:gd name="connsiteY117" fmla="*/ 5327069 h 5492212"/>
              <a:gd name="connsiteX118" fmla="*/ 1924833 w 7036051"/>
              <a:gd name="connsiteY118" fmla="*/ 5344911 h 5492212"/>
              <a:gd name="connsiteX119" fmla="*/ 1885856 w 7036051"/>
              <a:gd name="connsiteY119" fmla="*/ 5367299 h 5492212"/>
              <a:gd name="connsiteX120" fmla="*/ 1855937 w 7036051"/>
              <a:gd name="connsiteY120" fmla="*/ 5372820 h 5492212"/>
              <a:gd name="connsiteX121" fmla="*/ 1784500 w 7036051"/>
              <a:gd name="connsiteY121" fmla="*/ 5395926 h 5492212"/>
              <a:gd name="connsiteX122" fmla="*/ 1737998 w 7036051"/>
              <a:gd name="connsiteY122" fmla="*/ 5407426 h 5492212"/>
              <a:gd name="connsiteX123" fmla="*/ 1736716 w 7036051"/>
              <a:gd name="connsiteY123" fmla="*/ 5407939 h 5492212"/>
              <a:gd name="connsiteX124" fmla="*/ 1726742 w 7036051"/>
              <a:gd name="connsiteY124" fmla="*/ 5405934 h 5492212"/>
              <a:gd name="connsiteX125" fmla="*/ 1726849 w 7036051"/>
              <a:gd name="connsiteY125" fmla="*/ 5401221 h 5492212"/>
              <a:gd name="connsiteX126" fmla="*/ 1718134 w 7036051"/>
              <a:gd name="connsiteY126" fmla="*/ 5398128 h 5492212"/>
              <a:gd name="connsiteX127" fmla="*/ 1701063 w 7036051"/>
              <a:gd name="connsiteY127" fmla="*/ 5400545 h 5492212"/>
              <a:gd name="connsiteX128" fmla="*/ 1694634 w 7036051"/>
              <a:gd name="connsiteY128" fmla="*/ 5398728 h 5492212"/>
              <a:gd name="connsiteX129" fmla="*/ 1692270 w 7036051"/>
              <a:gd name="connsiteY129" fmla="*/ 5399053 h 5492212"/>
              <a:gd name="connsiteX130" fmla="*/ 1686657 w 7036051"/>
              <a:gd name="connsiteY130" fmla="*/ 5399247 h 5492212"/>
              <a:gd name="connsiteX131" fmla="*/ 1687479 w 7036051"/>
              <a:gd name="connsiteY131" fmla="*/ 5402165 h 5492212"/>
              <a:gd name="connsiteX132" fmla="*/ 1680969 w 7036051"/>
              <a:gd name="connsiteY132" fmla="*/ 5407963 h 5492212"/>
              <a:gd name="connsiteX133" fmla="*/ 1648682 w 7036051"/>
              <a:gd name="connsiteY133" fmla="*/ 5407558 h 5492212"/>
              <a:gd name="connsiteX134" fmla="*/ 1646819 w 7036051"/>
              <a:gd name="connsiteY134" fmla="*/ 5404306 h 5492212"/>
              <a:gd name="connsiteX135" fmla="*/ 1642743 w 7036051"/>
              <a:gd name="connsiteY135" fmla="*/ 5403927 h 5492212"/>
              <a:gd name="connsiteX136" fmla="*/ 1639788 w 7036051"/>
              <a:gd name="connsiteY136" fmla="*/ 5407135 h 5492212"/>
              <a:gd name="connsiteX137" fmla="*/ 1585803 w 7036051"/>
              <a:gd name="connsiteY137" fmla="*/ 5416574 h 5492212"/>
              <a:gd name="connsiteX138" fmla="*/ 1513331 w 7036051"/>
              <a:gd name="connsiteY138" fmla="*/ 5423805 h 5492212"/>
              <a:gd name="connsiteX139" fmla="*/ 1460734 w 7036051"/>
              <a:gd name="connsiteY139" fmla="*/ 5411778 h 5492212"/>
              <a:gd name="connsiteX140" fmla="*/ 1456045 w 7036051"/>
              <a:gd name="connsiteY140" fmla="*/ 5414928 h 5492212"/>
              <a:gd name="connsiteX141" fmla="*/ 1419653 w 7036051"/>
              <a:gd name="connsiteY141" fmla="*/ 5415060 h 5492212"/>
              <a:gd name="connsiteX142" fmla="*/ 1292605 w 7036051"/>
              <a:gd name="connsiteY142" fmla="*/ 5394671 h 5492212"/>
              <a:gd name="connsiteX143" fmla="*/ 1221477 w 7036051"/>
              <a:gd name="connsiteY143" fmla="*/ 5395509 h 5492212"/>
              <a:gd name="connsiteX144" fmla="*/ 1196159 w 7036051"/>
              <a:gd name="connsiteY144" fmla="*/ 5399169 h 5492212"/>
              <a:gd name="connsiteX145" fmla="*/ 1153748 w 7036051"/>
              <a:gd name="connsiteY145" fmla="*/ 5405093 h 5492212"/>
              <a:gd name="connsiteX146" fmla="*/ 1121874 w 7036051"/>
              <a:gd name="connsiteY146" fmla="*/ 5417803 h 5492212"/>
              <a:gd name="connsiteX147" fmla="*/ 1086481 w 7036051"/>
              <a:gd name="connsiteY147" fmla="*/ 5419474 h 5492212"/>
              <a:gd name="connsiteX148" fmla="*/ 1078485 w 7036051"/>
              <a:gd name="connsiteY148" fmla="*/ 5409150 h 5492212"/>
              <a:gd name="connsiteX149" fmla="*/ 1040550 w 7036051"/>
              <a:gd name="connsiteY149" fmla="*/ 5414415 h 5492212"/>
              <a:gd name="connsiteX150" fmla="*/ 982981 w 7036051"/>
              <a:gd name="connsiteY150" fmla="*/ 5423575 h 5492212"/>
              <a:gd name="connsiteX151" fmla="*/ 949836 w 7036051"/>
              <a:gd name="connsiteY151" fmla="*/ 5426093 h 5492212"/>
              <a:gd name="connsiteX152" fmla="*/ 859237 w 7036051"/>
              <a:gd name="connsiteY152" fmla="*/ 5435973 h 5492212"/>
              <a:gd name="connsiteX153" fmla="*/ 768445 w 7036051"/>
              <a:gd name="connsiteY153" fmla="*/ 5448159 h 5492212"/>
              <a:gd name="connsiteX154" fmla="*/ 714393 w 7036051"/>
              <a:gd name="connsiteY154" fmla="*/ 5468302 h 5492212"/>
              <a:gd name="connsiteX155" fmla="*/ 639791 w 7036051"/>
              <a:gd name="connsiteY155" fmla="*/ 5476924 h 5492212"/>
              <a:gd name="connsiteX156" fmla="*/ 627266 w 7036051"/>
              <a:gd name="connsiteY156" fmla="*/ 5480260 h 5492212"/>
              <a:gd name="connsiteX157" fmla="*/ 609977 w 7036051"/>
              <a:gd name="connsiteY157" fmla="*/ 5478891 h 5492212"/>
              <a:gd name="connsiteX158" fmla="*/ 540688 w 7036051"/>
              <a:gd name="connsiteY158" fmla="*/ 5472807 h 5492212"/>
              <a:gd name="connsiteX159" fmla="*/ 486194 w 7036051"/>
              <a:gd name="connsiteY159" fmla="*/ 5462661 h 5492212"/>
              <a:gd name="connsiteX160" fmla="*/ 418164 w 7036051"/>
              <a:gd name="connsiteY160" fmla="*/ 5472485 h 5492212"/>
              <a:gd name="connsiteX161" fmla="*/ 376724 w 7036051"/>
              <a:gd name="connsiteY161" fmla="*/ 5470967 h 5492212"/>
              <a:gd name="connsiteX162" fmla="*/ 308908 w 7036051"/>
              <a:gd name="connsiteY162" fmla="*/ 5457025 h 5492212"/>
              <a:gd name="connsiteX163" fmla="*/ 219416 w 7036051"/>
              <a:gd name="connsiteY163" fmla="*/ 5463995 h 5492212"/>
              <a:gd name="connsiteX164" fmla="*/ 200977 w 7036051"/>
              <a:gd name="connsiteY164" fmla="*/ 5480608 h 5492212"/>
              <a:gd name="connsiteX165" fmla="*/ 176226 w 7036051"/>
              <a:gd name="connsiteY165" fmla="*/ 5491022 h 5492212"/>
              <a:gd name="connsiteX166" fmla="*/ 165702 w 7036051"/>
              <a:gd name="connsiteY166" fmla="*/ 5468604 h 5492212"/>
              <a:gd name="connsiteX167" fmla="*/ 88282 w 7036051"/>
              <a:gd name="connsiteY167" fmla="*/ 5453658 h 5492212"/>
              <a:gd name="connsiteX168" fmla="*/ 49602 w 7036051"/>
              <a:gd name="connsiteY168" fmla="*/ 5448762 h 5492212"/>
              <a:gd name="connsiteX169" fmla="*/ 22844 w 7036051"/>
              <a:gd name="connsiteY169" fmla="*/ 5450459 h 5492212"/>
              <a:gd name="connsiteX170" fmla="*/ 0 w 7036051"/>
              <a:gd name="connsiteY170" fmla="*/ 5447653 h 549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7036051" h="5492212">
                <a:moveTo>
                  <a:pt x="0" y="0"/>
                </a:moveTo>
                <a:lnTo>
                  <a:pt x="7036051" y="0"/>
                </a:lnTo>
                <a:lnTo>
                  <a:pt x="7036051" y="5163846"/>
                </a:lnTo>
                <a:lnTo>
                  <a:pt x="7012593" y="5176898"/>
                </a:lnTo>
                <a:cubicBezTo>
                  <a:pt x="7010768" y="5193373"/>
                  <a:pt x="6968133" y="5178026"/>
                  <a:pt x="6958601" y="5204359"/>
                </a:cubicBezTo>
                <a:cubicBezTo>
                  <a:pt x="6956255" y="5203750"/>
                  <a:pt x="6953771" y="5203373"/>
                  <a:pt x="6951226" y="5203241"/>
                </a:cubicBezTo>
                <a:cubicBezTo>
                  <a:pt x="6936441" y="5202478"/>
                  <a:pt x="6922846" y="5209982"/>
                  <a:pt x="6920864" y="5220003"/>
                </a:cubicBezTo>
                <a:cubicBezTo>
                  <a:pt x="6902003" y="5258795"/>
                  <a:pt x="6863469" y="5243876"/>
                  <a:pt x="6834841" y="5266115"/>
                </a:cubicBezTo>
                <a:cubicBezTo>
                  <a:pt x="6800315" y="5289373"/>
                  <a:pt x="6805780" y="5289922"/>
                  <a:pt x="6777937" y="5332502"/>
                </a:cubicBezTo>
                <a:cubicBezTo>
                  <a:pt x="6765321" y="5328518"/>
                  <a:pt x="6759096" y="5331534"/>
                  <a:pt x="6752874" y="5340428"/>
                </a:cubicBezTo>
                <a:cubicBezTo>
                  <a:pt x="6735526" y="5351218"/>
                  <a:pt x="6717730" y="5333264"/>
                  <a:pt x="6711115" y="5353924"/>
                </a:cubicBezTo>
                <a:cubicBezTo>
                  <a:pt x="6709352" y="5351156"/>
                  <a:pt x="6706090" y="5350761"/>
                  <a:pt x="6702149" y="5351500"/>
                </a:cubicBezTo>
                <a:lnTo>
                  <a:pt x="6698458" y="5352743"/>
                </a:lnTo>
                <a:lnTo>
                  <a:pt x="6698049" y="5352570"/>
                </a:lnTo>
                <a:lnTo>
                  <a:pt x="6697297" y="5353134"/>
                </a:lnTo>
                <a:lnTo>
                  <a:pt x="6689118" y="5355890"/>
                </a:lnTo>
                <a:cubicBezTo>
                  <a:pt x="6680171" y="5359440"/>
                  <a:pt x="6671805" y="5362584"/>
                  <a:pt x="6670605" y="5355427"/>
                </a:cubicBezTo>
                <a:cubicBezTo>
                  <a:pt x="6665330" y="5354991"/>
                  <a:pt x="6661976" y="5355734"/>
                  <a:pt x="6659606" y="5357084"/>
                </a:cubicBezTo>
                <a:cubicBezTo>
                  <a:pt x="6654864" y="5359782"/>
                  <a:pt x="6654050" y="5364908"/>
                  <a:pt x="6649636" y="5367869"/>
                </a:cubicBezTo>
                <a:lnTo>
                  <a:pt x="6642159" y="5369506"/>
                </a:lnTo>
                <a:lnTo>
                  <a:pt x="6640764" y="5370991"/>
                </a:lnTo>
                <a:lnTo>
                  <a:pt x="6636665" y="5374002"/>
                </a:lnTo>
                <a:lnTo>
                  <a:pt x="6641287" y="5376181"/>
                </a:lnTo>
                <a:cubicBezTo>
                  <a:pt x="6646080" y="5377976"/>
                  <a:pt x="6597903" y="5386514"/>
                  <a:pt x="6591018" y="5390981"/>
                </a:cubicBezTo>
                <a:lnTo>
                  <a:pt x="6548326" y="5403583"/>
                </a:lnTo>
                <a:lnTo>
                  <a:pt x="6472868" y="5394733"/>
                </a:lnTo>
                <a:cubicBezTo>
                  <a:pt x="6457699" y="5415896"/>
                  <a:pt x="6417760" y="5410703"/>
                  <a:pt x="6401194" y="5422870"/>
                </a:cubicBezTo>
                <a:lnTo>
                  <a:pt x="6381961" y="5422940"/>
                </a:lnTo>
                <a:lnTo>
                  <a:pt x="6363834" y="5417751"/>
                </a:lnTo>
                <a:lnTo>
                  <a:pt x="6363997" y="5415912"/>
                </a:lnTo>
                <a:cubicBezTo>
                  <a:pt x="6363602" y="5414702"/>
                  <a:pt x="6362617" y="5414594"/>
                  <a:pt x="6361124" y="5415066"/>
                </a:cubicBezTo>
                <a:lnTo>
                  <a:pt x="6358507" y="5416224"/>
                </a:lnTo>
                <a:lnTo>
                  <a:pt x="6355073" y="5415242"/>
                </a:lnTo>
                <a:lnTo>
                  <a:pt x="6345676" y="5413049"/>
                </a:lnTo>
                <a:lnTo>
                  <a:pt x="6342596" y="5409297"/>
                </a:lnTo>
                <a:cubicBezTo>
                  <a:pt x="6333502" y="5403420"/>
                  <a:pt x="6312379" y="5410664"/>
                  <a:pt x="6305742" y="5401622"/>
                </a:cubicBezTo>
                <a:lnTo>
                  <a:pt x="6294445" y="5404149"/>
                </a:lnTo>
                <a:lnTo>
                  <a:pt x="6281414" y="5398024"/>
                </a:lnTo>
                <a:cubicBezTo>
                  <a:pt x="6269392" y="5392983"/>
                  <a:pt x="6257013" y="5390092"/>
                  <a:pt x="6243972" y="5395807"/>
                </a:cubicBezTo>
                <a:cubicBezTo>
                  <a:pt x="6248312" y="5382942"/>
                  <a:pt x="6211634" y="5399629"/>
                  <a:pt x="6202379" y="5388661"/>
                </a:cubicBezTo>
                <a:cubicBezTo>
                  <a:pt x="6196568" y="5379556"/>
                  <a:pt x="6184084" y="5382499"/>
                  <a:pt x="6173010" y="5380606"/>
                </a:cubicBezTo>
                <a:cubicBezTo>
                  <a:pt x="6162384" y="5372079"/>
                  <a:pt x="6109972" y="5371285"/>
                  <a:pt x="6093421" y="5375473"/>
                </a:cubicBezTo>
                <a:cubicBezTo>
                  <a:pt x="6048943" y="5392971"/>
                  <a:pt x="5995413" y="5360396"/>
                  <a:pt x="5959474" y="5373386"/>
                </a:cubicBezTo>
                <a:cubicBezTo>
                  <a:pt x="5949048" y="5374123"/>
                  <a:pt x="5939860" y="5373301"/>
                  <a:pt x="5931492" y="5371513"/>
                </a:cubicBezTo>
                <a:lnTo>
                  <a:pt x="5909558" y="5364228"/>
                </a:lnTo>
                <a:lnTo>
                  <a:pt x="5906319" y="5357590"/>
                </a:lnTo>
                <a:lnTo>
                  <a:pt x="5891268" y="5355650"/>
                </a:lnTo>
                <a:lnTo>
                  <a:pt x="5887711" y="5353947"/>
                </a:lnTo>
                <a:cubicBezTo>
                  <a:pt x="5880924" y="5350671"/>
                  <a:pt x="5874113" y="5347614"/>
                  <a:pt x="5866852" y="5345374"/>
                </a:cubicBezTo>
                <a:cubicBezTo>
                  <a:pt x="5859911" y="5373405"/>
                  <a:pt x="5803959" y="5330929"/>
                  <a:pt x="5811310" y="5356530"/>
                </a:cubicBezTo>
                <a:cubicBezTo>
                  <a:pt x="5780489" y="5350949"/>
                  <a:pt x="5782784" y="5364359"/>
                  <a:pt x="5770689" y="5359014"/>
                </a:cubicBezTo>
                <a:lnTo>
                  <a:pt x="5767719" y="5357260"/>
                </a:lnTo>
                <a:lnTo>
                  <a:pt x="5765688" y="5352793"/>
                </a:lnTo>
                <a:lnTo>
                  <a:pt x="5758598" y="5351053"/>
                </a:lnTo>
                <a:lnTo>
                  <a:pt x="5752036" y="5346019"/>
                </a:lnTo>
                <a:cubicBezTo>
                  <a:pt x="5676031" y="5353035"/>
                  <a:pt x="5573285" y="5304575"/>
                  <a:pt x="5503590" y="5325537"/>
                </a:cubicBezTo>
                <a:lnTo>
                  <a:pt x="5389848" y="5351472"/>
                </a:lnTo>
                <a:cubicBezTo>
                  <a:pt x="5378275" y="5360535"/>
                  <a:pt x="5357949" y="5362044"/>
                  <a:pt x="5344450" y="5354840"/>
                </a:cubicBezTo>
                <a:cubicBezTo>
                  <a:pt x="5342129" y="5353601"/>
                  <a:pt x="5340101" y="5352144"/>
                  <a:pt x="5338428" y="5350516"/>
                </a:cubicBezTo>
                <a:cubicBezTo>
                  <a:pt x="5303858" y="5372450"/>
                  <a:pt x="5291134" y="5358414"/>
                  <a:pt x="5273489" y="5373945"/>
                </a:cubicBezTo>
                <a:cubicBezTo>
                  <a:pt x="5228455" y="5376430"/>
                  <a:pt x="5198895" y="5356533"/>
                  <a:pt x="5182701" y="5370075"/>
                </a:cubicBezTo>
                <a:cubicBezTo>
                  <a:pt x="5161004" y="5366959"/>
                  <a:pt x="5136154" y="5346791"/>
                  <a:pt x="5114856" y="5361037"/>
                </a:cubicBezTo>
                <a:cubicBezTo>
                  <a:pt x="5116518" y="5347803"/>
                  <a:pt x="5086668" y="5368445"/>
                  <a:pt x="5076532" y="5358612"/>
                </a:cubicBezTo>
                <a:cubicBezTo>
                  <a:pt x="5069788" y="5350240"/>
                  <a:pt x="5059157" y="5354551"/>
                  <a:pt x="5048954" y="5353915"/>
                </a:cubicBezTo>
                <a:cubicBezTo>
                  <a:pt x="5038015" y="5346654"/>
                  <a:pt x="4991132" y="5351733"/>
                  <a:pt x="4977087" y="5357736"/>
                </a:cubicBezTo>
                <a:cubicBezTo>
                  <a:pt x="4940420" y="5380054"/>
                  <a:pt x="4887089" y="5353763"/>
                  <a:pt x="4857261" y="5370659"/>
                </a:cubicBezTo>
                <a:cubicBezTo>
                  <a:pt x="4820568" y="5378246"/>
                  <a:pt x="4797284" y="5358899"/>
                  <a:pt x="4769845" y="5353264"/>
                </a:cubicBezTo>
                <a:cubicBezTo>
                  <a:pt x="4768462" y="5381819"/>
                  <a:pt x="4711275" y="5345988"/>
                  <a:pt x="4722220" y="5370534"/>
                </a:cubicBezTo>
                <a:cubicBezTo>
                  <a:pt x="4684293" y="5367762"/>
                  <a:pt x="4704662" y="5391854"/>
                  <a:pt x="4667552" y="5366753"/>
                </a:cubicBezTo>
                <a:cubicBezTo>
                  <a:pt x="4600967" y="5382212"/>
                  <a:pt x="4513038" y="5362869"/>
                  <a:pt x="4454472" y="5391442"/>
                </a:cubicBezTo>
                <a:lnTo>
                  <a:pt x="4317219" y="5411554"/>
                </a:lnTo>
                <a:lnTo>
                  <a:pt x="4298346" y="5416146"/>
                </a:lnTo>
                <a:cubicBezTo>
                  <a:pt x="4298306" y="5416758"/>
                  <a:pt x="4298267" y="5417371"/>
                  <a:pt x="4298228" y="5417983"/>
                </a:cubicBezTo>
                <a:cubicBezTo>
                  <a:pt x="4297649" y="5419178"/>
                  <a:pt x="4296651" y="5419253"/>
                  <a:pt x="4295233" y="5418735"/>
                </a:cubicBezTo>
                <a:lnTo>
                  <a:pt x="4292799" y="5417494"/>
                </a:lnTo>
                <a:lnTo>
                  <a:pt x="4289225" y="5418364"/>
                </a:lnTo>
                <a:lnTo>
                  <a:pt x="4279515" y="5420247"/>
                </a:lnTo>
                <a:lnTo>
                  <a:pt x="4275872" y="5423890"/>
                </a:lnTo>
                <a:lnTo>
                  <a:pt x="4227055" y="5427466"/>
                </a:lnTo>
                <a:lnTo>
                  <a:pt x="4213123" y="5433155"/>
                </a:lnTo>
                <a:cubicBezTo>
                  <a:pt x="4200364" y="5437794"/>
                  <a:pt x="4187574" y="5440279"/>
                  <a:pt x="4175436" y="5434156"/>
                </a:cubicBezTo>
                <a:cubicBezTo>
                  <a:pt x="4177805" y="5447129"/>
                  <a:pt x="4143760" y="5429295"/>
                  <a:pt x="4132856" y="5439937"/>
                </a:cubicBezTo>
                <a:cubicBezTo>
                  <a:pt x="4125673" y="5448831"/>
                  <a:pt x="4113669" y="5445492"/>
                  <a:pt x="4102333" y="5447021"/>
                </a:cubicBezTo>
                <a:cubicBezTo>
                  <a:pt x="4090434" y="5455185"/>
                  <a:pt x="4038031" y="5454280"/>
                  <a:pt x="4022159" y="5449566"/>
                </a:cubicBezTo>
                <a:cubicBezTo>
                  <a:pt x="3980455" y="5430671"/>
                  <a:pt x="3922096" y="5461433"/>
                  <a:pt x="3888224" y="5447312"/>
                </a:cubicBezTo>
                <a:cubicBezTo>
                  <a:pt x="3877937" y="5446239"/>
                  <a:pt x="3868647" y="5446763"/>
                  <a:pt x="3860026" y="5448274"/>
                </a:cubicBezTo>
                <a:lnTo>
                  <a:pt x="3832796" y="5461349"/>
                </a:lnTo>
                <a:lnTo>
                  <a:pt x="3817485" y="5462797"/>
                </a:lnTo>
                <a:lnTo>
                  <a:pt x="3813676" y="5464379"/>
                </a:lnTo>
                <a:cubicBezTo>
                  <a:pt x="3806407" y="5467429"/>
                  <a:pt x="3799147" y="5470257"/>
                  <a:pt x="3791563" y="5472259"/>
                </a:cubicBezTo>
                <a:cubicBezTo>
                  <a:pt x="3788910" y="5444072"/>
                  <a:pt x="3726624" y="5484631"/>
                  <a:pt x="3737858" y="5459331"/>
                </a:cubicBezTo>
                <a:cubicBezTo>
                  <a:pt x="3706262" y="5463900"/>
                  <a:pt x="3710598" y="5450598"/>
                  <a:pt x="3697716" y="5455539"/>
                </a:cubicBezTo>
                <a:lnTo>
                  <a:pt x="3694487" y="5457193"/>
                </a:lnTo>
                <a:lnTo>
                  <a:pt x="3691779" y="5461582"/>
                </a:lnTo>
                <a:lnTo>
                  <a:pt x="3684442" y="5463086"/>
                </a:lnTo>
                <a:lnTo>
                  <a:pt x="3677129" y="5467898"/>
                </a:lnTo>
                <a:cubicBezTo>
                  <a:pt x="3602381" y="5458439"/>
                  <a:pt x="3505226" y="5485361"/>
                  <a:pt x="3438897" y="5462195"/>
                </a:cubicBezTo>
                <a:lnTo>
                  <a:pt x="3389756" y="5444428"/>
                </a:lnTo>
                <a:cubicBezTo>
                  <a:pt x="3364455" y="5437704"/>
                  <a:pt x="3342081" y="5466704"/>
                  <a:pt x="3316666" y="5450736"/>
                </a:cubicBezTo>
                <a:cubicBezTo>
                  <a:pt x="3306503" y="5441319"/>
                  <a:pt x="3286457" y="5439158"/>
                  <a:pt x="3271894" y="5445907"/>
                </a:cubicBezTo>
                <a:cubicBezTo>
                  <a:pt x="3269388" y="5447068"/>
                  <a:pt x="3267143" y="5448455"/>
                  <a:pt x="3265228" y="5450024"/>
                </a:cubicBezTo>
                <a:cubicBezTo>
                  <a:pt x="3234084" y="5427025"/>
                  <a:pt x="3219254" y="5440615"/>
                  <a:pt x="3204017" y="5424552"/>
                </a:cubicBezTo>
                <a:cubicBezTo>
                  <a:pt x="3159473" y="5420614"/>
                  <a:pt x="3126956" y="5439505"/>
                  <a:pt x="3112867" y="5425473"/>
                </a:cubicBezTo>
                <a:cubicBezTo>
                  <a:pt x="3090747" y="5427880"/>
                  <a:pt x="3062886" y="5447193"/>
                  <a:pt x="3043809" y="5432293"/>
                </a:cubicBezTo>
                <a:cubicBezTo>
                  <a:pt x="3043452" y="5445549"/>
                  <a:pt x="3016821" y="5423991"/>
                  <a:pt x="3005211" y="5433472"/>
                </a:cubicBezTo>
                <a:cubicBezTo>
                  <a:pt x="2997207" y="5441605"/>
                  <a:pt x="2987260" y="5436961"/>
                  <a:pt x="2976986" y="5437264"/>
                </a:cubicBezTo>
                <a:cubicBezTo>
                  <a:pt x="2964968" y="5444153"/>
                  <a:pt x="2918975" y="5437570"/>
                  <a:pt x="2905879" y="5431128"/>
                </a:cubicBezTo>
                <a:cubicBezTo>
                  <a:pt x="2872703" y="5407678"/>
                  <a:pt x="2815496" y="5432178"/>
                  <a:pt x="2788318" y="5414358"/>
                </a:cubicBezTo>
                <a:cubicBezTo>
                  <a:pt x="2746271" y="5410854"/>
                  <a:pt x="2685231" y="5410484"/>
                  <a:pt x="2653590" y="5410111"/>
                </a:cubicBezTo>
                <a:cubicBezTo>
                  <a:pt x="2615334" y="5411650"/>
                  <a:pt x="2639324" y="5388277"/>
                  <a:pt x="2598481" y="5412114"/>
                </a:cubicBezTo>
                <a:cubicBezTo>
                  <a:pt x="2534415" y="5394537"/>
                  <a:pt x="2387966" y="5438902"/>
                  <a:pt x="2333897" y="5408505"/>
                </a:cubicBezTo>
                <a:cubicBezTo>
                  <a:pt x="2279458" y="5405891"/>
                  <a:pt x="2312839" y="5402348"/>
                  <a:pt x="2271841" y="5396433"/>
                </a:cubicBezTo>
                <a:cubicBezTo>
                  <a:pt x="2263465" y="5363868"/>
                  <a:pt x="2168184" y="5361433"/>
                  <a:pt x="2143705" y="5345095"/>
                </a:cubicBezTo>
                <a:cubicBezTo>
                  <a:pt x="2087043" y="5343333"/>
                  <a:pt x="2041689" y="5319742"/>
                  <a:pt x="1986408" y="5335524"/>
                </a:cubicBezTo>
                <a:cubicBezTo>
                  <a:pt x="1983594" y="5331315"/>
                  <a:pt x="1979798" y="5327915"/>
                  <a:pt x="1975333" y="5325099"/>
                </a:cubicBezTo>
                <a:lnTo>
                  <a:pt x="1972441" y="5323775"/>
                </a:lnTo>
                <a:lnTo>
                  <a:pt x="1971497" y="5324412"/>
                </a:lnTo>
                <a:cubicBezTo>
                  <a:pt x="1967825" y="5325937"/>
                  <a:pt x="1963255" y="5326871"/>
                  <a:pt x="1956886" y="5327069"/>
                </a:cubicBezTo>
                <a:cubicBezTo>
                  <a:pt x="1957692" y="5357103"/>
                  <a:pt x="1944755" y="5337483"/>
                  <a:pt x="1924833" y="5344911"/>
                </a:cubicBezTo>
                <a:cubicBezTo>
                  <a:pt x="1907350" y="5349449"/>
                  <a:pt x="1899872" y="5360515"/>
                  <a:pt x="1885856" y="5367299"/>
                </a:cubicBezTo>
                <a:cubicBezTo>
                  <a:pt x="1874373" y="5371950"/>
                  <a:pt x="1870677" y="5363227"/>
                  <a:pt x="1855937" y="5372820"/>
                </a:cubicBezTo>
                <a:cubicBezTo>
                  <a:pt x="1826799" y="5367486"/>
                  <a:pt x="1805938" y="5389998"/>
                  <a:pt x="1784500" y="5395926"/>
                </a:cubicBezTo>
                <a:cubicBezTo>
                  <a:pt x="1777473" y="5395836"/>
                  <a:pt x="1756895" y="5401012"/>
                  <a:pt x="1737998" y="5407426"/>
                </a:cubicBezTo>
                <a:lnTo>
                  <a:pt x="1736716" y="5407939"/>
                </a:lnTo>
                <a:lnTo>
                  <a:pt x="1726742" y="5405934"/>
                </a:lnTo>
                <a:cubicBezTo>
                  <a:pt x="1724249" y="5404894"/>
                  <a:pt x="1723700" y="5403454"/>
                  <a:pt x="1726849" y="5401221"/>
                </a:cubicBezTo>
                <a:cubicBezTo>
                  <a:pt x="1723886" y="5399045"/>
                  <a:pt x="1720993" y="5398236"/>
                  <a:pt x="1718134" y="5398128"/>
                </a:cubicBezTo>
                <a:cubicBezTo>
                  <a:pt x="1712416" y="5397910"/>
                  <a:pt x="1706830" y="5400494"/>
                  <a:pt x="1701063" y="5400545"/>
                </a:cubicBezTo>
                <a:lnTo>
                  <a:pt x="1694634" y="5398728"/>
                </a:lnTo>
                <a:lnTo>
                  <a:pt x="1692270" y="5399053"/>
                </a:lnTo>
                <a:lnTo>
                  <a:pt x="1686657" y="5399247"/>
                </a:lnTo>
                <a:lnTo>
                  <a:pt x="1687479" y="5402165"/>
                </a:lnTo>
                <a:cubicBezTo>
                  <a:pt x="1688791" y="5404927"/>
                  <a:pt x="1689812" y="5407972"/>
                  <a:pt x="1680969" y="5407963"/>
                </a:cubicBezTo>
                <a:cubicBezTo>
                  <a:pt x="1662599" y="5406532"/>
                  <a:pt x="1656841" y="5418932"/>
                  <a:pt x="1648682" y="5407558"/>
                </a:cubicBezTo>
                <a:lnTo>
                  <a:pt x="1646819" y="5404306"/>
                </a:lnTo>
                <a:lnTo>
                  <a:pt x="1642743" y="5403927"/>
                </a:lnTo>
                <a:cubicBezTo>
                  <a:pt x="1640569" y="5404120"/>
                  <a:pt x="1639361" y="5404983"/>
                  <a:pt x="1639788" y="5407135"/>
                </a:cubicBezTo>
                <a:cubicBezTo>
                  <a:pt x="1622347" y="5398881"/>
                  <a:pt x="1603063" y="5413406"/>
                  <a:pt x="1585803" y="5416574"/>
                </a:cubicBezTo>
                <a:cubicBezTo>
                  <a:pt x="1572467" y="5408520"/>
                  <a:pt x="1549407" y="5423110"/>
                  <a:pt x="1513331" y="5423805"/>
                </a:cubicBezTo>
                <a:cubicBezTo>
                  <a:pt x="1498774" y="5414520"/>
                  <a:pt x="1489007" y="5424393"/>
                  <a:pt x="1460734" y="5411778"/>
                </a:cubicBezTo>
                <a:cubicBezTo>
                  <a:pt x="1459446" y="5412932"/>
                  <a:pt x="1457867" y="5413992"/>
                  <a:pt x="1456045" y="5414928"/>
                </a:cubicBezTo>
                <a:cubicBezTo>
                  <a:pt x="1445460" y="5420354"/>
                  <a:pt x="1429166" y="5420415"/>
                  <a:pt x="1419653" y="5415060"/>
                </a:cubicBezTo>
                <a:cubicBezTo>
                  <a:pt x="1374353" y="5398095"/>
                  <a:pt x="1332064" y="5398411"/>
                  <a:pt x="1292605" y="5394671"/>
                </a:cubicBezTo>
                <a:cubicBezTo>
                  <a:pt x="1247867" y="5392301"/>
                  <a:pt x="1276603" y="5411730"/>
                  <a:pt x="1221477" y="5395509"/>
                </a:cubicBezTo>
                <a:cubicBezTo>
                  <a:pt x="1215107" y="5402140"/>
                  <a:pt x="1207983" y="5402421"/>
                  <a:pt x="1196159" y="5399169"/>
                </a:cubicBezTo>
                <a:cubicBezTo>
                  <a:pt x="1174396" y="5398516"/>
                  <a:pt x="1175280" y="5415282"/>
                  <a:pt x="1153748" y="5405093"/>
                </a:cubicBezTo>
                <a:cubicBezTo>
                  <a:pt x="1157267" y="5414115"/>
                  <a:pt x="1112247" y="5408398"/>
                  <a:pt x="1121874" y="5417803"/>
                </a:cubicBezTo>
                <a:cubicBezTo>
                  <a:pt x="1107293" y="5425943"/>
                  <a:pt x="1100911" y="5412406"/>
                  <a:pt x="1086481" y="5419474"/>
                </a:cubicBezTo>
                <a:cubicBezTo>
                  <a:pt x="1070504" y="5421068"/>
                  <a:pt x="1096054" y="5409890"/>
                  <a:pt x="1078485" y="5409150"/>
                </a:cubicBezTo>
                <a:cubicBezTo>
                  <a:pt x="1057107" y="5409880"/>
                  <a:pt x="1057916" y="5393370"/>
                  <a:pt x="1040550" y="5414415"/>
                </a:cubicBezTo>
                <a:cubicBezTo>
                  <a:pt x="1018445" y="5409298"/>
                  <a:pt x="1013694" y="5418764"/>
                  <a:pt x="982981" y="5423575"/>
                </a:cubicBezTo>
                <a:cubicBezTo>
                  <a:pt x="970423" y="5418342"/>
                  <a:pt x="960063" y="5420960"/>
                  <a:pt x="949836" y="5426093"/>
                </a:cubicBezTo>
                <a:cubicBezTo>
                  <a:pt x="920168" y="5424861"/>
                  <a:pt x="892764" y="5432710"/>
                  <a:pt x="859237" y="5435973"/>
                </a:cubicBezTo>
                <a:cubicBezTo>
                  <a:pt x="823344" y="5430160"/>
                  <a:pt x="804272" y="5444731"/>
                  <a:pt x="768445" y="5448159"/>
                </a:cubicBezTo>
                <a:cubicBezTo>
                  <a:pt x="733630" y="5434899"/>
                  <a:pt x="744432" y="5468566"/>
                  <a:pt x="714393" y="5468302"/>
                </a:cubicBezTo>
                <a:cubicBezTo>
                  <a:pt x="665910" y="5456640"/>
                  <a:pt x="715197" y="5479526"/>
                  <a:pt x="639791" y="5476924"/>
                </a:cubicBezTo>
                <a:cubicBezTo>
                  <a:pt x="635590" y="5474880"/>
                  <a:pt x="626375" y="5477333"/>
                  <a:pt x="627266" y="5480260"/>
                </a:cubicBezTo>
                <a:cubicBezTo>
                  <a:pt x="622501" y="5479477"/>
                  <a:pt x="611196" y="5474127"/>
                  <a:pt x="609977" y="5478891"/>
                </a:cubicBezTo>
                <a:cubicBezTo>
                  <a:pt x="585928" y="5480121"/>
                  <a:pt x="562064" y="5478026"/>
                  <a:pt x="540688" y="5472807"/>
                </a:cubicBezTo>
                <a:cubicBezTo>
                  <a:pt x="494260" y="5482226"/>
                  <a:pt x="519722" y="5459453"/>
                  <a:pt x="486194" y="5462661"/>
                </a:cubicBezTo>
                <a:cubicBezTo>
                  <a:pt x="459222" y="5472731"/>
                  <a:pt x="449283" y="5465413"/>
                  <a:pt x="418164" y="5472485"/>
                </a:cubicBezTo>
                <a:cubicBezTo>
                  <a:pt x="407504" y="5457469"/>
                  <a:pt x="388899" y="5474930"/>
                  <a:pt x="376724" y="5470967"/>
                </a:cubicBezTo>
                <a:cubicBezTo>
                  <a:pt x="357541" y="5489409"/>
                  <a:pt x="329120" y="5456071"/>
                  <a:pt x="308908" y="5457025"/>
                </a:cubicBezTo>
                <a:cubicBezTo>
                  <a:pt x="274916" y="5461376"/>
                  <a:pt x="238368" y="5480973"/>
                  <a:pt x="219416" y="5463995"/>
                </a:cubicBezTo>
                <a:cubicBezTo>
                  <a:pt x="217077" y="5471389"/>
                  <a:pt x="220429" y="5481203"/>
                  <a:pt x="200977" y="5480608"/>
                </a:cubicBezTo>
                <a:cubicBezTo>
                  <a:pt x="193315" y="5484612"/>
                  <a:pt x="192227" y="5495868"/>
                  <a:pt x="176226" y="5491022"/>
                </a:cubicBezTo>
                <a:cubicBezTo>
                  <a:pt x="195501" y="5480307"/>
                  <a:pt x="163065" y="5480325"/>
                  <a:pt x="165702" y="5468604"/>
                </a:cubicBezTo>
                <a:cubicBezTo>
                  <a:pt x="141228" y="5462364"/>
                  <a:pt x="86026" y="5474606"/>
                  <a:pt x="88282" y="5453658"/>
                </a:cubicBezTo>
                <a:cubicBezTo>
                  <a:pt x="80722" y="5441690"/>
                  <a:pt x="50300" y="5462007"/>
                  <a:pt x="49602" y="5448762"/>
                </a:cubicBezTo>
                <a:cubicBezTo>
                  <a:pt x="42967" y="5453333"/>
                  <a:pt x="33469" y="5452380"/>
                  <a:pt x="22844" y="5450459"/>
                </a:cubicBezTo>
                <a:lnTo>
                  <a:pt x="0" y="5447653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8936" y="395108"/>
            <a:ext cx="1280814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A5728-3544-02D0-F338-4BD30C29D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1014258"/>
            <a:ext cx="5121757" cy="479019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>
                <a:latin typeface="Tw Cen MT Condensed Extra Bold" panose="020B0803020202020204" pitchFamily="34" charset="0"/>
              </a:rPr>
              <a:t>Nampaknya Demetrius dan kawan-kawannya berhasil, sebuah kerumunan yang dengan cepat menjadi besar dan dengan semangat yang luar biasa bergerak dari pasar ke dalam gedung kesenian yang besar, yang dipenuhi dengan kira-kira 25.000 orang. Di sana keributan berlanjut, selama dua jam mereka terus berteriak "Besarlah Artemis, dewi orang Efesus" [Kisah Para Rasul 19:34]. Namun akhirnya panitera kota berhasil meyakinkan orang banyak dan meredahkan keributan serta membubarkan kerumunan [Kisah Para Rasul 19:35-41].</a:t>
            </a:r>
          </a:p>
        </p:txBody>
      </p:sp>
    </p:spTree>
    <p:extLst>
      <p:ext uri="{BB962C8B-B14F-4D97-AF65-F5344CB8AC3E}">
        <p14:creationId xmlns:p14="http://schemas.microsoft.com/office/powerpoint/2010/main" val="2239448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C4146-CC0D-00E7-279C-C1FECACD9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563" y="2968487"/>
            <a:ext cx="4642507" cy="3563873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Rasul Paulus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berhenti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memberitakan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Injil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meski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mendapat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banyak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kesulitan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Kisah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Para Rasul 20:1 "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Setelah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reda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keributan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Paulus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memanggil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murid-murid dan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menguatkan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hati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Dan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sesudah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minta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berangkat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Makedonia".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E40C0D-C315-04B6-A6C6-A378C25D79D4}"/>
              </a:ext>
            </a:extLst>
          </p:cNvPr>
          <p:cNvSpPr txBox="1"/>
          <p:nvPr/>
        </p:nvSpPr>
        <p:spPr>
          <a:xfrm>
            <a:off x="521523" y="325640"/>
            <a:ext cx="811457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 mana-mana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pekabaran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Injil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kemajuannya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selalu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mendapat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perlawanan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Namun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Injil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dihentikan</a:t>
            </a:r>
            <a:r>
              <a:rPr lang="en-ID" sz="26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memiliki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banyak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saksi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-Nya yang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setia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tidak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gentar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terhadap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semua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upaya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manusia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merupakan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kaki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tangan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si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jahat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menghambat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atau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menghentikan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Injil</a:t>
            </a:r>
            <a:r>
              <a:rPr lang="en-ID" sz="26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57F8A-9DCE-21B5-C223-C9F592C1C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10" y="3465169"/>
            <a:ext cx="3501789" cy="2570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8866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1A9CDD-C4E7-469D-D262-53A144677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1" b="2341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BADA7-4ECC-3DF1-B0EC-6CA2B9B61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1" y="3752850"/>
            <a:ext cx="8627165" cy="293949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3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rasul</a:t>
            </a:r>
            <a:r>
              <a:rPr lang="en-ID" sz="2800" dirty="0">
                <a:latin typeface="Tw Cen MT Condensed Extra Bold" panose="020B0803020202020204" pitchFamily="34" charset="0"/>
              </a:rPr>
              <a:t> Paulus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2800" dirty="0"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dimenangkan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. Di Miletus [</a:t>
            </a:r>
            <a:r>
              <a:rPr lang="en-ID" sz="2800" dirty="0" err="1">
                <a:latin typeface="Tw Cen MT Condensed Extra Bold" panose="020B0803020202020204" pitchFamily="34" charset="0"/>
              </a:rPr>
              <a:t>thn</a:t>
            </a:r>
            <a:r>
              <a:rPr lang="en-ID" sz="2800" dirty="0">
                <a:latin typeface="Tw Cen MT Condensed Extra Bold" panose="020B0803020202020204" pitchFamily="34" charset="0"/>
              </a:rPr>
              <a:t> 57 M], Paulus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memanggil</a:t>
            </a:r>
            <a:r>
              <a:rPr lang="en-ID" sz="2800" dirty="0">
                <a:latin typeface="Tw Cen MT Condensed Extra Bold" panose="020B0803020202020204" pitchFamily="34" charset="0"/>
              </a:rPr>
              <a:t> para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penatua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menemuinya</a:t>
            </a:r>
            <a:r>
              <a:rPr lang="en-ID" sz="2800" dirty="0">
                <a:latin typeface="Tw Cen MT Condensed Extra Bold" panose="020B0803020202020204" pitchFamily="34" charset="0"/>
              </a:rPr>
              <a:t> di sana, </a:t>
            </a:r>
            <a:r>
              <a:rPr lang="en-ID" sz="2800" dirty="0" err="1"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nasihat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amaran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Saat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memiliki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kesempatan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lagi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berkunjung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menguatkan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orang-orang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di sana,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menulis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surat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Tahun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62 M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inilah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surat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ditulis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kemungkinan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ditulis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saat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Paulus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penjara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di Roma.</a:t>
            </a:r>
          </a:p>
        </p:txBody>
      </p:sp>
    </p:spTree>
    <p:extLst>
      <p:ext uri="{BB962C8B-B14F-4D97-AF65-F5344CB8AC3E}">
        <p14:creationId xmlns:p14="http://schemas.microsoft.com/office/powerpoint/2010/main" val="2686454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353E8E-71BC-87AF-267D-345B73C4F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33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62DB5-1EDD-D134-EB22-B5E4D6596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676" y="1550505"/>
            <a:ext cx="7886700" cy="3180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Salah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satu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amaran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Paulus :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Kisah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Para Rasul 20:31 "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Sebab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berjaga-jagalah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ingatlah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tiga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tahun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lamanya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siang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malam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tiada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berhenti-hentinya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menasihati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kamu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masing-masing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mencucurkan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air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mata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73951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DA8EE-FEAF-2E9D-E752-41FE10FD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MENDENGARKAN SURAT UNTUK JEMAAT EFESUS</a:t>
            </a:r>
            <a:br>
              <a:rPr lang="en-ID" sz="30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27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9F422-350B-607A-6FCE-9AAADE3D4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606" y="1881933"/>
            <a:ext cx="4663497" cy="46781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“</a:t>
            </a:r>
            <a:r>
              <a:rPr lang="en-ID" sz="30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juga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mengetahui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keadaan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ihwalku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Tikhikus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saudara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kekasih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pelayan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setia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memberitahukan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semuanya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maksud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kusuruh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kepadamu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tahu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ihwal</a:t>
            </a:r>
            <a:r>
              <a:rPr lang="en-ID" sz="3000" dirty="0">
                <a:latin typeface="Tw Cen MT Condensed Extra Bold" panose="020B0803020202020204" pitchFamily="34" charset="0"/>
              </a:rPr>
              <a:t> kami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menghibur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hatimu</a:t>
            </a:r>
            <a:r>
              <a:rPr lang="en-ID" sz="3000" dirty="0"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C0CCE2-415F-4AF8-F711-3AF42E972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057" y="2270655"/>
            <a:ext cx="3473337" cy="2316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19D03E-1A3E-8FF5-A36E-3941D88AB63B}"/>
              </a:ext>
            </a:extLst>
          </p:cNvPr>
          <p:cNvSpPr txBox="1"/>
          <p:nvPr/>
        </p:nvSpPr>
        <p:spPr>
          <a:xfrm>
            <a:off x="5297687" y="5140890"/>
            <a:ext cx="3366076" cy="76944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44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44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6:21-22 </a:t>
            </a:r>
          </a:p>
        </p:txBody>
      </p:sp>
    </p:spTree>
    <p:extLst>
      <p:ext uri="{BB962C8B-B14F-4D97-AF65-F5344CB8AC3E}">
        <p14:creationId xmlns:p14="http://schemas.microsoft.com/office/powerpoint/2010/main" val="3385655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91C9C-94C5-682C-F30F-65376FEC6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9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3698A-B838-1E03-4FF2-5529B2A26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670" y="708982"/>
            <a:ext cx="4810539" cy="58773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Pergerakan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kekristenan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bertumbuh</a:t>
            </a:r>
            <a:r>
              <a:rPr lang="en-ID" sz="2600" dirty="0">
                <a:latin typeface="Tw Cen MT Condensed Extra Bold" panose="020B0803020202020204" pitchFamily="34" charset="0"/>
              </a:rPr>
              <a:t>,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jumlah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jemaat-jemaat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berkumpul</a:t>
            </a:r>
            <a:r>
              <a:rPr lang="en-ID" sz="2600" dirty="0"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latin typeface="Tw Cen MT Condensed Extra Bold" panose="020B0803020202020204" pitchFamily="34" charset="0"/>
              </a:rPr>
              <a:t>rumah-rumah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berlipat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ganda</a:t>
            </a:r>
            <a:r>
              <a:rPr lang="en-ID" sz="2600" dirty="0">
                <a:latin typeface="Tw Cen MT Condensed Extra Bold" panose="020B0803020202020204" pitchFamily="34" charset="0"/>
              </a:rPr>
              <a:t>.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penting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mengirimkan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Tikhikus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kepada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percaya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mula-mula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sebagai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perwakilan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pribadi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rasul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Paulus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bersama-sama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membacakan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surat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sang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rasul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Sebagaimana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dituliskan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suratnya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kelompok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berkumpul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terdiri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satu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keluarga</a:t>
            </a:r>
            <a:r>
              <a:rPr lang="en-ID" sz="2600" dirty="0">
                <a:latin typeface="Tw Cen MT Condensed Extra Bold" panose="020B0803020202020204" pitchFamily="34" charset="0"/>
              </a:rPr>
              <a:t>- ayah, </a:t>
            </a:r>
            <a:r>
              <a:rPr lang="en-ID" sz="2600" dirty="0" err="1">
                <a:latin typeface="Tw Cen MT Condensed Extra Bold" panose="020B0803020202020204" pitchFamily="34" charset="0"/>
              </a:rPr>
              <a:t>ibu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anak-anak</a:t>
            </a:r>
            <a:r>
              <a:rPr lang="en-ID" sz="2600" dirty="0">
                <a:latin typeface="Tw Cen MT Condensed Extra Bold" panose="020B0803020202020204" pitchFamily="34" charset="0"/>
              </a:rPr>
              <a:t> dan para hamba [</a:t>
            </a:r>
            <a:r>
              <a:rPr lang="en-ID" sz="26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600" dirty="0">
                <a:latin typeface="Tw Cen MT Condensed Extra Bold" panose="020B0803020202020204" pitchFamily="34" charset="0"/>
              </a:rPr>
              <a:t> 5:21-6: 9].</a:t>
            </a:r>
          </a:p>
        </p:txBody>
      </p:sp>
    </p:spTree>
    <p:extLst>
      <p:ext uri="{BB962C8B-B14F-4D97-AF65-F5344CB8AC3E}">
        <p14:creationId xmlns:p14="http://schemas.microsoft.com/office/powerpoint/2010/main" val="4083354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67DA40-081F-78BB-9245-2F0A0A50C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5CE7A-4AB7-E80E-DDF8-BA6788DB4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4749" y="516662"/>
            <a:ext cx="5348080" cy="1325563"/>
          </a:xfrm>
        </p:spPr>
        <p:txBody>
          <a:bodyPr>
            <a:normAutofit/>
          </a:bodyPr>
          <a:lstStyle/>
          <a:p>
            <a:r>
              <a:rPr lang="en-ID" sz="3600" dirty="0">
                <a:latin typeface="Impact" panose="020B0806030902050204" pitchFamily="34" charset="0"/>
              </a:rPr>
              <a:t>GARIS BESAR SURAT EFESUS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9A345-9D56-BF4C-882B-64C2E19E2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2209886"/>
            <a:ext cx="7428672" cy="428045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latin typeface="Franklin Gothic Demi Cond" panose="020B0706030402020204" pitchFamily="34" charset="0"/>
              </a:rPr>
              <a:t>Salam </a:t>
            </a:r>
            <a:r>
              <a:rPr lang="en-ID" sz="2600" dirty="0" err="1">
                <a:latin typeface="Franklin Gothic Demi Cond" panose="020B0706030402020204" pitchFamily="34" charset="0"/>
              </a:rPr>
              <a:t>Pembuka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1:1-2].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Berkat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Pembuka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1:3-14].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Doa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umat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percaya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menerima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Kristus</a:t>
            </a:r>
            <a:r>
              <a:rPr lang="en-ID" sz="2600" dirty="0">
                <a:latin typeface="Franklin Gothic Demi Cond" panose="020B0706030402020204" pitchFamily="34" charset="0"/>
              </a:rPr>
              <a:t>- </a:t>
            </a:r>
            <a:r>
              <a:rPr lang="en-ID" sz="2600" dirty="0" err="1">
                <a:latin typeface="Franklin Gothic Demi Cond" panose="020B0706030402020204" pitchFamily="34" charset="0"/>
              </a:rPr>
              <a:t>pusat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hikmat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1:15-23].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Dahulu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mati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rohani</a:t>
            </a:r>
            <a:r>
              <a:rPr lang="en-ID" sz="2600" dirty="0">
                <a:latin typeface="Franklin Gothic Demi Cond" panose="020B0706030402020204" pitchFamily="34" charset="0"/>
              </a:rPr>
              <a:t>; </a:t>
            </a:r>
            <a:r>
              <a:rPr lang="en-ID" sz="2600" dirty="0" err="1">
                <a:latin typeface="Franklin Gothic Demi Cond" panose="020B0706030402020204" pitchFamily="34" charset="0"/>
              </a:rPr>
              <a:t>sekarang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dimuliakan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bersama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Kristus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2:1-10].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Kristus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menciptakan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jemaat</a:t>
            </a:r>
            <a:r>
              <a:rPr lang="en-ID" sz="2600" dirty="0">
                <a:latin typeface="Franklin Gothic Demi Cond" panose="020B0706030402020204" pitchFamily="34" charset="0"/>
              </a:rPr>
              <a:t>-Nya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latin typeface="Franklin Gothic Demi Cond" panose="020B0706030402020204" pitchFamily="34" charset="0"/>
              </a:rPr>
              <a:t>Yahudi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bukan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Yahudi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2:11-22].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latin typeface="Franklin Gothic Demi Cond" panose="020B0706030402020204" pitchFamily="34" charset="0"/>
              </a:rPr>
              <a:t>Paulus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Pengkhotbah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latin typeface="Franklin Gothic Demi Cond" panose="020B0706030402020204" pitchFamily="34" charset="0"/>
              </a:rPr>
              <a:t>bukan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Yahudi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3:1-13].   </a:t>
            </a:r>
          </a:p>
        </p:txBody>
      </p:sp>
    </p:spTree>
    <p:extLst>
      <p:ext uri="{BB962C8B-B14F-4D97-AF65-F5344CB8AC3E}">
        <p14:creationId xmlns:p14="http://schemas.microsoft.com/office/powerpoint/2010/main" val="2699279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FA2F2-302A-7978-8EFE-53BEAD7FE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406B07-4352-7056-132F-F52B7D47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008" y="365126"/>
            <a:ext cx="5473149" cy="1325563"/>
          </a:xfrm>
        </p:spPr>
        <p:txBody>
          <a:bodyPr>
            <a:normAutofit/>
          </a:bodyPr>
          <a:lstStyle/>
          <a:p>
            <a:r>
              <a:rPr lang="en-ID" sz="3600" dirty="0">
                <a:latin typeface="Impact" panose="020B0806030902050204" pitchFamily="34" charset="0"/>
              </a:rPr>
              <a:t>GARIS BESAR SURAT EFESUS :</a:t>
            </a:r>
            <a:endParaRPr lang="en-ID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42110-BCD3-1BC0-395C-818F1F6F9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4" y="1690689"/>
            <a:ext cx="7845287" cy="49064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Doa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latin typeface="Franklin Gothic Demi Cond" panose="020B0706030402020204" pitchFamily="34" charset="0"/>
              </a:rPr>
              <a:t>percaya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supaya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mengalami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kasih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Kristus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Eesus</a:t>
            </a:r>
            <a:r>
              <a:rPr lang="en-ID" sz="2600" dirty="0">
                <a:latin typeface="Franklin Gothic Demi Cond" panose="020B0706030402020204" pitchFamily="34" charset="0"/>
              </a:rPr>
              <a:t> 3:14-21].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Berpegang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teguh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Roh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memberikan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kesatuan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jemaat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4:1-16].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Hidup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baru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kehidupan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kesatuan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bertumbuh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4:17-32].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Berjalan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kasih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terang</a:t>
            </a:r>
            <a:r>
              <a:rPr lang="en-ID" sz="2600" dirty="0">
                <a:latin typeface="Franklin Gothic Demi Cond" panose="020B0706030402020204" pitchFamily="34" charset="0"/>
              </a:rPr>
              <a:t>, dan </a:t>
            </a:r>
            <a:r>
              <a:rPr lang="en-ID" sz="2600" dirty="0" err="1">
                <a:latin typeface="Franklin Gothic Demi Cond" panose="020B0706030402020204" pitchFamily="34" charset="0"/>
              </a:rPr>
              <a:t>hikmat</a:t>
            </a:r>
            <a:r>
              <a:rPr lang="en-ID" sz="2600" dirty="0">
                <a:latin typeface="Franklin Gothic Demi Cond" panose="020B0706030402020204" pitchFamily="34" charset="0"/>
              </a:rPr>
              <a:t> [Efesus5:1-20].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Mempraktikkan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kehidupan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dibentuk</a:t>
            </a:r>
            <a:r>
              <a:rPr lang="en-ID" sz="2600" dirty="0">
                <a:latin typeface="Franklin Gothic Demi Cond" panose="020B0706030402020204" pitchFamily="34" charset="0"/>
              </a:rPr>
              <a:t> oleh </a:t>
            </a:r>
            <a:r>
              <a:rPr lang="en-ID" sz="2600" dirty="0" err="1">
                <a:latin typeface="Franklin Gothic Demi Cond" panose="020B0706030402020204" pitchFamily="34" charset="0"/>
              </a:rPr>
              <a:t>Kristus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dalam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keluarga</a:t>
            </a:r>
            <a:r>
              <a:rPr lang="en-ID" sz="2600" dirty="0">
                <a:latin typeface="Franklin Gothic Demi Cond" panose="020B0706030402020204" pitchFamily="34" charset="0"/>
              </a:rPr>
              <a:t> Kristen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5: 21-6:9].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Franklin Gothic Demi Cond" panose="020B0706030402020204" pitchFamily="34" charset="0"/>
              </a:rPr>
              <a:t>Berdiri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bersama</a:t>
            </a:r>
            <a:r>
              <a:rPr lang="en-ID" sz="2600" dirty="0">
                <a:latin typeface="Franklin Gothic Demi Cond" panose="020B0706030402020204" pitchFamily="34" charset="0"/>
              </a:rPr>
              <a:t>: </a:t>
            </a:r>
            <a:r>
              <a:rPr lang="en-ID" sz="2600" dirty="0" err="1">
                <a:latin typeface="Franklin Gothic Demi Cond" panose="020B0706030402020204" pitchFamily="34" charset="0"/>
              </a:rPr>
              <a:t>Jemaat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prajurit</a:t>
            </a:r>
            <a:r>
              <a:rPr lang="en-ID" sz="2600" dirty="0">
                <a:latin typeface="Franklin Gothic Demi Cond" panose="020B0706030402020204" pitchFamily="34" charset="0"/>
              </a:rPr>
              <a:t> Allah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6:10-20].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latin typeface="Franklin Gothic Demi Cond" panose="020B0706030402020204" pitchFamily="34" charset="0"/>
              </a:rPr>
              <a:t>Salam </a:t>
            </a:r>
            <a:r>
              <a:rPr lang="en-ID" sz="2600" dirty="0" err="1">
                <a:latin typeface="Franklin Gothic Demi Cond" panose="020B0706030402020204" pitchFamily="34" charset="0"/>
              </a:rPr>
              <a:t>Penutup</a:t>
            </a:r>
            <a:r>
              <a:rPr lang="en-ID" sz="2600" dirty="0">
                <a:latin typeface="Franklin Gothic Demi Cond" panose="020B0706030402020204" pitchFamily="34" charset="0"/>
              </a:rPr>
              <a:t> [</a:t>
            </a:r>
            <a:r>
              <a:rPr lang="en-ID" sz="2600" dirty="0" err="1">
                <a:latin typeface="Franklin Gothic Demi Cond" panose="020B0706030402020204" pitchFamily="34" charset="0"/>
              </a:rPr>
              <a:t>Efesus</a:t>
            </a:r>
            <a:r>
              <a:rPr lang="en-ID" sz="2600" dirty="0">
                <a:latin typeface="Franklin Gothic Demi Cond" panose="020B0706030402020204" pitchFamily="34" charset="0"/>
              </a:rPr>
              <a:t> 6:21-24].</a:t>
            </a:r>
          </a:p>
        </p:txBody>
      </p:sp>
    </p:spTree>
    <p:extLst>
      <p:ext uri="{BB962C8B-B14F-4D97-AF65-F5344CB8AC3E}">
        <p14:creationId xmlns:p14="http://schemas.microsoft.com/office/powerpoint/2010/main" val="887867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76FE-AAF7-132A-D747-03CEBB1D2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344" y="3537502"/>
            <a:ext cx="5614060" cy="689941"/>
          </a:xfrm>
        </p:spPr>
        <p:txBody>
          <a:bodyPr anchor="ctr">
            <a:noAutofit/>
          </a:bodyPr>
          <a:lstStyle/>
          <a:p>
            <a:pPr algn="ctr"/>
            <a:r>
              <a:rPr lang="en-US" sz="4000" dirty="0">
                <a:latin typeface="Amasis MT Pro Black" panose="02040A04050005020304" pitchFamily="18" charset="0"/>
              </a:rPr>
              <a:t>EFESUS 1 : 9, 10</a:t>
            </a:r>
            <a:endParaRPr lang="en-ID" sz="4000" dirty="0">
              <a:latin typeface="Amasis MT Pro Black" panose="02040A040500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16E2F-E5C7-FBD0-C3EB-6CDAB7C6D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53" b="1135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EE362-B82E-5471-5EE3-841F29E30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4227443"/>
            <a:ext cx="8574156" cy="247815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US" sz="2800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Tw Cen MT Condensed Extra Bold" panose="020B0803020202020204" pitchFamily="34" charset="0"/>
              </a:rPr>
              <a:t>“</a:t>
            </a:r>
            <a:r>
              <a:rPr lang="en-US" sz="2800" dirty="0" err="1">
                <a:latin typeface="Tw Cen MT Condensed Extra Bold" panose="020B0803020202020204" pitchFamily="34" charset="0"/>
              </a:rPr>
              <a:t>Sebab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Ia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menyatakan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rahasia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kehendak</a:t>
            </a:r>
            <a:r>
              <a:rPr lang="en-US" sz="2800" dirty="0">
                <a:latin typeface="Tw Cen MT Condensed Extra Bold" panose="020B0803020202020204" pitchFamily="34" charset="0"/>
              </a:rPr>
              <a:t>-Nya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kita</a:t>
            </a:r>
            <a:r>
              <a:rPr lang="en-US" sz="2800" dirty="0">
                <a:latin typeface="Tw Cen MT Condensed Extra Bold" panose="020B0803020202020204" pitchFamily="34" charset="0"/>
              </a:rPr>
              <a:t>, </a:t>
            </a:r>
            <a:r>
              <a:rPr lang="en-US" sz="2800" dirty="0" err="1">
                <a:latin typeface="Tw Cen MT Condensed Extra Bold" panose="020B0803020202020204" pitchFamily="34" charset="0"/>
              </a:rPr>
              <a:t>sesuai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rencana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kerelaan</a:t>
            </a:r>
            <a:r>
              <a:rPr lang="en-US" sz="2800" dirty="0">
                <a:latin typeface="Tw Cen MT Condensed Extra Bold" panose="020B0803020202020204" pitchFamily="34" charset="0"/>
              </a:rPr>
              <a:t>-Nya, </a:t>
            </a:r>
            <a:r>
              <a:rPr lang="en-US" sz="2800" dirty="0" err="1">
                <a:latin typeface="Tw Cen MT Condensed Extra Bold" panose="020B0803020202020204" pitchFamily="34" charset="0"/>
              </a:rPr>
              <a:t>yaitu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rencana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kerelaan</a:t>
            </a:r>
            <a:r>
              <a:rPr lang="en-US" sz="2800" dirty="0">
                <a:latin typeface="Tw Cen MT Condensed Extra Bold" panose="020B0803020202020204" pitchFamily="34" charset="0"/>
              </a:rPr>
              <a:t> yang </a:t>
            </a:r>
            <a:r>
              <a:rPr lang="en-US" sz="2800" dirty="0" err="1">
                <a:latin typeface="Tw Cen MT Condensed Extra Bold" panose="020B0803020202020204" pitchFamily="34" charset="0"/>
              </a:rPr>
              <a:t>dari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semula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ditetapkan</a:t>
            </a:r>
            <a:r>
              <a:rPr lang="en-US" sz="2800" dirty="0">
                <a:latin typeface="Tw Cen MT Condensed Extra Bold" panose="020B0803020202020204" pitchFamily="34" charset="0"/>
              </a:rPr>
              <a:t>-Nya di </a:t>
            </a:r>
            <a:r>
              <a:rPr lang="en-US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persiapan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kegenapan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waktu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mempersatukan</a:t>
            </a:r>
            <a:r>
              <a:rPr lang="en-US" sz="2800" dirty="0">
                <a:latin typeface="Tw Cen MT Condensed Extra Bold" panose="020B0803020202020204" pitchFamily="34" charset="0"/>
              </a:rPr>
              <a:t> di </a:t>
            </a:r>
            <a:r>
              <a:rPr lang="en-US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Kepala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segala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sesuatu</a:t>
            </a:r>
            <a:r>
              <a:rPr lang="en-US" sz="2800" dirty="0">
                <a:latin typeface="Tw Cen MT Condensed Extra Bold" panose="020B0803020202020204" pitchFamily="34" charset="0"/>
              </a:rPr>
              <a:t>, </a:t>
            </a:r>
            <a:r>
              <a:rPr lang="en-US" sz="2800" dirty="0" err="1">
                <a:latin typeface="Tw Cen MT Condensed Extra Bold" panose="020B0803020202020204" pitchFamily="34" charset="0"/>
              </a:rPr>
              <a:t>baik</a:t>
            </a:r>
            <a:r>
              <a:rPr lang="en-US" sz="2800" dirty="0">
                <a:latin typeface="Tw Cen MT Condensed Extra Bold" panose="020B0803020202020204" pitchFamily="34" charset="0"/>
              </a:rPr>
              <a:t> yang di </a:t>
            </a:r>
            <a:r>
              <a:rPr lang="en-US" sz="2800" dirty="0" err="1">
                <a:latin typeface="Tw Cen MT Condensed Extra Bold" panose="020B0803020202020204" pitchFamily="34" charset="0"/>
              </a:rPr>
              <a:t>sorga</a:t>
            </a:r>
            <a:r>
              <a:rPr lang="en-US" sz="2800" dirty="0">
                <a:latin typeface="Tw Cen MT Condensed Extra Bold" panose="020B0803020202020204" pitchFamily="34" charset="0"/>
              </a:rPr>
              <a:t> </a:t>
            </a:r>
            <a:r>
              <a:rPr lang="en-US" sz="2800" dirty="0" err="1">
                <a:latin typeface="Tw Cen MT Condensed Extra Bold" panose="020B0803020202020204" pitchFamily="34" charset="0"/>
              </a:rPr>
              <a:t>maupun</a:t>
            </a:r>
            <a:r>
              <a:rPr lang="en-US" sz="2800" dirty="0">
                <a:latin typeface="Tw Cen MT Condensed Extra Bold" panose="020B0803020202020204" pitchFamily="34" charset="0"/>
              </a:rPr>
              <a:t> yang di </a:t>
            </a:r>
            <a:r>
              <a:rPr lang="en-US" sz="2800" dirty="0" err="1">
                <a:latin typeface="Tw Cen MT Condensed Extra Bold" panose="020B0803020202020204" pitchFamily="34" charset="0"/>
              </a:rPr>
              <a:t>bumi</a:t>
            </a:r>
            <a:r>
              <a:rPr lang="en-US" sz="2800" dirty="0">
                <a:latin typeface="Tw Cen MT Condensed Extra Bold" panose="020B0803020202020204" pitchFamily="34" charset="0"/>
              </a:rPr>
              <a:t>.”</a:t>
            </a:r>
          </a:p>
          <a:p>
            <a:endParaRPr lang="en-ID" sz="28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795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F5A83-9D8E-8561-D7D5-B8BACDBEB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872899"/>
            <a:ext cx="3502573" cy="332066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800" dirty="0">
                <a:latin typeface="Tw Cen MT Condensed Extra Bold" panose="020B0803020202020204" pitchFamily="34" charset="0"/>
              </a:rPr>
              <a:t>Kasih-Nya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bagi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jemaat</a:t>
            </a:r>
            <a:r>
              <a:rPr lang="en-ID" sz="2800" dirty="0">
                <a:latin typeface="Tw Cen MT Condensed Extra Bold" panose="020B0803020202020204" pitchFamily="34" charset="0"/>
              </a:rPr>
              <a:t>-Nya,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800" dirty="0" err="1">
                <a:latin typeface="Tw Cen MT Condensed Extra Bold" panose="020B0803020202020204" pitchFamily="34" charset="0"/>
              </a:rPr>
              <a:t>Karya</a:t>
            </a:r>
            <a:r>
              <a:rPr lang="en-ID" sz="2800" dirty="0">
                <a:latin typeface="Tw Cen MT Condensed Extra Bold" panose="020B0803020202020204" pitchFamily="34" charset="0"/>
              </a:rPr>
              <a:t>-Nya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jemaat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umat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2800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A6861-C987-D26A-ED35-8C18BD47F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0" r="-1" b="6389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38E776-DF3D-1C07-B20D-9C3DEA22EF07}"/>
              </a:ext>
            </a:extLst>
          </p:cNvPr>
          <p:cNvSpPr txBox="1"/>
          <p:nvPr/>
        </p:nvSpPr>
        <p:spPr>
          <a:xfrm>
            <a:off x="399970" y="994961"/>
            <a:ext cx="36627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Bernard MT Condensed" panose="02050806060905020404" pitchFamily="18" charset="0"/>
              </a:rPr>
              <a:t>TEMA Paulus yang </a:t>
            </a:r>
            <a:r>
              <a:rPr lang="en-ID" sz="2800" dirty="0" err="1">
                <a:latin typeface="Bernard MT Condensed" panose="02050806060905020404" pitchFamily="18" charset="0"/>
              </a:rPr>
              <a:t>terkandung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surat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ini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ada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tiga</a:t>
            </a:r>
            <a:r>
              <a:rPr lang="en-ID" sz="2800" dirty="0"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latin typeface="Bernard MT Condensed" panose="02050806060905020404" pitchFamily="18" charset="0"/>
              </a:rPr>
              <a:t>yaitu</a:t>
            </a:r>
            <a:r>
              <a:rPr lang="en-ID" sz="2800" dirty="0">
                <a:latin typeface="Bernard MT Condensed" panose="020508060609050204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59106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097F27-5274-2F7D-29C9-C6538CFB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EFESUS PADA MASA ITU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28 </a:t>
            </a:r>
            <a:r>
              <a:rPr lang="en-ID" sz="32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3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5E308-076A-6A9B-5A01-BCF570CBC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32" y="1891970"/>
            <a:ext cx="6361045" cy="450937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Sebagian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besar</a:t>
            </a:r>
            <a:r>
              <a:rPr lang="en-ID" sz="2800" dirty="0">
                <a:latin typeface="Tw Cen MT Condensed Extra Bold" panose="020B0803020202020204" pitchFamily="34" charset="0"/>
              </a:rPr>
              <a:t> orang Kristen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menerima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Paulus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penulis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surat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suratnya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Paulus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menyebut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namanya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memanggil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dgn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sebutan</a:t>
            </a:r>
            <a:r>
              <a:rPr lang="en-ID" sz="2800" dirty="0">
                <a:latin typeface="Tw Cen MT Condensed Extra Bold" panose="020B0803020202020204" pitchFamily="34" charset="0"/>
              </a:rPr>
              <a:t> "orang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dipenjarakan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kamu</a:t>
            </a:r>
            <a:r>
              <a:rPr lang="en-ID" sz="2800" dirty="0">
                <a:latin typeface="Tw Cen MT Condensed Extra Bold" panose="020B0803020202020204" pitchFamily="34" charset="0"/>
              </a:rPr>
              <a:t> orang-orang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mengenal</a:t>
            </a:r>
            <a:r>
              <a:rPr lang="en-ID" sz="2800" dirty="0">
                <a:latin typeface="Tw Cen MT Condensed Extra Bold" panose="020B0803020202020204" pitchFamily="34" charset="0"/>
              </a:rPr>
              <a:t> Allah."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3:1].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Mendekati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suratnya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merujuk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dirinya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"</a:t>
            </a:r>
            <a:r>
              <a:rPr lang="en-ID" sz="2800" dirty="0" err="1">
                <a:latin typeface="Tw Cen MT Condensed Extra Bold" panose="020B0803020202020204" pitchFamily="34" charset="0"/>
              </a:rPr>
              <a:t>utusan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dipenjarakan</a:t>
            </a:r>
            <a:r>
              <a:rPr lang="en-ID" sz="2800" dirty="0">
                <a:latin typeface="Tw Cen MT Condensed Extra Bold" panose="020B0803020202020204" pitchFamily="34" charset="0"/>
              </a:rPr>
              <a:t>"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6:20]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kesimpulan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pesan-pesan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pribadi</a:t>
            </a:r>
            <a:r>
              <a:rPr lang="en-ID" sz="2800" dirty="0"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6:21-22].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76270-B7CA-3A69-BB73-F96C759DD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3" r="19403"/>
          <a:stretch/>
        </p:blipFill>
        <p:spPr>
          <a:xfrm>
            <a:off x="6343026" y="2440597"/>
            <a:ext cx="2544418" cy="29623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42636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FA27AFD-66CE-9EBC-5390-381FE2C9D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3" b="-1"/>
          <a:stretch/>
        </p:blipFill>
        <p:spPr>
          <a:xfrm>
            <a:off x="469944" y="502957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EAF23-8F08-3833-9E1F-7391A1C8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07" y="4425872"/>
            <a:ext cx="7955368" cy="2174251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Kitab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kelihatannya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memiliki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kesamaan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waktu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keadaan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surat-surat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lain yang Paulus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tulis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penjara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Kolose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dan Filemon [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Kolose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4:7-9].</a:t>
            </a:r>
          </a:p>
        </p:txBody>
      </p:sp>
    </p:spTree>
    <p:extLst>
      <p:ext uri="{BB962C8B-B14F-4D97-AF65-F5344CB8AC3E}">
        <p14:creationId xmlns:p14="http://schemas.microsoft.com/office/powerpoint/2010/main" val="974668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073943-9F0D-7B8C-871B-A4606B72E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4" b="2591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36823-7146-D489-464C-38D6F16FF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6" y="3752850"/>
            <a:ext cx="8348870" cy="29262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28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surat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, Paulus </a:t>
            </a:r>
            <a:r>
              <a:rPr lang="en-ID" sz="28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beberapa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hal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spesifik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sehubungan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situasi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mereka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berada</a:t>
            </a:r>
            <a:r>
              <a:rPr lang="en-ID" sz="2800" dirty="0">
                <a:latin typeface="Franklin Gothic Medium Cond" panose="020B0606030402020204" pitchFamily="34" charset="0"/>
              </a:rPr>
              <a:t> di 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b="1" dirty="0" err="1">
                <a:latin typeface="Franklin Gothic Medium Cond" panose="020B0606030402020204" pitchFamily="34" charset="0"/>
              </a:rPr>
              <a:t>Dia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berbicara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tentang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jarak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waktu</a:t>
            </a:r>
            <a:r>
              <a:rPr lang="en-ID" sz="2800" b="1" dirty="0">
                <a:latin typeface="Franklin Gothic Medium Cond" panose="020B0606030402020204" pitchFamily="34" charset="0"/>
              </a:rPr>
              <a:t> yang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besar</a:t>
            </a:r>
            <a:r>
              <a:rPr lang="en-ID" sz="2800" b="1" dirty="0">
                <a:latin typeface="Franklin Gothic Medium Cond" panose="020B0606030402020204" pitchFamily="34" charset="0"/>
              </a:rPr>
              <a:t>,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dimulai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keputusan</a:t>
            </a:r>
            <a:r>
              <a:rPr lang="en-ID" sz="2800" b="1" dirty="0">
                <a:latin typeface="Franklin Gothic Medium Cond" panose="020B0606030402020204" pitchFamily="34" charset="0"/>
              </a:rPr>
              <a:t> yang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dibuat</a:t>
            </a:r>
            <a:r>
              <a:rPr lang="en-ID" sz="2800" b="1" dirty="0">
                <a:latin typeface="Franklin Gothic Medium Cond" panose="020B0606030402020204" pitchFamily="34" charset="0"/>
              </a:rPr>
              <a:t> Allah "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sebelum</a:t>
            </a:r>
            <a:r>
              <a:rPr lang="en-ID" sz="2800" b="1" dirty="0">
                <a:latin typeface="Franklin Gothic Medium Cond" panose="020B0606030402020204" pitchFamily="34" charset="0"/>
              </a:rPr>
              <a:t> dunia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dijadikan</a:t>
            </a:r>
            <a:r>
              <a:rPr lang="en-ID" sz="2800" b="1" dirty="0">
                <a:latin typeface="Franklin Gothic Medium Cond" panose="020B0606030402020204" pitchFamily="34" charset="0"/>
              </a:rPr>
              <a:t>" [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b="1" dirty="0">
                <a:latin typeface="Franklin Gothic Medium Cond" panose="020B0606030402020204" pitchFamily="34" charset="0"/>
              </a:rPr>
              <a:t> 1:4], dan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merefleksikan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secara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luas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latin typeface="Franklin Gothic Medium Cond" panose="020B0606030402020204" pitchFamily="34" charset="0"/>
              </a:rPr>
              <a:t>tentang</a:t>
            </a:r>
            <a:r>
              <a:rPr lang="en-ID" sz="2800" b="1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tema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keselamatan</a:t>
            </a:r>
            <a:r>
              <a:rPr lang="en-ID" sz="2800" dirty="0">
                <a:latin typeface="Impact" panose="020B0806030902050204" pitchFamily="34" charset="0"/>
              </a:rPr>
              <a:t> Allah yang </a:t>
            </a:r>
            <a:r>
              <a:rPr lang="en-ID" sz="2800" dirty="0" err="1">
                <a:latin typeface="Impact" panose="020B0806030902050204" pitchFamily="34" charset="0"/>
              </a:rPr>
              <a:t>ditawarkan</a:t>
            </a:r>
            <a:r>
              <a:rPr lang="en-ID" sz="2800" dirty="0">
                <a:latin typeface="Impact" panose="020B0806030902050204" pitchFamily="34" charset="0"/>
              </a:rPr>
              <a:t> di </a:t>
            </a:r>
            <a:r>
              <a:rPr lang="en-ID" sz="2800" dirty="0" err="1">
                <a:latin typeface="Impact" panose="020B0806030902050204" pitchFamily="34" charset="0"/>
              </a:rPr>
              <a:t>dalam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Kristus</a:t>
            </a:r>
            <a:r>
              <a:rPr lang="en-ID" sz="2800" dirty="0">
                <a:latin typeface="Franklin Gothic Medium Cond" panose="020B0606030402020204" pitchFamily="34" charset="0"/>
              </a:rPr>
              <a:t>.</a:t>
            </a:r>
          </a:p>
          <a:p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1726965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8F87D-03E3-DCD8-AE7C-0438178531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37" b="7231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8F2FB-B2E7-3A21-74B0-A748A67FB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3278271"/>
            <a:ext cx="8759687" cy="342898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menjabarkannya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surat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gaya</a:t>
            </a:r>
            <a:r>
              <a:rPr lang="en-ID" sz="2800" dirty="0">
                <a:latin typeface="Tw Cen MT Condensed Extra Bold" panose="020B0803020202020204" pitchFamily="34" charset="0"/>
              </a:rPr>
              <a:t> sastra yang agung,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kalimat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panjang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ekspresi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sering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diulang</a:t>
            </a:r>
            <a:r>
              <a:rPr lang="en-ID" sz="2800" dirty="0">
                <a:latin typeface="Tw Cen MT Condensed Extra Bold" panose="020B0803020202020204" pitchFamily="34" charset="0"/>
              </a:rPr>
              <a:t>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metafora-metafora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dikembangkan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>
                <a:latin typeface="Franklin Gothic Medium Cond" panose="020B0606030402020204" pitchFamily="34" charset="0"/>
              </a:rPr>
              <a:t>Paulus </a:t>
            </a:r>
            <a:r>
              <a:rPr lang="en-ID" sz="2800" dirty="0" err="1">
                <a:latin typeface="Franklin Gothic Medium Cond" panose="020B0606030402020204" pitchFamily="34" charset="0"/>
              </a:rPr>
              <a:t>menggunakan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cara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sama</a:t>
            </a:r>
            <a:r>
              <a:rPr lang="en-ID" sz="2800" dirty="0">
                <a:latin typeface="Franklin Gothic Medium Cond" panose="020B0606030402020204" pitchFamily="34" charset="0"/>
              </a:rPr>
              <a:t> juga di </a:t>
            </a:r>
            <a:r>
              <a:rPr lang="en-ID" sz="2800" dirty="0" err="1">
                <a:latin typeface="Franklin Gothic Medium Cond" panose="020B0606030402020204" pitchFamily="34" charset="0"/>
              </a:rPr>
              <a:t>tempat</a:t>
            </a:r>
            <a:r>
              <a:rPr lang="en-ID" sz="2800" dirty="0">
                <a:latin typeface="Franklin Gothic Medium Cond" panose="020B0606030402020204" pitchFamily="34" charset="0"/>
              </a:rPr>
              <a:t> lain [</a:t>
            </a:r>
            <a:r>
              <a:rPr lang="en-ID" sz="2800" dirty="0" err="1">
                <a:latin typeface="Franklin Gothic Medium Cond" panose="020B0606030402020204" pitchFamily="34" charset="0"/>
              </a:rPr>
              <a:t>misalnya</a:t>
            </a:r>
            <a:r>
              <a:rPr lang="en-ID" sz="2800" dirty="0">
                <a:latin typeface="Franklin Gothic Medium Cond" panose="020B0606030402020204" pitchFamily="34" charset="0"/>
              </a:rPr>
              <a:t>, Roma 8:31-39], </a:t>
            </a:r>
            <a:r>
              <a:rPr lang="en-ID" sz="2800" dirty="0" err="1">
                <a:latin typeface="Franklin Gothic Medium Cond" panose="020B0606030402020204" pitchFamily="34" charset="0"/>
              </a:rPr>
              <a:t>tetapi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terkonsentrasi</a:t>
            </a:r>
            <a:r>
              <a:rPr lang="en-ID" sz="2800" dirty="0">
                <a:latin typeface="Franklin Gothic Medium Cond" panose="020B0606030402020204" pitchFamily="34" charset="0"/>
              </a:rPr>
              <a:t> di 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dia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banyak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menggambarkan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pujian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doa</a:t>
            </a:r>
            <a:r>
              <a:rPr lang="en-ID" sz="2800" dirty="0">
                <a:latin typeface="Franklin Gothic Medium Cond" panose="020B0606030402020204" pitchFamily="34" charset="0"/>
              </a:rPr>
              <a:t>, dan </a:t>
            </a:r>
            <a:r>
              <a:rPr lang="en-ID" sz="2800" dirty="0" err="1">
                <a:latin typeface="Franklin Gothic Medium Cond" panose="020B0606030402020204" pitchFamily="34" charset="0"/>
              </a:rPr>
              <a:t>bahasa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penyembahan</a:t>
            </a:r>
            <a:r>
              <a:rPr lang="en-ID" sz="2800" dirty="0">
                <a:latin typeface="Franklin Gothic Medium Cond" panose="020B0606030402020204" pitchFamily="34" charset="0"/>
              </a:rPr>
              <a:t> [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1:3-14; 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1:15-23; 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3:14-21] dan </a:t>
            </a:r>
            <a:r>
              <a:rPr lang="en-ID" sz="2800" dirty="0" err="1">
                <a:latin typeface="Franklin Gothic Medium Cond" panose="020B0606030402020204" pitchFamily="34" charset="0"/>
              </a:rPr>
              <a:t>penawaran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dibuat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dengan</a:t>
            </a:r>
            <a:r>
              <a:rPr lang="en-ID" sz="2800" dirty="0">
                <a:latin typeface="Franklin Gothic Medium Cond" panose="020B0606030402020204" pitchFamily="34" charset="0"/>
              </a:rPr>
              <a:t> sangat </a:t>
            </a:r>
            <a:r>
              <a:rPr lang="en-ID" sz="2800" dirty="0" err="1">
                <a:latin typeface="Franklin Gothic Medium Cond" panose="020B0606030402020204" pitchFamily="34" charset="0"/>
              </a:rPr>
              <a:t>cermat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ayat-ayat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retorik</a:t>
            </a:r>
            <a:r>
              <a:rPr lang="en-ID" sz="2800" dirty="0">
                <a:latin typeface="Franklin Gothic Medium Cond" panose="020B0606030402020204" pitchFamily="34" charset="0"/>
              </a:rPr>
              <a:t> yang </a:t>
            </a:r>
            <a:r>
              <a:rPr lang="en-ID" sz="2800" dirty="0" err="1">
                <a:latin typeface="Franklin Gothic Medium Cond" panose="020B0606030402020204" pitchFamily="34" charset="0"/>
              </a:rPr>
              <a:t>tinggi</a:t>
            </a:r>
            <a:r>
              <a:rPr lang="en-ID" sz="2800" dirty="0">
                <a:latin typeface="Franklin Gothic Medium Cond" panose="020B0606030402020204" pitchFamily="34" charset="0"/>
              </a:rPr>
              <a:t> [</a:t>
            </a:r>
            <a:r>
              <a:rPr lang="en-ID" sz="2800" dirty="0" err="1">
                <a:latin typeface="Franklin Gothic Medium Cond" panose="020B0606030402020204" pitchFamily="34" charset="0"/>
              </a:rPr>
              <a:t>misalnya</a:t>
            </a:r>
            <a:r>
              <a:rPr lang="en-ID" sz="2800" dirty="0">
                <a:latin typeface="Franklin Gothic Medium Cond" panose="020B0606030402020204" pitchFamily="34" charset="0"/>
              </a:rPr>
              <a:t>, 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4:1-16; 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5:21-33; </a:t>
            </a:r>
            <a:r>
              <a:rPr lang="en-ID" sz="2800" dirty="0" err="1">
                <a:latin typeface="Franklin Gothic Medium Cond" panose="020B0606030402020204" pitchFamily="34" charset="0"/>
              </a:rPr>
              <a:t>Efesus</a:t>
            </a:r>
            <a:r>
              <a:rPr lang="en-ID" sz="2800" dirty="0">
                <a:latin typeface="Franklin Gothic Medium Cond" panose="020B0606030402020204" pitchFamily="34" charset="0"/>
              </a:rPr>
              <a:t> 6:10-20]. </a:t>
            </a:r>
          </a:p>
        </p:txBody>
      </p:sp>
    </p:spTree>
    <p:extLst>
      <p:ext uri="{BB962C8B-B14F-4D97-AF65-F5344CB8AC3E}">
        <p14:creationId xmlns:p14="http://schemas.microsoft.com/office/powerpoint/2010/main" val="2551474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BA2E2-1563-E7B4-DA4E-33EEB4DF6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3660" r="16673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C305E-4E7D-AFCB-515E-37C8EC99A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177208"/>
            <a:ext cx="7886700" cy="32766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Melalui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suratnya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melihat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perhatian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besar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Paulus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terhadap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orang-orang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percaya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Efesus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Kerinduan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besarnya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agar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tetap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berpegang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pada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kebenaran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tetap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setia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Keadaan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Paulus yang di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penjara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karena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Injil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melemahkan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iman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mereka</a:t>
            </a:r>
            <a:r>
              <a:rPr lang="en-ID" sz="2800" b="1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3:13 "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aku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minta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kepadamu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supaya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jangan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tawar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hati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melihat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kesesakanku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kesesakanku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kemuliaanmu</a:t>
            </a:r>
            <a:r>
              <a:rPr lang="en-ID" sz="28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424300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983EB-9FB6-0A3E-ACE7-D417EA86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EFESUS: SURAT YANG DIPENUHI KRISTUS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29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161D9-7C5E-CA19-1591-42180212A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81" y="1597432"/>
            <a:ext cx="5584135" cy="50684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Amasis MT Pro Black" panose="02040A04050005020304" pitchFamily="18" charset="0"/>
              </a:rPr>
              <a:t>Efesus</a:t>
            </a:r>
            <a:r>
              <a:rPr lang="en-ID" sz="3200" dirty="0">
                <a:latin typeface="Amasis MT Pro Black" panose="02040A04050005020304" pitchFamily="18" charset="0"/>
              </a:rPr>
              <a:t> 1:9-10 </a:t>
            </a:r>
          </a:p>
          <a:p>
            <a:pPr marL="0" indent="0">
              <a:buNone/>
            </a:pPr>
            <a:r>
              <a:rPr lang="en-ID" sz="2800" dirty="0">
                <a:latin typeface="Gill Sans Nova Cond XBd" panose="020B0A06020104020203" pitchFamily="34" charset="0"/>
              </a:rPr>
              <a:t>"</a:t>
            </a:r>
            <a:r>
              <a:rPr lang="en-ID" sz="2800" dirty="0" err="1">
                <a:latin typeface="Gill Sans Nova Cond XBd" panose="020B0A06020104020203" pitchFamily="34" charset="0"/>
              </a:rPr>
              <a:t>Sebab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menyatakan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rahasia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kehendak</a:t>
            </a:r>
            <a:r>
              <a:rPr lang="en-ID" sz="2800" dirty="0">
                <a:latin typeface="Gill Sans Nova Cond XBd" panose="020B0A06020104020203" pitchFamily="34" charset="0"/>
              </a:rPr>
              <a:t>-Nya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kita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sesuai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dengan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rencana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kerelaan</a:t>
            </a:r>
            <a:r>
              <a:rPr lang="en-ID" sz="2800" dirty="0">
                <a:latin typeface="Gill Sans Nova Cond XBd" panose="020B0A06020104020203" pitchFamily="34" charset="0"/>
              </a:rPr>
              <a:t>-Nya, </a:t>
            </a:r>
            <a:r>
              <a:rPr lang="en-ID" sz="2800" dirty="0" err="1">
                <a:latin typeface="Gill Sans Nova Cond XBd" panose="020B0A06020104020203" pitchFamily="34" charset="0"/>
              </a:rPr>
              <a:t>yaitu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rencana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kerelaan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semula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ditetapkan</a:t>
            </a:r>
            <a:r>
              <a:rPr lang="en-ID" sz="2800" dirty="0">
                <a:latin typeface="Gill Sans Nova Cond XBd" panose="020B0A06020104020203" pitchFamily="34" charset="0"/>
              </a:rPr>
              <a:t>-Nya di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Kristussebagai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persiapan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kegenapan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waktu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untuk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mempersatukan</a:t>
            </a:r>
            <a:r>
              <a:rPr lang="en-ID" sz="2800" dirty="0">
                <a:latin typeface="Gill Sans Nova Cond XBd" panose="020B0A06020104020203" pitchFamily="34" charset="0"/>
              </a:rPr>
              <a:t> di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Kristus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sebagai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Kepala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segala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sesuatu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baik</a:t>
            </a:r>
            <a:r>
              <a:rPr lang="en-ID" sz="2800" dirty="0">
                <a:latin typeface="Gill Sans Nova Cond XBd" panose="020B0A06020104020203" pitchFamily="34" charset="0"/>
              </a:rPr>
              <a:t> yang di </a:t>
            </a:r>
            <a:r>
              <a:rPr lang="en-ID" sz="2800" dirty="0" err="1">
                <a:latin typeface="Gill Sans Nova Cond XBd" panose="020B0A06020104020203" pitchFamily="34" charset="0"/>
              </a:rPr>
              <a:t>sorga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maupun</a:t>
            </a:r>
            <a:r>
              <a:rPr lang="en-ID" sz="2800" dirty="0">
                <a:latin typeface="Gill Sans Nova Cond XBd" panose="020B0A06020104020203" pitchFamily="34" charset="0"/>
              </a:rPr>
              <a:t> yang di </a:t>
            </a:r>
            <a:r>
              <a:rPr lang="en-ID" sz="2800" dirty="0" err="1">
                <a:latin typeface="Gill Sans Nova Cond XBd" panose="020B0A06020104020203" pitchFamily="34" charset="0"/>
              </a:rPr>
              <a:t>bumi</a:t>
            </a:r>
            <a:r>
              <a:rPr lang="en-ID" sz="2800" dirty="0">
                <a:latin typeface="Gill Sans Nova Cond XBd" panose="020B0A06020104020203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F4831-9BFE-3616-684E-F9AD73AE4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2" r="39927"/>
          <a:stretch/>
        </p:blipFill>
        <p:spPr>
          <a:xfrm>
            <a:off x="6087718" y="2209948"/>
            <a:ext cx="2438400" cy="3766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2575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3B7CE-8B97-F334-832B-A921F89FB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BDD5D-D786-DA58-234E-C7BB1304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1178"/>
          </a:xfrm>
          <a:solidFill>
            <a:srgbClr val="C00000"/>
          </a:solidFill>
        </p:spPr>
        <p:txBody>
          <a:bodyPr>
            <a:no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Di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suratnya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Paulus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menyatakan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visi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rencana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Allah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berpusat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gereja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rencana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tersebut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bisa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terjadi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B9A97-1D6B-EAA2-62EF-E6F432E29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81" y="2103920"/>
            <a:ext cx="7826237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latin typeface="Berlin Sans FB" panose="020E0602020502020306" pitchFamily="34" charset="0"/>
              </a:rPr>
              <a:t>Rencana</a:t>
            </a:r>
            <a:r>
              <a:rPr lang="en-ID" sz="2800" dirty="0">
                <a:latin typeface="Berlin Sans FB" panose="020E0602020502020306" pitchFamily="34" charset="0"/>
              </a:rPr>
              <a:t> Allah </a:t>
            </a:r>
            <a:r>
              <a:rPr lang="en-ID" sz="2800" dirty="0" err="1">
                <a:latin typeface="Berlin Sans FB" panose="020E0602020502020306" pitchFamily="34" charset="0"/>
              </a:rPr>
              <a:t>adalah</a:t>
            </a:r>
            <a:r>
              <a:rPr lang="en-ID" sz="2800" dirty="0">
                <a:latin typeface="Berlin Sans FB" panose="020E0602020502020306" pitchFamily="34" charset="0"/>
              </a:rPr>
              <a:t> agar </a:t>
            </a:r>
            <a:r>
              <a:rPr lang="en-ID" sz="2800" dirty="0" err="1">
                <a:latin typeface="Berlin Sans FB" panose="020E0602020502020306" pitchFamily="34" charset="0"/>
              </a:rPr>
              <a:t>jemaat</a:t>
            </a:r>
            <a:r>
              <a:rPr lang="en-ID" sz="2800" dirty="0">
                <a:latin typeface="Berlin Sans FB" panose="020E0602020502020306" pitchFamily="34" charset="0"/>
              </a:rPr>
              <a:t>-Nya  </a:t>
            </a:r>
            <a:r>
              <a:rPr lang="en-ID" sz="2800" dirty="0" err="1">
                <a:latin typeface="Berlin Sans FB" panose="020E0602020502020306" pitchFamily="34" charset="0"/>
              </a:rPr>
              <a:t>memiliki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kesatuan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terdiri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dari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manusia-manusia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baru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berasal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dari</a:t>
            </a:r>
            <a:r>
              <a:rPr lang="en-ID" sz="2800" dirty="0">
                <a:latin typeface="Berlin Sans FB" panose="020E0602020502020306" pitchFamily="34" charset="0"/>
              </a:rPr>
              <a:t> orang-orang </a:t>
            </a:r>
            <a:r>
              <a:rPr lang="en-ID" sz="2800" dirty="0" err="1">
                <a:latin typeface="Berlin Sans FB" panose="020E0602020502020306" pitchFamily="34" charset="0"/>
              </a:rPr>
              <a:t>Yahudi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maupun</a:t>
            </a:r>
            <a:r>
              <a:rPr lang="en-ID" sz="2800" dirty="0">
                <a:latin typeface="Berlin Sans FB" panose="020E0602020502020306" pitchFamily="34" charset="0"/>
              </a:rPr>
              <a:t> non </a:t>
            </a:r>
            <a:r>
              <a:rPr lang="en-ID" sz="2800" dirty="0" err="1">
                <a:latin typeface="Berlin Sans FB" panose="020E0602020502020306" pitchFamily="34" charset="0"/>
              </a:rPr>
              <a:t>Yahudi</a:t>
            </a:r>
            <a:r>
              <a:rPr lang="en-ID" sz="2800" dirty="0">
                <a:latin typeface="Berlin Sans FB" panose="020E0602020502020306" pitchFamily="34" charset="0"/>
              </a:rPr>
              <a:t> [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2:14].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latin typeface="Berlin Sans FB" panose="020E0602020502020306" pitchFamily="34" charset="0"/>
              </a:rPr>
              <a:t>Kesatuan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itu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dapat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terjadi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hanya</a:t>
            </a:r>
            <a:r>
              <a:rPr lang="en-ID" sz="2800" dirty="0">
                <a:latin typeface="Berlin Sans FB" panose="020E0602020502020306" pitchFamily="34" charset="0"/>
              </a:rPr>
              <a:t> di </a:t>
            </a:r>
            <a:r>
              <a:rPr lang="en-ID" sz="2800" dirty="0" err="1">
                <a:latin typeface="Berlin Sans FB" panose="020E0602020502020306" pitchFamily="34" charset="0"/>
              </a:rPr>
              <a:t>dalam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Kristus</a:t>
            </a:r>
            <a:r>
              <a:rPr lang="en-ID" sz="2800" dirty="0">
                <a:latin typeface="Berlin Sans FB" panose="020E0602020502020306" pitchFamily="34" charset="0"/>
              </a:rPr>
              <a:t>. </a:t>
            </a:r>
            <a:r>
              <a:rPr lang="en-ID" sz="2800" dirty="0" err="1">
                <a:latin typeface="Berlin Sans FB" panose="020E0602020502020306" pitchFamily="34" charset="0"/>
              </a:rPr>
              <a:t>Frasa</a:t>
            </a:r>
            <a:r>
              <a:rPr lang="en-ID" sz="2800" dirty="0">
                <a:latin typeface="Berlin Sans FB" panose="020E0602020502020306" pitchFamily="34" charset="0"/>
              </a:rPr>
              <a:t> "Di </a:t>
            </a:r>
            <a:r>
              <a:rPr lang="en-ID" sz="2800" dirty="0" err="1">
                <a:latin typeface="Berlin Sans FB" panose="020E0602020502020306" pitchFamily="34" charset="0"/>
              </a:rPr>
              <a:t>dalam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Kristus</a:t>
            </a:r>
            <a:r>
              <a:rPr lang="en-ID" sz="2800" dirty="0">
                <a:latin typeface="Berlin Sans FB" panose="020E0602020502020306" pitchFamily="34" charset="0"/>
              </a:rPr>
              <a:t>" </a:t>
            </a:r>
            <a:r>
              <a:rPr lang="en-ID" sz="2800" dirty="0" err="1">
                <a:latin typeface="Berlin Sans FB" panose="020E0602020502020306" pitchFamily="34" charset="0"/>
              </a:rPr>
              <a:t>digunakan</a:t>
            </a:r>
            <a:r>
              <a:rPr lang="en-ID" sz="2800" dirty="0">
                <a:latin typeface="Berlin Sans FB" panose="020E0602020502020306" pitchFamily="34" charset="0"/>
              </a:rPr>
              <a:t> Paulus </a:t>
            </a:r>
            <a:r>
              <a:rPr lang="en-ID" sz="2800" dirty="0" err="1">
                <a:latin typeface="Berlin Sans FB" panose="020E0602020502020306" pitchFamily="34" charset="0"/>
              </a:rPr>
              <a:t>dalam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suratnya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ini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berulang</a:t>
            </a:r>
            <a:r>
              <a:rPr lang="en-ID" sz="2800" dirty="0">
                <a:latin typeface="Berlin Sans FB" panose="020E0602020502020306" pitchFamily="34" charset="0"/>
              </a:rPr>
              <a:t> kali dan </a:t>
            </a:r>
            <a:r>
              <a:rPr lang="en-ID" sz="2800" dirty="0" err="1">
                <a:latin typeface="Berlin Sans FB" panose="020E0602020502020306" pitchFamily="34" charset="0"/>
              </a:rPr>
              <a:t>lebih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dari</a:t>
            </a:r>
            <a:r>
              <a:rPr lang="en-ID" sz="2800" dirty="0">
                <a:latin typeface="Berlin Sans FB" panose="020E0602020502020306" pitchFamily="34" charset="0"/>
              </a:rPr>
              <a:t> 20 kali. Hal </a:t>
            </a:r>
            <a:r>
              <a:rPr lang="en-ID" sz="2800" dirty="0" err="1">
                <a:latin typeface="Berlin Sans FB" panose="020E0602020502020306" pitchFamily="34" charset="0"/>
              </a:rPr>
              <a:t>ini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menegaskan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pentingnya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untuk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berfokus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kepada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Yesus</a:t>
            </a:r>
            <a:r>
              <a:rPr lang="en-ID" sz="2800" dirty="0">
                <a:latin typeface="Berlin Sans FB" panose="020E0602020502020306" pitchFamily="34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02541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CA63B7-931E-87D6-C489-27B7FE224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0051F-99E2-EE03-5EC2-1FA5F704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Di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suratnya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Paulus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menyatakan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visi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rencana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Allah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berpusat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pada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gereja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Apakah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rencana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Allah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tersebut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bisa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terjadi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  <a:endParaRPr lang="en-ID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55836-3761-0263-A103-F99D6F818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33" y="2070788"/>
            <a:ext cx="8104533" cy="47872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800" dirty="0">
                <a:latin typeface="Berlin Sans FB" panose="020E0602020502020306" pitchFamily="34" charset="0"/>
              </a:rPr>
              <a:t>Orang </a:t>
            </a:r>
            <a:r>
              <a:rPr lang="en-ID" sz="2800" dirty="0" err="1">
                <a:latin typeface="Berlin Sans FB" panose="020E0602020502020306" pitchFamily="34" charset="0"/>
              </a:rPr>
              <a:t>percaya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dipanggil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untuk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bertindak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selaras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dengan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rencana</a:t>
            </a:r>
            <a:r>
              <a:rPr lang="en-ID" sz="2800" dirty="0">
                <a:latin typeface="Berlin Sans FB" panose="020E0602020502020306" pitchFamily="34" charset="0"/>
              </a:rPr>
              <a:t> Ilahi </a:t>
            </a:r>
            <a:r>
              <a:rPr lang="en-ID" sz="2800" dirty="0" err="1">
                <a:latin typeface="Berlin Sans FB" panose="020E0602020502020306" pitchFamily="34" charset="0"/>
              </a:rPr>
              <a:t>ini</a:t>
            </a:r>
            <a:r>
              <a:rPr lang="en-ID" sz="2800" dirty="0">
                <a:latin typeface="Berlin Sans FB" panose="020E0602020502020306" pitchFamily="34" charset="0"/>
              </a:rPr>
              <a:t>, dan </a:t>
            </a:r>
            <a:r>
              <a:rPr lang="en-ID" sz="2800" dirty="0" err="1">
                <a:latin typeface="Berlin Sans FB" panose="020E0602020502020306" pitchFamily="34" charset="0"/>
              </a:rPr>
              <a:t>memberikan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peringatan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kepada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kuasa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kejahatan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bahwa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tujuan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akhir</a:t>
            </a:r>
            <a:r>
              <a:rPr lang="en-ID" sz="2800" dirty="0">
                <a:latin typeface="Berlin Sans FB" panose="020E0602020502020306" pitchFamily="34" charset="0"/>
              </a:rPr>
              <a:t> Allah </a:t>
            </a:r>
            <a:r>
              <a:rPr lang="en-ID" sz="2800" dirty="0" err="1">
                <a:latin typeface="Berlin Sans FB" panose="020E0602020502020306" pitchFamily="34" charset="0"/>
              </a:rPr>
              <a:t>sedang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berlangsung</a:t>
            </a:r>
            <a:r>
              <a:rPr lang="en-ID" sz="2800" dirty="0">
                <a:latin typeface="Berlin Sans FB" panose="020E0602020502020306" pitchFamily="34" charset="0"/>
              </a:rPr>
              <a:t> [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3:10].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latin typeface="Berlin Sans FB" panose="020E0602020502020306" pitchFamily="34" charset="0"/>
              </a:rPr>
              <a:t>Komitmen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rohani</a:t>
            </a:r>
            <a:r>
              <a:rPr lang="en-ID" sz="2800" dirty="0">
                <a:latin typeface="Berlin Sans FB" panose="020E0602020502020306" pitchFamily="34" charset="0"/>
              </a:rPr>
              <a:t> orang </a:t>
            </a:r>
            <a:r>
              <a:rPr lang="en-ID" sz="2800" dirty="0" err="1">
                <a:latin typeface="Berlin Sans FB" panose="020E0602020502020306" pitchFamily="34" charset="0"/>
              </a:rPr>
              <a:t>percaya</a:t>
            </a:r>
            <a:r>
              <a:rPr lang="en-ID" sz="2800" dirty="0">
                <a:latin typeface="Berlin Sans FB" panose="020E0602020502020306" pitchFamily="34" charset="0"/>
              </a:rPr>
              <a:t> di 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dinyalakan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kembali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dengan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cara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mengingatkan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mereka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bahwa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mereka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adalah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bagian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dari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gereja</a:t>
            </a:r>
            <a:r>
              <a:rPr lang="en-ID" sz="2800" dirty="0">
                <a:latin typeface="Berlin Sans FB" panose="020E0602020502020306" pitchFamily="34" charset="0"/>
              </a:rPr>
              <a:t>, yang </a:t>
            </a:r>
            <a:r>
              <a:rPr lang="en-ID" sz="2800" dirty="0" err="1">
                <a:latin typeface="Berlin Sans FB" panose="020E0602020502020306" pitchFamily="34" charset="0"/>
              </a:rPr>
              <a:t>merupakan</a:t>
            </a:r>
            <a:r>
              <a:rPr lang="en-ID" sz="2800" dirty="0">
                <a:latin typeface="Berlin Sans FB" panose="020E0602020502020306" pitchFamily="34" charset="0"/>
              </a:rPr>
              <a:t> inti </a:t>
            </a:r>
            <a:r>
              <a:rPr lang="en-ID" sz="2800" dirty="0" err="1">
                <a:latin typeface="Berlin Sans FB" panose="020E0602020502020306" pitchFamily="34" charset="0"/>
              </a:rPr>
              <a:t>rencana</a:t>
            </a:r>
            <a:r>
              <a:rPr lang="en-ID" sz="2800" dirty="0">
                <a:latin typeface="Berlin Sans FB" panose="020E0602020502020306" pitchFamily="34" charset="0"/>
              </a:rPr>
              <a:t> Allah </a:t>
            </a:r>
            <a:r>
              <a:rPr lang="en-ID" sz="2800" dirty="0" err="1">
                <a:latin typeface="Berlin Sans FB" panose="020E0602020502020306" pitchFamily="34" charset="0"/>
              </a:rPr>
              <a:t>untuk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mempersatukan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segala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sesuatu</a:t>
            </a:r>
            <a:r>
              <a:rPr lang="en-ID" sz="2800" dirty="0">
                <a:latin typeface="Berlin Sans FB" panose="020E0602020502020306" pitchFamily="34" charset="0"/>
              </a:rPr>
              <a:t> di </a:t>
            </a:r>
            <a:r>
              <a:rPr lang="en-ID" sz="2800" dirty="0" err="1">
                <a:latin typeface="Berlin Sans FB" panose="020E0602020502020306" pitchFamily="34" charset="0"/>
              </a:rPr>
              <a:t>dalam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Kristus</a:t>
            </a:r>
            <a:r>
              <a:rPr lang="en-ID" sz="2800" dirty="0">
                <a:latin typeface="Berlin Sans FB" panose="020E0602020502020306" pitchFamily="34" charset="0"/>
              </a:rPr>
              <a:t>. </a:t>
            </a:r>
            <a:r>
              <a:rPr lang="en-ID" sz="2800" dirty="0" err="1">
                <a:latin typeface="Berlin Sans FB" panose="020E0602020502020306" pitchFamily="34" charset="0"/>
              </a:rPr>
              <a:t>Gereja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dimaksudkan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adalah</a:t>
            </a:r>
            <a:r>
              <a:rPr lang="en-ID" sz="2800" dirty="0">
                <a:latin typeface="Berlin Sans FB" panose="020E0602020502020306" pitchFamily="34" charset="0"/>
              </a:rPr>
              <a:t> universal </a:t>
            </a:r>
            <a:r>
              <a:rPr lang="en-ID" sz="2800" dirty="0" err="1">
                <a:latin typeface="Berlin Sans FB" panose="020E0602020502020306" pitchFamily="34" charset="0"/>
              </a:rPr>
              <a:t>atau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secara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luas</a:t>
            </a:r>
            <a:r>
              <a:rPr lang="en-ID" sz="2800" dirty="0">
                <a:latin typeface="Berlin Sans FB" panose="020E0602020502020306" pitchFamily="34" charset="0"/>
              </a:rPr>
              <a:t>, </a:t>
            </a:r>
            <a:r>
              <a:rPr lang="en-ID" sz="2800" dirty="0" err="1">
                <a:latin typeface="Berlin Sans FB" panose="020E0602020502020306" pitchFamily="34" charset="0"/>
              </a:rPr>
              <a:t>bukan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gereja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lokal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semata</a:t>
            </a:r>
            <a:r>
              <a:rPr lang="en-ID" sz="2800" dirty="0">
                <a:latin typeface="Berlin Sans FB" panose="020E0602020502020306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ID" sz="28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410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077E6A-C7C5-F97B-5A0C-6956B3CD0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8AA48-2960-4EC1-27F7-4D0006A09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95061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Paulus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menggunakan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metafora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nyata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menjelaskan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maksud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tujuan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Allah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bagi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gereja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-Nya, di </a:t>
            </a:r>
            <a:r>
              <a:rPr lang="en-ID" sz="36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antaranya</a:t>
            </a:r>
            <a:r>
              <a:rPr lang="en-ID" sz="36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D55B9-DA51-9EE8-6D1A-F75AB80CD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803" y="2345635"/>
            <a:ext cx="7256393" cy="42951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latin typeface="Berlin Sans FB" panose="020E0602020502020306" pitchFamily="34" charset="0"/>
              </a:rPr>
              <a:t>Gereja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sebagai</a:t>
            </a:r>
            <a:r>
              <a:rPr lang="en-ID" sz="2800" dirty="0">
                <a:latin typeface="Berlin Sans FB" panose="020E0602020502020306" pitchFamily="34" charset="0"/>
              </a:rPr>
              <a:t> TUBUH [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1:22-23; 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2:16; 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3:6; 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4:1-16,25; 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5:23,29,30].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latin typeface="Berlin Sans FB" panose="020E0602020502020306" pitchFamily="34" charset="0"/>
              </a:rPr>
              <a:t>Gereja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sebagai</a:t>
            </a:r>
            <a:r>
              <a:rPr lang="en-ID" sz="2800" dirty="0">
                <a:latin typeface="Berlin Sans FB" panose="020E0602020502020306" pitchFamily="34" charset="0"/>
              </a:rPr>
              <a:t> BANGUNAN/BAIT SUCI [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2:19-22].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latin typeface="Berlin Sans FB" panose="020E0602020502020306" pitchFamily="34" charset="0"/>
              </a:rPr>
              <a:t>Gereja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sebagai</a:t>
            </a:r>
            <a:r>
              <a:rPr lang="en-ID" sz="2800" dirty="0">
                <a:latin typeface="Berlin Sans FB" panose="020E0602020502020306" pitchFamily="34" charset="0"/>
              </a:rPr>
              <a:t> PENGANTIN PEREMPUAN [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5:22-27].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2800" dirty="0" err="1">
                <a:latin typeface="Berlin Sans FB" panose="020E0602020502020306" pitchFamily="34" charset="0"/>
              </a:rPr>
              <a:t>Gereja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sebagai</a:t>
            </a:r>
            <a:r>
              <a:rPr lang="en-ID" sz="2800" dirty="0">
                <a:latin typeface="Berlin Sans FB" panose="020E0602020502020306" pitchFamily="34" charset="0"/>
              </a:rPr>
              <a:t> PRAJURIT [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6:10-20].</a:t>
            </a:r>
          </a:p>
        </p:txBody>
      </p:sp>
    </p:spTree>
    <p:extLst>
      <p:ext uri="{BB962C8B-B14F-4D97-AF65-F5344CB8AC3E}">
        <p14:creationId xmlns:p14="http://schemas.microsoft.com/office/powerpoint/2010/main" val="323390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69D08-A166-F593-2537-0B787C1C0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619124"/>
            <a:ext cx="4791074" cy="2809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Surat Paulus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kepada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jemaat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Efesus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adalah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teologi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gereja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terbaik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dan yang paling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sistematis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Namun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kualitas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ini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berarti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bahwa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surat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Efesus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adalah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konstruksi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teologis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dingin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teoretis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terpisah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, dan </a:t>
            </a:r>
            <a:r>
              <a:rPr lang="en-ID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abstrak</a:t>
            </a:r>
            <a:r>
              <a:rPr lang="en-ID" sz="2400" dirty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ECFB7-F40F-50DB-773B-236087C8BFF2}"/>
              </a:ext>
            </a:extLst>
          </p:cNvPr>
          <p:cNvSpPr txBox="1"/>
          <p:nvPr/>
        </p:nvSpPr>
        <p:spPr>
          <a:xfrm>
            <a:off x="4305300" y="3624738"/>
            <a:ext cx="45529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Amasis MT Pro Medium" panose="02040604050005020304" pitchFamily="18" charset="0"/>
              </a:rPr>
              <a:t>Sebaliknya</a:t>
            </a:r>
            <a:r>
              <a:rPr lang="en-ID" sz="2200" dirty="0">
                <a:latin typeface="Amasis MT Pro Medium" panose="02040604050005020304" pitchFamily="18" charset="0"/>
              </a:rPr>
              <a:t>, </a:t>
            </a:r>
            <a:r>
              <a:rPr lang="en-ID" sz="2200" dirty="0" err="1">
                <a:latin typeface="Amasis MT Pro Medium" panose="02040604050005020304" pitchFamily="18" charset="0"/>
              </a:rPr>
              <a:t>surat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itu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menggambarkan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jemaat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dalam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hubungan</a:t>
            </a:r>
            <a:r>
              <a:rPr lang="en-ID" sz="2200" dirty="0">
                <a:latin typeface="Amasis MT Pro Medium" panose="02040604050005020304" pitchFamily="18" charset="0"/>
              </a:rPr>
              <a:t> yang </a:t>
            </a:r>
            <a:r>
              <a:rPr lang="en-ID" sz="2200" dirty="0" err="1">
                <a:latin typeface="Amasis MT Pro Medium" panose="02040604050005020304" pitchFamily="18" charset="0"/>
              </a:rPr>
              <a:t>nyata</a:t>
            </a:r>
            <a:r>
              <a:rPr lang="en-ID" sz="2200" dirty="0">
                <a:latin typeface="Amasis MT Pro Medium" panose="02040604050005020304" pitchFamily="18" charset="0"/>
              </a:rPr>
              <a:t>, </a:t>
            </a:r>
            <a:r>
              <a:rPr lang="en-ID" sz="2200" dirty="0" err="1">
                <a:latin typeface="Amasis MT Pro Medium" panose="02040604050005020304" pitchFamily="18" charset="0"/>
              </a:rPr>
              <a:t>hidup</a:t>
            </a:r>
            <a:r>
              <a:rPr lang="en-ID" sz="2200" dirty="0">
                <a:latin typeface="Amasis MT Pro Medium" panose="02040604050005020304" pitchFamily="18" charset="0"/>
              </a:rPr>
              <a:t>, dan </a:t>
            </a:r>
            <a:r>
              <a:rPr lang="en-ID" sz="2200" dirty="0" err="1">
                <a:latin typeface="Amasis MT Pro Medium" panose="02040604050005020304" pitchFamily="18" charset="0"/>
              </a:rPr>
              <a:t>penuh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kasih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dengan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Pencipta</a:t>
            </a:r>
            <a:r>
              <a:rPr lang="en-ID" sz="2200" dirty="0">
                <a:latin typeface="Amasis MT Pro Medium" panose="02040604050005020304" pitchFamily="18" charset="0"/>
              </a:rPr>
              <a:t> dan </a:t>
            </a:r>
            <a:r>
              <a:rPr lang="en-ID" sz="2200" dirty="0" err="1">
                <a:latin typeface="Amasis MT Pro Medium" panose="02040604050005020304" pitchFamily="18" charset="0"/>
              </a:rPr>
              <a:t>Juruselamatnya</a:t>
            </a:r>
            <a:r>
              <a:rPr lang="en-ID" sz="2200" dirty="0">
                <a:latin typeface="Amasis MT Pro Medium" panose="02040604050005020304" pitchFamily="18" charset="0"/>
              </a:rPr>
              <a:t>, </a:t>
            </a:r>
            <a:r>
              <a:rPr lang="en-ID" sz="2200" dirty="0" err="1">
                <a:latin typeface="Amasis MT Pro Medium" panose="02040604050005020304" pitchFamily="18" charset="0"/>
              </a:rPr>
              <a:t>Tuhan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Yesus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Kristus</a:t>
            </a:r>
            <a:r>
              <a:rPr lang="en-ID" sz="2200" dirty="0">
                <a:latin typeface="Amasis MT Pro Medium" panose="02040604050005020304" pitchFamily="18" charset="0"/>
              </a:rPr>
              <a:t>, </a:t>
            </a:r>
            <a:r>
              <a:rPr lang="en-ID" sz="2200" dirty="0" err="1">
                <a:latin typeface="Amasis MT Pro Medium" panose="02040604050005020304" pitchFamily="18" charset="0"/>
              </a:rPr>
              <a:t>dengan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hasilnya</a:t>
            </a:r>
            <a:r>
              <a:rPr lang="en-ID" sz="2200" dirty="0">
                <a:latin typeface="Amasis MT Pro Medium" panose="02040604050005020304" pitchFamily="18" charset="0"/>
              </a:rPr>
              <a:t> orang Kristen yang </a:t>
            </a:r>
            <a:r>
              <a:rPr lang="en-ID" sz="2200" dirty="0" err="1">
                <a:latin typeface="Amasis MT Pro Medium" panose="02040604050005020304" pitchFamily="18" charset="0"/>
              </a:rPr>
              <a:t>hidup</a:t>
            </a:r>
            <a:r>
              <a:rPr lang="en-ID" sz="2200" dirty="0">
                <a:latin typeface="Amasis MT Pro Medium" panose="02040604050005020304" pitchFamily="18" charset="0"/>
              </a:rPr>
              <a:t> di dunia </a:t>
            </a:r>
            <a:r>
              <a:rPr lang="en-ID" sz="2200" dirty="0" err="1">
                <a:latin typeface="Amasis MT Pro Medium" panose="02040604050005020304" pitchFamily="18" charset="0"/>
              </a:rPr>
              <a:t>nyata</a:t>
            </a:r>
            <a:r>
              <a:rPr lang="en-ID" sz="2200" dirty="0">
                <a:latin typeface="Amasis MT Pro Medium" panose="02040604050005020304" pitchFamily="18" charset="0"/>
              </a:rPr>
              <a:t> dan yang </a:t>
            </a:r>
            <a:r>
              <a:rPr lang="en-ID" sz="2200" dirty="0" err="1">
                <a:latin typeface="Amasis MT Pro Medium" panose="02040604050005020304" pitchFamily="18" charset="0"/>
              </a:rPr>
              <a:t>menyelesaikan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misi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besar</a:t>
            </a:r>
            <a:r>
              <a:rPr lang="en-ID" sz="2200" dirty="0">
                <a:latin typeface="Amasis MT Pro Medium" panose="02040604050005020304" pitchFamily="18" charset="0"/>
              </a:rPr>
              <a:t> </a:t>
            </a:r>
            <a:r>
              <a:rPr lang="en-ID" sz="2200" dirty="0" err="1">
                <a:latin typeface="Amasis MT Pro Medium" panose="02040604050005020304" pitchFamily="18" charset="0"/>
              </a:rPr>
              <a:t>jemaat</a:t>
            </a:r>
            <a:r>
              <a:rPr lang="en-ID" sz="2200" dirty="0">
                <a:latin typeface="Amasis MT Pro Medium" panose="020406040500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6EAFF-6FF3-C992-2D96-B858BC645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4" y="253915"/>
            <a:ext cx="2009775" cy="3069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35A54-0E8E-9967-CB65-5FF233F1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4091463"/>
            <a:ext cx="3743325" cy="23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DFB5F7-B9D8-7A74-D8F8-4D66E41D6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3" b="1257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43208-0899-9CBF-A59A-14EA98571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1" y="3752850"/>
            <a:ext cx="9024730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INGATLAH! 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yang menjadi </a:t>
            </a:r>
            <a:r>
              <a:rPr lang="en-ID" sz="2600" dirty="0" err="1">
                <a:latin typeface="Gill Sans Nova Cond XBd" panose="020B0A06020104020203" pitchFamily="34" charset="0"/>
              </a:rPr>
              <a:t>bagian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Gereja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, di mana Allah </a:t>
            </a:r>
            <a:r>
              <a:rPr lang="en-ID" sz="2600" dirty="0" err="1">
                <a:latin typeface="Gill Sans Nova Cond XBd" panose="020B0A06020104020203" pitchFamily="34" charset="0"/>
              </a:rPr>
              <a:t>sedang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menyatukan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suatu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komunitas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berbagai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bangsa</a:t>
            </a:r>
            <a:r>
              <a:rPr lang="en-ID" sz="2600" dirty="0">
                <a:latin typeface="Gill Sans Nova Cond XBd" panose="020B0A06020104020203" pitchFamily="34" charset="0"/>
              </a:rPr>
              <a:t>, multi </a:t>
            </a:r>
            <a:r>
              <a:rPr lang="en-ID" sz="2600" dirty="0" err="1">
                <a:latin typeface="Gill Sans Nova Cond XBd" panose="020B0A06020104020203" pitchFamily="34" charset="0"/>
              </a:rPr>
              <a:t>bahasa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antarbudaya</a:t>
            </a:r>
            <a:r>
              <a:rPr lang="en-ID" sz="2600" dirty="0">
                <a:latin typeface="Gill Sans Nova Cond XBd" panose="020B0A06020104020203" pitchFamily="34" charset="0"/>
              </a:rPr>
              <a:t> [Wahyu 14:6-7] yang </a:t>
            </a:r>
            <a:r>
              <a:rPr lang="en-ID" sz="2600" dirty="0" err="1">
                <a:latin typeface="Gill Sans Nova Cond XBd" panose="020B0A06020104020203" pitchFamily="34" charset="0"/>
              </a:rPr>
              <a:t>menuju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kepada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pemenuhan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rencana</a:t>
            </a:r>
            <a:r>
              <a:rPr lang="en-ID" sz="2600" dirty="0">
                <a:latin typeface="Gill Sans Nova Cond XBd" panose="020B0A06020104020203" pitchFamily="34" charset="0"/>
              </a:rPr>
              <a:t>-Nya </a:t>
            </a:r>
            <a:r>
              <a:rPr lang="en-ID" sz="26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mempersatukan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segala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sesuatu</a:t>
            </a:r>
            <a:r>
              <a:rPr lang="en-ID" sz="2600" dirty="0">
                <a:latin typeface="Gill Sans Nova Cond Ultra Bold" panose="020B0B04020104020203" pitchFamily="34" charset="0"/>
              </a:rPr>
              <a:t> di </a:t>
            </a:r>
            <a:r>
              <a:rPr lang="en-ID" sz="26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[</a:t>
            </a:r>
            <a:r>
              <a:rPr lang="en-ID" sz="2600" dirty="0" err="1">
                <a:latin typeface="Gill Sans Nova Cond XBd" panose="020B0A06020104020203" pitchFamily="34" charset="0"/>
              </a:rPr>
              <a:t>Efesus</a:t>
            </a:r>
            <a:r>
              <a:rPr lang="en-ID" sz="2600" dirty="0">
                <a:latin typeface="Gill Sans Nova Cond XBd" panose="020B0A06020104020203" pitchFamily="34" charset="0"/>
              </a:rPr>
              <a:t> 1:9-10]. </a:t>
            </a:r>
          </a:p>
          <a:p>
            <a:pPr marL="0" indent="0">
              <a:buNone/>
            </a:pP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Karena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harus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berusaha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bekerja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selaras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rencana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besar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 Allah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ini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3990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2847E-0FB4-6E9E-EF1C-599A5F2E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EEB6E-6677-0C9C-BCD9-B43AEE3E7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2FC9A-99DA-D148-B8F1-A53D0E39F8F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1DEB85-A5DF-9F9E-4695-46C3824C104A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D8265-CC64-61F9-4D22-F2C75694DE82}"/>
              </a:ext>
            </a:extLst>
          </p:cNvPr>
          <p:cNvSpPr/>
          <p:nvPr/>
        </p:nvSpPr>
        <p:spPr>
          <a:xfrm>
            <a:off x="356026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ED45A-4134-C480-64A3-CC87153E1F4B}"/>
              </a:ext>
            </a:extLst>
          </p:cNvPr>
          <p:cNvSpPr/>
          <p:nvPr/>
        </p:nvSpPr>
        <p:spPr>
          <a:xfrm>
            <a:off x="341736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76796-1667-9BC2-5EEE-0ACBB4123226}"/>
              </a:ext>
            </a:extLst>
          </p:cNvPr>
          <p:cNvSpPr/>
          <p:nvPr/>
        </p:nvSpPr>
        <p:spPr>
          <a:xfrm>
            <a:off x="360788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98B23-287F-9023-5CA1-7981DB5DA552}"/>
              </a:ext>
            </a:extLst>
          </p:cNvPr>
          <p:cNvSpPr/>
          <p:nvPr/>
        </p:nvSpPr>
        <p:spPr>
          <a:xfrm>
            <a:off x="341462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E52615-286A-7E6B-B575-FD28E80536D7}"/>
              </a:ext>
            </a:extLst>
          </p:cNvPr>
          <p:cNvSpPr/>
          <p:nvPr/>
        </p:nvSpPr>
        <p:spPr>
          <a:xfrm>
            <a:off x="341462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C8F7D0-CF8F-C9D5-8F76-5C2DFC0FD219}"/>
              </a:ext>
            </a:extLst>
          </p:cNvPr>
          <p:cNvSpPr txBox="1"/>
          <p:nvPr/>
        </p:nvSpPr>
        <p:spPr>
          <a:xfrm>
            <a:off x="1219196" y="1273978"/>
            <a:ext cx="758306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Tw Cen MT Condensed Extra Bold" panose="020B0803020202020204" pitchFamily="34" charset="0"/>
              </a:rPr>
              <a:t>Dibutuhkan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intervensi</a:t>
            </a:r>
            <a:r>
              <a:rPr lang="en-ID" sz="2400" dirty="0">
                <a:latin typeface="Tw Cen MT Condensed Extra Bold" panose="020B0803020202020204" pitchFamily="34" charset="0"/>
              </a:rPr>
              <a:t> Allah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berdaulat</a:t>
            </a:r>
            <a:r>
              <a:rPr lang="en-ID" sz="2400" dirty="0">
                <a:latin typeface="Tw Cen MT Condensed Extra Bold" panose="020B0803020202020204" pitchFamily="34" charset="0"/>
              </a:rPr>
              <a:t> agar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yakin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benar-benar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bertobat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spiritualisme</a:t>
            </a:r>
            <a:r>
              <a:rPr lang="en-ID" sz="2400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BF5522-5FA6-EAB5-E1C0-90DB418FA911}"/>
              </a:ext>
            </a:extLst>
          </p:cNvPr>
          <p:cNvSpPr txBox="1"/>
          <p:nvPr/>
        </p:nvSpPr>
        <p:spPr>
          <a:xfrm>
            <a:off x="1219196" y="2345115"/>
            <a:ext cx="7564015" cy="830997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Tw Cen MT Condensed Extra Bold" panose="020B0803020202020204" pitchFamily="34" charset="0"/>
              </a:rPr>
              <a:t>Di mana-mana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pekabaran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Injil</a:t>
            </a:r>
            <a:r>
              <a:rPr lang="en-ID" sz="2400" dirty="0"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kemajuannya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selalu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mendapat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perlawanan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Injil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dihentikan</a:t>
            </a:r>
            <a:r>
              <a:rPr lang="en-ID" sz="2400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2EB57-B7D9-29F5-BEDB-D6AC1F3670FC}"/>
              </a:ext>
            </a:extLst>
          </p:cNvPr>
          <p:cNvSpPr txBox="1"/>
          <p:nvPr/>
        </p:nvSpPr>
        <p:spPr>
          <a:xfrm>
            <a:off x="1200143" y="3309848"/>
            <a:ext cx="7583068" cy="1107996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Tema Paulus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surat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Efesus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yaitu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Kristus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kasih</a:t>
            </a:r>
            <a:r>
              <a:rPr lang="en-ID" sz="2200" dirty="0">
                <a:latin typeface="Impact" panose="020B0806030902050204" pitchFamily="34" charset="0"/>
              </a:rPr>
              <a:t>-Nya </a:t>
            </a:r>
            <a:r>
              <a:rPr lang="en-ID" sz="2200" dirty="0" err="1">
                <a:latin typeface="Impact" panose="020B0806030902050204" pitchFamily="34" charset="0"/>
              </a:rPr>
              <a:t>bagi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jemaat</a:t>
            </a:r>
            <a:r>
              <a:rPr lang="en-ID" sz="2200" dirty="0">
                <a:latin typeface="Impact" panose="020B0806030902050204" pitchFamily="34" charset="0"/>
              </a:rPr>
              <a:t>-Nya, dan </a:t>
            </a:r>
            <a:r>
              <a:rPr lang="en-ID" sz="2200" dirty="0" err="1">
                <a:latin typeface="Impact" panose="020B0806030902050204" pitchFamily="34" charset="0"/>
              </a:rPr>
              <a:t>karya</a:t>
            </a:r>
            <a:r>
              <a:rPr lang="en-ID" sz="2200" dirty="0">
                <a:latin typeface="Impact" panose="020B0806030902050204" pitchFamily="34" charset="0"/>
              </a:rPr>
              <a:t>-Nya </a:t>
            </a:r>
            <a:r>
              <a:rPr lang="en-ID" sz="2200" dirty="0" err="1">
                <a:latin typeface="Impact" panose="020B0806030902050204" pitchFamily="34" charset="0"/>
              </a:rPr>
              <a:t>melalui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jemaat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keselamatan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umat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manusia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F0AB8B-AF64-7FB4-FE53-B0C196903AA9}"/>
              </a:ext>
            </a:extLst>
          </p:cNvPr>
          <p:cNvSpPr txBox="1"/>
          <p:nvPr/>
        </p:nvSpPr>
        <p:spPr>
          <a:xfrm>
            <a:off x="1218648" y="4535691"/>
            <a:ext cx="7564015" cy="830997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Surat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Efesus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merefleksikan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secara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luas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tentang</a:t>
            </a:r>
            <a:r>
              <a:rPr lang="en-ID" sz="2400" b="1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tema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keselamatan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Allah yang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ditawarkan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di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dalam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400" dirty="0" err="1">
                <a:latin typeface="Impact" panose="020B0806030902050204" pitchFamily="34" charset="0"/>
                <a:cs typeface="Aharoni" panose="02010803020104030203" pitchFamily="2" charset="-79"/>
              </a:rPr>
              <a:t>Kristus</a:t>
            </a:r>
            <a:r>
              <a:rPr lang="en-ID" sz="2400" dirty="0"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F6CD83-8D10-EC36-76FD-C3E3A7160441}"/>
              </a:ext>
            </a:extLst>
          </p:cNvPr>
          <p:cNvSpPr txBox="1"/>
          <p:nvPr/>
        </p:nvSpPr>
        <p:spPr>
          <a:xfrm>
            <a:off x="1233212" y="5415556"/>
            <a:ext cx="7569052" cy="110799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Allah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sedang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menyatukan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suatu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komunitas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berbagai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bangsa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multi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bahasa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antarbudaya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mempersatukan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segala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sesuatu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endParaRPr lang="en-ID" sz="2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0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1A8A3-6472-6540-0678-C833E3B2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26745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PAULUS, EVANGELIS KE EFESUS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25 </a:t>
            </a: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4F66E-FC95-26FF-60FB-F747B040C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51" y="3642279"/>
            <a:ext cx="8521192" cy="31142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salah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satu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beberapa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kota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besar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Kekaisaran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Romawi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jumlah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penduduk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sekitar</a:t>
            </a:r>
            <a:r>
              <a:rPr lang="en-ID" sz="28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 250.000. </a:t>
            </a:r>
          </a:p>
          <a:p>
            <a:pPr marL="0" indent="0">
              <a:buNone/>
            </a:pP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merupakan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ibu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kota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salah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satu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provinsi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paling kaya di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Kekaisaran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Romawi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yaitu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provinsi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Asia, yang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mencakup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sebagian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besar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wilayah yang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kenal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saat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Asia Kecil.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BFC57C-FE28-0F37-73A8-8E8B09348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20"/>
          <a:stretch/>
        </p:blipFill>
        <p:spPr>
          <a:xfrm>
            <a:off x="1325195" y="1622745"/>
            <a:ext cx="6559826" cy="19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2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8206E-50A2-1505-5AE2-6B1F3BB2B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6" r="4022" b="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74600-1CFB-3F6E-C607-47930D93B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7426" y="874645"/>
            <a:ext cx="4172261" cy="5870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800" dirty="0" err="1">
                <a:latin typeface="Berlin Sans FB" panose="020E0602020502020306" pitchFamily="34" charset="0"/>
              </a:rPr>
              <a:t>Penduduk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kota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Efesus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menyembah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banyak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dewa</a:t>
            </a:r>
            <a:r>
              <a:rPr lang="en-ID" sz="2800" dirty="0">
                <a:latin typeface="Berlin Sans FB" panose="020E0602020502020306" pitchFamily="34" charset="0"/>
              </a:rPr>
              <a:t>, di </a:t>
            </a:r>
            <a:r>
              <a:rPr lang="en-ID" sz="2800" dirty="0" err="1">
                <a:latin typeface="Berlin Sans FB" panose="020E0602020502020306" pitchFamily="34" charset="0"/>
              </a:rPr>
              <a:t>antaranya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dewi</a:t>
            </a:r>
            <a:r>
              <a:rPr lang="en-ID" sz="2800" dirty="0">
                <a:latin typeface="Berlin Sans FB" panose="020E0602020502020306" pitchFamily="34" charset="0"/>
              </a:rPr>
              <a:t> Artemis yang </a:t>
            </a:r>
            <a:r>
              <a:rPr lang="en-ID" sz="2800" dirty="0" err="1">
                <a:latin typeface="Berlin Sans FB" panose="020E0602020502020306" pitchFamily="34" charset="0"/>
              </a:rPr>
              <a:t>dianggap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sebagai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dewi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penjaga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kota</a:t>
            </a:r>
            <a:r>
              <a:rPr lang="en-ID" sz="2800" dirty="0">
                <a:latin typeface="Berlin Sans FB" panose="020E0602020502020306" pitchFamily="34" charset="0"/>
              </a:rPr>
              <a:t>, dan </a:t>
            </a:r>
            <a:r>
              <a:rPr lang="en-ID" sz="2800" dirty="0" err="1">
                <a:latin typeface="Berlin Sans FB" panose="020E0602020502020306" pitchFamily="34" charset="0"/>
              </a:rPr>
              <a:t>merupakan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ilah</a:t>
            </a:r>
            <a:r>
              <a:rPr lang="en-ID" sz="2800" dirty="0">
                <a:latin typeface="Berlin Sans FB" panose="020E0602020502020306" pitchFamily="34" charset="0"/>
              </a:rPr>
              <a:t> yang </a:t>
            </a:r>
            <a:r>
              <a:rPr lang="en-ID" sz="2800" dirty="0" err="1">
                <a:latin typeface="Berlin Sans FB" panose="020E0602020502020306" pitchFamily="34" charset="0"/>
              </a:rPr>
              <a:t>tertinggi</a:t>
            </a:r>
            <a:r>
              <a:rPr lang="en-ID" sz="2800" dirty="0">
                <a:latin typeface="Berlin Sans FB" panose="020E0602020502020306" pitchFamily="34" charset="0"/>
              </a:rPr>
              <a:t>.</a:t>
            </a:r>
          </a:p>
          <a:p>
            <a:pPr marL="0" indent="0">
              <a:buNone/>
            </a:pP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Penyembahan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Artemis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merupakan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fokus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berbagai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upacara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kemasyarakatan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perlombaan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atletik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perayaan-perayaan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tahunan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lainnya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[</a:t>
            </a:r>
            <a:r>
              <a:rPr lang="en-ID" sz="2800" b="1" dirty="0" err="1">
                <a:solidFill>
                  <a:srgbClr val="002060"/>
                </a:solidFill>
                <a:latin typeface="Franklin Gothic Medium Cond" panose="020B0606030402020204" pitchFamily="34" charset="0"/>
              </a:rPr>
              <a:t>Kisah</a:t>
            </a:r>
            <a:r>
              <a:rPr lang="en-ID" sz="2800" b="1" dirty="0">
                <a:solidFill>
                  <a:srgbClr val="002060"/>
                </a:solidFill>
                <a:latin typeface="Franklin Gothic Medium Cond" panose="020B0606030402020204" pitchFamily="34" charset="0"/>
              </a:rPr>
              <a:t> Para Rasul 19:24,35].</a:t>
            </a:r>
          </a:p>
        </p:txBody>
      </p:sp>
    </p:spTree>
    <p:extLst>
      <p:ext uri="{BB962C8B-B14F-4D97-AF65-F5344CB8AC3E}">
        <p14:creationId xmlns:p14="http://schemas.microsoft.com/office/powerpoint/2010/main" val="1003122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6075" y="-1"/>
            <a:ext cx="7817925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53E5EA-4181-EF3D-1A2C-658447AF7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98" y="2342501"/>
            <a:ext cx="3659732" cy="2689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40129-525E-328E-DE6F-3F4879AA1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857" y="674332"/>
            <a:ext cx="4147930" cy="571474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Kisah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tujuh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tukang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jampi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Yahudi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mencoba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mengusir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mencampuradukan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nama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dan 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mantra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justru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mendapat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serangan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balik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roh-roh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usaha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terbukti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sebuah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penyesatan</a:t>
            </a:r>
            <a:r>
              <a:rPr lang="en-ID" sz="3200" dirty="0"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latin typeface="Tw Cen MT Condensed Extra Bold" panose="020B0803020202020204" pitchFamily="34" charset="0"/>
              </a:rPr>
              <a:t>Kisah</a:t>
            </a:r>
            <a:r>
              <a:rPr lang="en-ID" sz="3200" dirty="0">
                <a:latin typeface="Tw Cen MT Condensed Extra Bold" panose="020B0803020202020204" pitchFamily="34" charset="0"/>
              </a:rPr>
              <a:t> Para Rasul 19:13-16].</a:t>
            </a:r>
          </a:p>
        </p:txBody>
      </p:sp>
    </p:spTree>
    <p:extLst>
      <p:ext uri="{BB962C8B-B14F-4D97-AF65-F5344CB8AC3E}">
        <p14:creationId xmlns:p14="http://schemas.microsoft.com/office/powerpoint/2010/main" val="3297197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65DE0A-B8C5-2BC8-813D-7C6856CB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21" y="871789"/>
            <a:ext cx="3682387" cy="21602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BA928B-0550-DA0F-0E5D-34718E3889FC}"/>
              </a:ext>
            </a:extLst>
          </p:cNvPr>
          <p:cNvSpPr txBox="1"/>
          <p:nvPr/>
        </p:nvSpPr>
        <p:spPr>
          <a:xfrm>
            <a:off x="376858" y="613067"/>
            <a:ext cx="49372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Gill Sans Nova Cond XBd" panose="020B0A06020104020203" pitchFamily="34" charset="0"/>
              </a:rPr>
              <a:t>Peristiwa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ini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membuka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mata</a:t>
            </a:r>
            <a:r>
              <a:rPr lang="en-ID" sz="2800" dirty="0">
                <a:latin typeface="Gill Sans Nova Cond XBd" panose="020B0A06020104020203" pitchFamily="34" charset="0"/>
              </a:rPr>
              <a:t> orang </a:t>
            </a:r>
            <a:r>
              <a:rPr lang="en-ID" sz="2800" dirty="0" err="1">
                <a:latin typeface="Gill Sans Nova Cond XBd" panose="020B0A06020104020203" pitchFamily="34" charset="0"/>
              </a:rPr>
              <a:t>banyak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kepada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kebenaran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membuat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nama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Yesus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semakin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dimasyurkan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banyak</a:t>
            </a:r>
            <a:r>
              <a:rPr lang="en-ID" sz="2800" dirty="0">
                <a:latin typeface="Gill Sans Nova Cond XBd" panose="020B0A06020104020203" pitchFamily="34" charset="0"/>
              </a:rPr>
              <a:t> orang menjadi </a:t>
            </a:r>
            <a:r>
              <a:rPr lang="en-ID" sz="2800" dirty="0" err="1">
                <a:latin typeface="Gill Sans Nova Cond XBd" panose="020B0A06020104020203" pitchFamily="34" charset="0"/>
              </a:rPr>
              <a:t>percaya</a:t>
            </a:r>
            <a:r>
              <a:rPr lang="en-ID" sz="2800" dirty="0">
                <a:latin typeface="Gill Sans Nova Cond XBd" panose="020B0A06020104020203" pitchFamily="34" charset="0"/>
              </a:rPr>
              <a:t> [</a:t>
            </a:r>
            <a:r>
              <a:rPr lang="en-ID" sz="2800" dirty="0" err="1">
                <a:latin typeface="Gill Sans Nova Cond XBd" panose="020B0A06020104020203" pitchFamily="34" charset="0"/>
              </a:rPr>
              <a:t>Kisah</a:t>
            </a:r>
            <a:r>
              <a:rPr lang="en-ID" sz="2800" dirty="0">
                <a:latin typeface="Gill Sans Nova Cond XBd" panose="020B0A06020104020203" pitchFamily="34" charset="0"/>
              </a:rPr>
              <a:t> Para Rasul 19:17].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CE47C-A1DE-A0E4-10B7-881DA5853C47}"/>
              </a:ext>
            </a:extLst>
          </p:cNvPr>
          <p:cNvSpPr txBox="1"/>
          <p:nvPr/>
        </p:nvSpPr>
        <p:spPr>
          <a:xfrm>
            <a:off x="500269" y="3825999"/>
            <a:ext cx="7957931" cy="26776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Peristiwa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juga menjadi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pengaruh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besar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bagi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beberapa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orang yang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sudah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menjadi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percaya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secara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sukarela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membakar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kitab-kitab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sihir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mereka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di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hadapan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FF00"/>
                </a:solidFill>
                <a:latin typeface="Impact" panose="020B0806030902050204" pitchFamily="34" charset="0"/>
              </a:rPr>
              <a:t>umum</a:t>
            </a:r>
            <a:r>
              <a:rPr lang="en-ID" sz="28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yang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bernilai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kira-kira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"lima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puluh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ribu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uang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perak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" [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Kisah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Para Rasul 19:19]. 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Kalau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dirupiahkan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saat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kira-kira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Rp. 20 </a:t>
            </a:r>
            <a:r>
              <a:rPr lang="en-ID" sz="28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milyar</a:t>
            </a:r>
            <a:r>
              <a:rPr lang="en-ID" sz="28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2477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920DB-05C9-161A-66BE-DE87C54E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en-ID" sz="4000" dirty="0">
                <a:latin typeface="Impact" panose="020B0806030902050204" pitchFamily="34" charset="0"/>
              </a:rPr>
              <a:t>Clinton E. Arnold, "Ephesians", </a:t>
            </a:r>
            <a:r>
              <a:rPr lang="en-ID" sz="4000" dirty="0" err="1">
                <a:latin typeface="Impact" panose="020B0806030902050204" pitchFamily="34" charset="0"/>
              </a:rPr>
              <a:t>hal</a:t>
            </a:r>
            <a:r>
              <a:rPr lang="en-ID" sz="4000" dirty="0">
                <a:latin typeface="Impact" panose="020B0806030902050204" pitchFamily="34" charset="0"/>
              </a:rPr>
              <a:t>. 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AC65E-208F-219C-4809-502AE2E3B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1" r="5878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D2A75-07F3-BE43-7E85-78145F69A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813" y="2690639"/>
            <a:ext cx="5155096" cy="3822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"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Dibutuhkan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intervensi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Allah yang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berdaulat</a:t>
            </a:r>
            <a:r>
              <a:rPr lang="en-ID" sz="3000" dirty="0">
                <a:latin typeface="Tw Cen MT Condensed Extra Bold" panose="020B0803020202020204" pitchFamily="34" charset="0"/>
              </a:rPr>
              <a:t> agar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cukup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yakin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benar-benar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bertobat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menggunakan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jimat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sihir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permohonan-permohonan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dewa-dewa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cara-cara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tradisional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mendapatkan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3000" dirty="0">
                <a:latin typeface="Tw Cen MT Condensed Extra Bold" panose="020B0803020202020204" pitchFamily="34" charset="0"/>
              </a:rPr>
              <a:t> spiritual".</a:t>
            </a:r>
          </a:p>
        </p:txBody>
      </p:sp>
    </p:spTree>
    <p:extLst>
      <p:ext uri="{BB962C8B-B14F-4D97-AF65-F5344CB8AC3E}">
        <p14:creationId xmlns:p14="http://schemas.microsoft.com/office/powerpoint/2010/main" val="2826610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A2CAB-E170-3650-25A6-09972ACFA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3" r="1150" b="1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5A335-7F07-DA2D-3E75-08D0E09C6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7754" y="2544418"/>
            <a:ext cx="3754699" cy="408829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  <a:cs typeface="Aharoni" panose="02010803020104030203" pitchFamily="2" charset="-79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  <a:cs typeface="Aharoni" panose="02010803020104030203" pitchFamily="2" charset="-79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  <a:cs typeface="Aharoni" panose="02010803020104030203" pitchFamily="2" charset="-79"/>
              </a:rPr>
              <a:t>menghancurkan</a:t>
            </a:r>
            <a:r>
              <a:rPr lang="en-ID" sz="3000" dirty="0"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  <a:cs typeface="Aharoni" panose="02010803020104030203" pitchFamily="2" charset="-79"/>
              </a:rPr>
              <a:t>perpustakaan</a:t>
            </a:r>
            <a:r>
              <a:rPr lang="en-ID" sz="3000" dirty="0">
                <a:latin typeface="Franklin Gothic Demi Cond" panose="020B0706030402020204" pitchFamily="34" charset="0"/>
                <a:cs typeface="Aharoni" panose="02010803020104030203" pitchFamily="2" charset="-79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  <a:cs typeface="Aharoni" panose="02010803020104030203" pitchFamily="2" charset="-79"/>
              </a:rPr>
              <a:t>harta</a:t>
            </a:r>
            <a:r>
              <a:rPr lang="en-ID" sz="3000" dirty="0"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  <a:cs typeface="Aharoni" panose="02010803020104030203" pitchFamily="2" charset="-79"/>
              </a:rPr>
              <a:t>benda</a:t>
            </a:r>
            <a:r>
              <a:rPr lang="en-ID" sz="3000" dirty="0">
                <a:latin typeface="Franklin Gothic Demi Cond" panose="020B0706030402020204" pitchFamily="34" charset="0"/>
                <a:cs typeface="Aharoni" panose="02010803020104030203" pitchFamily="2" charset="-79"/>
              </a:rPr>
              <a:t> orang lain, </a:t>
            </a:r>
            <a:r>
              <a:rPr lang="en-ID" sz="3000" dirty="0" err="1">
                <a:latin typeface="Franklin Gothic Demi Cond" panose="020B0706030402020204" pitchFamily="34" charset="0"/>
                <a:cs typeface="Aharoni" panose="02010803020104030203" pitchFamily="2" charset="-79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membakar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 kitab-kitab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sihir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sendiri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, kitab-kitab yang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gunakan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sendiri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menjalankan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 agama pagan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mereka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  <a:cs typeface="Aharoni" panose="02010803020104030203" pitchFamily="2" charset="-79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4AD8D-C25E-41B5-4088-38A1CD2B8EEB}"/>
              </a:ext>
            </a:extLst>
          </p:cNvPr>
          <p:cNvSpPr txBox="1"/>
          <p:nvPr/>
        </p:nvSpPr>
        <p:spPr>
          <a:xfrm>
            <a:off x="514669" y="562336"/>
            <a:ext cx="8337784" cy="156966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Pembakaran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kitab-kitab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merupakan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tindakan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sukarela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berasal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paganisme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sihir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dan yang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Tw Cen MT Condensed Extra Bold" panose="020B0803020202020204" pitchFamily="34" charset="0"/>
              </a:rPr>
              <a:t>memeluk</a:t>
            </a:r>
            <a:r>
              <a:rPr lang="en-ID" sz="3200" dirty="0">
                <a:solidFill>
                  <a:srgbClr val="FFFF00"/>
                </a:solidFill>
                <a:latin typeface="Tw Cen MT Condensed Extra Bold" panose="020B0803020202020204" pitchFamily="34" charset="0"/>
              </a:rPr>
              <a:t> agama Kristen. </a:t>
            </a:r>
          </a:p>
        </p:txBody>
      </p:sp>
    </p:spTree>
    <p:extLst>
      <p:ext uri="{BB962C8B-B14F-4D97-AF65-F5344CB8AC3E}">
        <p14:creationId xmlns:p14="http://schemas.microsoft.com/office/powerpoint/2010/main" val="1183621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1975</Words>
  <Application>Microsoft Office PowerPoint</Application>
  <PresentationFormat>On-screen Show (4:3)</PresentationFormat>
  <Paragraphs>94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Aharoni</vt:lpstr>
      <vt:lpstr>Amasis MT Pro Black</vt:lpstr>
      <vt:lpstr>Amasis MT Pro Medium</vt:lpstr>
      <vt:lpstr>Arial</vt:lpstr>
      <vt:lpstr>Berlin Sans FB</vt:lpstr>
      <vt:lpstr>Bernard MT Condensed</vt:lpstr>
      <vt:lpstr>Calibri</vt:lpstr>
      <vt:lpstr>Calibri Light</vt:lpstr>
      <vt:lpstr>Franklin Gothic Demi Cond</vt:lpstr>
      <vt:lpstr>Franklin Gothic Medium Cond</vt:lpstr>
      <vt:lpstr>Gill Sans Nova Cond Ultra Bold</vt:lpstr>
      <vt:lpstr>Gill Sans Nova Cond XBd</vt:lpstr>
      <vt:lpstr>Impact</vt:lpstr>
      <vt:lpstr>Tw Cen MT Condensed Extra Bold</vt:lpstr>
      <vt:lpstr>Wingdings</vt:lpstr>
      <vt:lpstr>Office Theme</vt:lpstr>
      <vt:lpstr>PAULUS DAN JEMAAT EFESUS</vt:lpstr>
      <vt:lpstr>EFESUS 1 : 9, 10</vt:lpstr>
      <vt:lpstr>PowerPoint Presentation</vt:lpstr>
      <vt:lpstr>PAULUS, EVANGELIS KE EFESUS Minggu, 25 Juni 2023</vt:lpstr>
      <vt:lpstr>PowerPoint Presentation</vt:lpstr>
      <vt:lpstr>PowerPoint Presentation</vt:lpstr>
      <vt:lpstr>PowerPoint Presentation</vt:lpstr>
      <vt:lpstr>Clinton E. Arnold, "Ephesians", hal. 34</vt:lpstr>
      <vt:lpstr>PowerPoint Presentation</vt:lpstr>
      <vt:lpstr>PowerPoint Presentation</vt:lpstr>
      <vt:lpstr>HURA-HARA DI GEDUNG KESENIAN Senin, 26 Juni 2023</vt:lpstr>
      <vt:lpstr>PowerPoint Presentation</vt:lpstr>
      <vt:lpstr>PowerPoint Presentation</vt:lpstr>
      <vt:lpstr>PowerPoint Presentation</vt:lpstr>
      <vt:lpstr>PowerPoint Presentation</vt:lpstr>
      <vt:lpstr>MENDENGARKAN SURAT UNTUK JEMAAT EFESUS Selasa, 27 Juni 2023</vt:lpstr>
      <vt:lpstr>PowerPoint Presentation</vt:lpstr>
      <vt:lpstr>GARIS BESAR SURAT EFESUS :</vt:lpstr>
      <vt:lpstr>GARIS BESAR SURAT EFESUS :</vt:lpstr>
      <vt:lpstr>PowerPoint Presentation</vt:lpstr>
      <vt:lpstr>EFESUS PADA MASA ITU Rabu, 28 Juni 2023</vt:lpstr>
      <vt:lpstr>PowerPoint Presentation</vt:lpstr>
      <vt:lpstr>PowerPoint Presentation</vt:lpstr>
      <vt:lpstr>PowerPoint Presentation</vt:lpstr>
      <vt:lpstr>PowerPoint Presentation</vt:lpstr>
      <vt:lpstr>EFESUS: SURAT YANG DIPENUHI KRISTUS Kamis, 29 Juni 2023</vt:lpstr>
      <vt:lpstr>Di dalam suratnya Paulus menyatakan visi tentang rencana Allah yang berpusat pada Kristus bagi gereja. Apakah rencana Allah tersebut, dan bagaimana itu bisa terjadi?</vt:lpstr>
      <vt:lpstr>Di dalam suratnya Paulus menyatakan visi tentang rencana Allah yang berpusat pada Kristus bagi gereja. Apakah rencana Allah tersebut, dan bagaimana itu bisa terjadi?</vt:lpstr>
      <vt:lpstr>Paulus menggunakan metafora yang nyata untuk menjelaskan maksud dan tujuan Allah bagi gereja-Nya, di antaranya: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PAULUS DAN JEMAAT EFESUS</dc:title>
  <dc:creator>Office365</dc:creator>
  <cp:lastModifiedBy>Office365</cp:lastModifiedBy>
  <cp:revision>20</cp:revision>
  <dcterms:created xsi:type="dcterms:W3CDTF">2023-06-28T00:11:39Z</dcterms:created>
  <dcterms:modified xsi:type="dcterms:W3CDTF">2023-06-30T00:26:08Z</dcterms:modified>
</cp:coreProperties>
</file>