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1" r:id="rId4"/>
    <p:sldId id="258" r:id="rId5"/>
    <p:sldId id="259" r:id="rId6"/>
    <p:sldId id="260" r:id="rId7"/>
    <p:sldId id="261" r:id="rId8"/>
    <p:sldId id="274" r:id="rId9"/>
    <p:sldId id="262" r:id="rId10"/>
    <p:sldId id="263" r:id="rId11"/>
    <p:sldId id="264" r:id="rId12"/>
    <p:sldId id="276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8" r:id="rId22"/>
    <p:sldId id="279" r:id="rId23"/>
    <p:sldId id="280" r:id="rId24"/>
    <p:sldId id="273" r:id="rId25"/>
    <p:sldId id="281" r:id="rId26"/>
    <p:sldId id="282" r:id="rId27"/>
    <p:sldId id="283" r:id="rId28"/>
    <p:sldId id="290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6910B-1289-4DFD-ABB4-93813F4C746E}" type="datetimeFigureOut">
              <a:rPr lang="en-ID" smtClean="0"/>
              <a:t>22/06/2023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309-911E-409E-9C7F-AC351A4979B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61809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6910B-1289-4DFD-ABB4-93813F4C746E}" type="datetimeFigureOut">
              <a:rPr lang="en-ID" smtClean="0"/>
              <a:t>22/06/2023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309-911E-409E-9C7F-AC351A4979B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1357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6910B-1289-4DFD-ABB4-93813F4C746E}" type="datetimeFigureOut">
              <a:rPr lang="en-ID" smtClean="0"/>
              <a:t>22/06/2023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309-911E-409E-9C7F-AC351A4979B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625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6910B-1289-4DFD-ABB4-93813F4C746E}" type="datetimeFigureOut">
              <a:rPr lang="en-ID" smtClean="0"/>
              <a:t>22/06/2023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309-911E-409E-9C7F-AC351A4979B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67204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6910B-1289-4DFD-ABB4-93813F4C746E}" type="datetimeFigureOut">
              <a:rPr lang="en-ID" smtClean="0"/>
              <a:t>22/06/2023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309-911E-409E-9C7F-AC351A4979B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57344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6910B-1289-4DFD-ABB4-93813F4C746E}" type="datetimeFigureOut">
              <a:rPr lang="en-ID" smtClean="0"/>
              <a:t>22/06/2023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309-911E-409E-9C7F-AC351A4979B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52267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6910B-1289-4DFD-ABB4-93813F4C746E}" type="datetimeFigureOut">
              <a:rPr lang="en-ID" smtClean="0"/>
              <a:t>22/06/2023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309-911E-409E-9C7F-AC351A4979B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10430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6910B-1289-4DFD-ABB4-93813F4C746E}" type="datetimeFigureOut">
              <a:rPr lang="en-ID" smtClean="0"/>
              <a:t>22/06/2023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309-911E-409E-9C7F-AC351A4979B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353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6910B-1289-4DFD-ABB4-93813F4C746E}" type="datetimeFigureOut">
              <a:rPr lang="en-ID" smtClean="0"/>
              <a:t>22/06/2023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309-911E-409E-9C7F-AC351A4979B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8699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6910B-1289-4DFD-ABB4-93813F4C746E}" type="datetimeFigureOut">
              <a:rPr lang="en-ID" smtClean="0"/>
              <a:t>22/06/2023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309-911E-409E-9C7F-AC351A4979B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7300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6910B-1289-4DFD-ABB4-93813F4C746E}" type="datetimeFigureOut">
              <a:rPr lang="en-ID" smtClean="0"/>
              <a:t>22/06/2023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B0309-911E-409E-9C7F-AC351A4979B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8488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6910B-1289-4DFD-ABB4-93813F4C746E}" type="datetimeFigureOut">
              <a:rPr lang="en-ID" smtClean="0"/>
              <a:t>22/06/2023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B0309-911E-409E-9C7F-AC351A4979B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0881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95053-6C48-4E51-DDFA-60C19478E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" r="11022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353E82-2767-40D1-62BE-A9DAF68866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43226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BERSINAR</a:t>
            </a:r>
            <a:r>
              <a:rPr lang="en-US" sz="5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DENGAN 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KEMULIAAN</a:t>
            </a:r>
            <a:r>
              <a:rPr lang="en-US" sz="5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US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ALLAH</a:t>
            </a:r>
            <a:endParaRPr lang="en-ID" sz="7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68DDD2-3987-D4F3-3DFE-66528A9E9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814" y="5466566"/>
            <a:ext cx="7543800" cy="9437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ke-13,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Triwulan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</a:t>
            </a:r>
          </a:p>
          <a:p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2023</a:t>
            </a:r>
            <a:endParaRPr lang="en-ID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6420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AA5095-F033-0B30-6FC5-9F658AE8B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0" r="30775" b="-2"/>
          <a:stretch/>
        </p:blipFill>
        <p:spPr>
          <a:xfrm>
            <a:off x="2" y="1587"/>
            <a:ext cx="3916016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35FBA-191C-0893-90EC-B8AA78BAE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10" y="238126"/>
            <a:ext cx="5009321" cy="6490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Kita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berjalan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tanpa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tuntunan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anak-anak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selalu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berjalan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arah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jelas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Alkitab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penuntun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dapat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dipercayai</a:t>
            </a:r>
            <a:r>
              <a:rPr lang="en-ID" dirty="0">
                <a:latin typeface="Impact" panose="020B0806030902050204" pitchFamily="34" charset="0"/>
              </a:rPr>
              <a:t>.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2600" dirty="0" err="1">
                <a:latin typeface="Franklin Gothic Demi Cond" panose="020B0706030402020204" pitchFamily="34" charset="0"/>
              </a:rPr>
              <a:t>Nubuatan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Firman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Tuhan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contohnya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seperti</a:t>
            </a:r>
            <a:r>
              <a:rPr lang="en-ID" sz="2600" dirty="0">
                <a:latin typeface="Franklin Gothic Demi Cond" panose="020B0706030402020204" pitchFamily="34" charset="0"/>
              </a:rPr>
              <a:t> Daniel 2 </a:t>
            </a:r>
            <a:r>
              <a:rPr lang="en-ID" sz="2600" dirty="0" err="1">
                <a:latin typeface="Franklin Gothic Demi Cond" panose="020B0706030402020204" pitchFamily="34" charset="0"/>
              </a:rPr>
              <a:t>menjelaskan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tentang</a:t>
            </a:r>
            <a:r>
              <a:rPr lang="en-ID" sz="2600" dirty="0">
                <a:latin typeface="Franklin Gothic Demi Cond" panose="020B0706030402020204" pitchFamily="34" charset="0"/>
              </a:rPr>
              <a:t> dunia </a:t>
            </a:r>
            <a:r>
              <a:rPr lang="en-ID" sz="2600" dirty="0" err="1">
                <a:latin typeface="Franklin Gothic Demi Cond" panose="020B0706030402020204" pitchFamily="34" charset="0"/>
              </a:rPr>
              <a:t>dari</a:t>
            </a:r>
            <a:r>
              <a:rPr lang="en-ID" sz="2600" dirty="0">
                <a:latin typeface="Franklin Gothic Demi Cond" panose="020B0706030402020204" pitchFamily="34" charset="0"/>
              </a:rPr>
              <a:t> zaman </a:t>
            </a:r>
            <a:r>
              <a:rPr lang="en-ID" sz="2600" dirty="0" err="1">
                <a:latin typeface="Franklin Gothic Demi Cond" panose="020B0706030402020204" pitchFamily="34" charset="0"/>
              </a:rPr>
              <a:t>Babilon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hingga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akhir</a:t>
            </a:r>
            <a:r>
              <a:rPr lang="en-ID" sz="2600" dirty="0">
                <a:latin typeface="Franklin Gothic Demi Cond" panose="020B0706030402020204" pitchFamily="34" charset="0"/>
              </a:rPr>
              <a:t> zaman, </a:t>
            </a:r>
            <a:r>
              <a:rPr lang="en-ID" sz="2600" dirty="0" err="1">
                <a:latin typeface="Franklin Gothic Demi Cond" panose="020B0706030402020204" pitchFamily="34" charset="0"/>
              </a:rPr>
              <a:t>sebagian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besar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nubuatan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itu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digenapi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ini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adalah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bukti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sejarah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tak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terbantahkan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maka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kita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percaya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sebagian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lagi</a:t>
            </a:r>
            <a:r>
              <a:rPr lang="en-ID" sz="2600" dirty="0">
                <a:latin typeface="Franklin Gothic Demi Cond" panose="020B0706030402020204" pitchFamily="34" charset="0"/>
              </a:rPr>
              <a:t>  yang </a:t>
            </a:r>
            <a:r>
              <a:rPr lang="en-ID" sz="2600" dirty="0" err="1">
                <a:latin typeface="Franklin Gothic Demi Cond" panose="020B0706030402020204" pitchFamily="34" charset="0"/>
              </a:rPr>
              <a:t>belum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digenapi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pasti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digenapi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>
                <a:latin typeface="Gill Sans Nova Cond XBd" panose="020B0A06020104020203" pitchFamily="34" charset="0"/>
              </a:rPr>
              <a:t>Daniel 2 </a:t>
            </a:r>
            <a:r>
              <a:rPr lang="en-ID" sz="2600" dirty="0" err="1">
                <a:latin typeface="Gill Sans Nova Cond XBd" panose="020B0A06020104020203" pitchFamily="34" charset="0"/>
              </a:rPr>
              <a:t>memberikan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bukti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kuat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rasional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dapat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memercayai</a:t>
            </a:r>
            <a:r>
              <a:rPr lang="en-ID" sz="2600" dirty="0">
                <a:latin typeface="Gill Sans Nova Cond XBd" panose="020B0A06020104020203" pitchFamily="34" charset="0"/>
              </a:rPr>
              <a:t> </a:t>
            </a:r>
            <a:r>
              <a:rPr lang="en-ID" sz="2600" dirty="0" err="1">
                <a:latin typeface="Gill Sans Nova Cond XBd" panose="020B0A06020104020203" pitchFamily="34" charset="0"/>
              </a:rPr>
              <a:t>Tuhan</a:t>
            </a:r>
            <a:r>
              <a:rPr lang="en-ID" sz="2600" dirty="0"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9535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95CD64-37DF-6B42-75EB-ED7D5E691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MENGETAHUI KEBENARAN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32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32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19 </a:t>
            </a:r>
            <a:r>
              <a:rPr lang="en-ID" sz="32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Juni</a:t>
            </a:r>
            <a:r>
              <a:rPr lang="en-ID" sz="32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9053E-D48E-FE0F-2CC1-C1F9A8786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713" y="1758395"/>
            <a:ext cx="7806569" cy="83457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Gill Sans Nova Cond Ultra Bold" panose="020B0B04020104020203" pitchFamily="34" charset="0"/>
              </a:rPr>
              <a:t>Peringatan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dari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pekabaran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malaikat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ketiga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menuntun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kita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mengerti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bahwa</a:t>
            </a:r>
            <a:r>
              <a:rPr lang="en-ID" sz="3200" dirty="0">
                <a:latin typeface="Gill Sans Nova Cond Ultra Bold" panose="020B0B04020104020203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42D3FE-6A24-8371-239F-0E146BE38BAA}"/>
              </a:ext>
            </a:extLst>
          </p:cNvPr>
          <p:cNvSpPr txBox="1"/>
          <p:nvPr/>
        </p:nvSpPr>
        <p:spPr>
          <a:xfrm>
            <a:off x="1485900" y="2870143"/>
            <a:ext cx="7067550" cy="3785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Binatang </a:t>
            </a:r>
            <a:r>
              <a:rPr lang="en-ID" sz="2400" dirty="0" err="1">
                <a:latin typeface="Impact" panose="020B0806030902050204" pitchFamily="34" charset="0"/>
              </a:rPr>
              <a:t>dari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laut</a:t>
            </a:r>
            <a:r>
              <a:rPr lang="en-ID" sz="2400" dirty="0">
                <a:latin typeface="Impact" panose="020B0806030902050204" pitchFamily="34" charset="0"/>
              </a:rPr>
              <a:t> pada Wahyu 13 dan 14 [</a:t>
            </a:r>
            <a:r>
              <a:rPr lang="en-ID" sz="2400" dirty="0" err="1">
                <a:latin typeface="Impact" panose="020B0806030902050204" pitchFamily="34" charset="0"/>
              </a:rPr>
              <a:t>Lambang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dari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kekuatan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politik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atau</a:t>
            </a:r>
            <a:r>
              <a:rPr lang="en-ID" sz="2400" dirty="0">
                <a:latin typeface="Impact" panose="020B0806030902050204" pitchFamily="34" charset="0"/>
              </a:rPr>
              <a:t> agama], </a:t>
            </a:r>
            <a:r>
              <a:rPr lang="en-ID" sz="2400" dirty="0" err="1">
                <a:latin typeface="Impact" panose="020B0806030902050204" pitchFamily="34" charset="0"/>
              </a:rPr>
              <a:t>muncul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dari</a:t>
            </a:r>
            <a:r>
              <a:rPr lang="en-ID" sz="2400" dirty="0">
                <a:latin typeface="Impact" panose="020B0806030902050204" pitchFamily="34" charset="0"/>
              </a:rPr>
              <a:t> Roma </a:t>
            </a:r>
            <a:r>
              <a:rPr lang="en-ID" sz="2400" dirty="0" err="1">
                <a:latin typeface="Impact" panose="020B0806030902050204" pitchFamily="34" charset="0"/>
              </a:rPr>
              <a:t>sebagai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sistem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penyembahan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seluruh</a:t>
            </a:r>
            <a:r>
              <a:rPr lang="en-ID" sz="2400" dirty="0">
                <a:latin typeface="Impact" panose="020B0806030902050204" pitchFamily="34" charset="0"/>
              </a:rPr>
              <a:t> dunia.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en-ID" sz="2400" dirty="0">
                <a:latin typeface="Franklin Gothic Medium Cond" panose="020B0606030402020204" pitchFamily="34" charset="0"/>
              </a:rPr>
              <a:t>Pada </a:t>
            </a:r>
            <a:r>
              <a:rPr lang="en-ID" sz="2400" dirty="0" err="1">
                <a:latin typeface="Franklin Gothic Medium Cond" panose="020B0606030402020204" pitchFamily="34" charset="0"/>
              </a:rPr>
              <a:t>akhirnya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kekuatan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Romawi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meluaskan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pengaruhnya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seluruh</a:t>
            </a:r>
            <a:r>
              <a:rPr lang="en-ID" sz="2400" dirty="0">
                <a:latin typeface="Franklin Gothic Medium Cond" panose="020B0606030402020204" pitchFamily="34" charset="0"/>
              </a:rPr>
              <a:t> dunia dan </a:t>
            </a:r>
            <a:r>
              <a:rPr lang="en-ID" sz="2400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memimpin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sebuah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gerakan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menyatukan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gereja</a:t>
            </a:r>
            <a:r>
              <a:rPr lang="en-ID" sz="2400" dirty="0">
                <a:latin typeface="Franklin Gothic Medium Cond" panose="020B0606030402020204" pitchFamily="34" charset="0"/>
              </a:rPr>
              <a:t> dan negara. </a:t>
            </a:r>
            <a:r>
              <a:rPr lang="en-ID" sz="2400" dirty="0" err="1">
                <a:latin typeface="Gill Sans Nova Cond XBd" panose="020B0A06020104020203" pitchFamily="34" charset="0"/>
              </a:rPr>
              <a:t>Tujuannya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mencapai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kesatuan</a:t>
            </a:r>
            <a:r>
              <a:rPr lang="en-ID" sz="2400" dirty="0">
                <a:latin typeface="Gill Sans Nova Cond XBd" panose="020B0A06020104020203" pitchFamily="34" charset="0"/>
              </a:rPr>
              <a:t> dunia pada </a:t>
            </a:r>
            <a:r>
              <a:rPr lang="en-ID" sz="2400" dirty="0" err="1">
                <a:latin typeface="Gill Sans Nova Cond XBd" panose="020B0A06020104020203" pitchFamily="34" charset="0"/>
              </a:rPr>
              <a:t>saat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pergolakan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ekonomi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bencana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alam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gejolak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sosial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krisis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politik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internasional</a:t>
            </a:r>
            <a:r>
              <a:rPr lang="en-ID" sz="2400" dirty="0">
                <a:latin typeface="Gill Sans Nova Cond XBd" panose="020B0A06020104020203" pitchFamily="34" charset="0"/>
              </a:rPr>
              <a:t>, dan </a:t>
            </a:r>
            <a:r>
              <a:rPr lang="en-ID" sz="2400" dirty="0" err="1">
                <a:latin typeface="Gill Sans Nova Cond XBd" panose="020B0A06020104020203" pitchFamily="34" charset="0"/>
              </a:rPr>
              <a:t>konflik</a:t>
            </a:r>
            <a:r>
              <a:rPr lang="en-ID" sz="2400" dirty="0">
                <a:latin typeface="Gill Sans Nova Cond XBd" panose="020B0A06020104020203" pitchFamily="34" charset="0"/>
              </a:rPr>
              <a:t> global.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AF25EE-1BFA-0029-51E1-68CC1463759C}"/>
              </a:ext>
            </a:extLst>
          </p:cNvPr>
          <p:cNvSpPr/>
          <p:nvPr/>
        </p:nvSpPr>
        <p:spPr>
          <a:xfrm>
            <a:off x="435351" y="3257016"/>
            <a:ext cx="46672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47243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4C3996-0152-146F-F1B4-8B9F59004342}"/>
              </a:ext>
            </a:extLst>
          </p:cNvPr>
          <p:cNvSpPr txBox="1"/>
          <p:nvPr/>
        </p:nvSpPr>
        <p:spPr>
          <a:xfrm>
            <a:off x="1628776" y="382012"/>
            <a:ext cx="7115174" cy="60939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600" dirty="0">
                <a:latin typeface="Impact" panose="020B0806030902050204" pitchFamily="34" charset="0"/>
              </a:rPr>
              <a:t>Amerika </a:t>
            </a:r>
            <a:r>
              <a:rPr lang="en-ID" sz="2600" dirty="0" err="1">
                <a:latin typeface="Impact" panose="020B0806030902050204" pitchFamily="34" charset="0"/>
              </a:rPr>
              <a:t>Serikat</a:t>
            </a:r>
            <a:r>
              <a:rPr lang="en-ID" sz="2600" dirty="0">
                <a:latin typeface="Impact" panose="020B0806030902050204" pitchFamily="34" charset="0"/>
              </a:rPr>
              <a:t> pada </a:t>
            </a:r>
            <a:r>
              <a:rPr lang="en-ID" sz="2600" dirty="0" err="1">
                <a:latin typeface="Impact" panose="020B0806030902050204" pitchFamily="34" charset="0"/>
              </a:rPr>
              <a:t>akhirnya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memimpin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dalam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konfederasi</a:t>
            </a:r>
            <a:r>
              <a:rPr lang="en-ID" sz="2600" dirty="0">
                <a:latin typeface="Impact" panose="020B0806030902050204" pitchFamily="34" charset="0"/>
              </a:rPr>
              <a:t> global </a:t>
            </a:r>
            <a:r>
              <a:rPr lang="en-ID" sz="2600" dirty="0" err="1">
                <a:latin typeface="Impact" panose="020B0806030902050204" pitchFamily="34" charset="0"/>
              </a:rPr>
              <a:t>ini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</a:p>
          <a:p>
            <a:r>
              <a:rPr lang="en-ID" sz="2600" dirty="0">
                <a:latin typeface="Franklin Gothic Medium Cond" panose="020B0606030402020204" pitchFamily="34" charset="0"/>
              </a:rPr>
              <a:t>"</a:t>
            </a:r>
            <a:r>
              <a:rPr lang="en-ID" sz="2600" dirty="0" err="1">
                <a:latin typeface="Franklin Gothic Medium Cond" panose="020B0606030402020204" pitchFamily="34" charset="0"/>
              </a:rPr>
              <a:t>Melalui</a:t>
            </a:r>
            <a:r>
              <a:rPr lang="en-ID" sz="2600" dirty="0">
                <a:latin typeface="Franklin Gothic Medium Cond" panose="020B0606030402020204" pitchFamily="34" charset="0"/>
              </a:rPr>
              <a:t> dua </a:t>
            </a:r>
            <a:r>
              <a:rPr lang="en-ID" sz="2600" dirty="0" err="1">
                <a:latin typeface="Franklin Gothic Medium Cond" panose="020B0606030402020204" pitchFamily="34" charset="0"/>
              </a:rPr>
              <a:t>kesalahan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besar</a:t>
            </a:r>
            <a:r>
              <a:rPr lang="en-ID" sz="2600" dirty="0">
                <a:latin typeface="Franklin Gothic Medium Cond" panose="020B0606030402020204" pitchFamily="34" charset="0"/>
              </a:rPr>
              <a:t>,- </a:t>
            </a:r>
            <a:r>
              <a:rPr lang="en-ID" sz="2600" dirty="0" err="1">
                <a:latin typeface="Franklin Gothic Medium Cond" panose="020B0606030402020204" pitchFamily="34" charset="0"/>
              </a:rPr>
              <a:t>kekekalan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jiwa</a:t>
            </a:r>
            <a:r>
              <a:rPr lang="en-ID" sz="2600" dirty="0">
                <a:latin typeface="Franklin Gothic Medium Cond" panose="020B0606030402020204" pitchFamily="34" charset="0"/>
              </a:rPr>
              <a:t> dan </a:t>
            </a:r>
            <a:r>
              <a:rPr lang="en-ID" sz="2600" dirty="0" err="1">
                <a:latin typeface="Franklin Gothic Medium Cond" panose="020B0606030402020204" pitchFamily="34" charset="0"/>
              </a:rPr>
              <a:t>kekudusan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hari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Minggu</a:t>
            </a:r>
            <a:r>
              <a:rPr lang="en-ID" sz="2600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Franklin Gothic Medium Cond" panose="020B0606030402020204" pitchFamily="34" charset="0"/>
              </a:rPr>
              <a:t>Setan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membuat</a:t>
            </a:r>
            <a:r>
              <a:rPr lang="en-ID" sz="2600" dirty="0">
                <a:latin typeface="Franklin Gothic Medium Cond" panose="020B0606030402020204" pitchFamily="34" charset="0"/>
              </a:rPr>
              <a:t> orang-orang </a:t>
            </a:r>
            <a:r>
              <a:rPr lang="en-ID" sz="2600" dirty="0" err="1">
                <a:latin typeface="Franklin Gothic Medium Cond" panose="020B0606030402020204" pitchFamily="34" charset="0"/>
              </a:rPr>
              <a:t>takluk</a:t>
            </a:r>
            <a:r>
              <a:rPr lang="en-ID" sz="2600" dirty="0">
                <a:latin typeface="Franklin Gothic Medium Cond" panose="020B0606030402020204" pitchFamily="34" charset="0"/>
              </a:rPr>
              <a:t> di </a:t>
            </a:r>
            <a:r>
              <a:rPr lang="en-ID" sz="2600" dirty="0" err="1">
                <a:latin typeface="Franklin Gothic Medium Cond" panose="020B0606030402020204" pitchFamily="34" charset="0"/>
              </a:rPr>
              <a:t>bawah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penipuannya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Sementara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pertama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meletakkan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dasar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spiritisme</a:t>
            </a:r>
            <a:r>
              <a:rPr lang="en-ID" sz="2600" dirty="0">
                <a:latin typeface="Franklin Gothic Medium Cond" panose="020B0606030402020204" pitchFamily="34" charset="0"/>
              </a:rPr>
              <a:t>,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terakhir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menciptakan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ikatan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simpati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Roma, </a:t>
            </a:r>
            <a:r>
              <a:rPr lang="en-ID" sz="2600" dirty="0" err="1">
                <a:latin typeface="Franklin Gothic Medium Cond" panose="020B0606030402020204" pitchFamily="34" charset="0"/>
              </a:rPr>
              <a:t>Protestan</a:t>
            </a:r>
            <a:r>
              <a:rPr lang="en-ID" sz="2600" dirty="0">
                <a:latin typeface="Franklin Gothic Medium Cond" panose="020B0606030402020204" pitchFamily="34" charset="0"/>
              </a:rPr>
              <a:t> Amerika </a:t>
            </a:r>
            <a:r>
              <a:rPr lang="en-ID" sz="2600" dirty="0" err="1">
                <a:latin typeface="Franklin Gothic Medium Cond" panose="020B0606030402020204" pitchFamily="34" charset="0"/>
              </a:rPr>
              <a:t>Serikat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menjadi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terkemuka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mengulurkan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tangan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melintasi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jurang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pemisah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menggenggam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tangan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spiritisme</a:t>
            </a:r>
            <a:r>
              <a:rPr lang="en-ID" sz="2600" dirty="0">
                <a:latin typeface="Franklin Gothic Medium Cond" panose="020B0606030402020204" pitchFamily="34" charset="0"/>
              </a:rPr>
              <a:t>. </a:t>
            </a:r>
            <a:r>
              <a:rPr lang="en-ID" sz="2600" dirty="0" err="1">
                <a:latin typeface="Franklin Gothic Medium Cond" panose="020B0606030402020204" pitchFamily="34" charset="0"/>
              </a:rPr>
              <a:t>Mereka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menjangkau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melintasi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lobang</a:t>
            </a:r>
            <a:r>
              <a:rPr lang="en-ID" sz="2600" dirty="0">
                <a:latin typeface="Franklin Gothic Medium Cond" panose="020B0606030402020204" pitchFamily="34" charset="0"/>
              </a:rPr>
              <a:t> yang </a:t>
            </a:r>
            <a:r>
              <a:rPr lang="en-ID" sz="2600" dirty="0" err="1">
                <a:latin typeface="Franklin Gothic Medium Cond" panose="020B0606030402020204" pitchFamily="34" charset="0"/>
              </a:rPr>
              <a:t>tak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terhingga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dalamnya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untuk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berjabat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tangan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penguasa</a:t>
            </a:r>
            <a:r>
              <a:rPr lang="en-ID" sz="2600" dirty="0">
                <a:latin typeface="Franklin Gothic Medium Cond" panose="020B0606030402020204" pitchFamily="34" charset="0"/>
              </a:rPr>
              <a:t> Roma; dan di </a:t>
            </a:r>
            <a:r>
              <a:rPr lang="en-ID" sz="2600" dirty="0" err="1">
                <a:latin typeface="Franklin Gothic Medium Cond" panose="020B0606030402020204" pitchFamily="34" charset="0"/>
              </a:rPr>
              <a:t>bawah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persekutuan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tiga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serangkai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, negara </a:t>
            </a:r>
            <a:r>
              <a:rPr lang="en-ID" sz="2600" dirty="0" err="1">
                <a:latin typeface="Franklin Gothic Medium Cond" panose="020B0606030402020204" pitchFamily="34" charset="0"/>
              </a:rPr>
              <a:t>ini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mengikuti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jejak</a:t>
            </a:r>
            <a:r>
              <a:rPr lang="en-ID" sz="2600" dirty="0">
                <a:latin typeface="Franklin Gothic Medium Cond" panose="020B0606030402020204" pitchFamily="34" charset="0"/>
              </a:rPr>
              <a:t> Roma </a:t>
            </a:r>
            <a:r>
              <a:rPr lang="en-ID" sz="2600" dirty="0" err="1">
                <a:latin typeface="Franklin Gothic Medium Cond" panose="020B0606030402020204" pitchFamily="34" charset="0"/>
              </a:rPr>
              <a:t>menginjak-injak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hak-hak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hati</a:t>
            </a:r>
            <a:r>
              <a:rPr lang="en-ID" sz="2600" dirty="0">
                <a:latin typeface="Franklin Gothic Medium Cond" panose="020B0606030402020204" pitchFamily="34" charset="0"/>
              </a:rPr>
              <a:t> </a:t>
            </a:r>
            <a:r>
              <a:rPr lang="en-ID" sz="2600" dirty="0" err="1">
                <a:latin typeface="Franklin Gothic Medium Cond" panose="020B0606030402020204" pitchFamily="34" charset="0"/>
              </a:rPr>
              <a:t>nurani</a:t>
            </a:r>
            <a:r>
              <a:rPr lang="en-ID" sz="2600" dirty="0">
                <a:latin typeface="Franklin Gothic Medium Cond" panose="020B0606030402020204" pitchFamily="34" charset="0"/>
              </a:rPr>
              <a:t>" </a:t>
            </a:r>
            <a:r>
              <a:rPr lang="en-ID" sz="2600" dirty="0">
                <a:latin typeface="Gill Sans Nova Cond XBd" panose="020B0A06020104020203" pitchFamily="34" charset="0"/>
              </a:rPr>
              <a:t>[Ellen G. White, Alfa dan Omega, </a:t>
            </a:r>
            <a:r>
              <a:rPr lang="en-ID" sz="2600" dirty="0" err="1">
                <a:latin typeface="Gill Sans Nova Cond XBd" panose="020B0A06020104020203" pitchFamily="34" charset="0"/>
              </a:rPr>
              <a:t>jld</a:t>
            </a:r>
            <a:r>
              <a:rPr lang="en-ID" sz="2600" dirty="0">
                <a:latin typeface="Gill Sans Nova Cond XBd" panose="020B0A06020104020203" pitchFamily="34" charset="0"/>
              </a:rPr>
              <a:t>. 8, </a:t>
            </a:r>
            <a:r>
              <a:rPr lang="en-ID" sz="2600" dirty="0" err="1">
                <a:latin typeface="Gill Sans Nova Cond XBd" panose="020B0A06020104020203" pitchFamily="34" charset="0"/>
              </a:rPr>
              <a:t>hlm</a:t>
            </a:r>
            <a:r>
              <a:rPr lang="en-ID" sz="2600" dirty="0">
                <a:latin typeface="Gill Sans Nova Cond XBd" panose="020B0A06020104020203" pitchFamily="34" charset="0"/>
              </a:rPr>
              <a:t>. 618].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DBC242-B2D3-DC59-9C0A-3567522BBD53}"/>
              </a:ext>
            </a:extLst>
          </p:cNvPr>
          <p:cNvSpPr/>
          <p:nvPr/>
        </p:nvSpPr>
        <p:spPr>
          <a:xfrm>
            <a:off x="500063" y="2404674"/>
            <a:ext cx="46672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31349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3177E1-2236-C96E-6D91-8A253C1AF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5BBC84-7BB8-64DD-6053-F72EC6751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647824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Mengapa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sangat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penting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bagi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b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</a:b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mengetahui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kebenaran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[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Yohanes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17:17] </a:t>
            </a:r>
            <a:b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</a:b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dan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hidup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kebenaran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itu</a:t>
            </a:r>
            <a:r>
              <a:rPr lang="en-ID" sz="3200" dirty="0">
                <a:solidFill>
                  <a:schemeClr val="bg1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D8469-F04A-3718-E7AF-C24A54E59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977231"/>
            <a:ext cx="8477250" cy="435133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3000" dirty="0" err="1">
                <a:latin typeface="Impact" panose="020B0806030902050204" pitchFamily="34" charset="0"/>
              </a:rPr>
              <a:t>Selama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kita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tetap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berpegang</a:t>
            </a:r>
            <a:r>
              <a:rPr lang="en-ID" sz="3000" dirty="0">
                <a:latin typeface="Impact" panose="020B0806030902050204" pitchFamily="34" charset="0"/>
              </a:rPr>
              <a:t> pada Kitab </a:t>
            </a:r>
            <a:r>
              <a:rPr lang="en-ID" sz="3000" dirty="0" err="1">
                <a:latin typeface="Impact" panose="020B0806030902050204" pitchFamily="34" charset="0"/>
              </a:rPr>
              <a:t>Suci</a:t>
            </a:r>
            <a:r>
              <a:rPr lang="en-ID" sz="3000" dirty="0">
                <a:latin typeface="Impact" panose="020B0806030902050204" pitchFamily="34" charset="0"/>
              </a:rPr>
              <a:t> dan </a:t>
            </a:r>
            <a:r>
              <a:rPr lang="en-ID" sz="3000" dirty="0" err="1">
                <a:latin typeface="Impact" panose="020B0806030902050204" pitchFamily="34" charset="0"/>
              </a:rPr>
              <a:t>mengikuti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apa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diajarkannya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melihat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jelas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antara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kebenaran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kesalahan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antara</a:t>
            </a:r>
            <a:r>
              <a:rPr lang="en-ID" sz="3000" dirty="0">
                <a:latin typeface="Tw Cen MT Condensed Extra Bold" panose="020B0803020202020204" pitchFamily="34" charset="0"/>
              </a:rPr>
              <a:t> Kitab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tradisi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antara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Firman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doktrin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palsu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sehingga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kita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tidak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akan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tertipu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dalam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krisis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terakhir</a:t>
            </a:r>
            <a:r>
              <a:rPr lang="en-ID" sz="3000" dirty="0">
                <a:latin typeface="Gill Sans Nova Cond XBd" panose="020B0A06020104020203" pitchFamily="34" charset="0"/>
              </a:rPr>
              <a:t>, </a:t>
            </a:r>
            <a:r>
              <a:rPr lang="en-ID" sz="3000" dirty="0" err="1">
                <a:latin typeface="Gill Sans Nova Cond XBd" panose="020B0A06020104020203" pitchFamily="34" charset="0"/>
              </a:rPr>
              <a:t>khususnya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mengenai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hari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Sabat</a:t>
            </a:r>
            <a:r>
              <a:rPr lang="en-ID" sz="3000" dirty="0">
                <a:latin typeface="Gill Sans Nova Cond XBd" panose="020B0A06020104020203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000" dirty="0" err="1">
                <a:latin typeface="Tw Cen MT Condensed Extra Bold" panose="020B0803020202020204" pitchFamily="34" charset="0"/>
              </a:rPr>
              <a:t>Kebenaran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melepaskan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belenggu</a:t>
            </a:r>
            <a:r>
              <a:rPr lang="en-ID" sz="3000" dirty="0">
                <a:latin typeface="Tw Cen MT Condensed Extra Bold" panose="020B0803020202020204" pitchFamily="34" charset="0"/>
              </a:rPr>
              <a:t> dosa </a:t>
            </a:r>
            <a:r>
              <a:rPr lang="en-ID" sz="3000" dirty="0" err="1">
                <a:latin typeface="Tw Cen MT Condensed Extra Bold" panose="020B0803020202020204" pitchFamily="34" charset="0"/>
              </a:rPr>
              <a:t>atau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kesalahan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menghindarkan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jurang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kebinasaan</a:t>
            </a:r>
            <a:r>
              <a:rPr lang="en-ID" sz="3000" dirty="0">
                <a:latin typeface="Tw Cen MT Condensed Extra Bold" panose="020B0803020202020204" pitchFamily="34" charset="0"/>
              </a:rPr>
              <a:t> [</a:t>
            </a:r>
            <a:r>
              <a:rPr lang="en-ID" sz="3000" dirty="0" err="1">
                <a:latin typeface="Tw Cen MT Condensed Extra Bold" panose="020B0803020202020204" pitchFamily="34" charset="0"/>
              </a:rPr>
              <a:t>Yohanes</a:t>
            </a:r>
            <a:r>
              <a:rPr lang="en-ID" sz="3000" dirty="0">
                <a:latin typeface="Tw Cen MT Condensed Extra Bold" panose="020B0803020202020204" pitchFamily="34" charset="0"/>
              </a:rPr>
              <a:t> 7:17, 8:32, Wahyu 14:9-11].</a:t>
            </a:r>
          </a:p>
        </p:txBody>
      </p:sp>
    </p:spTree>
    <p:extLst>
      <p:ext uri="{BB962C8B-B14F-4D97-AF65-F5344CB8AC3E}">
        <p14:creationId xmlns:p14="http://schemas.microsoft.com/office/powerpoint/2010/main" val="892273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74597F-5B87-FEEF-D2E0-86350EE76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5" r="12644" b="-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A4486-09D4-571C-A9C6-C893E1A5D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2" y="3716001"/>
            <a:ext cx="8943975" cy="2800350"/>
          </a:xfrm>
        </p:spPr>
        <p:txBody>
          <a:bodyPr anchor="ctr">
            <a:noAutofit/>
          </a:bodyPr>
          <a:lstStyle/>
          <a:p>
            <a:r>
              <a:rPr lang="en-ID" dirty="0" err="1">
                <a:latin typeface="Tw Cen MT Condensed Extra Bold" panose="020B0803020202020204" pitchFamily="34" charset="0"/>
              </a:rPr>
              <a:t>Seruan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terakhir</a:t>
            </a:r>
            <a:r>
              <a:rPr lang="en-ID" dirty="0">
                <a:latin typeface="Tw Cen MT Condensed Extra Bold" panose="020B0803020202020204" pitchFamily="34" charset="0"/>
              </a:rPr>
              <a:t> Allah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umat</a:t>
            </a:r>
            <a:r>
              <a:rPr lang="en-ID" dirty="0">
                <a:latin typeface="Tw Cen MT Condensed Extra Bold" panose="020B0803020202020204" pitchFamily="34" charset="0"/>
              </a:rPr>
              <a:t>-Nya </a:t>
            </a:r>
            <a:r>
              <a:rPr lang="en-ID" dirty="0" err="1"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larilah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kesalahan</a:t>
            </a:r>
            <a:r>
              <a:rPr lang="en-ID" dirty="0">
                <a:latin typeface="Tw Cen MT Condensed Extra Bold" panose="020B0803020202020204" pitchFamily="34" charset="0"/>
              </a:rPr>
              <a:t> Babel [Wahyu 14:8] dan </a:t>
            </a:r>
            <a:r>
              <a:rPr lang="en-ID" dirty="0" err="1">
                <a:latin typeface="Tw Cen MT Condensed Extra Bold" panose="020B0803020202020204" pitchFamily="34" charset="0"/>
              </a:rPr>
              <a:t>berjalanlah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kebenaran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abadi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ditemukan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Firman</a:t>
            </a:r>
            <a:r>
              <a:rPr lang="en-ID" dirty="0">
                <a:latin typeface="Tw Cen MT Condensed Extra Bold" panose="020B0803020202020204" pitchFamily="34" charset="0"/>
              </a:rPr>
              <a:t>-Nya. </a:t>
            </a:r>
          </a:p>
          <a:p>
            <a:r>
              <a:rPr lang="en-ID" dirty="0" err="1">
                <a:latin typeface="Impact" panose="020B0806030902050204" pitchFamily="34" charset="0"/>
              </a:rPr>
              <a:t>Pekabaran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tiga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malaikat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diakhiri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seruan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mendesak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bagi</a:t>
            </a:r>
            <a:r>
              <a:rPr lang="en-ID" dirty="0">
                <a:latin typeface="Impact" panose="020B0806030902050204" pitchFamily="34" charset="0"/>
              </a:rPr>
              <a:t> para </a:t>
            </a:r>
            <a:r>
              <a:rPr lang="en-ID" dirty="0" err="1">
                <a:latin typeface="Impact" panose="020B0806030902050204" pitchFamily="34" charset="0"/>
              </a:rPr>
              <a:t>pengikut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setia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Kristus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menaati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perintah-perintah</a:t>
            </a:r>
            <a:r>
              <a:rPr lang="en-ID" dirty="0">
                <a:latin typeface="Impact" panose="020B0806030902050204" pitchFamily="34" charset="0"/>
              </a:rPr>
              <a:t> Allah </a:t>
            </a:r>
            <a:r>
              <a:rPr lang="en-ID" dirty="0" err="1">
                <a:latin typeface="Impact" panose="020B0806030902050204" pitchFamily="34" charset="0"/>
              </a:rPr>
              <a:t>melalui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iman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hidup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tinggal</a:t>
            </a:r>
            <a:r>
              <a:rPr lang="en-ID" dirty="0">
                <a:latin typeface="Impact" panose="020B0806030902050204" pitchFamily="34" charset="0"/>
              </a:rPr>
              <a:t> di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 [Wahyu 14:12].</a:t>
            </a:r>
          </a:p>
        </p:txBody>
      </p:sp>
    </p:spTree>
    <p:extLst>
      <p:ext uri="{BB962C8B-B14F-4D97-AF65-F5344CB8AC3E}">
        <p14:creationId xmlns:p14="http://schemas.microsoft.com/office/powerpoint/2010/main" val="161622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DE67B7-5F51-EFB7-38F9-7F0FE7649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4005" cy="1296203"/>
          </a:xfrm>
        </p:spPr>
        <p:txBody>
          <a:bodyPr>
            <a:normAutofit/>
          </a:bodyPr>
          <a:lstStyle/>
          <a:p>
            <a:pPr algn="ctr"/>
            <a:r>
              <a:rPr lang="nn-NO" sz="4000" dirty="0">
                <a:solidFill>
                  <a:srgbClr val="FFFF00"/>
                </a:solidFill>
                <a:latin typeface="Impact" panose="020B0806030902050204" pitchFamily="34" charset="0"/>
              </a:rPr>
              <a:t>REFORMASI BERLANJUT</a:t>
            </a:r>
            <a:br>
              <a:rPr lang="nn-NO" sz="3200" dirty="0">
                <a:solidFill>
                  <a:srgbClr val="FFFFFF"/>
                </a:solidFill>
              </a:rPr>
            </a:br>
            <a:r>
              <a:rPr lang="nn-NO" sz="32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Selasa, 20 Juni 2023</a:t>
            </a:r>
            <a:endParaRPr lang="en-ID" sz="32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7C4DC-2994-2347-1638-564C2DD42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1590742"/>
            <a:ext cx="5200650" cy="5267258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Allah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membangkitkan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umat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akhir</a:t>
            </a:r>
            <a:r>
              <a:rPr lang="en-ID" dirty="0">
                <a:latin typeface="Tw Cen MT Condensed Extra Bold" panose="020B0803020202020204" pitchFamily="34" charset="0"/>
              </a:rPr>
              <a:t> zaman yang </a:t>
            </a:r>
            <a:r>
              <a:rPr lang="en-ID" dirty="0" err="1">
                <a:latin typeface="Tw Cen MT Condensed Extra Bold" panose="020B0803020202020204" pitchFamily="34" charset="0"/>
              </a:rPr>
              <a:t>berdiri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atas</a:t>
            </a:r>
            <a:r>
              <a:rPr lang="en-ID" dirty="0">
                <a:latin typeface="Tw Cen MT Condensed Extra Bold" panose="020B0803020202020204" pitchFamily="34" charset="0"/>
              </a:rPr>
              <a:t> bahu para </a:t>
            </a:r>
            <a:r>
              <a:rPr lang="en-ID" dirty="0" err="1">
                <a:latin typeface="Tw Cen MT Condensed Extra Bold" panose="020B0803020202020204" pitchFamily="34" charset="0"/>
              </a:rPr>
              <a:t>Reformator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besar</a:t>
            </a:r>
            <a:r>
              <a:rPr lang="en-ID" dirty="0">
                <a:latin typeface="Tw Cen MT Condensed Extra Bold" panose="020B0803020202020204" pitchFamily="34" charset="0"/>
              </a:rPr>
              <a:t> di masa </a:t>
            </a:r>
            <a:r>
              <a:rPr lang="en-ID" dirty="0" err="1">
                <a:latin typeface="Tw Cen MT Condensed Extra Bold" panose="020B0803020202020204" pitchFamily="34" charset="0"/>
              </a:rPr>
              <a:t>lalu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Kitab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Suci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sebagai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satu-satunya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pernyataan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iman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FF0000"/>
                </a:solidFill>
                <a:latin typeface="Amasis MT Pro Black" panose="02040A04050005020304" pitchFamily="18" charset="0"/>
              </a:rPr>
              <a:t>hanya</a:t>
            </a:r>
            <a:r>
              <a:rPr lang="en-ID" dirty="0">
                <a:solidFill>
                  <a:srgbClr val="FF0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Amasis MT Pro Black" panose="02040A04050005020304" pitchFamily="18" charset="0"/>
              </a:rPr>
              <a:t>Kristus</a:t>
            </a:r>
            <a:r>
              <a:rPr lang="en-ID" dirty="0">
                <a:solidFill>
                  <a:srgbClr val="FF0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Amasis MT Pro Black" panose="02040A04050005020304" pitchFamily="18" charset="0"/>
              </a:rPr>
              <a:t>sebagai</a:t>
            </a:r>
            <a:r>
              <a:rPr lang="en-ID" dirty="0">
                <a:solidFill>
                  <a:srgbClr val="FF0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Amasis MT Pro Black" panose="02040A04050005020304" pitchFamily="18" charset="0"/>
              </a:rPr>
              <a:t>satu-satunya</a:t>
            </a:r>
            <a:r>
              <a:rPr lang="en-ID" dirty="0">
                <a:solidFill>
                  <a:srgbClr val="FF0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Amasis MT Pro Black" panose="02040A04050005020304" pitchFamily="18" charset="0"/>
              </a:rPr>
              <a:t>sumber</a:t>
            </a:r>
            <a:r>
              <a:rPr lang="en-ID" dirty="0">
                <a:solidFill>
                  <a:srgbClr val="FF0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Amasis MT Pro Black" panose="02040A04050005020304" pitchFamily="18" charset="0"/>
              </a:rPr>
              <a:t>keselamatan</a:t>
            </a:r>
            <a:r>
              <a:rPr lang="en-ID" dirty="0">
                <a:solidFill>
                  <a:srgbClr val="FF0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Amasis MT Pro Black" panose="02040A04050005020304" pitchFamily="18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Roh</a:t>
            </a:r>
            <a:r>
              <a:rPr lang="en-ID" dirty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Kudus </a:t>
            </a:r>
            <a:r>
              <a:rPr lang="en-ID" dirty="0" err="1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sebagai</a:t>
            </a:r>
            <a:r>
              <a:rPr lang="en-ID" dirty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satu-satunya</a:t>
            </a:r>
            <a:r>
              <a:rPr lang="en-ID" dirty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sumber</a:t>
            </a:r>
            <a:r>
              <a:rPr lang="en-ID" dirty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kekuatan</a:t>
            </a:r>
            <a:r>
              <a:rPr lang="en-ID" dirty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solidFill>
                  <a:srgbClr val="CC0000"/>
                </a:solidFill>
                <a:latin typeface="Gill Sans Nova Cond XBd" panose="020B0A06020104020203" pitchFamily="34" charset="0"/>
              </a:rPr>
              <a:t>kedatangan</a:t>
            </a:r>
            <a:r>
              <a:rPr lang="en-ID" dirty="0">
                <a:solidFill>
                  <a:srgbClr val="CC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C0000"/>
                </a:solidFill>
                <a:latin typeface="Gill Sans Nova Cond XBd" panose="020B0A06020104020203" pitchFamily="34" charset="0"/>
              </a:rPr>
              <a:t>Tuhan</a:t>
            </a:r>
            <a:r>
              <a:rPr lang="en-ID" dirty="0">
                <a:solidFill>
                  <a:srgbClr val="CC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C00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CC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C0000"/>
                </a:solidFill>
                <a:latin typeface="Gill Sans Nova Cond XBd" panose="020B0A06020104020203" pitchFamily="34" charset="0"/>
              </a:rPr>
              <a:t>sebagai</a:t>
            </a:r>
            <a:r>
              <a:rPr lang="en-ID" dirty="0">
                <a:solidFill>
                  <a:srgbClr val="CC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C0000"/>
                </a:solidFill>
                <a:latin typeface="Gill Sans Nova Cond XBd" panose="020B0A06020104020203" pitchFamily="34" charset="0"/>
              </a:rPr>
              <a:t>penyempurnaan</a:t>
            </a:r>
            <a:r>
              <a:rPr lang="en-ID" dirty="0">
                <a:solidFill>
                  <a:srgbClr val="CC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C000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rgbClr val="CC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C0000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dirty="0">
                <a:solidFill>
                  <a:srgbClr val="CC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C0000"/>
                </a:solidFill>
                <a:latin typeface="Gill Sans Nova Cond XBd" panose="020B0A06020104020203" pitchFamily="34" charset="0"/>
              </a:rPr>
              <a:t>harapan</a:t>
            </a:r>
            <a:r>
              <a:rPr lang="en-ID" dirty="0">
                <a:solidFill>
                  <a:srgbClr val="CC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C00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rgbClr val="CC000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989A79-3AEE-CD2B-9626-965F9D5DA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511" y="2961316"/>
            <a:ext cx="3362325" cy="22911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570429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7B642F-AE8F-8D7D-8427-7CDFFBABD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1" b="2111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63348-9078-DF37-8A85-E1125E153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3524250"/>
            <a:ext cx="8591550" cy="333375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Impact" panose="020B0806030902050204" pitchFamily="34" charset="0"/>
              </a:rPr>
              <a:t>Pekabaran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tiga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malaikat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melahirkan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pergerakan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akhir</a:t>
            </a:r>
            <a:r>
              <a:rPr lang="en-ID" sz="2400" dirty="0">
                <a:latin typeface="Impact" panose="020B0806030902050204" pitchFamily="34" charset="0"/>
              </a:rPr>
              <a:t> zaman </a:t>
            </a:r>
            <a:r>
              <a:rPr lang="en-ID" sz="2400" dirty="0" err="1">
                <a:latin typeface="Impact" panose="020B0806030902050204" pitchFamily="34" charset="0"/>
              </a:rPr>
              <a:t>ini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melengkapi</a:t>
            </a:r>
            <a:r>
              <a:rPr lang="en-ID" sz="2400" dirty="0">
                <a:latin typeface="Impact" panose="020B0806030902050204" pitchFamily="34" charset="0"/>
              </a:rPr>
              <a:t> Reformasi dan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berpartisipasi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bersama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Kristus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menyelesaikan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pekerjaan</a:t>
            </a:r>
            <a:r>
              <a:rPr lang="en-ID" sz="2400" dirty="0">
                <a:latin typeface="Impact" panose="020B0806030902050204" pitchFamily="34" charset="0"/>
              </a:rPr>
              <a:t>-Nya di </a:t>
            </a:r>
            <a:r>
              <a:rPr lang="en-ID" sz="2400" dirty="0" err="1">
                <a:latin typeface="Impact" panose="020B0806030902050204" pitchFamily="34" charset="0"/>
              </a:rPr>
              <a:t>bumi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2400" dirty="0" err="1">
                <a:latin typeface="Franklin Gothic Medium Cond" panose="020B0606030402020204" pitchFamily="34" charset="0"/>
              </a:rPr>
              <a:t>Nubuatan-nubuatan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besar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buku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terakhir</a:t>
            </a:r>
            <a:r>
              <a:rPr lang="en-ID" sz="2400" dirty="0">
                <a:latin typeface="Franklin Gothic Medium Cond" panose="020B0606030402020204" pitchFamily="34" charset="0"/>
              </a:rPr>
              <a:t> Kitab </a:t>
            </a:r>
            <a:r>
              <a:rPr lang="en-ID" sz="2400" dirty="0" err="1">
                <a:latin typeface="Franklin Gothic Medium Cond" panose="020B0606030402020204" pitchFamily="34" charset="0"/>
              </a:rPr>
              <a:t>Suci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mengungkapkan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pergerakan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penentuan</a:t>
            </a:r>
            <a:r>
              <a:rPr lang="en-ID" sz="2400" dirty="0">
                <a:latin typeface="Franklin Gothic Medium Cond" panose="020B0606030402020204" pitchFamily="34" charset="0"/>
              </a:rPr>
              <a:t> Ilahi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muncul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kekecewaan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mengumandangkan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pekabaran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terakhir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Tuhan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dunia. </a:t>
            </a:r>
          </a:p>
          <a:p>
            <a:pPr marL="0" indent="0">
              <a:buNone/>
            </a:pPr>
            <a:r>
              <a:rPr lang="en-ID" sz="2400" b="1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Wahyu 14 </a:t>
            </a:r>
            <a:r>
              <a:rPr lang="en-ID" sz="2400" b="1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menggambarkan</a:t>
            </a:r>
            <a:r>
              <a:rPr lang="en-ID" sz="2400" b="1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sebuah</a:t>
            </a:r>
            <a:r>
              <a:rPr lang="en-ID" sz="2400" b="1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gereja</a:t>
            </a:r>
            <a:r>
              <a:rPr lang="en-ID" sz="2400" b="1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di </a:t>
            </a:r>
            <a:r>
              <a:rPr lang="en-ID" sz="2400" b="1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seluruh</a:t>
            </a:r>
            <a:r>
              <a:rPr lang="en-ID" sz="2400" b="1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dunia yang </a:t>
            </a:r>
            <a:r>
              <a:rPr lang="en-ID" sz="2400" b="1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memenuhi</a:t>
            </a:r>
            <a:r>
              <a:rPr lang="en-ID" sz="2400" b="1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bumi</a:t>
            </a:r>
            <a:r>
              <a:rPr lang="en-ID" sz="2400" b="1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dengan</a:t>
            </a:r>
            <a:r>
              <a:rPr lang="en-ID" sz="2400" b="1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kabar</a:t>
            </a:r>
            <a:r>
              <a:rPr lang="en-ID" sz="2400" b="1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baik</a:t>
            </a:r>
            <a:r>
              <a:rPr lang="en-ID" sz="2400" b="1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tentang</a:t>
            </a:r>
            <a:r>
              <a:rPr lang="en-ID" sz="2400" b="1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2400" b="1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Injil</a:t>
            </a:r>
            <a:r>
              <a:rPr lang="en-ID" sz="2400" b="1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2400" b="1" dirty="0" err="1">
                <a:solidFill>
                  <a:srgbClr val="002060"/>
                </a:solidFill>
                <a:latin typeface="Gill Sans Nova Cond Ultra Bold" panose="020B0B04020104020203" pitchFamily="34" charset="0"/>
              </a:rPr>
              <a:t>kekal</a:t>
            </a:r>
            <a:r>
              <a:rPr lang="en-ID" sz="2400" b="1" dirty="0">
                <a:solidFill>
                  <a:srgbClr val="002060"/>
                </a:solidFill>
                <a:latin typeface="Gill Sans Nova Cond Ultra Bold" panose="020B0B04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9935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8E30F6-B749-75B5-1264-6860F54D8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8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A1286C-AD63-BF3E-90CC-103F8B192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67" y="6445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ID" sz="5400" dirty="0">
                <a:solidFill>
                  <a:srgbClr val="FFFF00"/>
                </a:solidFill>
                <a:latin typeface="Amasis MT Pro Black" panose="02040A04050005020304" pitchFamily="18" charset="0"/>
              </a:rPr>
              <a:t>Wahyu 18:1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16681-60E2-CBD8-27DF-FC37C0B71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25" y="2397125"/>
            <a:ext cx="7886700" cy="2708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"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Kemudian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pada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aku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melihat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seorang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malaikat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lain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turun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sorga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sz="3600" dirty="0" err="1">
                <a:solidFill>
                  <a:srgbClr val="FFC000"/>
                </a:solidFill>
                <a:latin typeface="Franklin Gothic Demi Cond" panose="020B0706030402020204" pitchFamily="34" charset="0"/>
              </a:rPr>
              <a:t>Ia</a:t>
            </a:r>
            <a:r>
              <a:rPr lang="en-ID" sz="3600" dirty="0">
                <a:solidFill>
                  <a:srgbClr val="FFC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rgbClr val="FFC000"/>
                </a:solidFill>
                <a:latin typeface="Franklin Gothic Demi Cond" panose="020B0706030402020204" pitchFamily="34" charset="0"/>
              </a:rPr>
              <a:t>mempunyai</a:t>
            </a:r>
            <a:r>
              <a:rPr lang="en-ID" sz="3600" dirty="0">
                <a:solidFill>
                  <a:srgbClr val="FFC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rgbClr val="FFC000"/>
                </a:solidFill>
                <a:latin typeface="Franklin Gothic Demi Cond" panose="020B0706030402020204" pitchFamily="34" charset="0"/>
              </a:rPr>
              <a:t>kekuasaan</a:t>
            </a:r>
            <a:r>
              <a:rPr lang="en-ID" sz="3600" dirty="0">
                <a:solidFill>
                  <a:srgbClr val="FFC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solidFill>
                  <a:srgbClr val="FFC000"/>
                </a:solidFill>
                <a:latin typeface="Franklin Gothic Demi Cond" panose="020B0706030402020204" pitchFamily="34" charset="0"/>
              </a:rPr>
              <a:t>besar</a:t>
            </a:r>
            <a:r>
              <a:rPr lang="en-ID" sz="3600" dirty="0">
                <a:solidFill>
                  <a:srgbClr val="FFC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3600" dirty="0" err="1">
                <a:solidFill>
                  <a:srgbClr val="FFC000"/>
                </a:solidFill>
                <a:latin typeface="Franklin Gothic Demi Cond" panose="020B0706030402020204" pitchFamily="34" charset="0"/>
              </a:rPr>
              <a:t>bumi</a:t>
            </a:r>
            <a:r>
              <a:rPr lang="en-ID" sz="3600" dirty="0">
                <a:solidFill>
                  <a:srgbClr val="FFC000"/>
                </a:solidFill>
                <a:latin typeface="Franklin Gothic Demi Cond" panose="020B0706030402020204" pitchFamily="34" charset="0"/>
              </a:rPr>
              <a:t> menjadi </a:t>
            </a:r>
            <a:r>
              <a:rPr lang="en-ID" sz="3600" dirty="0" err="1">
                <a:solidFill>
                  <a:srgbClr val="FFC000"/>
                </a:solidFill>
                <a:latin typeface="Franklin Gothic Demi Cond" panose="020B0706030402020204" pitchFamily="34" charset="0"/>
              </a:rPr>
              <a:t>terang</a:t>
            </a:r>
            <a:r>
              <a:rPr lang="en-ID" sz="3600" dirty="0">
                <a:solidFill>
                  <a:srgbClr val="FFC000"/>
                </a:solidFill>
                <a:latin typeface="Franklin Gothic Demi Cond" panose="020B0706030402020204" pitchFamily="34" charset="0"/>
              </a:rPr>
              <a:t> oleh </a:t>
            </a:r>
            <a:r>
              <a:rPr lang="en-ID" sz="3600" dirty="0" err="1">
                <a:solidFill>
                  <a:srgbClr val="FFC000"/>
                </a:solidFill>
                <a:latin typeface="Franklin Gothic Demi Cond" panose="020B0706030402020204" pitchFamily="34" charset="0"/>
              </a:rPr>
              <a:t>kemuliaannya</a:t>
            </a:r>
            <a:r>
              <a:rPr lang="en-ID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785766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023AF1-1247-D03F-B73B-3C4D284A2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5B0A11-7D98-B468-5119-59C984DC8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52525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Ada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tiga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petunjuk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tentang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malaikat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lain [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malaikat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ke-4]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Wahyu 18:1], </a:t>
            </a:r>
            <a:r>
              <a:rPr lang="en-ID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yaitu</a:t>
            </a:r>
            <a:r>
              <a:rPr lang="en-ID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06C29-4BEB-DC09-1D81-69995925C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61" y="1219200"/>
            <a:ext cx="8415340" cy="5572124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TURUN DARI SORGA</a:t>
            </a:r>
            <a:r>
              <a:rPr lang="en-ID" sz="2400" dirty="0">
                <a:latin typeface="Franklin Gothic Medium Cond" panose="020B0606030402020204" pitchFamily="34" charset="0"/>
              </a:rPr>
              <a:t>; </a:t>
            </a:r>
            <a:r>
              <a:rPr lang="en-ID" sz="2400" dirty="0" err="1">
                <a:latin typeface="Franklin Gothic Medium Cond" panose="020B0606030402020204" pitchFamily="34" charset="0"/>
              </a:rPr>
              <a:t>Malaikat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turun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hadirat</a:t>
            </a:r>
            <a:r>
              <a:rPr lang="en-ID" sz="2400" dirty="0">
                <a:latin typeface="Franklin Gothic Medium Cond" panose="020B0606030402020204" pitchFamily="34" charset="0"/>
              </a:rPr>
              <a:t> Allah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mulia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ruang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takhta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tempat</a:t>
            </a:r>
            <a:r>
              <a:rPr lang="en-ID" sz="2400" dirty="0">
                <a:latin typeface="Franklin Gothic Medium Cond" panose="020B0606030402020204" pitchFamily="34" charset="0"/>
              </a:rPr>
              <a:t> kudus, </a:t>
            </a:r>
            <a:r>
              <a:rPr lang="en-ID" sz="2400" dirty="0" err="1">
                <a:latin typeface="Franklin Gothic Medium Cond" panose="020B0606030402020204" pitchFamily="34" charset="0"/>
              </a:rPr>
              <a:t>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ditugaskan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mengumandangkan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pekabaran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terakhir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mengenai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belas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kasih</a:t>
            </a:r>
            <a:r>
              <a:rPr lang="en-ID" sz="2400" dirty="0">
                <a:latin typeface="Franklin Gothic Medium Cond" panose="020B0606030402020204" pitchFamily="34" charset="0"/>
              </a:rPr>
              <a:t> Allah dan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memperingatkan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penduduk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bumi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tentang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apa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terjadi</a:t>
            </a:r>
            <a:r>
              <a:rPr lang="en-ID" sz="2400" dirty="0">
                <a:latin typeface="Franklin Gothic Medium Cond" panose="020B0606030402020204" pitchFamily="34" charset="0"/>
              </a:rPr>
              <a:t> di planet </a:t>
            </a:r>
            <a:r>
              <a:rPr lang="en-ID" sz="2400" dirty="0" err="1">
                <a:latin typeface="Franklin Gothic Medium Cond" panose="020B0606030402020204" pitchFamily="34" charset="0"/>
              </a:rPr>
              <a:t>bumi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.   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MEMPUNYAI KEKUASAAN BESAR</a:t>
            </a:r>
            <a:r>
              <a:rPr lang="en-ID" sz="2400" dirty="0">
                <a:latin typeface="Franklin Gothic Medium Cond" panose="020B0606030402020204" pitchFamily="34" charset="0"/>
              </a:rPr>
              <a:t>;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Matius</a:t>
            </a:r>
            <a:r>
              <a:rPr lang="en-ID" sz="2400" dirty="0">
                <a:latin typeface="Franklin Gothic Medium Cond" panose="020B0606030402020204" pitchFamily="34" charset="0"/>
              </a:rPr>
              <a:t> 10:1, </a:t>
            </a:r>
            <a:r>
              <a:rPr lang="en-ID" sz="2400" dirty="0" err="1">
                <a:latin typeface="Franklin Gothic Medium Cond" panose="020B0606030402020204" pitchFamily="34" charset="0"/>
              </a:rPr>
              <a:t>Yesus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memberikan</a:t>
            </a:r>
            <a:r>
              <a:rPr lang="en-ID" sz="2400" dirty="0">
                <a:latin typeface="Franklin Gothic Medium Cond" panose="020B0606030402020204" pitchFamily="34" charset="0"/>
              </a:rPr>
              <a:t> murid-murid-Nya "</a:t>
            </a:r>
            <a:r>
              <a:rPr lang="en-ID" sz="2400" dirty="0" err="1">
                <a:latin typeface="Franklin Gothic Medium Cond" panose="020B0606030402020204" pitchFamily="34" charset="0"/>
              </a:rPr>
              <a:t>kuasa</a:t>
            </a:r>
            <a:r>
              <a:rPr lang="en-ID" sz="2400" dirty="0">
                <a:latin typeface="Franklin Gothic Medium Cond" panose="020B0606030402020204" pitchFamily="34" charset="0"/>
              </a:rPr>
              <a:t>" </a:t>
            </a:r>
            <a:r>
              <a:rPr lang="en-ID" sz="2400" dirty="0" err="1">
                <a:latin typeface="Franklin Gothic Medium Cond" panose="020B0606030402020204" pitchFamily="34" charset="0"/>
              </a:rPr>
              <a:t>atas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penguasa-penguasa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kekuatan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kejahatan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Dia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mengirim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keluar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kuasa</a:t>
            </a:r>
            <a:r>
              <a:rPr lang="en-ID" sz="2400" dirty="0">
                <a:latin typeface="Franklin Gothic Medium Cond" panose="020B0606030402020204" pitchFamily="34" charset="0"/>
              </a:rPr>
              <a:t> Ilahi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menang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pertempuran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antara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baik</a:t>
            </a:r>
            <a:r>
              <a:rPr lang="en-ID" sz="2400" dirty="0">
                <a:latin typeface="Franklin Gothic Medium Cond" panose="020B0606030402020204" pitchFamily="34" charset="0"/>
              </a:rPr>
              <a:t> dan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jahat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Medium Cond" panose="020B0606030402020204" pitchFamily="34" charset="0"/>
              </a:rPr>
              <a:t>Dalam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Matius</a:t>
            </a:r>
            <a:r>
              <a:rPr lang="en-ID" sz="2400" dirty="0">
                <a:latin typeface="Franklin Gothic Medium Cond" panose="020B0606030402020204" pitchFamily="34" charset="0"/>
              </a:rPr>
              <a:t> 28:18-19, </a:t>
            </a:r>
            <a:r>
              <a:rPr lang="en-ID" sz="2400" dirty="0" err="1">
                <a:latin typeface="Franklin Gothic Medium Cond" panose="020B0606030402020204" pitchFamily="34" charset="0"/>
              </a:rPr>
              <a:t>Yesus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sekali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lagi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mengutus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tetapi</a:t>
            </a:r>
            <a:r>
              <a:rPr lang="en-ID" sz="2400" dirty="0">
                <a:latin typeface="Franklin Gothic Medium Cond" panose="020B0606030402020204" pitchFamily="34" charset="0"/>
              </a:rPr>
              <a:t> kali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"</a:t>
            </a:r>
            <a:r>
              <a:rPr lang="en-ID" sz="2400" dirty="0" err="1">
                <a:latin typeface="Franklin Gothic Medium Cond" panose="020B0606030402020204" pitchFamily="34" charset="0"/>
              </a:rPr>
              <a:t>segala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kuasa</a:t>
            </a:r>
            <a:r>
              <a:rPr lang="en-ID" sz="2400" dirty="0">
                <a:latin typeface="Franklin Gothic Medium Cond" panose="020B0606030402020204" pitchFamily="34" charset="0"/>
              </a:rPr>
              <a:t>" di </a:t>
            </a:r>
            <a:r>
              <a:rPr lang="en-ID" sz="2400" dirty="0" err="1">
                <a:latin typeface="Franklin Gothic Medium Cond" panose="020B0606030402020204" pitchFamily="34" charset="0"/>
              </a:rPr>
              <a:t>surga</a:t>
            </a:r>
            <a:r>
              <a:rPr lang="en-ID" sz="2400" dirty="0">
                <a:latin typeface="Franklin Gothic Medium Cond" panose="020B0606030402020204" pitchFamily="34" charset="0"/>
              </a:rPr>
              <a:t> dan di </a:t>
            </a:r>
            <a:r>
              <a:rPr lang="en-ID" sz="2400" dirty="0" err="1">
                <a:latin typeface="Franklin Gothic Medium Cond" panose="020B0606030402020204" pitchFamily="34" charset="0"/>
              </a:rPr>
              <a:t>bumi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untuk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pergi</a:t>
            </a:r>
            <a:r>
              <a:rPr lang="en-ID" sz="2400" dirty="0">
                <a:latin typeface="Franklin Gothic Medium Cond" panose="020B0606030402020204" pitchFamily="34" charset="0"/>
              </a:rPr>
              <a:t> dan ''</a:t>
            </a:r>
            <a:r>
              <a:rPr lang="en-ID" sz="2400" dirty="0" err="1">
                <a:latin typeface="Franklin Gothic Medium Cond" panose="020B0606030402020204" pitchFamily="34" charset="0"/>
              </a:rPr>
              <a:t>jadikan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semua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bangsa</a:t>
            </a:r>
            <a:r>
              <a:rPr lang="en-ID" sz="2400" dirty="0">
                <a:latin typeface="Franklin Gothic Medium Cond" panose="020B0606030402020204" pitchFamily="34" charset="0"/>
              </a:rPr>
              <a:t> murid-Ku."   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BUMI MENJADI TERANG OLEH KEMULIAAN-NYA</a:t>
            </a:r>
            <a:r>
              <a:rPr lang="en-ID" sz="2400" dirty="0">
                <a:latin typeface="Franklin Gothic Medium Cond" panose="020B0606030402020204" pitchFamily="34" charset="0"/>
              </a:rPr>
              <a:t>; </a:t>
            </a:r>
            <a:r>
              <a:rPr lang="en-ID" sz="2400" dirty="0" err="1">
                <a:latin typeface="Franklin Gothic Medium Cond" panose="020B0606030402020204" pitchFamily="34" charset="0"/>
              </a:rPr>
              <a:t>Malaikat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memberikan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kuasa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pemberitaan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ketiga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malaikat</a:t>
            </a:r>
            <a:r>
              <a:rPr lang="en-ID" sz="2400" dirty="0">
                <a:latin typeface="Franklin Gothic Medium Cond" panose="020B0606030402020204" pitchFamily="34" charset="0"/>
              </a:rPr>
              <a:t> agar </a:t>
            </a:r>
            <a:r>
              <a:rPr lang="en-ID" sz="2400" dirty="0" err="1">
                <a:latin typeface="Franklin Gothic Medium Cond" panose="020B0606030402020204" pitchFamily="34" charset="0"/>
              </a:rPr>
              <a:t>bumi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disinari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kemuliaan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Tuhan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itulah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karakter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Tuhan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itulah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kasih</a:t>
            </a:r>
            <a:r>
              <a:rPr lang="en-ID" sz="2400" dirty="0">
                <a:latin typeface="Franklin Gothic Medium Cond" panose="020B0606030402020204" pitchFamily="34" charset="0"/>
              </a:rPr>
              <a:t>-Nya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besar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kepada</a:t>
            </a:r>
            <a:r>
              <a:rPr lang="en-ID" sz="2400" dirty="0">
                <a:latin typeface="Franklin Gothic Medium Cond" panose="020B0606030402020204" pitchFamily="34" charset="0"/>
              </a:rPr>
              <a:t> dunia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berdosa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88860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B37EB7-06D3-2889-FD10-8EB13DD118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97" b="19516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6FE28-0E87-C450-685B-62B31CC2F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4486275"/>
            <a:ext cx="8343899" cy="22383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Kebenaran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telah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lama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dikaburkan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oleh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kegelapan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kesalahan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tradisi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termasuk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Sabat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Kitab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Suci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benar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dikumandangkan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dunia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sebelum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kedatangan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Tuhan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chemeClr val="bg1">
                    <a:alpha val="80000"/>
                  </a:schemeClr>
                </a:solidFill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Ultra Bold" panose="020B0B04020104020203" pitchFamily="34" charset="0"/>
              </a:rPr>
              <a:t>Tuhan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Ultra Bold" panose="020B0B04020104020203" pitchFamily="34" charset="0"/>
              </a:rPr>
              <a:t>memanggil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Ultra Bold" panose="020B0B04020104020203" pitchFamily="34" charset="0"/>
              </a:rPr>
              <a:t>kita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Ultra Bold" panose="020B0B04020104020203" pitchFamily="34" charset="0"/>
              </a:rPr>
              <a:t>untuk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Ultra Bold" panose="020B0B04020104020203" pitchFamily="34" charset="0"/>
              </a:rPr>
              <a:t>memberitakan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Ultra Bold" panose="020B0B04020104020203" pitchFamily="34" charset="0"/>
              </a:rPr>
              <a:t> 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Ultra Bold" panose="020B0B04020104020203" pitchFamily="34" charset="0"/>
              </a:rPr>
              <a:t>kebenaran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Ultra Bold" panose="020B0B04020104020203" pitchFamily="34" charset="0"/>
              </a:rPr>
              <a:t> </a:t>
            </a:r>
            <a:r>
              <a:rPr lang="en-ID" dirty="0" err="1">
                <a:solidFill>
                  <a:srgbClr val="FFFF00">
                    <a:alpha val="80000"/>
                  </a:srgbClr>
                </a:solidFill>
                <a:latin typeface="Gill Sans Nova Cond Ultra Bold" panose="020B0B04020104020203" pitchFamily="34" charset="0"/>
              </a:rPr>
              <a:t>itu</a:t>
            </a:r>
            <a:r>
              <a:rPr lang="en-ID" dirty="0">
                <a:solidFill>
                  <a:srgbClr val="FFFF00">
                    <a:alpha val="80000"/>
                  </a:srgbClr>
                </a:solidFill>
                <a:latin typeface="Gill Sans Nova Cond Ultra Bold" panose="020B0B04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0543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41" y="181576"/>
            <a:ext cx="886772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D1ABE-5BBC-7DB7-5087-BE16E64EB2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r="-1" b="2269"/>
          <a:stretch/>
        </p:blipFill>
        <p:spPr>
          <a:xfrm>
            <a:off x="135731" y="182880"/>
            <a:ext cx="8867728" cy="649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C6210E-440C-7CBB-4B3C-145D0FA28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5" y="1676399"/>
            <a:ext cx="4143375" cy="1076325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masis MT Pro Black" panose="02040A04050005020304" pitchFamily="18" charset="0"/>
              </a:rPr>
              <a:t>WAHYU 18 : 1</a:t>
            </a:r>
            <a:endParaRPr lang="en-ID" dirty="0">
              <a:solidFill>
                <a:srgbClr val="FFFFFF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7A95D-AC10-F97C-CFBF-26AA2D595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6" y="3859675"/>
            <a:ext cx="7505700" cy="25884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“</a:t>
            </a:r>
            <a:r>
              <a:rPr lang="en-US" sz="36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Kemudian</a:t>
            </a:r>
            <a:r>
              <a:rPr lang="en-US" sz="36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US" sz="36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pada itu </a:t>
            </a:r>
            <a:r>
              <a:rPr lang="en-US" sz="36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aku</a:t>
            </a:r>
            <a:r>
              <a:rPr lang="en-US" sz="36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melihat seorang </a:t>
            </a:r>
            <a:r>
              <a:rPr lang="en-US" sz="36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malaikat</a:t>
            </a:r>
            <a:r>
              <a:rPr lang="en-US" sz="36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lain </a:t>
            </a:r>
            <a:r>
              <a:rPr lang="en-US" sz="36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turun</a:t>
            </a:r>
            <a:r>
              <a:rPr lang="en-US" sz="36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dari</a:t>
            </a:r>
            <a:r>
              <a:rPr lang="en-US" sz="36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sorga</a:t>
            </a:r>
            <a:r>
              <a:rPr lang="en-US" sz="36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US" sz="36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Ia</a:t>
            </a:r>
            <a:r>
              <a:rPr lang="en-US" sz="36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mempunyai</a:t>
            </a:r>
            <a:r>
              <a:rPr lang="en-US" sz="36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kekuasaan</a:t>
            </a:r>
            <a:r>
              <a:rPr lang="en-US" sz="36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besar</a:t>
            </a:r>
            <a:r>
              <a:rPr lang="en-US" sz="36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dan bumi menjadi </a:t>
            </a:r>
            <a:r>
              <a:rPr lang="en-US" sz="36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terang</a:t>
            </a:r>
            <a:r>
              <a:rPr lang="en-US" sz="36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 oleh </a:t>
            </a:r>
            <a:r>
              <a:rPr lang="en-US" sz="3600" dirty="0" err="1">
                <a:solidFill>
                  <a:srgbClr val="FFFFFF"/>
                </a:solidFill>
                <a:latin typeface="Tw Cen MT Condensed Extra Bold" panose="020B0803020202020204" pitchFamily="34" charset="0"/>
              </a:rPr>
              <a:t>kemuliaannya</a:t>
            </a:r>
            <a:r>
              <a:rPr lang="en-US" sz="3600" dirty="0">
                <a:solidFill>
                  <a:srgbClr val="FFFFFF"/>
                </a:solidFill>
                <a:latin typeface="Tw Cen MT Condensed Extra Bold" panose="020B0803020202020204" pitchFamily="34" charset="0"/>
              </a:rPr>
              <a:t>.”</a:t>
            </a:r>
          </a:p>
          <a:p>
            <a:pPr marL="0" indent="0">
              <a:buNone/>
            </a:pPr>
            <a:endParaRPr lang="en-ID" sz="3600" dirty="0">
              <a:solidFill>
                <a:srgbClr val="FFFFFF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009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D1111D-0576-4503-6CFB-F3D141B5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296203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>
                <a:solidFill>
                  <a:srgbClr val="FFFF00"/>
                </a:solidFill>
                <a:latin typeface="Impact" panose="020B0806030902050204" pitchFamily="34" charset="0"/>
              </a:rPr>
              <a:t>KEMULIAAN TUHAN MEMENUHI BUMI</a:t>
            </a:r>
            <a:br>
              <a:rPr lang="fi-FI" sz="3500" dirty="0">
                <a:solidFill>
                  <a:srgbClr val="FFFFFF"/>
                </a:solidFill>
              </a:rPr>
            </a:br>
            <a:r>
              <a:rPr lang="fi-FI" sz="35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</a:t>
            </a:r>
            <a:r>
              <a:rPr lang="fi-FI" sz="35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21 Juni 2023</a:t>
            </a:r>
            <a:endParaRPr lang="en-ID" sz="35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1B570B-E058-75B5-5E13-5A167ED96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94" r="47707"/>
          <a:stretch/>
        </p:blipFill>
        <p:spPr>
          <a:xfrm>
            <a:off x="580648" y="1590741"/>
            <a:ext cx="1928613" cy="25202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497DC2-B4CB-9D89-4C06-E3FB08AA867E}"/>
              </a:ext>
            </a:extLst>
          </p:cNvPr>
          <p:cNvSpPr txBox="1"/>
          <p:nvPr/>
        </p:nvSpPr>
        <p:spPr>
          <a:xfrm>
            <a:off x="2944833" y="1734726"/>
            <a:ext cx="587692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kayu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salib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Tuhan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menjawab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tuduhan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Iblis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bahwa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Allah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adil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bahwa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Allah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menuntut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penyembahan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tetapi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memberi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sedikit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imbalan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namun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kayu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salib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Tuhan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menunjukkan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bahwa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Tuhan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pengasih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adil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adanya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CE25FC-5691-BC40-2C62-81AD73F96978}"/>
              </a:ext>
            </a:extLst>
          </p:cNvPr>
          <p:cNvSpPr txBox="1"/>
          <p:nvPr/>
        </p:nvSpPr>
        <p:spPr>
          <a:xfrm>
            <a:off x="933478" y="4466023"/>
            <a:ext cx="7277039" cy="209288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600" b="1" dirty="0" err="1">
                <a:latin typeface="Franklin Gothic Medium Cond" panose="020B0606030402020204" pitchFamily="34" charset="0"/>
              </a:rPr>
              <a:t>Terpesona</a:t>
            </a:r>
            <a:r>
              <a:rPr lang="en-ID" sz="2600" b="1" dirty="0">
                <a:latin typeface="Franklin Gothic Medium Cond" panose="020B0606030402020204" pitchFamily="34" charset="0"/>
              </a:rPr>
              <a:t> oleh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kasih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Tuhan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peduli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kehormatan</a:t>
            </a:r>
            <a:r>
              <a:rPr lang="en-ID" sz="2600" b="1" dirty="0">
                <a:latin typeface="Franklin Gothic Medium Cond" panose="020B0606030402020204" pitchFamily="34" charset="0"/>
              </a:rPr>
              <a:t>-Nya,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umat</a:t>
            </a:r>
            <a:r>
              <a:rPr lang="en-ID" sz="2600" b="1" dirty="0">
                <a:latin typeface="Franklin Gothic Medium Cond" panose="020B0606030402020204" pitchFamily="34" charset="0"/>
              </a:rPr>
              <a:t> Allah di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akhir</a:t>
            </a:r>
            <a:r>
              <a:rPr lang="en-ID" sz="2600" b="1" dirty="0">
                <a:latin typeface="Franklin Gothic Medium Cond" panose="020B0606030402020204" pitchFamily="34" charset="0"/>
              </a:rPr>
              <a:t> zaman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mengungkapkan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kemuliaan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Tuhan</a:t>
            </a:r>
            <a:r>
              <a:rPr lang="en-ID" sz="2600" b="1" dirty="0"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karakter</a:t>
            </a:r>
            <a:r>
              <a:rPr lang="en-ID" sz="2600" b="1" dirty="0">
                <a:latin typeface="Franklin Gothic Medium Cond" panose="020B0606030402020204" pitchFamily="34" charset="0"/>
              </a:rPr>
              <a:t>-Nya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penuh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kasih</a:t>
            </a:r>
            <a:r>
              <a:rPr lang="en-ID" sz="2600" b="1" dirty="0"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rela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berkorban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kepada</a:t>
            </a:r>
            <a:r>
              <a:rPr lang="en-ID" sz="2600" b="1" dirty="0">
                <a:latin typeface="Franklin Gothic Medium Cond" panose="020B0606030402020204" pitchFamily="34" charset="0"/>
              </a:rPr>
              <a:t> dunia yang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egois</a:t>
            </a:r>
            <a:r>
              <a:rPr lang="en-ID" sz="2600" b="1" dirty="0">
                <a:latin typeface="Franklin Gothic Medium Cond" panose="020B0606030402020204" pitchFamily="34" charset="0"/>
              </a:rPr>
              <a:t>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tidak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bertuhan</a:t>
            </a:r>
            <a:r>
              <a:rPr lang="en-ID" sz="2600" b="1" dirty="0">
                <a:latin typeface="Franklin Gothic Medium Cond" panose="020B0606030402020204" pitchFamily="34" charset="0"/>
              </a:rPr>
              <a:t>, dan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bumi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disinari</a:t>
            </a:r>
            <a:r>
              <a:rPr lang="en-ID" sz="2600" b="1" dirty="0">
                <a:latin typeface="Franklin Gothic Medium Cond" panose="020B0606030402020204" pitchFamily="34" charset="0"/>
              </a:rPr>
              <a:t> oleh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karakter</a:t>
            </a:r>
            <a:r>
              <a:rPr lang="en-ID" sz="2600" b="1" dirty="0">
                <a:latin typeface="Franklin Gothic Medium Cond" panose="020B0606030402020204" pitchFamily="34" charset="0"/>
              </a:rPr>
              <a:t> Allah.</a:t>
            </a:r>
          </a:p>
        </p:txBody>
      </p:sp>
    </p:spTree>
    <p:extLst>
      <p:ext uri="{BB962C8B-B14F-4D97-AF65-F5344CB8AC3E}">
        <p14:creationId xmlns:p14="http://schemas.microsoft.com/office/powerpoint/2010/main" val="3103343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158AA-798F-A742-F0AB-267B00BB0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DA6824-E407-CBE5-7919-D13CA8D29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85951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KEMULIAAN TUHAN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adalah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KARAKTER-NYA</a:t>
            </a:r>
            <a:b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[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Keluaran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33:18-19, 34:6-7].</a:t>
            </a:r>
            <a:b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Bagaimanakah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kemuliaan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Tuhan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dinyatakan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62FEC-F62F-5A06-C561-9B03C3657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62175"/>
            <a:ext cx="5140800" cy="478155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Impact" panose="020B0806030902050204" pitchFamily="34" charset="0"/>
              </a:rPr>
              <a:t>Bumi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dipenuhi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kemuliaan</a:t>
            </a:r>
            <a:r>
              <a:rPr lang="en-ID" dirty="0">
                <a:latin typeface="Impact" panose="020B0806030902050204" pitchFamily="34" charset="0"/>
              </a:rPr>
              <a:t> Allah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ketika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kita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dipenuhi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dengan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kasih</a:t>
            </a:r>
            <a:r>
              <a:rPr lang="en-ID" dirty="0">
                <a:latin typeface="Gill Sans Nova Cond Ultra Bold" panose="020B0B04020104020203" pitchFamily="34" charset="0"/>
              </a:rPr>
              <a:t> Allah dan </a:t>
            </a:r>
            <a:r>
              <a:rPr lang="en-ID" dirty="0" err="1">
                <a:latin typeface="Gill Sans Nova Cond Ultra Bold" panose="020B0B04020104020203" pitchFamily="34" charset="0"/>
              </a:rPr>
              <a:t>karakter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kita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diubahkan</a:t>
            </a:r>
            <a:r>
              <a:rPr lang="en-ID" dirty="0">
                <a:latin typeface="Gill Sans Nova Cond Ultra Bold" panose="020B0B04020104020203" pitchFamily="34" charset="0"/>
              </a:rPr>
              <a:t> oleh </a:t>
            </a:r>
            <a:r>
              <a:rPr lang="en-ID" dirty="0" err="1">
                <a:latin typeface="Gill Sans Nova Cond Ultra Bold" panose="020B0B04020104020203" pitchFamily="34" charset="0"/>
              </a:rPr>
              <a:t>kasih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penebusan</a:t>
            </a:r>
            <a:r>
              <a:rPr lang="en-ID" dirty="0">
                <a:latin typeface="Gill Sans Nova Cond Ultra Bold" panose="020B0B04020104020203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Impact" panose="020B0806030902050204" pitchFamily="34" charset="0"/>
              </a:rPr>
              <a:t>Mengungkapkan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kasih</a:t>
            </a:r>
            <a:r>
              <a:rPr lang="en-ID" dirty="0">
                <a:latin typeface="Impact" panose="020B0806030902050204" pitchFamily="34" charset="0"/>
              </a:rPr>
              <a:t>-Nya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kehidupan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pribadi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akan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mengungkapkan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kemuliaan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Tuhan</a:t>
            </a:r>
            <a:r>
              <a:rPr lang="en-ID" dirty="0">
                <a:latin typeface="Amasis MT Pro Black" panose="02040A04050005020304" pitchFamily="18" charset="0"/>
              </a:rPr>
              <a:t>, </a:t>
            </a:r>
            <a:r>
              <a:rPr lang="en-ID" dirty="0" err="1">
                <a:latin typeface="Amasis MT Pro Black" panose="02040A04050005020304" pitchFamily="18" charset="0"/>
              </a:rPr>
              <a:t>karakter</a:t>
            </a:r>
            <a:r>
              <a:rPr lang="en-ID" dirty="0">
                <a:latin typeface="Amasis MT Pro Black" panose="02040A04050005020304" pitchFamily="18" charset="0"/>
              </a:rPr>
              <a:t>-Nya, </a:t>
            </a:r>
            <a:r>
              <a:rPr lang="en-ID" dirty="0" err="1">
                <a:latin typeface="Amasis MT Pro Black" panose="02040A04050005020304" pitchFamily="18" charset="0"/>
              </a:rPr>
              <a:t>kepada</a:t>
            </a:r>
            <a:r>
              <a:rPr lang="en-ID" dirty="0">
                <a:latin typeface="Amasis MT Pro Black" panose="02040A04050005020304" pitchFamily="18" charset="0"/>
              </a:rPr>
              <a:t> dunia</a:t>
            </a:r>
            <a:r>
              <a:rPr lang="en-ID" dirty="0">
                <a:latin typeface="Berlin Sans FB" panose="020E0602020502020306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94C3A-AA4B-AA46-3C71-338531B1F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450" y="2428875"/>
            <a:ext cx="2745900" cy="34337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28361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5D7C76-3828-869C-87B5-FB191B046C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07" b="24151"/>
          <a:stretch/>
        </p:blipFill>
        <p:spPr>
          <a:xfrm>
            <a:off x="20" y="10"/>
            <a:ext cx="9143980" cy="3495665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D100C-3FC6-4613-0F48-25B1F24D8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3495675"/>
            <a:ext cx="8362950" cy="336231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Impact" panose="020B0806030902050204" pitchFamily="34" charset="0"/>
              </a:rPr>
              <a:t>Kemuliaan</a:t>
            </a:r>
            <a:r>
              <a:rPr lang="en-ID" sz="2400" dirty="0"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latin typeface="Impact" panose="020B0806030902050204" pitchFamily="34" charset="0"/>
              </a:rPr>
              <a:t>memenuhi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bumi</a:t>
            </a:r>
            <a:r>
              <a:rPr lang="en-ID" sz="2400" dirty="0">
                <a:latin typeface="Impact" panose="020B0806030902050204" pitchFamily="34" charset="0"/>
              </a:rPr>
              <a:t> pada masa </a:t>
            </a:r>
            <a:r>
              <a:rPr lang="en-ID" sz="2400" dirty="0" err="1">
                <a:latin typeface="Impact" panose="020B0806030902050204" pitchFamily="34" charset="0"/>
              </a:rPr>
              <a:t>kegelapan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rohani</a:t>
            </a:r>
            <a:r>
              <a:rPr lang="en-ID" sz="2400" dirty="0">
                <a:latin typeface="Tw Cen MT Condensed Extra Bold" panose="020B0803020202020204" pitchFamily="34" charset="0"/>
              </a:rPr>
              <a:t>, </a:t>
            </a:r>
            <a:r>
              <a:rPr lang="en-ID" sz="2400" dirty="0">
                <a:latin typeface="Eras Demi ITC" panose="020B0805030504020804" pitchFamily="34" charset="0"/>
              </a:rPr>
              <a:t>pada </a:t>
            </a:r>
            <a:r>
              <a:rPr lang="en-ID" sz="2400" dirty="0" err="1">
                <a:latin typeface="Eras Demi ITC" panose="020B0805030504020804" pitchFamily="34" charset="0"/>
              </a:rPr>
              <a:t>saat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umat</a:t>
            </a:r>
            <a:r>
              <a:rPr lang="en-ID" sz="2400" dirty="0">
                <a:latin typeface="Eras Demi ITC" panose="020B0805030504020804" pitchFamily="34" charset="0"/>
              </a:rPr>
              <a:t>-Nya, </a:t>
            </a:r>
            <a:r>
              <a:rPr lang="en-ID" sz="2400" dirty="0" err="1">
                <a:latin typeface="Eras Demi ITC" panose="020B0805030504020804" pitchFamily="34" charset="0"/>
              </a:rPr>
              <a:t>diliputi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dengan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kasih</a:t>
            </a:r>
            <a:r>
              <a:rPr lang="en-ID" sz="2400" dirty="0">
                <a:latin typeface="Eras Demi ITC" panose="020B0805030504020804" pitchFamily="34" charset="0"/>
              </a:rPr>
              <a:t>-Nya, </a:t>
            </a:r>
            <a:r>
              <a:rPr lang="en-ID" sz="2400" dirty="0" err="1">
                <a:latin typeface="Eras Demi ITC" panose="020B0805030504020804" pitchFamily="34" charset="0"/>
              </a:rPr>
              <a:t>diubah</a:t>
            </a:r>
            <a:r>
              <a:rPr lang="en-ID" sz="2400" dirty="0">
                <a:latin typeface="Eras Demi ITC" panose="020B0805030504020804" pitchFamily="34" charset="0"/>
              </a:rPr>
              <a:t> oleh </a:t>
            </a:r>
            <a:r>
              <a:rPr lang="en-ID" sz="2400" dirty="0" err="1">
                <a:latin typeface="Eras Demi ITC" panose="020B0805030504020804" pitchFamily="34" charset="0"/>
              </a:rPr>
              <a:t>anugrah</a:t>
            </a:r>
            <a:r>
              <a:rPr lang="en-ID" sz="2400" dirty="0">
                <a:latin typeface="Eras Demi ITC" panose="020B0805030504020804" pitchFamily="34" charset="0"/>
              </a:rPr>
              <a:t>-Nya, dan </a:t>
            </a:r>
            <a:r>
              <a:rPr lang="en-ID" sz="2400" dirty="0" err="1">
                <a:latin typeface="Eras Demi ITC" panose="020B0805030504020804" pitchFamily="34" charset="0"/>
              </a:rPr>
              <a:t>berkomitmen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kepada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misi</a:t>
            </a:r>
            <a:r>
              <a:rPr lang="en-ID" sz="2400" dirty="0">
                <a:latin typeface="Eras Demi ITC" panose="020B0805030504020804" pitchFamily="34" charset="0"/>
              </a:rPr>
              <a:t>-Nya, </a:t>
            </a:r>
            <a:r>
              <a:rPr lang="en-ID" sz="2400" dirty="0" err="1">
                <a:latin typeface="Eras Bold ITC" panose="020B0907030504020204" pitchFamily="34" charset="0"/>
              </a:rPr>
              <a:t>memperlihatkan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kepada</a:t>
            </a:r>
            <a:r>
              <a:rPr lang="en-ID" sz="2400" dirty="0">
                <a:latin typeface="Eras Bold ITC" panose="020B0907030504020204" pitchFamily="34" charset="0"/>
              </a:rPr>
              <a:t> dunia </a:t>
            </a:r>
            <a:r>
              <a:rPr lang="en-ID" sz="2400" dirty="0" err="1">
                <a:latin typeface="Eras Bold ITC" panose="020B0907030504020204" pitchFamily="34" charset="0"/>
              </a:rPr>
              <a:t>tabiat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kasih</a:t>
            </a:r>
            <a:r>
              <a:rPr lang="en-ID" sz="2400" dirty="0">
                <a:latin typeface="Eras Bold ITC" panose="020B0907030504020204" pitchFamily="34" charset="0"/>
              </a:rPr>
              <a:t>-Nya </a:t>
            </a:r>
            <a:r>
              <a:rPr lang="en-ID" sz="2400" dirty="0" err="1">
                <a:latin typeface="Eras Bold ITC" panose="020B0907030504020204" pitchFamily="34" charset="0"/>
              </a:rPr>
              <a:t>dalam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kehidupan</a:t>
            </a:r>
            <a:r>
              <a:rPr lang="en-ID" sz="2400" dirty="0">
                <a:latin typeface="Eras Bold ITC" panose="020B0907030504020204" pitchFamily="34" charset="0"/>
              </a:rPr>
              <a:t> dan </a:t>
            </a:r>
            <a:r>
              <a:rPr lang="en-ID" sz="2400" dirty="0" err="1">
                <a:latin typeface="Eras Bold ITC" panose="020B0907030504020204" pitchFamily="34" charset="0"/>
              </a:rPr>
              <a:t>kesaksian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mereka</a:t>
            </a:r>
            <a:r>
              <a:rPr lang="en-ID" sz="2400" dirty="0"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Kesaksian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dari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kehidupan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mereka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tidak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memetingkan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diri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pengumandangan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pekabaran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dari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kebaikan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rahmat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dan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kebenaran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-Nya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sama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sekali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berbeda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dengan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cinta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diri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keangkuhan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dan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kepalsuan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dari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sistem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di dunia </a:t>
            </a:r>
            <a:r>
              <a:rPr lang="en-ID" sz="24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ini</a:t>
            </a:r>
            <a:r>
              <a:rPr lang="en-ID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8271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E9C090-5E33-E759-BAE9-375974E8F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57633"/>
            <a:ext cx="5534120" cy="1307730"/>
          </a:xfrm>
        </p:spPr>
        <p:txBody>
          <a:bodyPr anchor="b">
            <a:noAutofit/>
          </a:bodyPr>
          <a:lstStyle/>
          <a:p>
            <a:r>
              <a:rPr lang="en-ID" sz="3600" dirty="0">
                <a:latin typeface="Bernard MT Condensed" panose="02050806060905020404" pitchFamily="18" charset="0"/>
              </a:rPr>
              <a:t>Ellen G. White, Testimonies for the Church, </a:t>
            </a:r>
            <a:r>
              <a:rPr lang="en-ID" sz="3600" dirty="0" err="1">
                <a:latin typeface="Bernard MT Condensed" panose="02050806060905020404" pitchFamily="18" charset="0"/>
              </a:rPr>
              <a:t>jld</a:t>
            </a:r>
            <a:r>
              <a:rPr lang="en-ID" sz="3600" dirty="0">
                <a:latin typeface="Bernard MT Condensed" panose="02050806060905020404" pitchFamily="18" charset="0"/>
              </a:rPr>
              <a:t>. 6, </a:t>
            </a:r>
            <a:r>
              <a:rPr lang="en-ID" sz="3600" dirty="0" err="1">
                <a:latin typeface="Bernard MT Condensed" panose="02050806060905020404" pitchFamily="18" charset="0"/>
              </a:rPr>
              <a:t>hlm</a:t>
            </a:r>
            <a:r>
              <a:rPr lang="en-ID" sz="3600" dirty="0">
                <a:latin typeface="Bernard MT Condensed" panose="02050806060905020404" pitchFamily="18" charset="0"/>
              </a:rPr>
              <a:t>. 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78A82-13D3-92D8-CF16-7F018DB36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379" y="2063822"/>
            <a:ext cx="4928021" cy="441613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ada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kemuliaan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diri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sendiri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perbuatan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baik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atau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kebenaran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atau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kebajikan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  <a:r>
              <a:rPr lang="en-ID" sz="3200" dirty="0">
                <a:latin typeface="Tw Cen MT Condensed Extra Bold" panose="020B0803020202020204" pitchFamily="34" charset="0"/>
              </a:rPr>
              <a:t>"</a:t>
            </a:r>
            <a:r>
              <a:rPr lang="en-ID" sz="3200" dirty="0" err="1">
                <a:latin typeface="Tw Cen MT Condensed Extra Bold" panose="020B0803020202020204" pitchFamily="34" charset="0"/>
              </a:rPr>
              <a:t>Pekabaran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kebenaran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Kristus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terdengar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ujung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bumi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ujung</a:t>
            </a:r>
            <a:r>
              <a:rPr lang="en-ID" sz="3200" dirty="0">
                <a:latin typeface="Tw Cen MT Condensed Extra Bold" panose="020B0803020202020204" pitchFamily="34" charset="0"/>
              </a:rPr>
              <a:t> yang lain.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kemuliaan</a:t>
            </a:r>
            <a:r>
              <a:rPr lang="en-ID" sz="3200" dirty="0">
                <a:latin typeface="Tw Cen MT Condensed Extra Bold" panose="020B0803020202020204" pitchFamily="34" charset="0"/>
              </a:rPr>
              <a:t> Allah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menutup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pekerjaan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malaikat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ketiga</a:t>
            </a:r>
            <a:r>
              <a:rPr lang="en-ID" sz="3200" dirty="0">
                <a:latin typeface="Tw Cen MT Condensed Extra Bold" panose="020B0803020202020204" pitchFamily="34" charset="0"/>
              </a:rPr>
              <a:t>".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5"/>
            <a:ext cx="306939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"/>
            <a:ext cx="306939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22"/>
            <a:ext cx="3051501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0"/>
            <a:ext cx="2708601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113FC-0F4D-40DF-69E7-B0030DFBC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381" y="1547949"/>
            <a:ext cx="2549410" cy="37621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7486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23A78-A5AE-750A-7BC5-EE67CF9B8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7" cy="1296203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ANAK DOMBA, ANAK DOMBA YANG DISEMBELIH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35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Kamis, 22 </a:t>
            </a:r>
            <a:r>
              <a:rPr lang="en-ID" sz="35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Juni</a:t>
            </a:r>
            <a:r>
              <a:rPr lang="en-ID" sz="35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7142A-FEDD-7960-5DE3-6073BDEC3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695450"/>
            <a:ext cx="6086479" cy="4953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4000" dirty="0">
                <a:latin typeface="Impact" panose="020B0806030902050204" pitchFamily="34" charset="0"/>
                <a:cs typeface="Aharoni" panose="02010803020104030203" pitchFamily="2" charset="-79"/>
              </a:rPr>
              <a:t>Wahyu 5:6 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"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Maka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aku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melihat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tengah-tengah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takhta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keempat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makhluk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dan di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tengah-tengah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tua-tua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berdiri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seekor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Anak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Domba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seperti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telah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disembelih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bertanduk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tujuh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bermata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tujuh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: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itulah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ketujuh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Roh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Allah yang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diutus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ke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seluruh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  <a:cs typeface="Aharoni" panose="02010803020104030203" pitchFamily="2" charset="-79"/>
              </a:rPr>
              <a:t>bumi</a:t>
            </a:r>
            <a:r>
              <a:rPr lang="en-ID" sz="3200" dirty="0">
                <a:latin typeface="Tw Cen MT Condensed Extra Bold" panose="020B0803020202020204" pitchFamily="34" charset="0"/>
                <a:cs typeface="Aharoni" panose="02010803020104030203" pitchFamily="2" charset="-79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C637B4-ECF7-A387-DCAB-CDA46CFF4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352" y="3302408"/>
            <a:ext cx="2984869" cy="2000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91379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BF71D-3A34-1B40-1FB9-5E8A580B1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95" y="104775"/>
            <a:ext cx="5104305" cy="6581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Kita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dapat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setia</a:t>
            </a:r>
            <a:r>
              <a:rPr lang="en-ID" dirty="0">
                <a:latin typeface="Tw Cen MT Condensed Extra Bold" panose="020B0803020202020204" pitchFamily="34" charset="0"/>
              </a:rPr>
              <a:t> pada </a:t>
            </a:r>
            <a:r>
              <a:rPr lang="en-ID" dirty="0" err="1">
                <a:latin typeface="Tw Cen MT Condensed Extra Bold" panose="020B0803020202020204" pitchFamily="34" charset="0"/>
              </a:rPr>
              <a:t>panggilan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kita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dapat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melakukan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pekerjaan</a:t>
            </a:r>
            <a:r>
              <a:rPr lang="en-ID" dirty="0">
                <a:latin typeface="Tw Cen MT Condensed Extra Bold" panose="020B0803020202020204" pitchFamily="34" charset="0"/>
              </a:rPr>
              <a:t> yang Allah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gerakkan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dilakukan</a:t>
            </a:r>
            <a:r>
              <a:rPr lang="en-ID" dirty="0">
                <a:latin typeface="Tw Cen MT Condensed Extra Bold" panose="020B0803020202020204" pitchFamily="34" charset="0"/>
              </a:rPr>
              <a:t> oleh </a:t>
            </a:r>
            <a:r>
              <a:rPr lang="en-ID" dirty="0" err="1">
                <a:latin typeface="Tw Cen MT Condensed Extra Bold" panose="020B0803020202020204" pitchFamily="34" charset="0"/>
              </a:rPr>
              <a:t>gereja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kecuali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jika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memiliki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Anak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Domba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Anak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Domba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disembelih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Yesus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disalibkan</a:t>
            </a:r>
            <a:r>
              <a:rPr lang="en-ID" dirty="0">
                <a:solidFill>
                  <a:srgbClr val="C00000"/>
                </a:solidFill>
                <a:latin typeface="Bernard MT Condensed" panose="02050806060905020404" pitchFamily="18" charset="0"/>
              </a:rPr>
              <a:t>, </a:t>
            </a:r>
            <a:r>
              <a:rPr lang="en-ID" dirty="0">
                <a:latin typeface="Impact" panose="020B0806030902050204" pitchFamily="34" charset="0"/>
              </a:rPr>
              <a:t>korban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dosa-dosa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sebagai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titik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fokus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pekabaran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endParaRPr lang="en-ID" sz="800" dirty="0">
              <a:latin typeface="Impact" panose="020B0806030902050204" pitchFamily="34" charset="0"/>
            </a:endParaRPr>
          </a:p>
          <a:p>
            <a:pPr marL="0" indent="0">
              <a:buNone/>
            </a:pPr>
            <a:r>
              <a:rPr lang="en-ID" dirty="0" err="1">
                <a:latin typeface="Amasis MT Pro Black" panose="02040A04050005020304" pitchFamily="18" charset="0"/>
              </a:rPr>
              <a:t>Itulah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sebabnya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lambang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anak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domba</a:t>
            </a:r>
            <a:r>
              <a:rPr lang="en-ID" dirty="0">
                <a:latin typeface="Amasis MT Pro Black" panose="02040A04050005020304" pitchFamily="18" charset="0"/>
              </a:rPr>
              <a:t> </a:t>
            </a:r>
            <a:r>
              <a:rPr lang="en-ID" dirty="0" err="1">
                <a:latin typeface="Amasis MT Pro Black" panose="02040A04050005020304" pitchFamily="18" charset="0"/>
              </a:rPr>
              <a:t>berkali</a:t>
            </a:r>
            <a:r>
              <a:rPr lang="en-ID" dirty="0">
                <a:latin typeface="Amasis MT Pro Black" panose="02040A04050005020304" pitchFamily="18" charset="0"/>
              </a:rPr>
              <a:t>-kali </a:t>
            </a:r>
            <a:r>
              <a:rPr lang="en-ID" dirty="0" err="1">
                <a:latin typeface="Amasis MT Pro Black" panose="02040A04050005020304" pitchFamily="18" charset="0"/>
              </a:rPr>
              <a:t>disebutkan</a:t>
            </a:r>
            <a:r>
              <a:rPr lang="en-ID" dirty="0">
                <a:latin typeface="Amasis MT Pro Black" panose="02040A04050005020304" pitchFamily="18" charset="0"/>
              </a:rPr>
              <a:t> di kitab Wahyu</a:t>
            </a:r>
            <a:r>
              <a:rPr lang="en-ID" dirty="0">
                <a:latin typeface="Franklin Gothic Medium Cond" panose="020B0606030402020204" pitchFamily="34" charset="0"/>
              </a:rPr>
              <a:t> [Wahyu 5:5,6,8,12; Wahyu 7:17; Wahyu 14:1; Wahyu 15:3; Wahyu 19:7; Wahyu 21:1,3, 22-23].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5F1E16-670A-7E36-8327-945A93649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9" r="39881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59342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6129"/>
            <a:ext cx="4851603" cy="5925741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0"/>
          <a:stretch/>
        </p:blipFill>
        <p:spPr>
          <a:xfrm>
            <a:off x="0" y="466129"/>
            <a:ext cx="9144000" cy="5925741"/>
          </a:xfrm>
          <a:prstGeom prst="rect">
            <a:avLst/>
          </a:prstGeom>
        </p:spPr>
      </p:pic>
      <p:sp>
        <p:nvSpPr>
          <p:cNvPr id="1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86286"/>
            <a:ext cx="4320692" cy="4666770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67546-E945-37ED-D5D2-54979F097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5285" r="12926" b="-2"/>
          <a:stretch/>
        </p:blipFill>
        <p:spPr>
          <a:xfrm>
            <a:off x="20" y="1351210"/>
            <a:ext cx="4180350" cy="4375387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D41BA-FD04-B56A-6D7C-310C17808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6274" y="257175"/>
            <a:ext cx="4533901" cy="633472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Di </a:t>
            </a:r>
            <a:r>
              <a:rPr lang="en-ID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tengah</a:t>
            </a:r>
            <a:r>
              <a:rPr lang="en-ID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gambaran</a:t>
            </a:r>
            <a:r>
              <a:rPr lang="en-ID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binatang</a:t>
            </a:r>
            <a:r>
              <a:rPr lang="en-ID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berbahaya</a:t>
            </a:r>
            <a:r>
              <a:rPr lang="en-ID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naga</a:t>
            </a:r>
            <a:r>
              <a:rPr lang="en-ID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berperang</a:t>
            </a:r>
            <a:r>
              <a:rPr lang="en-ID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malapetaka</a:t>
            </a:r>
            <a:r>
              <a:rPr lang="en-ID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penganiayaan</a:t>
            </a:r>
            <a:r>
              <a:rPr lang="en-ID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tanda</a:t>
            </a:r>
            <a:r>
              <a:rPr lang="en-ID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binatang</a:t>
            </a:r>
            <a:r>
              <a:rPr lang="en-ID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masih</a:t>
            </a:r>
            <a:r>
              <a:rPr lang="en-ID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bagian</a:t>
            </a:r>
            <a:r>
              <a:rPr lang="en-ID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depan</a:t>
            </a:r>
            <a:r>
              <a:rPr lang="en-ID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tengah</a:t>
            </a:r>
            <a:r>
              <a:rPr lang="en-ID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Anak </a:t>
            </a:r>
            <a:r>
              <a:rPr lang="en-ID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Domba</a:t>
            </a:r>
            <a:r>
              <a:rPr lang="en-ID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, Anak </a:t>
            </a:r>
            <a:r>
              <a:rPr lang="en-ID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Domba</a:t>
            </a:r>
            <a:r>
              <a:rPr lang="en-ID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000000"/>
                </a:solidFill>
                <a:latin typeface="Tw Cen MT Condensed Extra Bold" panose="020B0803020202020204" pitchFamily="34" charset="0"/>
              </a:rPr>
              <a:t>disembelih</a:t>
            </a:r>
            <a:r>
              <a:rPr lang="en-ID" dirty="0">
                <a:solidFill>
                  <a:srgbClr val="000000"/>
                </a:solidFill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Dan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hanya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Dia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serta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apa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telah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Dia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lakukan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untuk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kita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sedang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dilakukan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sekarang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, dan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akan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dilakukan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sebelum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semuanya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berakhir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 -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Dia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, pada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akhirnya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adalah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inti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dari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pekabaran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tiga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malaikat</a:t>
            </a:r>
            <a:r>
              <a:rPr lang="en-ID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002060"/>
                </a:solidFill>
                <a:latin typeface="Impact" panose="020B0806030902050204" pitchFamily="34" charset="0"/>
              </a:rPr>
              <a:t>itu</a:t>
            </a:r>
            <a:r>
              <a:rPr lang="en-ID" dirty="0">
                <a:solidFill>
                  <a:srgbClr val="002060"/>
                </a:solidFill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5471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8">
            <a:extLst>
              <a:ext uri="{FF2B5EF4-FFF2-40B4-BE49-F238E27FC236}">
                <a16:creationId xmlns:a16="http://schemas.microsoft.com/office/drawing/2014/main" id="{21EA7FA8-6652-4CC5-90F4-3D48CAC0C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4BD704-84EA-ABF2-F468-0DA96D847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1714" cy="1528763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Angel Manuel Rodriguez, "The Closing of the Cosmic Conflict : Role of the Three Angels' Messages", 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hlm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. 70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36A50-A24B-936F-A74E-69B83E756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671" y="1655763"/>
            <a:ext cx="5760604" cy="50117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2600" b="1" dirty="0">
                <a:latin typeface="Franklin Gothic Medium Cond" panose="020B0606030402020204" pitchFamily="34" charset="0"/>
              </a:rPr>
              <a:t>"Kita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harus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dengan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sengaja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b="1" dirty="0" err="1">
                <a:latin typeface="Franklin Gothic Medium Cond" panose="020B0606030402020204" pitchFamily="34" charset="0"/>
              </a:rPr>
              <a:t>menempatkan</a:t>
            </a:r>
            <a:r>
              <a:rPr lang="en-ID" sz="2600" b="1" dirty="0">
                <a:latin typeface="Franklin Gothic Medium Cond" panose="020B0606030402020204" pitchFamily="34" charset="0"/>
              </a:rPr>
              <a:t> </a:t>
            </a:r>
            <a:r>
              <a:rPr lang="en-ID" sz="2600" dirty="0">
                <a:latin typeface="Impact" panose="020B0806030902050204" pitchFamily="34" charset="0"/>
              </a:rPr>
              <a:t>Anak </a:t>
            </a:r>
            <a:r>
              <a:rPr lang="en-ID" sz="2600" dirty="0" err="1">
                <a:latin typeface="Impact" panose="020B0806030902050204" pitchFamily="34" charset="0"/>
              </a:rPr>
              <a:t>Domba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disembelih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b="1" dirty="0">
                <a:latin typeface="Franklin Gothic Medium Cond" panose="020B0606030402020204" pitchFamily="34" charset="0"/>
              </a:rPr>
              <a:t>di </a:t>
            </a:r>
            <a:r>
              <a:rPr lang="en-ID" sz="2600" b="1" dirty="0" err="1">
                <a:latin typeface="Amasis MT Pro Black" panose="02040A04050005020304" pitchFamily="18" charset="0"/>
              </a:rPr>
              <a:t>pusat</a:t>
            </a:r>
            <a:r>
              <a:rPr lang="en-ID" sz="2600" b="1" dirty="0">
                <a:latin typeface="Amasis MT Pro Black" panose="02040A04050005020304" pitchFamily="18" charset="0"/>
              </a:rPr>
              <a:t> </a:t>
            </a:r>
            <a:r>
              <a:rPr lang="en-ID" sz="2600" b="1" dirty="0" err="1">
                <a:latin typeface="Amasis MT Pro Black" panose="02040A04050005020304" pitchFamily="18" charset="0"/>
              </a:rPr>
              <a:t>doktrin</a:t>
            </a:r>
            <a:r>
              <a:rPr lang="en-ID" sz="2600" b="1" dirty="0">
                <a:latin typeface="Amasis MT Pro Black" panose="02040A04050005020304" pitchFamily="18" charset="0"/>
              </a:rPr>
              <a:t> dan </a:t>
            </a:r>
            <a:r>
              <a:rPr lang="en-ID" sz="2600" b="1" dirty="0" err="1">
                <a:latin typeface="Amasis MT Pro Black" panose="02040A04050005020304" pitchFamily="18" charset="0"/>
              </a:rPr>
              <a:t>misi</a:t>
            </a:r>
            <a:r>
              <a:rPr lang="en-ID" sz="2600" b="1" dirty="0">
                <a:latin typeface="Amasis MT Pro Black" panose="02040A04050005020304" pitchFamily="18" charset="0"/>
              </a:rPr>
              <a:t> </a:t>
            </a:r>
            <a:r>
              <a:rPr lang="en-ID" sz="2600" b="1" dirty="0" err="1">
                <a:latin typeface="Amasis MT Pro Black" panose="02040A04050005020304" pitchFamily="18" charset="0"/>
              </a:rPr>
              <a:t>kita</a:t>
            </a:r>
            <a:r>
              <a:rPr lang="en-ID" sz="2600" b="1" dirty="0">
                <a:latin typeface="Amasis MT Pro Black" panose="02040A04050005020304" pitchFamily="18" charset="0"/>
              </a:rPr>
              <a:t> </a:t>
            </a:r>
            <a:r>
              <a:rPr lang="en-ID" sz="2600" b="1" dirty="0">
                <a:latin typeface="Franklin Gothic Medium Cond" panose="020B0606030402020204" pitchFamily="34" charset="0"/>
              </a:rPr>
              <a:t>dan </a:t>
            </a:r>
            <a:r>
              <a:rPr lang="en-ID" sz="2600" b="1" dirty="0">
                <a:latin typeface="Gill Sans Nova Cond Ultra Bold" panose="020B0B04020104020203" pitchFamily="34" charset="0"/>
              </a:rPr>
              <a:t>di 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jantung</a:t>
            </a:r>
            <a:r>
              <a:rPr lang="en-ID" sz="2600" b="1" dirty="0"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setiap</a:t>
            </a:r>
            <a:r>
              <a:rPr lang="en-ID" sz="2600" b="1" dirty="0"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khotbah</a:t>
            </a:r>
            <a:r>
              <a:rPr lang="en-ID" sz="2600" b="1" dirty="0">
                <a:latin typeface="Gill Sans Nova Cond Ultra Bold" panose="020B0B04020104020203" pitchFamily="34" charset="0"/>
              </a:rPr>
              <a:t> yang 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kita</a:t>
            </a:r>
            <a:r>
              <a:rPr lang="en-ID" sz="2600" b="1" dirty="0">
                <a:latin typeface="Gill Sans Nova Cond Ultra Bold" panose="020B0B04020104020203" pitchFamily="34" charset="0"/>
              </a:rPr>
              <a:t> </a:t>
            </a:r>
            <a:r>
              <a:rPr lang="en-ID" sz="2600" b="1" dirty="0" err="1">
                <a:latin typeface="Gill Sans Nova Cond Ultra Bold" panose="020B0B04020104020203" pitchFamily="34" charset="0"/>
              </a:rPr>
              <a:t>khotbahkan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Eras Bold ITC" panose="020B0907030504020204" pitchFamily="34" charset="0"/>
              </a:rPr>
              <a:t>setiap</a:t>
            </a:r>
            <a:r>
              <a:rPr lang="en-ID" sz="2600" b="1" dirty="0">
                <a:latin typeface="Eras Bold ITC" panose="020B0907030504020204" pitchFamily="34" charset="0"/>
              </a:rPr>
              <a:t> </a:t>
            </a:r>
            <a:r>
              <a:rPr lang="en-ID" sz="2600" b="1" dirty="0" err="1">
                <a:latin typeface="Eras Bold ITC" panose="020B0907030504020204" pitchFamily="34" charset="0"/>
              </a:rPr>
              <a:t>artikel</a:t>
            </a:r>
            <a:r>
              <a:rPr lang="en-ID" sz="2600" b="1" dirty="0">
                <a:latin typeface="Eras Bold ITC" panose="020B0907030504020204" pitchFamily="34" charset="0"/>
              </a:rPr>
              <a:t> yang </a:t>
            </a:r>
            <a:r>
              <a:rPr lang="en-ID" sz="2600" b="1" dirty="0" err="1">
                <a:latin typeface="Eras Bold ITC" panose="020B0907030504020204" pitchFamily="34" charset="0"/>
              </a:rPr>
              <a:t>kita</a:t>
            </a:r>
            <a:r>
              <a:rPr lang="en-ID" sz="2600" b="1" dirty="0">
                <a:latin typeface="Eras Bold ITC" panose="020B0907030504020204" pitchFamily="34" charset="0"/>
              </a:rPr>
              <a:t> </a:t>
            </a:r>
            <a:r>
              <a:rPr lang="en-ID" sz="2600" b="1" dirty="0" err="1">
                <a:latin typeface="Eras Bold ITC" panose="020B0907030504020204" pitchFamily="34" charset="0"/>
              </a:rPr>
              <a:t>tulis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Gill Sans Nova Cond XBd" panose="020B0A06020104020203" pitchFamily="34" charset="0"/>
              </a:rPr>
              <a:t>setiap</a:t>
            </a:r>
            <a:r>
              <a:rPr lang="en-ID" sz="2600" b="1" dirty="0">
                <a:latin typeface="Gill Sans Nova Cond XBd" panose="020B0A06020104020203" pitchFamily="34" charset="0"/>
              </a:rPr>
              <a:t> </a:t>
            </a:r>
            <a:r>
              <a:rPr lang="en-ID" sz="2600" b="1" dirty="0" err="1">
                <a:latin typeface="Gill Sans Nova Cond XBd" panose="020B0A06020104020203" pitchFamily="34" charset="0"/>
              </a:rPr>
              <a:t>doa</a:t>
            </a:r>
            <a:r>
              <a:rPr lang="en-ID" sz="2600" b="1" dirty="0">
                <a:latin typeface="Gill Sans Nova Cond XBd" panose="020B0A06020104020203" pitchFamily="34" charset="0"/>
              </a:rPr>
              <a:t> yang </a:t>
            </a:r>
            <a:r>
              <a:rPr lang="en-ID" sz="2600" b="1" dirty="0" err="1">
                <a:latin typeface="Gill Sans Nova Cond XBd" panose="020B0A06020104020203" pitchFamily="34" charset="0"/>
              </a:rPr>
              <a:t>kita</a:t>
            </a:r>
            <a:r>
              <a:rPr lang="en-ID" sz="2600" b="1" dirty="0">
                <a:latin typeface="Gill Sans Nova Cond XBd" panose="020B0A06020104020203" pitchFamily="34" charset="0"/>
              </a:rPr>
              <a:t> buat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 err="1">
                <a:latin typeface="Tw Cen MT Condensed Extra Bold" panose="020B0803020202020204" pitchFamily="34" charset="0"/>
              </a:rPr>
              <a:t>setiap</a:t>
            </a:r>
            <a:r>
              <a:rPr lang="en-ID" sz="2600" b="1" dirty="0">
                <a:latin typeface="Tw Cen MT Condensed Extra Bold" panose="020B0803020202020204" pitchFamily="34" charset="0"/>
              </a:rPr>
              <a:t> </a:t>
            </a:r>
            <a:r>
              <a:rPr lang="en-ID" sz="2600" b="1" dirty="0" err="1">
                <a:latin typeface="Tw Cen MT Condensed Extra Bold" panose="020B0803020202020204" pitchFamily="34" charset="0"/>
              </a:rPr>
              <a:t>lagu</a:t>
            </a:r>
            <a:r>
              <a:rPr lang="en-ID" sz="2600" b="1" dirty="0">
                <a:latin typeface="Tw Cen MT Condensed Extra Bold" panose="020B0803020202020204" pitchFamily="34" charset="0"/>
              </a:rPr>
              <a:t> yang </a:t>
            </a:r>
            <a:r>
              <a:rPr lang="en-ID" sz="2600" b="1" dirty="0" err="1">
                <a:latin typeface="Tw Cen MT Condensed Extra Bold" panose="020B0803020202020204" pitchFamily="34" charset="0"/>
              </a:rPr>
              <a:t>kita</a:t>
            </a:r>
            <a:r>
              <a:rPr lang="en-ID" sz="2600" b="1" dirty="0">
                <a:latin typeface="Tw Cen MT Condensed Extra Bold" panose="020B0803020202020204" pitchFamily="34" charset="0"/>
              </a:rPr>
              <a:t> </a:t>
            </a:r>
            <a:r>
              <a:rPr lang="en-ID" sz="2600" b="1" dirty="0" err="1">
                <a:latin typeface="Tw Cen MT Condensed Extra Bold" panose="020B0803020202020204" pitchFamily="34" charset="0"/>
              </a:rPr>
              <a:t>nyanyikan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dirty="0" err="1">
                <a:latin typeface="Impact" panose="020B0806030902050204" pitchFamily="34" charset="0"/>
              </a:rPr>
              <a:t>setiap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pelajaran</a:t>
            </a:r>
            <a:r>
              <a:rPr lang="en-ID" sz="2600" dirty="0">
                <a:latin typeface="Impact" panose="020B0806030902050204" pitchFamily="34" charset="0"/>
              </a:rPr>
              <a:t> Kitab </a:t>
            </a:r>
            <a:r>
              <a:rPr lang="en-ID" sz="2600" dirty="0" err="1">
                <a:latin typeface="Impact" panose="020B0806030902050204" pitchFamily="34" charset="0"/>
              </a:rPr>
              <a:t>Suci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kita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berikan</a:t>
            </a:r>
            <a:r>
              <a:rPr lang="en-ID" sz="2600" b="1" dirty="0">
                <a:latin typeface="Franklin Gothic Medium Cond" panose="020B0606030402020204" pitchFamily="34" charset="0"/>
              </a:rPr>
              <a:t>, </a:t>
            </a:r>
            <a:r>
              <a:rPr lang="en-ID" sz="2600" b="1" dirty="0">
                <a:latin typeface="Eras Bold ITC" panose="020B0907030504020204" pitchFamily="34" charset="0"/>
              </a:rPr>
              <a:t>dan </a:t>
            </a:r>
            <a:r>
              <a:rPr lang="en-ID" sz="2600" b="1" dirty="0" err="1">
                <a:latin typeface="Eras Bold ITC" panose="020B0907030504020204" pitchFamily="34" charset="0"/>
              </a:rPr>
              <a:t>dalam</a:t>
            </a:r>
            <a:r>
              <a:rPr lang="en-ID" sz="2600" b="1" dirty="0">
                <a:latin typeface="Eras Bold ITC" panose="020B0907030504020204" pitchFamily="34" charset="0"/>
              </a:rPr>
              <a:t> </a:t>
            </a:r>
            <a:r>
              <a:rPr lang="en-ID" sz="2600" b="1" dirty="0" err="1">
                <a:latin typeface="Eras Bold ITC" panose="020B0907030504020204" pitchFamily="34" charset="0"/>
              </a:rPr>
              <a:t>segala</a:t>
            </a:r>
            <a:r>
              <a:rPr lang="en-ID" sz="2600" b="1" dirty="0">
                <a:latin typeface="Eras Bold ITC" panose="020B0907030504020204" pitchFamily="34" charset="0"/>
              </a:rPr>
              <a:t> </a:t>
            </a:r>
            <a:r>
              <a:rPr lang="en-ID" sz="2600" b="1" dirty="0" err="1">
                <a:latin typeface="Eras Bold ITC" panose="020B0907030504020204" pitchFamily="34" charset="0"/>
              </a:rPr>
              <a:t>hal</a:t>
            </a:r>
            <a:r>
              <a:rPr lang="en-ID" sz="2600" b="1" dirty="0">
                <a:latin typeface="Eras Bold ITC" panose="020B0907030504020204" pitchFamily="34" charset="0"/>
              </a:rPr>
              <a:t> yang </a:t>
            </a:r>
            <a:r>
              <a:rPr lang="en-ID" sz="2600" b="1" dirty="0" err="1">
                <a:latin typeface="Eras Bold ITC" panose="020B0907030504020204" pitchFamily="34" charset="0"/>
              </a:rPr>
              <a:t>kita</a:t>
            </a:r>
            <a:r>
              <a:rPr lang="en-ID" sz="2600" b="1" dirty="0">
                <a:latin typeface="Eras Bold ITC" panose="020B0907030504020204" pitchFamily="34" charset="0"/>
              </a:rPr>
              <a:t> </a:t>
            </a:r>
            <a:r>
              <a:rPr lang="en-ID" sz="2600" b="1" dirty="0" err="1">
                <a:latin typeface="Eras Bold ITC" panose="020B0907030504020204" pitchFamily="34" charset="0"/>
              </a:rPr>
              <a:t>lakukan</a:t>
            </a:r>
            <a:r>
              <a:rPr lang="en-ID" sz="2600" b="1" dirty="0">
                <a:latin typeface="Eras Bold ITC" panose="020B0907030504020204" pitchFamily="34" charset="0"/>
              </a:rPr>
              <a:t>. 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Biarkan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kasih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diungkapkan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oleh Anak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Domba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kayu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salib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mengubah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cara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memperlakukan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satu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sama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lain dan </a:t>
            </a:r>
            <a:r>
              <a:rPr lang="en-ID" sz="2600" dirty="0" err="1">
                <a:solidFill>
                  <a:srgbClr val="C00000"/>
                </a:solidFill>
                <a:latin typeface="Impact" panose="020B0806030902050204" pitchFamily="34" charset="0"/>
              </a:rPr>
              <a:t>menggerakkan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kita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untuk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juga </a:t>
            </a:r>
            <a:r>
              <a:rPr lang="en-ID" sz="26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peduli</a:t>
            </a:r>
            <a:r>
              <a:rPr lang="en-ID" sz="26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 pada dunia</a:t>
            </a:r>
            <a:r>
              <a:rPr lang="en-ID" sz="2600" dirty="0">
                <a:solidFill>
                  <a:srgbClr val="C00000"/>
                </a:solidFill>
                <a:latin typeface="Franklin Gothic Medium Cond" panose="020B0606030402020204" pitchFamily="34" charset="0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7ADA5B-AA7C-B019-0B45-C552AED9A0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3" r="4608" b="2"/>
          <a:stretch/>
        </p:blipFill>
        <p:spPr>
          <a:xfrm>
            <a:off x="5909664" y="2400300"/>
            <a:ext cx="2984665" cy="3171100"/>
          </a:xfrm>
          <a:custGeom>
            <a:avLst/>
            <a:gdLst/>
            <a:ahLst/>
            <a:cxnLst/>
            <a:rect l="l" t="t" r="r" b="b"/>
            <a:pathLst>
              <a:path w="4488714" h="3576825">
                <a:moveTo>
                  <a:pt x="713492" y="15"/>
                </a:moveTo>
                <a:cubicBezTo>
                  <a:pt x="723739" y="278"/>
                  <a:pt x="734339" y="3967"/>
                  <a:pt x="743942" y="5139"/>
                </a:cubicBezTo>
                <a:cubicBezTo>
                  <a:pt x="955929" y="31374"/>
                  <a:pt x="1167914" y="59717"/>
                  <a:pt x="1380134" y="84780"/>
                </a:cubicBezTo>
                <a:cubicBezTo>
                  <a:pt x="1578535" y="108204"/>
                  <a:pt x="1778340" y="113591"/>
                  <a:pt x="1977677" y="125771"/>
                </a:cubicBezTo>
                <a:cubicBezTo>
                  <a:pt x="2218942" y="140529"/>
                  <a:pt x="2459740" y="161377"/>
                  <a:pt x="2699600" y="194169"/>
                </a:cubicBezTo>
                <a:cubicBezTo>
                  <a:pt x="2866144" y="217126"/>
                  <a:pt x="3034328" y="233053"/>
                  <a:pt x="3203214" y="214783"/>
                </a:cubicBezTo>
                <a:cubicBezTo>
                  <a:pt x="3211646" y="213845"/>
                  <a:pt x="3221250" y="210801"/>
                  <a:pt x="3228277" y="213845"/>
                </a:cubicBezTo>
                <a:cubicBezTo>
                  <a:pt x="3310262" y="248045"/>
                  <a:pt x="3399740" y="223449"/>
                  <a:pt x="3484768" y="244999"/>
                </a:cubicBezTo>
                <a:cubicBezTo>
                  <a:pt x="3462984" y="328154"/>
                  <a:pt x="3369523" y="321361"/>
                  <a:pt x="3316820" y="378984"/>
                </a:cubicBezTo>
                <a:cubicBezTo>
                  <a:pt x="3402785" y="401939"/>
                  <a:pt x="3480084" y="425129"/>
                  <a:pt x="3558554" y="442462"/>
                </a:cubicBezTo>
                <a:cubicBezTo>
                  <a:pt x="3641709" y="460733"/>
                  <a:pt x="3712214" y="510158"/>
                  <a:pt x="3793494" y="532176"/>
                </a:cubicBezTo>
                <a:cubicBezTo>
                  <a:pt x="3810829" y="536861"/>
                  <a:pt x="3831676" y="553257"/>
                  <a:pt x="3837766" y="569186"/>
                </a:cubicBezTo>
                <a:cubicBezTo>
                  <a:pt x="3857442" y="620719"/>
                  <a:pt x="4250260" y="765244"/>
                  <a:pt x="4203881" y="811154"/>
                </a:cubicBezTo>
                <a:cubicBezTo>
                  <a:pt x="4184673" y="830128"/>
                  <a:pt x="4159844" y="843714"/>
                  <a:pt x="4133843" y="862453"/>
                </a:cubicBezTo>
                <a:cubicBezTo>
                  <a:pt x="4172962" y="897823"/>
                  <a:pt x="4216998" y="913283"/>
                  <a:pt x="4263846" y="923823"/>
                </a:cubicBezTo>
                <a:cubicBezTo>
                  <a:pt x="4277901" y="927103"/>
                  <a:pt x="4291721" y="933661"/>
                  <a:pt x="4293126" y="949590"/>
                </a:cubicBezTo>
                <a:cubicBezTo>
                  <a:pt x="4294531" y="966220"/>
                  <a:pt x="4280242" y="972778"/>
                  <a:pt x="4268297" y="980509"/>
                </a:cubicBezTo>
                <a:cubicBezTo>
                  <a:pt x="4251666" y="991283"/>
                  <a:pt x="4235503" y="1000654"/>
                  <a:pt x="4214422" y="1002059"/>
                </a:cubicBezTo>
                <a:cubicBezTo>
                  <a:pt x="4179754" y="1004167"/>
                  <a:pt x="4163124" y="1034149"/>
                  <a:pt x="4142980" y="1056636"/>
                </a:cubicBezTo>
                <a:cubicBezTo>
                  <a:pt x="4131736" y="1069286"/>
                  <a:pt x="4126114" y="1094817"/>
                  <a:pt x="4145790" y="1099268"/>
                </a:cubicBezTo>
                <a:cubicBezTo>
                  <a:pt x="4193106" y="1110043"/>
                  <a:pt x="4189358" y="1141197"/>
                  <a:pt x="4188188" y="1176567"/>
                </a:cubicBezTo>
                <a:cubicBezTo>
                  <a:pt x="4186548" y="1220370"/>
                  <a:pt x="4158673" y="1240514"/>
                  <a:pt x="4124474" y="1257380"/>
                </a:cubicBezTo>
                <a:cubicBezTo>
                  <a:pt x="4112762" y="1263235"/>
                  <a:pt x="4096132" y="1263000"/>
                  <a:pt x="4091680" y="1281271"/>
                </a:cubicBezTo>
                <a:cubicBezTo>
                  <a:pt x="4110888" y="1298606"/>
                  <a:pt x="4134312" y="1284551"/>
                  <a:pt x="4154926" y="1289469"/>
                </a:cubicBezTo>
                <a:cubicBezTo>
                  <a:pt x="4172025" y="1293452"/>
                  <a:pt x="4200368" y="1291344"/>
                  <a:pt x="4176944" y="1323200"/>
                </a:cubicBezTo>
                <a:cubicBezTo>
                  <a:pt x="4170150" y="1332335"/>
                  <a:pt x="4178114" y="1339363"/>
                  <a:pt x="4186782" y="1340066"/>
                </a:cubicBezTo>
                <a:cubicBezTo>
                  <a:pt x="4256117" y="1347327"/>
                  <a:pt x="4224260" y="1411743"/>
                  <a:pt x="4246513" y="1445708"/>
                </a:cubicBezTo>
                <a:cubicBezTo>
                  <a:pt x="4252602" y="1455076"/>
                  <a:pt x="4246044" y="1471239"/>
                  <a:pt x="4236440" y="1475221"/>
                </a:cubicBezTo>
                <a:cubicBezTo>
                  <a:pt x="4175069" y="1501456"/>
                  <a:pt x="4166637" y="1563998"/>
                  <a:pt x="4136888" y="1617873"/>
                </a:cubicBezTo>
                <a:cubicBezTo>
                  <a:pt x="4169214" y="1639188"/>
                  <a:pt x="4207863" y="1643873"/>
                  <a:pt x="4242764" y="1657693"/>
                </a:cubicBezTo>
                <a:cubicBezTo>
                  <a:pt x="4279072" y="1672216"/>
                  <a:pt x="4279072" y="1682991"/>
                  <a:pt x="4249089" y="1725153"/>
                </a:cubicBezTo>
                <a:cubicBezTo>
                  <a:pt x="4327090" y="1734290"/>
                  <a:pt x="4327090" y="1734290"/>
                  <a:pt x="4302964" y="1800579"/>
                </a:cubicBezTo>
                <a:cubicBezTo>
                  <a:pt x="4368318" y="1806669"/>
                  <a:pt x="4411417" y="1838057"/>
                  <a:pt x="4421488" y="1906689"/>
                </a:cubicBezTo>
                <a:cubicBezTo>
                  <a:pt x="4426408" y="1939951"/>
                  <a:pt x="4455922" y="1955644"/>
                  <a:pt x="4488714" y="1977897"/>
                </a:cubicBezTo>
                <a:cubicBezTo>
                  <a:pt x="4447958" y="1999448"/>
                  <a:pt x="4420318" y="2044421"/>
                  <a:pt x="4372767" y="1996870"/>
                </a:cubicBezTo>
                <a:cubicBezTo>
                  <a:pt x="4355434" y="1979537"/>
                  <a:pt x="4357072" y="2001555"/>
                  <a:pt x="4354731" y="2007880"/>
                </a:cubicBezTo>
                <a:cubicBezTo>
                  <a:pt x="4349110" y="2023339"/>
                  <a:pt x="4360820" y="2033646"/>
                  <a:pt x="4368551" y="2045357"/>
                </a:cubicBezTo>
                <a:cubicBezTo>
                  <a:pt x="4376046" y="2057070"/>
                  <a:pt x="4384948" y="2069484"/>
                  <a:pt x="4387056" y="2082603"/>
                </a:cubicBezTo>
                <a:cubicBezTo>
                  <a:pt x="4388460" y="2091738"/>
                  <a:pt x="4381668" y="2105088"/>
                  <a:pt x="4374173" y="2111882"/>
                </a:cubicBezTo>
                <a:cubicBezTo>
                  <a:pt x="4334820" y="2147720"/>
                  <a:pt x="4358244" y="2228299"/>
                  <a:pt x="4283756" y="2238606"/>
                </a:cubicBezTo>
                <a:cubicBezTo>
                  <a:pt x="4250260" y="2243289"/>
                  <a:pt x="4234098" y="2272804"/>
                  <a:pt x="4209503" y="2288966"/>
                </a:cubicBezTo>
                <a:cubicBezTo>
                  <a:pt x="4124006" y="2345418"/>
                  <a:pt x="4066851" y="2418032"/>
                  <a:pt x="4040383" y="2517817"/>
                </a:cubicBezTo>
                <a:cubicBezTo>
                  <a:pt x="4033122" y="2545457"/>
                  <a:pt x="4005246" y="2567711"/>
                  <a:pt x="3987210" y="2592071"/>
                </a:cubicBezTo>
                <a:cubicBezTo>
                  <a:pt x="3995878" y="2609873"/>
                  <a:pt x="4043193" y="2571458"/>
                  <a:pt x="4026563" y="2618305"/>
                </a:cubicBezTo>
                <a:cubicBezTo>
                  <a:pt x="4013914" y="2653442"/>
                  <a:pt x="3981588" y="2675226"/>
                  <a:pt x="3951137" y="2696074"/>
                </a:cubicBezTo>
                <a:cubicBezTo>
                  <a:pt x="3916470" y="2719731"/>
                  <a:pt x="3878055" y="2738704"/>
                  <a:pt x="3862360" y="2782506"/>
                </a:cubicBezTo>
                <a:cubicBezTo>
                  <a:pt x="3859081" y="2791877"/>
                  <a:pt x="3848540" y="2801714"/>
                  <a:pt x="3839172" y="2805463"/>
                </a:cubicBezTo>
                <a:cubicBezTo>
                  <a:pt x="3350549" y="3576343"/>
                  <a:pt x="2147734" y="3581495"/>
                  <a:pt x="2009066" y="3576107"/>
                </a:cubicBezTo>
                <a:cubicBezTo>
                  <a:pt x="1841116" y="3569315"/>
                  <a:pt x="1682302" y="3521764"/>
                  <a:pt x="1526534" y="3462502"/>
                </a:cubicBezTo>
                <a:cubicBezTo>
                  <a:pt x="1460712" y="3437439"/>
                  <a:pt x="1399577" y="3401835"/>
                  <a:pt x="1335628" y="3374195"/>
                </a:cubicBezTo>
                <a:cubicBezTo>
                  <a:pt x="1247321" y="3336013"/>
                  <a:pt x="1179158" y="3263165"/>
                  <a:pt x="1091084" y="3232479"/>
                </a:cubicBezTo>
                <a:cubicBezTo>
                  <a:pt x="1000434" y="3200857"/>
                  <a:pt x="922901" y="3143000"/>
                  <a:pt x="829673" y="3118405"/>
                </a:cubicBezTo>
                <a:cubicBezTo>
                  <a:pt x="780484" y="3105288"/>
                  <a:pt x="732933" y="3081631"/>
                  <a:pt x="740662" y="3013935"/>
                </a:cubicBezTo>
                <a:cubicBezTo>
                  <a:pt x="742771" y="2994727"/>
                  <a:pt x="729888" y="2979034"/>
                  <a:pt x="709509" y="2984656"/>
                </a:cubicBezTo>
                <a:cubicBezTo>
                  <a:pt x="670626" y="2995196"/>
                  <a:pt x="653058" y="2967321"/>
                  <a:pt x="631507" y="2946474"/>
                </a:cubicBezTo>
                <a:cubicBezTo>
                  <a:pt x="593093" y="2909465"/>
                  <a:pt x="556552" y="2870113"/>
                  <a:pt x="495415" y="2864022"/>
                </a:cubicBezTo>
                <a:cubicBezTo>
                  <a:pt x="507126" y="2834976"/>
                  <a:pt x="527037" y="2839193"/>
                  <a:pt x="545308" y="2845283"/>
                </a:cubicBezTo>
                <a:cubicBezTo>
                  <a:pt x="593327" y="2861212"/>
                  <a:pt x="640877" y="2879248"/>
                  <a:pt x="688896" y="2895176"/>
                </a:cubicBezTo>
                <a:cubicBezTo>
                  <a:pt x="720284" y="2905483"/>
                  <a:pt x="751438" y="2920006"/>
                  <a:pt x="793367" y="2908527"/>
                </a:cubicBezTo>
                <a:cubicBezTo>
                  <a:pt x="757294" y="2849968"/>
                  <a:pt x="695923" y="2839427"/>
                  <a:pt x="646265" y="2821391"/>
                </a:cubicBezTo>
                <a:cubicBezTo>
                  <a:pt x="584192" y="2798670"/>
                  <a:pt x="547651" y="2755803"/>
                  <a:pt x="503847" y="2708019"/>
                </a:cubicBezTo>
                <a:cubicBezTo>
                  <a:pt x="549524" y="2696541"/>
                  <a:pt x="577867" y="2731678"/>
                  <a:pt x="613705" y="2729803"/>
                </a:cubicBezTo>
                <a:cubicBezTo>
                  <a:pt x="615580" y="2723714"/>
                  <a:pt x="618859" y="2714813"/>
                  <a:pt x="618390" y="2714577"/>
                </a:cubicBezTo>
                <a:cubicBezTo>
                  <a:pt x="559831" y="2688343"/>
                  <a:pt x="532425" y="2639153"/>
                  <a:pt x="523289" y="2579656"/>
                </a:cubicBezTo>
                <a:cubicBezTo>
                  <a:pt x="518605" y="2548972"/>
                  <a:pt x="497289" y="2539368"/>
                  <a:pt x="476207" y="2525313"/>
                </a:cubicBezTo>
                <a:cubicBezTo>
                  <a:pt x="402656" y="2475421"/>
                  <a:pt x="324889" y="2430213"/>
                  <a:pt x="264455" y="2361581"/>
                </a:cubicBezTo>
                <a:cubicBezTo>
                  <a:pt x="334259" y="2370716"/>
                  <a:pt x="390242" y="2415455"/>
                  <a:pt x="465433" y="2434663"/>
                </a:cubicBezTo>
                <a:cubicBezTo>
                  <a:pt x="405702" y="2359238"/>
                  <a:pt x="328402" y="2321058"/>
                  <a:pt x="257897" y="2275380"/>
                </a:cubicBezTo>
                <a:cubicBezTo>
                  <a:pt x="225806" y="2254533"/>
                  <a:pt x="196059" y="2227830"/>
                  <a:pt x="157174" y="2216586"/>
                </a:cubicBezTo>
                <a:cubicBezTo>
                  <a:pt x="143354" y="2212604"/>
                  <a:pt x="120633" y="2204172"/>
                  <a:pt x="131643" y="2181919"/>
                </a:cubicBezTo>
                <a:cubicBezTo>
                  <a:pt x="141011" y="2163415"/>
                  <a:pt x="159516" y="2169035"/>
                  <a:pt x="176382" y="2174423"/>
                </a:cubicBezTo>
                <a:cubicBezTo>
                  <a:pt x="216905" y="2187776"/>
                  <a:pt x="258834" y="2188009"/>
                  <a:pt x="313646" y="2187776"/>
                </a:cubicBezTo>
                <a:cubicBezTo>
                  <a:pt x="267735" y="2126639"/>
                  <a:pt x="183643" y="2144910"/>
                  <a:pt x="144292" y="2080728"/>
                </a:cubicBezTo>
                <a:cubicBezTo>
                  <a:pt x="193481" y="2069484"/>
                  <a:pt x="231428" y="2092674"/>
                  <a:pt x="271249" y="2097124"/>
                </a:cubicBezTo>
                <a:cubicBezTo>
                  <a:pt x="307321" y="2101106"/>
                  <a:pt x="316222" y="2090332"/>
                  <a:pt x="307790" y="2054961"/>
                </a:cubicBezTo>
                <a:cubicBezTo>
                  <a:pt x="294673" y="1999915"/>
                  <a:pt x="314349" y="1971806"/>
                  <a:pt x="366818" y="1986798"/>
                </a:cubicBezTo>
                <a:cubicBezTo>
                  <a:pt x="415539" y="2000852"/>
                  <a:pt x="420692" y="1980240"/>
                  <a:pt x="407575" y="1948852"/>
                </a:cubicBezTo>
                <a:cubicBezTo>
                  <a:pt x="388836" y="1903176"/>
                  <a:pt x="410151" y="1867805"/>
                  <a:pt x="424674" y="1829390"/>
                </a:cubicBezTo>
                <a:cubicBezTo>
                  <a:pt x="446928" y="1770831"/>
                  <a:pt x="437558" y="1742253"/>
                  <a:pt x="389539" y="1698685"/>
                </a:cubicBezTo>
                <a:cubicBezTo>
                  <a:pt x="362602" y="1674323"/>
                  <a:pt x="333557" y="1653711"/>
                  <a:pt x="294438" y="1632630"/>
                </a:cubicBezTo>
                <a:cubicBezTo>
                  <a:pt x="384620" y="1621152"/>
                  <a:pt x="289988" y="1582503"/>
                  <a:pt x="321844" y="1558376"/>
                </a:cubicBezTo>
                <a:cubicBezTo>
                  <a:pt x="385557" y="1548538"/>
                  <a:pt x="437558" y="1625368"/>
                  <a:pt x="524227" y="1603350"/>
                </a:cubicBezTo>
                <a:cubicBezTo>
                  <a:pt x="417179" y="1536825"/>
                  <a:pt x="298889" y="1515041"/>
                  <a:pt x="221356" y="1426500"/>
                </a:cubicBezTo>
                <a:cubicBezTo>
                  <a:pt x="239158" y="1406355"/>
                  <a:pt x="256960" y="1425094"/>
                  <a:pt x="272186" y="1417599"/>
                </a:cubicBezTo>
                <a:cubicBezTo>
                  <a:pt x="271717" y="1412914"/>
                  <a:pt x="272889" y="1405886"/>
                  <a:pt x="270077" y="1403779"/>
                </a:cubicBezTo>
                <a:cubicBezTo>
                  <a:pt x="212221" y="1355525"/>
                  <a:pt x="211283" y="1354355"/>
                  <a:pt x="273356" y="1318749"/>
                </a:cubicBezTo>
                <a:cubicBezTo>
                  <a:pt x="295141" y="1306335"/>
                  <a:pt x="293267" y="1295325"/>
                  <a:pt x="281790" y="1279632"/>
                </a:cubicBezTo>
                <a:cubicBezTo>
                  <a:pt x="273590" y="1268622"/>
                  <a:pt x="263753" y="1258784"/>
                  <a:pt x="268438" y="1234657"/>
                </a:cubicBezTo>
                <a:cubicBezTo>
                  <a:pt x="302402" y="1265578"/>
                  <a:pt x="466603" y="1255505"/>
                  <a:pt x="495649" y="1252226"/>
                </a:cubicBezTo>
                <a:cubicBezTo>
                  <a:pt x="528208" y="1248713"/>
                  <a:pt x="560299" y="1233721"/>
                  <a:pt x="594497" y="1241919"/>
                </a:cubicBezTo>
                <a:cubicBezTo>
                  <a:pt x="621903" y="1248479"/>
                  <a:pt x="748860" y="1311957"/>
                  <a:pt x="766898" y="1239109"/>
                </a:cubicBezTo>
                <a:cubicBezTo>
                  <a:pt x="767835" y="1235595"/>
                  <a:pt x="819132" y="1243794"/>
                  <a:pt x="846773" y="1247776"/>
                </a:cubicBezTo>
                <a:cubicBezTo>
                  <a:pt x="871134" y="1251055"/>
                  <a:pt x="898540" y="1265578"/>
                  <a:pt x="914936" y="1236532"/>
                </a:cubicBezTo>
                <a:cubicBezTo>
                  <a:pt x="924540" y="1219433"/>
                  <a:pt x="884954" y="1186405"/>
                  <a:pt x="849584" y="1183594"/>
                </a:cubicBezTo>
                <a:cubicBezTo>
                  <a:pt x="818898" y="1181017"/>
                  <a:pt x="786807" y="1177269"/>
                  <a:pt x="757528" y="1184296"/>
                </a:cubicBezTo>
                <a:cubicBezTo>
                  <a:pt x="721456" y="1192730"/>
                  <a:pt x="702014" y="1179144"/>
                  <a:pt x="691941" y="1149864"/>
                </a:cubicBezTo>
                <a:cubicBezTo>
                  <a:pt x="680698" y="1117539"/>
                  <a:pt x="659147" y="1102547"/>
                  <a:pt x="629400" y="1087555"/>
                </a:cubicBezTo>
                <a:cubicBezTo>
                  <a:pt x="557253" y="1051250"/>
                  <a:pt x="487920" y="1009321"/>
                  <a:pt x="408747" y="988239"/>
                </a:cubicBezTo>
                <a:cubicBezTo>
                  <a:pt x="393052" y="984022"/>
                  <a:pt x="375719" y="978400"/>
                  <a:pt x="368458" y="950527"/>
                </a:cubicBezTo>
                <a:cubicBezTo>
                  <a:pt x="582786" y="992220"/>
                  <a:pt x="778141" y="1100908"/>
                  <a:pt x="999262" y="1094583"/>
                </a:cubicBezTo>
                <a:cubicBezTo>
                  <a:pt x="938829" y="1060149"/>
                  <a:pt x="868792" y="1058276"/>
                  <a:pt x="804376" y="1034149"/>
                </a:cubicBezTo>
                <a:cubicBezTo>
                  <a:pt x="850053" y="1016113"/>
                  <a:pt x="892918" y="1034852"/>
                  <a:pt x="936252" y="1045159"/>
                </a:cubicBezTo>
                <a:cubicBezTo>
                  <a:pt x="972559" y="1053591"/>
                  <a:pt x="1005353" y="1054997"/>
                  <a:pt x="1009335" y="1004636"/>
                </a:cubicBezTo>
                <a:cubicBezTo>
                  <a:pt x="1007929" y="1001356"/>
                  <a:pt x="1008163" y="997141"/>
                  <a:pt x="1008398" y="993158"/>
                </a:cubicBezTo>
                <a:cubicBezTo>
                  <a:pt x="996216" y="972311"/>
                  <a:pt x="977244" y="961536"/>
                  <a:pt x="954757" y="955445"/>
                </a:cubicBezTo>
                <a:cubicBezTo>
                  <a:pt x="941171" y="951697"/>
                  <a:pt x="923135" y="946075"/>
                  <a:pt x="923368" y="931085"/>
                </a:cubicBezTo>
                <a:cubicBezTo>
                  <a:pt x="924071" y="875570"/>
                  <a:pt x="880738" y="859407"/>
                  <a:pt x="837403" y="843245"/>
                </a:cubicBezTo>
                <a:cubicBezTo>
                  <a:pt x="861530" y="815605"/>
                  <a:pt x="880503" y="835983"/>
                  <a:pt x="898774" y="833876"/>
                </a:cubicBezTo>
                <a:cubicBezTo>
                  <a:pt x="910720" y="832470"/>
                  <a:pt x="921495" y="829894"/>
                  <a:pt x="921495" y="815605"/>
                </a:cubicBezTo>
                <a:cubicBezTo>
                  <a:pt x="921729" y="803658"/>
                  <a:pt x="916107" y="790072"/>
                  <a:pt x="904396" y="789839"/>
                </a:cubicBezTo>
                <a:cubicBezTo>
                  <a:pt x="831079" y="787730"/>
                  <a:pt x="790556" y="710900"/>
                  <a:pt x="714428" y="710666"/>
                </a:cubicBezTo>
                <a:cubicBezTo>
                  <a:pt x="668986" y="710666"/>
                  <a:pt x="738086" y="667332"/>
                  <a:pt x="699672" y="649295"/>
                </a:cubicBezTo>
                <a:cubicBezTo>
                  <a:pt x="691238" y="645313"/>
                  <a:pt x="721690" y="639224"/>
                  <a:pt x="735276" y="640160"/>
                </a:cubicBezTo>
                <a:cubicBezTo>
                  <a:pt x="748627" y="641097"/>
                  <a:pt x="760573" y="652574"/>
                  <a:pt x="776736" y="644376"/>
                </a:cubicBezTo>
                <a:cubicBezTo>
                  <a:pt x="785637" y="615097"/>
                  <a:pt x="762682" y="604322"/>
                  <a:pt x="743708" y="596123"/>
                </a:cubicBezTo>
                <a:cubicBezTo>
                  <a:pt x="699905" y="577150"/>
                  <a:pt x="657274" y="554195"/>
                  <a:pt x="609255" y="547401"/>
                </a:cubicBezTo>
                <a:cubicBezTo>
                  <a:pt x="592156" y="545059"/>
                  <a:pt x="633850" y="513671"/>
                  <a:pt x="642048" y="502662"/>
                </a:cubicBezTo>
                <a:cubicBezTo>
                  <a:pt x="448801" y="386949"/>
                  <a:pt x="216437" y="392804"/>
                  <a:pt x="0" y="299342"/>
                </a:cubicBezTo>
                <a:cubicBezTo>
                  <a:pt x="47785" y="281073"/>
                  <a:pt x="82921" y="294424"/>
                  <a:pt x="115480" y="297235"/>
                </a:cubicBezTo>
                <a:cubicBezTo>
                  <a:pt x="196760" y="304261"/>
                  <a:pt x="277105" y="318784"/>
                  <a:pt x="358151" y="327451"/>
                </a:cubicBezTo>
                <a:cubicBezTo>
                  <a:pt x="397971" y="331667"/>
                  <a:pt x="434981" y="347596"/>
                  <a:pt x="479486" y="322299"/>
                </a:cubicBezTo>
                <a:cubicBezTo>
                  <a:pt x="509235" y="305433"/>
                  <a:pt x="556786" y="323703"/>
                  <a:pt x="593327" y="338695"/>
                </a:cubicBezTo>
                <a:cubicBezTo>
                  <a:pt x="623543" y="351109"/>
                  <a:pt x="652355" y="354388"/>
                  <a:pt x="692410" y="338695"/>
                </a:cubicBezTo>
                <a:cubicBezTo>
                  <a:pt x="656103" y="329091"/>
                  <a:pt x="628228" y="320659"/>
                  <a:pt x="599651" y="314802"/>
                </a:cubicBezTo>
                <a:cubicBezTo>
                  <a:pt x="576930" y="310118"/>
                  <a:pt x="631040" y="291144"/>
                  <a:pt x="658679" y="293487"/>
                </a:cubicBezTo>
                <a:cubicBezTo>
                  <a:pt x="697329" y="296766"/>
                  <a:pt x="675545" y="284586"/>
                  <a:pt x="668986" y="267720"/>
                </a:cubicBezTo>
                <a:cubicBezTo>
                  <a:pt x="661959" y="249684"/>
                  <a:pt x="682806" y="244063"/>
                  <a:pt x="695923" y="247810"/>
                </a:cubicBezTo>
                <a:cubicBezTo>
                  <a:pt x="746284" y="262568"/>
                  <a:pt x="796411" y="236567"/>
                  <a:pt x="848413" y="257649"/>
                </a:cubicBezTo>
                <a:cubicBezTo>
                  <a:pt x="835295" y="205647"/>
                  <a:pt x="806952" y="182926"/>
                  <a:pt x="747690" y="175664"/>
                </a:cubicBezTo>
                <a:cubicBezTo>
                  <a:pt x="725437" y="172854"/>
                  <a:pt x="702248" y="177070"/>
                  <a:pt x="683040" y="162078"/>
                </a:cubicBezTo>
                <a:cubicBezTo>
                  <a:pt x="672030" y="153413"/>
                  <a:pt x="659616" y="143106"/>
                  <a:pt x="668283" y="127177"/>
                </a:cubicBezTo>
                <a:cubicBezTo>
                  <a:pt x="674373" y="115933"/>
                  <a:pt x="687491" y="115933"/>
                  <a:pt x="698266" y="119682"/>
                </a:cubicBezTo>
                <a:cubicBezTo>
                  <a:pt x="746519" y="136313"/>
                  <a:pt x="796880" y="142403"/>
                  <a:pt x="847241" y="148494"/>
                </a:cubicBezTo>
                <a:cubicBezTo>
                  <a:pt x="854972" y="149430"/>
                  <a:pt x="863637" y="152476"/>
                  <a:pt x="872305" y="137015"/>
                </a:cubicBezTo>
                <a:cubicBezTo>
                  <a:pt x="778141" y="111951"/>
                  <a:pt x="688662" y="76347"/>
                  <a:pt x="591921" y="62527"/>
                </a:cubicBezTo>
                <a:cubicBezTo>
                  <a:pt x="593327" y="55969"/>
                  <a:pt x="594732" y="49410"/>
                  <a:pt x="596138" y="42852"/>
                </a:cubicBezTo>
                <a:cubicBezTo>
                  <a:pt x="671796" y="52220"/>
                  <a:pt x="747456" y="61590"/>
                  <a:pt x="843025" y="73303"/>
                </a:cubicBezTo>
                <a:cubicBezTo>
                  <a:pt x="784231" y="36058"/>
                  <a:pt x="728717" y="48473"/>
                  <a:pt x="685149" y="15446"/>
                </a:cubicBezTo>
                <a:cubicBezTo>
                  <a:pt x="693347" y="2914"/>
                  <a:pt x="703244" y="-249"/>
                  <a:pt x="713492" y="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82722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5FC2C-9E58-C298-5822-7051255B8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38F9A-802C-2D3F-4F8B-EA37F293E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6B27F-691B-12C6-189E-6E240CC3620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420"/>
                    </a14:imgEffect>
                    <a14:imgEffect>
                      <a14:saturation sat="116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" y="0"/>
            <a:ext cx="9144000" cy="6870701"/>
          </a:xfrm>
          <a:prstGeom prst="rect">
            <a:avLst/>
          </a:prstGeom>
          <a:solidFill>
            <a:srgbClr val="99FFCC"/>
          </a:soli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E873952-BE7B-34E3-711B-039BD92C60DE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72FF0E-1A46-3F7C-45D7-92E269941361}"/>
              </a:ext>
            </a:extLst>
          </p:cNvPr>
          <p:cNvSpPr/>
          <p:nvPr/>
        </p:nvSpPr>
        <p:spPr>
          <a:xfrm>
            <a:off x="356026" y="548187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EDDB81-0D84-1109-446E-8B0C5C72B1DC}"/>
              </a:ext>
            </a:extLst>
          </p:cNvPr>
          <p:cNvSpPr/>
          <p:nvPr/>
        </p:nvSpPr>
        <p:spPr>
          <a:xfrm>
            <a:off x="341736" y="122211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D6F03A-16B9-949C-59FF-808C90984948}"/>
              </a:ext>
            </a:extLst>
          </p:cNvPr>
          <p:cNvSpPr/>
          <p:nvPr/>
        </p:nvSpPr>
        <p:spPr>
          <a:xfrm>
            <a:off x="360788" y="233684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96CABD-6FE3-FB40-EFC1-70EF31E0C17E}"/>
              </a:ext>
            </a:extLst>
          </p:cNvPr>
          <p:cNvSpPr/>
          <p:nvPr/>
        </p:nvSpPr>
        <p:spPr>
          <a:xfrm>
            <a:off x="341462" y="342197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CC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007C61-E949-9C3B-E5F3-143C540EAE64}"/>
              </a:ext>
            </a:extLst>
          </p:cNvPr>
          <p:cNvSpPr/>
          <p:nvPr/>
        </p:nvSpPr>
        <p:spPr>
          <a:xfrm>
            <a:off x="341462" y="448623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B4DB28-4C28-8C75-E4B0-DB0B75775EF1}"/>
              </a:ext>
            </a:extLst>
          </p:cNvPr>
          <p:cNvSpPr txBox="1"/>
          <p:nvPr/>
        </p:nvSpPr>
        <p:spPr>
          <a:xfrm>
            <a:off x="1164374" y="1332042"/>
            <a:ext cx="7618838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Kita yang </a:t>
            </a:r>
            <a:r>
              <a:rPr lang="en-ID" sz="2200" dirty="0" err="1">
                <a:latin typeface="Impact" panose="020B0806030902050204" pitchFamily="34" charset="0"/>
              </a:rPr>
              <a:t>mengetahui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kebenaran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harus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bersiap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apa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segera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menimpa</a:t>
            </a:r>
            <a:r>
              <a:rPr lang="en-ID" sz="2200" dirty="0">
                <a:latin typeface="Impact" panose="020B0806030902050204" pitchFamily="34" charset="0"/>
              </a:rPr>
              <a:t> dunia </a:t>
            </a:r>
            <a:r>
              <a:rPr lang="en-ID" sz="2200" dirty="0" err="1">
                <a:latin typeface="Impact" panose="020B0806030902050204" pitchFamily="34" charset="0"/>
              </a:rPr>
              <a:t>sebagai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kejutan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luar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biasa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17B297-8F3E-7C5A-15DB-9864CA1832B8}"/>
              </a:ext>
            </a:extLst>
          </p:cNvPr>
          <p:cNvSpPr txBox="1"/>
          <p:nvPr/>
        </p:nvSpPr>
        <p:spPr>
          <a:xfrm>
            <a:off x="1169136" y="2196981"/>
            <a:ext cx="7618838" cy="1107996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Selama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tetap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berpegang</a:t>
            </a:r>
            <a:r>
              <a:rPr lang="en-ID" sz="2200" dirty="0">
                <a:latin typeface="Impact" panose="020B0806030902050204" pitchFamily="34" charset="0"/>
              </a:rPr>
              <a:t> pada </a:t>
            </a:r>
            <a:r>
              <a:rPr lang="en-ID" sz="2200" dirty="0" err="1">
                <a:latin typeface="Impact" panose="020B0806030902050204" pitchFamily="34" charset="0"/>
              </a:rPr>
              <a:t>kebenaran</a:t>
            </a:r>
            <a:r>
              <a:rPr lang="en-ID" sz="2200" dirty="0">
                <a:latin typeface="Impact" panose="020B0806030902050204" pitchFamily="34" charset="0"/>
              </a:rPr>
              <a:t> Kitab </a:t>
            </a:r>
            <a:r>
              <a:rPr lang="en-ID" sz="2200" dirty="0" err="1">
                <a:latin typeface="Impact" panose="020B0806030902050204" pitchFamily="34" charset="0"/>
              </a:rPr>
              <a:t>Suci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maka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terbebas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dari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belenggu</a:t>
            </a:r>
            <a:r>
              <a:rPr lang="en-ID" sz="2200" dirty="0">
                <a:latin typeface="Impact" panose="020B0806030902050204" pitchFamily="34" charset="0"/>
              </a:rPr>
              <a:t> dosa dan </a:t>
            </a:r>
            <a:r>
              <a:rPr lang="en-ID" sz="2200" dirty="0" err="1">
                <a:latin typeface="Impact" panose="020B0806030902050204" pitchFamily="34" charset="0"/>
              </a:rPr>
              <a:t>terhindar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dari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jurang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kebinasaan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F20121-A7FF-2CDB-3091-8C62DC24A18A}"/>
              </a:ext>
            </a:extLst>
          </p:cNvPr>
          <p:cNvSpPr txBox="1"/>
          <p:nvPr/>
        </p:nvSpPr>
        <p:spPr>
          <a:xfrm>
            <a:off x="1159610" y="3407000"/>
            <a:ext cx="7611636" cy="1107996"/>
          </a:xfrm>
          <a:prstGeom prst="rect">
            <a:avLst/>
          </a:prstGeom>
          <a:solidFill>
            <a:srgbClr val="F5E4D7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Tuhan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memanggil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memberitakan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kebenaran</a:t>
            </a:r>
            <a:r>
              <a:rPr lang="en-ID" sz="2200" dirty="0">
                <a:latin typeface="Impact" panose="020B0806030902050204" pitchFamily="34" charset="0"/>
              </a:rPr>
              <a:t> Kitab </a:t>
            </a:r>
            <a:r>
              <a:rPr lang="en-ID" sz="2200" dirty="0" err="1">
                <a:latin typeface="Impact" panose="020B0806030902050204" pitchFamily="34" charset="0"/>
              </a:rPr>
              <a:t>Suci</a:t>
            </a:r>
            <a:r>
              <a:rPr lang="en-ID" sz="2200" dirty="0">
                <a:latin typeface="Impact" panose="020B0806030902050204" pitchFamily="34" charset="0"/>
              </a:rPr>
              <a:t>, </a:t>
            </a:r>
            <a:r>
              <a:rPr lang="en-ID" sz="2200" dirty="0" err="1">
                <a:latin typeface="Impact" panose="020B0806030902050204" pitchFamily="34" charset="0"/>
              </a:rPr>
              <a:t>termasuk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Sabat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kepada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seluruh</a:t>
            </a:r>
            <a:r>
              <a:rPr lang="en-ID" sz="2200" dirty="0">
                <a:latin typeface="Impact" panose="020B0806030902050204" pitchFamily="34" charset="0"/>
              </a:rPr>
              <a:t> dunia </a:t>
            </a:r>
            <a:r>
              <a:rPr lang="en-ID" sz="2200" dirty="0" err="1">
                <a:latin typeface="Impact" panose="020B0806030902050204" pitchFamily="34" charset="0"/>
              </a:rPr>
              <a:t>sebelum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kedatangan</a:t>
            </a:r>
            <a:r>
              <a:rPr lang="en-ID" sz="2200" dirty="0"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C04423-93F9-7C5B-9918-7F53C6C2FE8D}"/>
              </a:ext>
            </a:extLst>
          </p:cNvPr>
          <p:cNvSpPr txBox="1"/>
          <p:nvPr/>
        </p:nvSpPr>
        <p:spPr>
          <a:xfrm>
            <a:off x="1154573" y="4649254"/>
            <a:ext cx="7611635" cy="707886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Bumi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dipenuhi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kemuliaan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ketika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dipenuhi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kasih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Allah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karakter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diubahkan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oleh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kasih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penebusan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BB59CF-8297-5F60-8367-57112893E7FA}"/>
              </a:ext>
            </a:extLst>
          </p:cNvPr>
          <p:cNvSpPr txBox="1"/>
          <p:nvPr/>
        </p:nvSpPr>
        <p:spPr>
          <a:xfrm>
            <a:off x="1159610" y="5453976"/>
            <a:ext cx="7611635" cy="110799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Kasih Anak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Domba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kayu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salib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harus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mengubah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cara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memperlakukan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satu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sama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lain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menggerakkan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peduli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 pada dunia.</a:t>
            </a:r>
          </a:p>
        </p:txBody>
      </p:sp>
    </p:spTree>
    <p:extLst>
      <p:ext uri="{BB962C8B-B14F-4D97-AF65-F5344CB8AC3E}">
        <p14:creationId xmlns:p14="http://schemas.microsoft.com/office/powerpoint/2010/main" val="2483772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3BB57-0804-7036-2475-3DE84ADD6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275" y="2840861"/>
            <a:ext cx="4743450" cy="40171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Fokus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pendalaman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pelajaran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pekan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latin typeface="Gill Sans Nova Cond XBd" panose="020B0A06020104020203" pitchFamily="34" charset="0"/>
              </a:rPr>
              <a:t>kemuliaan</a:t>
            </a:r>
            <a:r>
              <a:rPr lang="en-ID" dirty="0">
                <a:latin typeface="Gill Sans Nova Cond XBd" panose="020B0A06020104020203" pitchFamily="34" charset="0"/>
              </a:rPr>
              <a:t> Allah, yang </a:t>
            </a:r>
            <a:r>
              <a:rPr lang="en-ID" dirty="0" err="1">
                <a:latin typeface="Gill Sans Nova Cond XBd" panose="020B0A06020104020203" pitchFamily="34" charset="0"/>
              </a:rPr>
              <a:t>dinyatakan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melalui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umat</a:t>
            </a:r>
            <a:r>
              <a:rPr lang="en-ID" dirty="0">
                <a:latin typeface="Gill Sans Nova Cond XBd" panose="020B0A06020104020203" pitchFamily="34" charset="0"/>
              </a:rPr>
              <a:t>-Nya,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menerangi</a:t>
            </a:r>
            <a:r>
              <a:rPr lang="en-ID" dirty="0">
                <a:latin typeface="Gill Sans Nova Cond XBd" panose="020B0A06020104020203" pitchFamily="34" charset="0"/>
              </a:rPr>
              <a:t> dunia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digelapkan</a:t>
            </a:r>
            <a:r>
              <a:rPr lang="en-ID" dirty="0">
                <a:latin typeface="Gill Sans Nova Cond XBd" panose="020B0A06020104020203" pitchFamily="34" charset="0"/>
              </a:rPr>
              <a:t> oleh dosa. </a:t>
            </a:r>
          </a:p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Diubah</a:t>
            </a:r>
            <a:r>
              <a:rPr lang="en-ID" dirty="0">
                <a:latin typeface="Gill Sans Nova Cond XBd" panose="020B0A06020104020203" pitchFamily="34" charset="0"/>
              </a:rPr>
              <a:t> oleh </a:t>
            </a:r>
            <a:r>
              <a:rPr lang="en-ID" dirty="0" err="1">
                <a:latin typeface="Gill Sans Nova Cond XBd" panose="020B0A06020104020203" pitchFamily="34" charset="0"/>
              </a:rPr>
              <a:t>anugerah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diubah</a:t>
            </a:r>
            <a:r>
              <a:rPr lang="en-ID" dirty="0">
                <a:latin typeface="Gill Sans Nova Cond XBd" panose="020B0A06020104020203" pitchFamily="34" charset="0"/>
              </a:rPr>
              <a:t> oleh </a:t>
            </a:r>
            <a:r>
              <a:rPr lang="en-ID" dirty="0" err="1">
                <a:latin typeface="Gill Sans Nova Cond XBd" panose="020B0A06020104020203" pitchFamily="34" charset="0"/>
              </a:rPr>
              <a:t>kasih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dipenuhi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Roh</a:t>
            </a:r>
            <a:r>
              <a:rPr lang="en-ID" dirty="0">
                <a:latin typeface="Gill Sans Nova Cond XBd" panose="020B0A06020104020203" pitchFamily="34" charset="0"/>
              </a:rPr>
              <a:t> Kudus, </a:t>
            </a:r>
            <a:r>
              <a:rPr lang="en-ID" dirty="0" err="1">
                <a:latin typeface="Gill Sans Nova Cond XBd" panose="020B0A06020104020203" pitchFamily="34" charset="0"/>
              </a:rPr>
              <a:t>gereja</a:t>
            </a:r>
            <a:r>
              <a:rPr lang="en-ID" dirty="0">
                <a:latin typeface="Gill Sans Nova Cond XBd" panose="020B0A06020104020203" pitchFamily="34" charset="0"/>
              </a:rPr>
              <a:t> Allah zaman </a:t>
            </a:r>
            <a:r>
              <a:rPr lang="en-ID" dirty="0" err="1">
                <a:latin typeface="Gill Sans Nova Cond XBd" panose="020B0A06020104020203" pitchFamily="34" charset="0"/>
              </a:rPr>
              <a:t>akhir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memberikan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panggilan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terakhir</a:t>
            </a:r>
            <a:r>
              <a:rPr lang="en-ID" dirty="0">
                <a:latin typeface="Gill Sans Nova Cond XBd" panose="020B0A06020104020203" pitchFamily="34" charset="0"/>
              </a:rPr>
              <a:t> Allah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dunia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3F9E22-043E-5249-D87E-49FB56BCC1E4}"/>
              </a:ext>
            </a:extLst>
          </p:cNvPr>
          <p:cNvSpPr txBox="1"/>
          <p:nvPr/>
        </p:nvSpPr>
        <p:spPr>
          <a:xfrm>
            <a:off x="200025" y="162342"/>
            <a:ext cx="48482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latin typeface="Tw Cen MT Condensed Extra Bold" panose="020B0803020202020204" pitchFamily="34" charset="0"/>
              </a:rPr>
              <a:t>Nubuatan-nubuatan</a:t>
            </a:r>
            <a:r>
              <a:rPr lang="en-ID" sz="2400" dirty="0">
                <a:latin typeface="Tw Cen MT Condensed Extra Bold" panose="020B0803020202020204" pitchFamily="34" charset="0"/>
              </a:rPr>
              <a:t> Wahyu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menyingkapkan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apa</a:t>
            </a:r>
            <a:r>
              <a:rPr lang="en-ID" sz="2400" dirty="0">
                <a:latin typeface="Tw Cen MT Condensed Extra Bold" panose="020B0803020202020204" pitchFamily="34" charset="0"/>
              </a:rPr>
              <a:t> yang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datang</a:t>
            </a:r>
            <a:r>
              <a:rPr lang="en-ID" sz="2400" dirty="0">
                <a:latin typeface="Tw Cen MT Condensed Extra Bold" panose="020B0803020202020204" pitchFamily="34" charset="0"/>
              </a:rPr>
              <a:t>, </a:t>
            </a:r>
            <a:r>
              <a:rPr lang="en-ID" sz="2400" dirty="0" err="1">
                <a:latin typeface="Tw Cen MT Condensed Extra Bold" panose="020B0803020202020204" pitchFamily="34" charset="0"/>
              </a:rPr>
              <a:t>sehingga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umat</a:t>
            </a:r>
            <a:r>
              <a:rPr lang="en-ID" sz="2400" dirty="0">
                <a:latin typeface="Tw Cen MT Condensed Extra Bold" panose="020B0803020202020204" pitchFamily="34" charset="0"/>
              </a:rPr>
              <a:t> Allah </a:t>
            </a:r>
            <a:r>
              <a:rPr lang="en-ID" sz="24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dipersiapkan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bagi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hal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itu</a:t>
            </a:r>
            <a:r>
              <a:rPr lang="en-ID" sz="2400" dirty="0">
                <a:latin typeface="Tw Cen MT Condensed Extra Bold" panose="020B0803020202020204" pitchFamily="34" charset="0"/>
              </a:rPr>
              <a:t>. 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Memahami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apa</a:t>
            </a:r>
            <a:r>
              <a:rPr lang="en-ID" sz="2400" dirty="0">
                <a:latin typeface="Tw Cen MT Condensed Extra Bold" panose="020B0803020202020204" pitchFamily="34" charset="0"/>
              </a:rPr>
              <a:t> yang </a:t>
            </a:r>
            <a:r>
              <a:rPr lang="en-ID" sz="24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datang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menolong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bersedia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bagi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konflik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akhir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antara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kekuatan</a:t>
            </a:r>
            <a:r>
              <a:rPr lang="en-ID" sz="2400" dirty="0">
                <a:latin typeface="Tw Cen MT Condensed Extra Bold" panose="020B0803020202020204" pitchFamily="34" charset="0"/>
              </a:rPr>
              <a:t> </a:t>
            </a:r>
            <a:r>
              <a:rPr lang="en-ID" sz="2400" dirty="0" err="1">
                <a:latin typeface="Tw Cen MT Condensed Extra Bold" panose="020B0803020202020204" pitchFamily="34" charset="0"/>
              </a:rPr>
              <a:t>baik</a:t>
            </a:r>
            <a:r>
              <a:rPr lang="en-ID" sz="2400" dirty="0">
                <a:latin typeface="Tw Cen MT Condensed Extra Bold" panose="020B0803020202020204" pitchFamily="34" charset="0"/>
              </a:rPr>
              <a:t> dan </a:t>
            </a:r>
            <a:r>
              <a:rPr lang="en-ID" sz="2400" dirty="0" err="1">
                <a:latin typeface="Tw Cen MT Condensed Extra Bold" panose="020B0803020202020204" pitchFamily="34" charset="0"/>
              </a:rPr>
              <a:t>jahat</a:t>
            </a:r>
            <a:r>
              <a:rPr lang="en-ID" sz="2400" dirty="0">
                <a:latin typeface="Tw Cen MT Condensed Extra Bold" panose="020B0803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FD022E-B938-6F5D-FF45-E079D876D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3505201"/>
            <a:ext cx="3568698" cy="2676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D5F10E-1AD5-CC4A-9E19-9694C82F5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243" y="367695"/>
            <a:ext cx="3278982" cy="21859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3749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55275E-12B9-1778-EAF7-57BFA1160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BERSIAP UNTUK KRISIS TERAKHIR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32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32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18 </a:t>
            </a:r>
            <a:r>
              <a:rPr lang="en-ID" sz="32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Juni</a:t>
            </a:r>
            <a:r>
              <a:rPr lang="en-ID" sz="32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3E90C-1142-D1E4-1F3F-97971B22C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19" y="1978095"/>
            <a:ext cx="4762501" cy="436602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4000" dirty="0">
                <a:latin typeface="Impact" panose="020B0806030902050204" pitchFamily="34" charset="0"/>
              </a:rPr>
              <a:t>1 </a:t>
            </a:r>
            <a:r>
              <a:rPr lang="en-ID" sz="4000" dirty="0" err="1">
                <a:latin typeface="Impact" panose="020B0806030902050204" pitchFamily="34" charset="0"/>
              </a:rPr>
              <a:t>Tesalonika</a:t>
            </a:r>
            <a:r>
              <a:rPr lang="en-ID" sz="4000" dirty="0">
                <a:latin typeface="Impact" panose="020B0806030902050204" pitchFamily="34" charset="0"/>
              </a:rPr>
              <a:t> 5:1-2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“</a:t>
            </a:r>
            <a:r>
              <a:rPr lang="en-ID" sz="32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3200" dirty="0">
                <a:latin typeface="Tw Cen MT Condensed Extra Bold" panose="020B0803020202020204" pitchFamily="34" charset="0"/>
              </a:rPr>
              <a:t> zaman dan masa, </a:t>
            </a:r>
            <a:r>
              <a:rPr lang="en-ID" sz="3200" dirty="0" err="1">
                <a:latin typeface="Tw Cen MT Condensed Extra Bold" panose="020B0803020202020204" pitchFamily="34" charset="0"/>
              </a:rPr>
              <a:t>saudara-saudara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perlu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dituliskan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kepadamu,karena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sendiri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tahu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benar-benar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Amasis MT Pro Black" panose="02040A04050005020304" pitchFamily="18" charset="0"/>
              </a:rPr>
              <a:t>bahwa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hari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Tuhan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datang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seperti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pencuri</a:t>
            </a:r>
            <a:r>
              <a:rPr lang="en-ID" sz="3200" dirty="0">
                <a:latin typeface="Amasis MT Pro Black" panose="02040A04050005020304" pitchFamily="18" charset="0"/>
              </a:rPr>
              <a:t> pada </a:t>
            </a:r>
            <a:r>
              <a:rPr lang="en-ID" sz="3200" dirty="0" err="1">
                <a:latin typeface="Amasis MT Pro Black" panose="02040A04050005020304" pitchFamily="18" charset="0"/>
              </a:rPr>
              <a:t>malam</a:t>
            </a:r>
            <a:r>
              <a:rPr lang="en-ID" sz="3200" dirty="0">
                <a:latin typeface="Tw Cen MT Condensed Extra Bold" panose="020B0803020202020204" pitchFamily="34" charset="0"/>
              </a:rPr>
              <a:t>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B45E9-9C69-7BDE-A4BA-3F426A438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918" y="2190750"/>
            <a:ext cx="2639263" cy="39588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69339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DA9953-F9F2-F543-F975-CA57A8927E78}"/>
              </a:ext>
            </a:extLst>
          </p:cNvPr>
          <p:cNvSpPr txBox="1"/>
          <p:nvPr/>
        </p:nvSpPr>
        <p:spPr>
          <a:xfrm>
            <a:off x="285750" y="442436"/>
            <a:ext cx="51816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latin typeface="Tw Cen MT Condensed Extra Bold" panose="020B0803020202020204" pitchFamily="34" charset="0"/>
              </a:rPr>
              <a:t>TUHAN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memberitahukan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tanggal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pasti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akhir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sejarah</a:t>
            </a:r>
            <a:r>
              <a:rPr lang="en-ID" sz="2800" dirty="0">
                <a:latin typeface="Tw Cen MT Condensed Extra Bold" panose="020B0803020202020204" pitchFamily="34" charset="0"/>
              </a:rPr>
              <a:t> dunia </a:t>
            </a:r>
            <a:r>
              <a:rPr lang="en-ID" sz="2800" dirty="0" err="1">
                <a:latin typeface="Tw Cen MT Condensed Extra Bold" panose="020B0803020202020204" pitchFamily="34" charset="0"/>
              </a:rPr>
              <a:t>ini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atau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kapan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datang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kembali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  <a:r>
              <a:rPr lang="en-ID" sz="2800" dirty="0" err="1">
                <a:latin typeface="Tw Cen MT Condensed Extra Bold" panose="020B0803020202020204" pitchFamily="34" charset="0"/>
              </a:rPr>
              <a:t>Namun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itu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pasti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terjadi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Hal yang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penting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mempersiapkan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diri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hari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dasyat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itu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7ABFF7-07DB-6877-2867-3666365ABC31}"/>
              </a:ext>
            </a:extLst>
          </p:cNvPr>
          <p:cNvSpPr txBox="1"/>
          <p:nvPr/>
        </p:nvSpPr>
        <p:spPr>
          <a:xfrm>
            <a:off x="3974807" y="3765114"/>
            <a:ext cx="508635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latin typeface="Berlin Sans FB" panose="020E0602020502020306" pitchFamily="34" charset="0"/>
              </a:rPr>
              <a:t>Rasul Paulus </a:t>
            </a:r>
            <a:r>
              <a:rPr lang="en-ID" sz="2800" dirty="0" err="1">
                <a:latin typeface="Berlin Sans FB" panose="020E0602020502020306" pitchFamily="34" charset="0"/>
              </a:rPr>
              <a:t>memberikan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amaran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kepada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kita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sebagai</a:t>
            </a:r>
            <a:r>
              <a:rPr lang="en-ID" sz="2800" dirty="0"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latin typeface="Berlin Sans FB" panose="020E0602020502020306" pitchFamily="34" charset="0"/>
              </a:rPr>
              <a:t>berikut</a:t>
            </a:r>
            <a:r>
              <a:rPr lang="en-ID" sz="2800" dirty="0">
                <a:latin typeface="Berlin Sans FB" panose="020E0602020502020306" pitchFamily="34" charset="0"/>
              </a:rPr>
              <a:t>: </a:t>
            </a:r>
            <a:r>
              <a:rPr lang="en-ID" sz="2800" dirty="0">
                <a:latin typeface="Impact" panose="020B0806030902050204" pitchFamily="34" charset="0"/>
              </a:rPr>
              <a:t>1 </a:t>
            </a:r>
            <a:r>
              <a:rPr lang="en-ID" sz="2800" dirty="0" err="1">
                <a:latin typeface="Impact" panose="020B0806030902050204" pitchFamily="34" charset="0"/>
              </a:rPr>
              <a:t>Tesalonika</a:t>
            </a:r>
            <a:r>
              <a:rPr lang="en-ID" sz="2800" dirty="0">
                <a:latin typeface="Impact" panose="020B0806030902050204" pitchFamily="34" charset="0"/>
              </a:rPr>
              <a:t> 5:6</a:t>
            </a:r>
            <a:r>
              <a:rPr lang="en-ID" sz="2800" dirty="0">
                <a:latin typeface="Berlin Sans FB" panose="020E0602020502020306" pitchFamily="34" charset="0"/>
              </a:rPr>
              <a:t>  "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Sebab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itu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baiklah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jangan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kita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tidur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2800" dirty="0">
                <a:latin typeface="Tw Cen MT Condensed Extra Bold" panose="020B0803020202020204" pitchFamily="34" charset="0"/>
              </a:rPr>
              <a:t> orang-orang lain, </a:t>
            </a:r>
            <a:r>
              <a:rPr lang="en-ID" sz="2800" dirty="0" err="1">
                <a:latin typeface="Gill Sans Nova Cond XBd" panose="020B0A06020104020203" pitchFamily="34" charset="0"/>
              </a:rPr>
              <a:t>tetapi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berjaga</a:t>
            </a:r>
            <a:r>
              <a:rPr lang="en-ID" sz="2800" dirty="0">
                <a:latin typeface="Gill Sans Nova Cond XBd" panose="020B0A06020104020203" pitchFamily="34" charset="0"/>
              </a:rPr>
              <a:t>-jaga dan </a:t>
            </a:r>
            <a:r>
              <a:rPr lang="en-ID" sz="2800" dirty="0" err="1">
                <a:latin typeface="Gill Sans Nova Cond XBd" panose="020B0A06020104020203" pitchFamily="34" charset="0"/>
              </a:rPr>
              <a:t>sadar</a:t>
            </a:r>
            <a:r>
              <a:rPr lang="en-ID" sz="2800" dirty="0">
                <a:latin typeface="Berlin Sans FB" panose="020E0602020502020306" pitchFamily="34" charset="0"/>
              </a:rPr>
              <a:t>."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935E31-813E-D47F-8EDA-EF133D7C7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221" y="511759"/>
            <a:ext cx="3451029" cy="2588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848BBB-55DF-59C2-B0E8-1AC4B20DD0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30" t="31755" r="26222" b="26250"/>
          <a:stretch/>
        </p:blipFill>
        <p:spPr>
          <a:xfrm>
            <a:off x="368592" y="4019551"/>
            <a:ext cx="3239410" cy="2152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93477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934354-85EC-D1B0-F042-A92866D20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6EC2A8-BAA6-0670-2F35-A1DF0AC6C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799" y="565151"/>
            <a:ext cx="5857875" cy="1325563"/>
          </a:xfrm>
        </p:spPr>
        <p:txBody>
          <a:bodyPr/>
          <a:lstStyle/>
          <a:p>
            <a:r>
              <a:rPr lang="en-ID" dirty="0" err="1">
                <a:latin typeface="Impact" panose="020B0806030902050204" pitchFamily="34" charset="0"/>
              </a:rPr>
              <a:t>Apa</a:t>
            </a:r>
            <a:r>
              <a:rPr lang="en-ID" dirty="0">
                <a:latin typeface="Impact" panose="020B0806030902050204" pitchFamily="34" charset="0"/>
              </a:rPr>
              <a:t> arti </a:t>
            </a:r>
            <a:r>
              <a:rPr lang="en-ID" dirty="0" err="1">
                <a:latin typeface="Impact" panose="020B0806030902050204" pitchFamily="34" charset="0"/>
              </a:rPr>
              <a:t>amaran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ini</a:t>
            </a:r>
            <a:r>
              <a:rPr lang="en-ID" dirty="0">
                <a:latin typeface="Impact" panose="020B0806030902050204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330A1-A6D1-8B7D-905E-B85B4D6D6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50" y="2074862"/>
            <a:ext cx="752475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Berjaga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-jaga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berarti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waspada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secara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rohani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menggunakan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ungkapan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"</a:t>
            </a:r>
            <a:r>
              <a:rPr lang="en-ID" sz="3200" dirty="0" err="1">
                <a:latin typeface="Franklin Gothic Demi Cond" panose="020B0706030402020204" pitchFamily="34" charset="0"/>
              </a:rPr>
              <a:t>berjaga</a:t>
            </a:r>
            <a:r>
              <a:rPr lang="en-ID" sz="3200" dirty="0">
                <a:latin typeface="Franklin Gothic Demi Cond" panose="020B0706030402020204" pitchFamily="34" charset="0"/>
              </a:rPr>
              <a:t>-jaga" </a:t>
            </a:r>
            <a:r>
              <a:rPr lang="en-ID" sz="3200" dirty="0" err="1">
                <a:latin typeface="Franklin Gothic Demi Cond" panose="020B0706030402020204" pitchFamily="34" charset="0"/>
              </a:rPr>
              <a:t>sehubungan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pentingnya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doa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sungguh-sungguh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sepenuh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hati</a:t>
            </a:r>
            <a:r>
              <a:rPr lang="en-ID" sz="3200" dirty="0">
                <a:latin typeface="Franklin Gothic Demi Cond" panose="020B0706030402020204" pitchFamily="34" charset="0"/>
              </a:rPr>
              <a:t> [</a:t>
            </a:r>
            <a:r>
              <a:rPr lang="en-ID" sz="3200" dirty="0" err="1">
                <a:latin typeface="Franklin Gothic Demi Cond" panose="020B0706030402020204" pitchFamily="34" charset="0"/>
              </a:rPr>
              <a:t>Matius</a:t>
            </a:r>
            <a:r>
              <a:rPr lang="en-ID" sz="3200" dirty="0">
                <a:latin typeface="Franklin Gothic Demi Cond" panose="020B0706030402020204" pitchFamily="34" charset="0"/>
              </a:rPr>
              <a:t> 24: 42, </a:t>
            </a:r>
            <a:r>
              <a:rPr lang="en-ID" sz="3200" dirty="0" err="1">
                <a:latin typeface="Franklin Gothic Demi Cond" panose="020B0706030402020204" pitchFamily="34" charset="0"/>
              </a:rPr>
              <a:t>Matius</a:t>
            </a:r>
            <a:r>
              <a:rPr lang="en-ID" sz="3200" dirty="0">
                <a:latin typeface="Franklin Gothic Demi Cond" panose="020B0706030402020204" pitchFamily="34" charset="0"/>
              </a:rPr>
              <a:t> 26:40,41].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Berpikiran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sadar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berarti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serius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waktu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jalani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fokus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pada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hal-hal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benar-benar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penting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28535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58998C2-5DE8-1796-3041-8DA816328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62" r="1" b="13788"/>
          <a:stretch/>
        </p:blipFill>
        <p:spPr>
          <a:xfrm>
            <a:off x="937602" y="334959"/>
            <a:ext cx="7356354" cy="3171326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68A10-E72B-3DB8-2726-379FDCCB8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1" y="3555138"/>
            <a:ext cx="8138333" cy="3157094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Meskipun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tahu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kapan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terjadi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cukup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melihat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mengetahui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bahwa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itu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datang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dan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bahwa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sekarang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hari</a:t>
            </a:r>
            <a:r>
              <a:rPr lang="en-ID" sz="32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ini</a:t>
            </a:r>
            <a:r>
              <a:rPr lang="en-ID" sz="32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adalah</a:t>
            </a:r>
            <a:r>
              <a:rPr lang="en-ID" sz="32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hari</a:t>
            </a:r>
            <a:r>
              <a:rPr lang="en-ID" sz="32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bersiap-siap</a:t>
            </a:r>
            <a:r>
              <a:rPr lang="en-ID" sz="32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Saat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dunia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terkejut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akan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krisis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terakhir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menimpa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dunia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ini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umat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Allah yang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setia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tidak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akan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terkejut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mengapa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277922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13573C-0685-D30D-CA27-43C09CC69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9144000" cy="68458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8E8EED-F348-0A9F-6F51-91E28181D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59347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ID" sz="4800" b="1" dirty="0">
                <a:solidFill>
                  <a:srgbClr val="FFFF00"/>
                </a:solidFill>
                <a:latin typeface="Amasis MT Pro Black" panose="02040A04050005020304" pitchFamily="18" charset="0"/>
              </a:rPr>
              <a:t>1 </a:t>
            </a:r>
            <a:r>
              <a:rPr lang="en-ID" sz="4800" b="1" dirty="0" err="1">
                <a:solidFill>
                  <a:srgbClr val="FFFF00"/>
                </a:solidFill>
                <a:latin typeface="Amasis MT Pro Black" panose="02040A04050005020304" pitchFamily="18" charset="0"/>
              </a:rPr>
              <a:t>Tesalonika</a:t>
            </a:r>
            <a:r>
              <a:rPr lang="en-ID" sz="4800" b="1" dirty="0">
                <a:solidFill>
                  <a:srgbClr val="FFFF00"/>
                </a:solidFill>
                <a:latin typeface="Amasis MT Pro Black" panose="02040A04050005020304" pitchFamily="18" charset="0"/>
              </a:rPr>
              <a:t> 5:4-5</a:t>
            </a:r>
            <a:endParaRPr lang="en-ID" sz="4800" dirty="0">
              <a:solidFill>
                <a:srgbClr val="FFFF00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73A89-0902-B142-2A95-6A243A696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2159000"/>
            <a:ext cx="7486650" cy="3127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"</a:t>
            </a:r>
            <a:r>
              <a:rPr lang="en-ID" sz="3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Tetapi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kamu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saudara-saudara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b="1" dirty="0" err="1">
                <a:solidFill>
                  <a:srgbClr val="FFC000"/>
                </a:solidFill>
                <a:latin typeface="Franklin Gothic Demi Cond" panose="020B0706030402020204" pitchFamily="34" charset="0"/>
              </a:rPr>
              <a:t>kamu</a:t>
            </a:r>
            <a:r>
              <a:rPr lang="en-ID" sz="3200" b="1" dirty="0">
                <a:solidFill>
                  <a:srgbClr val="FFC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FFC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3200" b="1" dirty="0">
                <a:solidFill>
                  <a:srgbClr val="FFC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FFC000"/>
                </a:solidFill>
                <a:latin typeface="Franklin Gothic Demi Cond" panose="020B0706030402020204" pitchFamily="34" charset="0"/>
              </a:rPr>
              <a:t>hidup</a:t>
            </a:r>
            <a:r>
              <a:rPr lang="en-ID" sz="3200" b="1" dirty="0">
                <a:solidFill>
                  <a:srgbClr val="FFC000"/>
                </a:solidFill>
                <a:latin typeface="Franklin Gothic Demi Cond" panose="020B0706030402020204" pitchFamily="34" charset="0"/>
              </a:rPr>
              <a:t> di </a:t>
            </a:r>
            <a:r>
              <a:rPr lang="en-ID" sz="3200" b="1" dirty="0" err="1">
                <a:solidFill>
                  <a:srgbClr val="FFC00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3200" b="1" dirty="0">
                <a:solidFill>
                  <a:srgbClr val="FFC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FFC000"/>
                </a:solidFill>
                <a:latin typeface="Franklin Gothic Demi Cond" panose="020B0706030402020204" pitchFamily="34" charset="0"/>
              </a:rPr>
              <a:t>kegelapan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sehingga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hari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tiba-tiba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mendatangi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kamu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seperti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pencuri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karena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kamu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semua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adalah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anak-anak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terang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3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anak-anak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siang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 Kita </a:t>
            </a:r>
            <a:r>
              <a:rPr lang="en-ID" sz="3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bukanlah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orang-orang </a:t>
            </a:r>
            <a:r>
              <a:rPr lang="en-ID" sz="3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malam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atau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orang-orang </a:t>
            </a:r>
            <a:r>
              <a:rPr lang="en-ID" sz="3200" b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kegelapan</a:t>
            </a:r>
            <a:r>
              <a:rPr lang="en-ID" sz="3200" b="1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".</a:t>
            </a:r>
          </a:p>
          <a:p>
            <a:endParaRPr lang="en-ID" sz="32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347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6A2AB8-02E5-6293-CF36-91508F3D1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475" y="329184"/>
            <a:ext cx="5242179" cy="1783080"/>
          </a:xfrm>
        </p:spPr>
        <p:txBody>
          <a:bodyPr anchor="b">
            <a:normAutofit/>
          </a:bodyPr>
          <a:lstStyle/>
          <a:p>
            <a:pPr algn="ctr"/>
            <a:r>
              <a:rPr lang="en-ID" sz="3200" dirty="0">
                <a:latin typeface="Tw Cen MT Condensed Extra Bold" panose="020B0803020202020204" pitchFamily="34" charset="0"/>
              </a:rPr>
              <a:t>Ellen G. White, Testimonies for the Church, </a:t>
            </a:r>
            <a:r>
              <a:rPr lang="en-ID" sz="3200" dirty="0" err="1">
                <a:latin typeface="Tw Cen MT Condensed Extra Bold" panose="020B0803020202020204" pitchFamily="34" charset="0"/>
              </a:rPr>
              <a:t>jld</a:t>
            </a:r>
            <a:r>
              <a:rPr lang="en-ID" sz="3200" dirty="0">
                <a:latin typeface="Tw Cen MT Condensed Extra Bold" panose="020B0803020202020204" pitchFamily="34" charset="0"/>
              </a:rPr>
              <a:t>. 8, </a:t>
            </a:r>
            <a:r>
              <a:rPr lang="en-ID" sz="3200" dirty="0" err="1">
                <a:latin typeface="Tw Cen MT Condensed Extra Bold" panose="020B0803020202020204" pitchFamily="34" charset="0"/>
              </a:rPr>
              <a:t>hlm</a:t>
            </a:r>
            <a:r>
              <a:rPr lang="en-ID" sz="3200" dirty="0">
                <a:latin typeface="Tw Cen MT Condensed Extra Bold" panose="020B0803020202020204" pitchFamily="34" charset="0"/>
              </a:rPr>
              <a:t>. 28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C2E6DE-54F7-84BE-D7E7-C737E8F0D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94" r="16816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3321" y="237494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A3070-D6F7-1671-3519-8B08D6E46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194" y="3044952"/>
            <a:ext cx="4688333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"Kita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mengetahui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kebenaran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harus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bersiap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apa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segera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menimpa</a:t>
            </a:r>
            <a:r>
              <a:rPr lang="en-ID" sz="3200" dirty="0">
                <a:latin typeface="Tw Cen MT Condensed Extra Bold" panose="020B0803020202020204" pitchFamily="34" charset="0"/>
              </a:rPr>
              <a:t> dunia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kejutan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luar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biasa</a:t>
            </a:r>
            <a:r>
              <a:rPr lang="en-ID" sz="3200" dirty="0">
                <a:latin typeface="Tw Cen MT Condensed Extra Bold" panose="020B08030202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1865539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243</TotalTime>
  <Words>1907</Words>
  <Application>Microsoft Office PowerPoint</Application>
  <PresentationFormat>On-screen Show (4:3)</PresentationFormat>
  <Paragraphs>82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Aharoni</vt:lpstr>
      <vt:lpstr>Amasis MT Pro Black</vt:lpstr>
      <vt:lpstr>Arial</vt:lpstr>
      <vt:lpstr>Berlin Sans FB</vt:lpstr>
      <vt:lpstr>Bernard MT Condensed</vt:lpstr>
      <vt:lpstr>Calibri</vt:lpstr>
      <vt:lpstr>Calibri Light</vt:lpstr>
      <vt:lpstr>Eras Bold ITC</vt:lpstr>
      <vt:lpstr>Eras Demi ITC</vt:lpstr>
      <vt:lpstr>Franklin Gothic Demi Cond</vt:lpstr>
      <vt:lpstr>Franklin Gothic Medium Cond</vt:lpstr>
      <vt:lpstr>Gill Sans Nova Cond Ultra Bold</vt:lpstr>
      <vt:lpstr>Gill Sans Nova Cond XBd</vt:lpstr>
      <vt:lpstr>Impact</vt:lpstr>
      <vt:lpstr>Tw Cen MT Condensed Extra Bold</vt:lpstr>
      <vt:lpstr>Wingdings</vt:lpstr>
      <vt:lpstr>Office Theme</vt:lpstr>
      <vt:lpstr>BERSINAR DENGAN KEMULIAAN ALLAH</vt:lpstr>
      <vt:lpstr>WAHYU 18 : 1</vt:lpstr>
      <vt:lpstr>PowerPoint Presentation</vt:lpstr>
      <vt:lpstr>BERSIAP UNTUK KRISIS TERAKHIR Minggu, 18 Juni 2023</vt:lpstr>
      <vt:lpstr>PowerPoint Presentation</vt:lpstr>
      <vt:lpstr>Apa arti amaran ini?</vt:lpstr>
      <vt:lpstr>PowerPoint Presentation</vt:lpstr>
      <vt:lpstr>1 Tesalonika 5:4-5</vt:lpstr>
      <vt:lpstr>Ellen G. White, Testimonies for the Church, jld. 8, hlm. 28</vt:lpstr>
      <vt:lpstr>PowerPoint Presentation</vt:lpstr>
      <vt:lpstr>MENGETAHUI KEBENARAN Senin, 19 Juni 2023</vt:lpstr>
      <vt:lpstr>PowerPoint Presentation</vt:lpstr>
      <vt:lpstr>Mengapa sangat penting bagi kita untuk  mengetahui kebenaran [Yohanes 17:17]  dan hidup dalam kebenaran itu?</vt:lpstr>
      <vt:lpstr>PowerPoint Presentation</vt:lpstr>
      <vt:lpstr>REFORMASI BERLANJUT Selasa, 20 Juni 2023</vt:lpstr>
      <vt:lpstr>PowerPoint Presentation</vt:lpstr>
      <vt:lpstr>Wahyu 18:1</vt:lpstr>
      <vt:lpstr>Ada tiga petunjuk tentang malaikat lain [malaikat ke-4] dalam Wahyu 18:1], yaitu:</vt:lpstr>
      <vt:lpstr>PowerPoint Presentation</vt:lpstr>
      <vt:lpstr>KEMULIAAN TUHAN MEMENUHI BUMI Rabu, 21 Juni 2023</vt:lpstr>
      <vt:lpstr>KEMULIAAN TUHAN adalah KARAKTER-NYA  [Keluaran 33:18-19, 34:6-7]. Bagaimanakah kemuliaan Tuhan dinyatakan?</vt:lpstr>
      <vt:lpstr>PowerPoint Presentation</vt:lpstr>
      <vt:lpstr>Ellen G. White, Testimonies for the Church, jld. 6, hlm. 19</vt:lpstr>
      <vt:lpstr>ANAK DOMBA, ANAK DOMBA YANG DISEMBELIH Kamis, 22 Juni 2023</vt:lpstr>
      <vt:lpstr>PowerPoint Presentation</vt:lpstr>
      <vt:lpstr>PowerPoint Presentation</vt:lpstr>
      <vt:lpstr>Angel Manuel Rodriguez, "The Closing of the Cosmic Conflict : Role of the Three Angels' Messages", hlm. 70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BERSINAR DENGAN KEMULIAAN ALLAH</dc:title>
  <dc:creator>Office365</dc:creator>
  <cp:lastModifiedBy>Office365</cp:lastModifiedBy>
  <cp:revision>16</cp:revision>
  <dcterms:created xsi:type="dcterms:W3CDTF">2023-06-20T03:50:05Z</dcterms:created>
  <dcterms:modified xsi:type="dcterms:W3CDTF">2023-06-22T01:35:04Z</dcterms:modified>
</cp:coreProperties>
</file>