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73" r:id="rId3"/>
    <p:sldId id="29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6" r:id="rId19"/>
    <p:sldId id="271" r:id="rId20"/>
    <p:sldId id="274" r:id="rId21"/>
    <p:sldId id="276" r:id="rId22"/>
    <p:sldId id="278" r:id="rId23"/>
    <p:sldId id="279" r:id="rId24"/>
    <p:sldId id="277" r:id="rId25"/>
    <p:sldId id="275" r:id="rId26"/>
    <p:sldId id="280" r:id="rId27"/>
    <p:sldId id="281" r:id="rId28"/>
    <p:sldId id="282" r:id="rId29"/>
    <p:sldId id="283" r:id="rId30"/>
    <p:sldId id="284" r:id="rId31"/>
    <p:sldId id="287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412"/>
    <a:srgbClr val="FF99FF"/>
    <a:srgbClr val="F1EFA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3166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608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35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605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468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139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002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646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9186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825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695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AC9E2-11F9-46A8-A987-DC6A57EFBA94}" type="datetimeFigureOut">
              <a:rPr lang="en-ID" smtClean="0"/>
              <a:t>16/06/2023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D513D-EE35-4A89-90A5-B7FA79A07E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648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47836-BE6F-FA33-6D72-5C90CF254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72" y="3566303"/>
            <a:ext cx="7882042" cy="2181225"/>
          </a:xfrm>
          <a:noFill/>
        </p:spPr>
        <p:txBody>
          <a:bodyPr anchor="b">
            <a:noAutofit/>
          </a:bodyPr>
          <a:lstStyle/>
          <a:p>
            <a:r>
              <a:rPr lang="en-US" sz="5000" dirty="0">
                <a:latin typeface="Amasis MT Pro Black" panose="02040A04050005020304" pitchFamily="18" charset="0"/>
              </a:rPr>
              <a:t>MATERAI ALLAH DAN TANDA BINATANG :</a:t>
            </a:r>
            <a:br>
              <a:rPr lang="en-US" sz="5000" dirty="0">
                <a:latin typeface="Amasis MT Pro Black" panose="02040A04050005020304" pitchFamily="18" charset="0"/>
              </a:rPr>
            </a:br>
            <a:r>
              <a:rPr lang="en-US" sz="3200" dirty="0">
                <a:latin typeface="Amasis MT Pro Black" panose="02040A04050005020304" pitchFamily="18" charset="0"/>
              </a:rPr>
              <a:t>Bagian 2</a:t>
            </a:r>
            <a:endParaRPr lang="en-ID" sz="3200" dirty="0"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283D9-EBEF-B9D1-D5EA-CDEA3183E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272" y="6094382"/>
            <a:ext cx="7882041" cy="556964"/>
          </a:xfrm>
          <a:noFill/>
        </p:spPr>
        <p:txBody>
          <a:bodyPr>
            <a:noAutofit/>
          </a:bodyPr>
          <a:lstStyle/>
          <a:p>
            <a:r>
              <a:rPr lang="en-US" sz="1600" dirty="0">
                <a:latin typeface="Amasis MT Pro Black" panose="02040A04050005020304" pitchFamily="18" charset="0"/>
              </a:rPr>
              <a:t>Pelajaran ke-12, </a:t>
            </a:r>
            <a:r>
              <a:rPr lang="en-US" sz="1600" dirty="0" err="1">
                <a:latin typeface="Amasis MT Pro Black" panose="02040A04050005020304" pitchFamily="18" charset="0"/>
              </a:rPr>
              <a:t>Triwulan</a:t>
            </a:r>
            <a:r>
              <a:rPr lang="en-US" sz="1600" dirty="0">
                <a:latin typeface="Amasis MT Pro Black" panose="02040A04050005020304" pitchFamily="18" charset="0"/>
              </a:rPr>
              <a:t> II</a:t>
            </a:r>
          </a:p>
          <a:p>
            <a:r>
              <a:rPr lang="en-US" sz="1600" dirty="0" err="1">
                <a:latin typeface="Amasis MT Pro Black" panose="02040A04050005020304" pitchFamily="18" charset="0"/>
              </a:rPr>
              <a:t>Tahun</a:t>
            </a:r>
            <a:r>
              <a:rPr lang="en-US" sz="1600" dirty="0">
                <a:latin typeface="Amasis MT Pro Black" panose="02040A04050005020304" pitchFamily="18" charset="0"/>
              </a:rPr>
              <a:t> 2023</a:t>
            </a:r>
            <a:endParaRPr lang="en-ID" sz="16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6900F-B231-771E-F819-8A89DC77D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3" r="3095" b="6706"/>
          <a:stretch/>
        </p:blipFill>
        <p:spPr>
          <a:xfrm>
            <a:off x="21" y="0"/>
            <a:ext cx="9143979" cy="363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62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A69698-242E-772A-8A54-79105F105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KEMURTADAN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12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334A2-8EE2-B353-A452-90F2C53CD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493" y="1795679"/>
            <a:ext cx="6238875" cy="480662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2 </a:t>
            </a:r>
            <a:r>
              <a:rPr lang="en-ID" sz="2600" dirty="0" err="1">
                <a:latin typeface="Impact" panose="020B0806030902050204" pitchFamily="34" charset="0"/>
              </a:rPr>
              <a:t>Tesalonika</a:t>
            </a:r>
            <a:r>
              <a:rPr lang="en-ID" sz="2600" dirty="0">
                <a:latin typeface="Impact" panose="020B0806030902050204" pitchFamily="34" charset="0"/>
              </a:rPr>
              <a:t> 2:3-4, 9 </a:t>
            </a:r>
          </a:p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Janganlah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kamu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memberi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dirimu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disesatkan</a:t>
            </a:r>
            <a:r>
              <a:rPr lang="en-ID" sz="2600" dirty="0">
                <a:latin typeface="Franklin Gothic Demi Cond" panose="020B0706030402020204" pitchFamily="34" charset="0"/>
              </a:rPr>
              <a:t> orang </a:t>
            </a:r>
            <a:r>
              <a:rPr lang="en-ID" sz="2600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cara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bagaimanapun</a:t>
            </a:r>
            <a:r>
              <a:rPr lang="en-ID" sz="2600" dirty="0">
                <a:latin typeface="Franklin Gothic Demi Cond" panose="020B0706030402020204" pitchFamily="34" charset="0"/>
              </a:rPr>
              <a:t> juga! </a:t>
            </a:r>
            <a:r>
              <a:rPr lang="en-ID" sz="2600" dirty="0" err="1">
                <a:latin typeface="Franklin Gothic Demi Cond" panose="020B0706030402020204" pitchFamily="34" charset="0"/>
              </a:rPr>
              <a:t>Sebab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sebelum</a:t>
            </a:r>
            <a:r>
              <a:rPr lang="en-ID" sz="2600" dirty="0">
                <a:latin typeface="Franklin Gothic Demi Cond" panose="020B0706030402020204" pitchFamily="34" charset="0"/>
              </a:rPr>
              <a:t> Hari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haruslah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datang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dahulu</a:t>
            </a:r>
            <a:r>
              <a:rPr lang="en-ID" sz="2600" dirty="0">
                <a:latin typeface="Franklin Gothic Demi Cond" panose="020B0706030402020204" pitchFamily="34" charset="0"/>
              </a:rPr>
              <a:t> murtad dan </a:t>
            </a:r>
            <a:r>
              <a:rPr lang="en-ID" sz="2600" dirty="0" err="1">
                <a:latin typeface="Franklin Gothic Demi Cond" panose="020B0706030402020204" pitchFamily="34" charset="0"/>
              </a:rPr>
              <a:t>haruslah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dinyatakan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dahulu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manusia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durhaka</a:t>
            </a:r>
            <a:r>
              <a:rPr lang="en-ID" sz="2600" dirty="0">
                <a:latin typeface="Franklin Gothic Demi Cond" panose="020B0706030402020204" pitchFamily="34" charset="0"/>
              </a:rPr>
              <a:t>, yang </a:t>
            </a:r>
            <a:r>
              <a:rPr lang="en-ID" sz="2600" dirty="0" err="1">
                <a:latin typeface="Franklin Gothic Demi Cond" panose="020B0706030402020204" pitchFamily="34" charset="0"/>
              </a:rPr>
              <a:t>harus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binasa,yaitu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lawan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meninggikan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diri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atas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segala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disebut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atau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disembah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sebagai</a:t>
            </a:r>
            <a:r>
              <a:rPr lang="en-ID" sz="2600" dirty="0">
                <a:latin typeface="Franklin Gothic Demi Cond" panose="020B0706030402020204" pitchFamily="34" charset="0"/>
              </a:rPr>
              <a:t> Allah. </a:t>
            </a:r>
            <a:r>
              <a:rPr lang="en-ID" sz="2600" dirty="0" err="1">
                <a:latin typeface="Franklin Gothic Demi Cond" panose="020B0706030402020204" pitchFamily="34" charset="0"/>
              </a:rPr>
              <a:t>Bahkan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ia</a:t>
            </a:r>
            <a:r>
              <a:rPr lang="en-ID" sz="2600" dirty="0">
                <a:latin typeface="Franklin Gothic Demi Cond" panose="020B0706030402020204" pitchFamily="34" charset="0"/>
              </a:rPr>
              <a:t> duduk di Bait Allah dan </a:t>
            </a:r>
            <a:r>
              <a:rPr lang="en-ID" sz="2600" dirty="0" err="1">
                <a:latin typeface="Franklin Gothic Demi Cond" panose="020B0706030402020204" pitchFamily="34" charset="0"/>
              </a:rPr>
              <a:t>mau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sebagai</a:t>
            </a:r>
            <a:r>
              <a:rPr lang="en-ID" sz="2600" dirty="0">
                <a:latin typeface="Franklin Gothic Demi Cond" panose="020B0706030402020204" pitchFamily="34" charset="0"/>
              </a:rPr>
              <a:t> Allah. </a:t>
            </a:r>
            <a:r>
              <a:rPr lang="en-ID" sz="26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pendurhaka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pekerjaan</a:t>
            </a:r>
            <a:r>
              <a:rPr lang="en-ID" sz="2600" dirty="0">
                <a:latin typeface="Franklin Gothic Demi Cond" panose="020B0706030402020204" pitchFamily="34" charset="0"/>
              </a:rPr>
              <a:t> Iblis, dan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disertai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rupa-rupa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perbuatan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ajaib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tanda-tanda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mujizat-mujizat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palsu</a:t>
            </a:r>
            <a:r>
              <a:rPr lang="en-ID" sz="26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3F5EF-34F3-4B63-3115-A4AFC0272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368" y="2903373"/>
            <a:ext cx="2538857" cy="2524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9856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454D37-D26E-8DD6-AB0B-50DC91C62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" r="-1" b="964"/>
          <a:stretch/>
        </p:blipFill>
        <p:spPr>
          <a:xfrm>
            <a:off x="20" y="10"/>
            <a:ext cx="4324330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F8AC5-D30C-41BA-085D-7A46B79FE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350" y="676275"/>
            <a:ext cx="4703064" cy="59531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Rasul Paulus </a:t>
            </a:r>
            <a:r>
              <a:rPr lang="en-ID" dirty="0" err="1">
                <a:latin typeface="Gill Sans Nova Cond XBd" panose="020B0A06020104020203" pitchFamily="34" charset="0"/>
              </a:rPr>
              <a:t>memperingatkan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komunitas</a:t>
            </a:r>
            <a:r>
              <a:rPr lang="en-ID" dirty="0">
                <a:latin typeface="Gill Sans Nova Cond XBd" panose="020B0A06020104020203" pitchFamily="34" charset="0"/>
              </a:rPr>
              <a:t> Kristen </a:t>
            </a:r>
            <a:r>
              <a:rPr lang="en-ID" dirty="0" err="1"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latin typeface="Gill Sans Nova Cond XBd" panose="020B0A06020104020203" pitchFamily="34" charset="0"/>
              </a:rPr>
              <a:t>kemurtadan</a:t>
            </a:r>
            <a:r>
              <a:rPr lang="en-ID" dirty="0">
                <a:latin typeface="Gill Sans Nova Cond XBd" panose="020B0A06020104020203" pitchFamily="34" charset="0"/>
              </a:rPr>
              <a:t>"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kebenaran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Firman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prihatin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benih-benih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kemurtadan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sudah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gereja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Perjanjian</a:t>
            </a:r>
            <a:r>
              <a:rPr lang="en-ID" dirty="0">
                <a:latin typeface="Franklin Gothic Medium Cond" panose="020B0606030402020204" pitchFamily="34" charset="0"/>
              </a:rPr>
              <a:t> Baru, yang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berkembang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abad-abad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mendatang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sebelum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kedatangan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kedua</a:t>
            </a:r>
            <a:r>
              <a:rPr lang="en-ID" dirty="0">
                <a:latin typeface="Franklin Gothic Medium Cond" panose="020B0606030402020204" pitchFamily="34" charset="0"/>
              </a:rPr>
              <a:t> kali. </a:t>
            </a:r>
          </a:p>
          <a:p>
            <a:pPr marL="0" indent="0">
              <a:buNone/>
            </a:pPr>
            <a:endParaRPr lang="en-ID" sz="8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Injil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palsu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masuk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dalam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gereja</a:t>
            </a:r>
            <a:r>
              <a:rPr lang="en-ID" dirty="0">
                <a:latin typeface="Bernard MT Condensed" panose="02050806060905020404" pitchFamily="18" charset="0"/>
              </a:rPr>
              <a:t>, dan </a:t>
            </a:r>
            <a:r>
              <a:rPr lang="en-ID" dirty="0" err="1">
                <a:latin typeface="Bernard MT Condensed" panose="02050806060905020404" pitchFamily="18" charset="0"/>
              </a:rPr>
              <a:t>membelokkan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Firman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514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11189-751E-B0FE-94B8-D223DA4B7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5" r="27322" b="-1"/>
          <a:stretch/>
        </p:blipFill>
        <p:spPr>
          <a:xfrm>
            <a:off x="20" y="10"/>
            <a:ext cx="4886305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64301-2884-0162-6A3A-20BC0FEC3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1575" y="381000"/>
            <a:ext cx="4080903" cy="6229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" panose="020B0703020102020204" pitchFamily="34" charset="0"/>
              </a:rPr>
              <a:t>Iblis </a:t>
            </a:r>
            <a:r>
              <a:rPr lang="en-ID" dirty="0" err="1">
                <a:latin typeface="Franklin Gothic Demi" panose="020B0703020102020204" pitchFamily="34" charset="0"/>
              </a:rPr>
              <a:t>adalah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sosok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berada</a:t>
            </a:r>
            <a:r>
              <a:rPr lang="en-ID" dirty="0">
                <a:latin typeface="Franklin Gothic Demi" panose="020B0703020102020204" pitchFamily="34" charset="0"/>
              </a:rPr>
              <a:t> di </a:t>
            </a:r>
            <a:r>
              <a:rPr lang="en-ID" dirty="0" err="1">
                <a:latin typeface="Franklin Gothic Demi" panose="020B0703020102020204" pitchFamily="34" charset="0"/>
              </a:rPr>
              <a:t>balik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kemurtadan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ini</a:t>
            </a:r>
            <a:r>
              <a:rPr lang="en-ID" dirty="0">
                <a:latin typeface="Franklin Gothic Demi" panose="020B0703020102020204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durhaka</a:t>
            </a:r>
            <a:r>
              <a:rPr lang="en-ID" dirty="0">
                <a:latin typeface="Franklin Gothic Medium Cond" panose="020B0606030402020204" pitchFamily="34" charset="0"/>
              </a:rPr>
              <a:t>" </a:t>
            </a:r>
            <a:r>
              <a:rPr lang="en-ID" dirty="0" err="1">
                <a:latin typeface="Franklin Gothic Medium Cond" panose="020B0606030402020204" pitchFamily="34" charset="0"/>
              </a:rPr>
              <a:t>sejati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ingin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Demi" panose="020B0703020102020204" pitchFamily="34" charset="0"/>
              </a:rPr>
              <a:t>meninggikan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diri</a:t>
            </a:r>
            <a:r>
              <a:rPr lang="en-ID" dirty="0">
                <a:latin typeface="Franklin Gothic Demi" panose="020B0703020102020204" pitchFamily="34" charset="0"/>
              </a:rPr>
              <a:t> di </a:t>
            </a:r>
            <a:r>
              <a:rPr lang="en-ID" dirty="0" err="1">
                <a:latin typeface="Franklin Gothic Demi" panose="020B0703020102020204" pitchFamily="34" charset="0"/>
              </a:rPr>
              <a:t>atas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segala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disebut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atau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disembah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sebagai</a:t>
            </a:r>
            <a:r>
              <a:rPr lang="en-ID" dirty="0">
                <a:latin typeface="Franklin Gothic Demi" panose="020B0703020102020204" pitchFamily="34" charset="0"/>
              </a:rPr>
              <a:t> Allah</a:t>
            </a:r>
            <a:r>
              <a:rPr lang="en-ID" dirty="0">
                <a:latin typeface="Franklin Gothic Medium Cond" panose="020B0606030402020204" pitchFamily="34" charset="0"/>
              </a:rPr>
              <a:t>" dan duduk di "</a:t>
            </a:r>
            <a:r>
              <a:rPr lang="en-ID" dirty="0">
                <a:latin typeface="Franklin Gothic Demi" panose="020B0703020102020204" pitchFamily="34" charset="0"/>
              </a:rPr>
              <a:t>bait Allah</a:t>
            </a:r>
            <a:r>
              <a:rPr lang="en-ID" dirty="0">
                <a:latin typeface="Franklin Gothic Medium Cond" panose="020B0606030402020204" pitchFamily="34" charset="0"/>
              </a:rPr>
              <a:t>" [2 </a:t>
            </a:r>
            <a:r>
              <a:rPr lang="en-ID" dirty="0" err="1">
                <a:latin typeface="Franklin Gothic Medium Cond" panose="020B0606030402020204" pitchFamily="34" charset="0"/>
              </a:rPr>
              <a:t>Tesalonika</a:t>
            </a:r>
            <a:r>
              <a:rPr lang="en-ID" dirty="0">
                <a:latin typeface="Franklin Gothic Medium Cond" panose="020B0606030402020204" pitchFamily="34" charset="0"/>
              </a:rPr>
              <a:t> 2:4]. </a:t>
            </a:r>
          </a:p>
          <a:p>
            <a:pPr marL="0" indent="0">
              <a:buNone/>
            </a:pPr>
            <a:endParaRPr lang="en-ID" sz="8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Amasis MT Pro Black" panose="02040A04050005020304" pitchFamily="18" charset="0"/>
              </a:rPr>
              <a:t>Melalui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agen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manusia</a:t>
            </a:r>
            <a:r>
              <a:rPr lang="en-ID" dirty="0">
                <a:latin typeface="Amasis MT Pro Black" panose="02040A04050005020304" pitchFamily="18" charset="0"/>
              </a:rPr>
              <a:t>, Iblis </a:t>
            </a:r>
            <a:r>
              <a:rPr lang="en-ID" dirty="0" err="1">
                <a:latin typeface="Amasis MT Pro Black" panose="02040A04050005020304" pitchFamily="18" charset="0"/>
              </a:rPr>
              <a:t>bekerja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keras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untuk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mencapai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tujuannya</a:t>
            </a:r>
            <a:r>
              <a:rPr lang="en-ID" dirty="0"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70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BC7528-AA1E-C391-DA82-3AB17F000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79" b="2741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7B6A-94E0-77B4-E9D8-D274771A4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3752850"/>
            <a:ext cx="8315321" cy="29051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durhaka</a:t>
            </a:r>
            <a:r>
              <a:rPr lang="en-ID" dirty="0">
                <a:latin typeface="Gill Sans Nova Cond XBd" panose="020B0A06020104020203" pitchFamily="34" charset="0"/>
              </a:rPr>
              <a:t>" yang </a:t>
            </a:r>
            <a:r>
              <a:rPr lang="en-ID" dirty="0" err="1">
                <a:latin typeface="Gill Sans Nova Cond XBd" panose="020B0A06020104020203" pitchFamily="34" charset="0"/>
              </a:rPr>
              <a:t>dimaksudkan</a:t>
            </a:r>
            <a:r>
              <a:rPr lang="en-ID" dirty="0"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latin typeface="Gill Sans Nova Cond XBd" panose="020B0A06020104020203" pitchFamily="34" charset="0"/>
              </a:rPr>
              <a:t>rasul</a:t>
            </a:r>
            <a:r>
              <a:rPr lang="en-ID" dirty="0">
                <a:latin typeface="Gill Sans Nova Cond XBd" panose="020B0A06020104020203" pitchFamily="34" charset="0"/>
              </a:rPr>
              <a:t> Paulus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2 </a:t>
            </a:r>
            <a:r>
              <a:rPr lang="en-ID" dirty="0" err="1">
                <a:latin typeface="Impact" panose="020B0806030902050204" pitchFamily="34" charset="0"/>
              </a:rPr>
              <a:t>Tesalonika</a:t>
            </a:r>
            <a:r>
              <a:rPr lang="en-ID" dirty="0">
                <a:latin typeface="Impact" panose="020B0806030902050204" pitchFamily="34" charset="0"/>
              </a:rPr>
              <a:t> 2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oknum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sama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Gill Sans Nova Cond XBd" panose="020B0A06020104020203" pitchFamily="34" charset="0"/>
              </a:rPr>
              <a:t>di </a:t>
            </a:r>
            <a:r>
              <a:rPr lang="en-ID" dirty="0">
                <a:latin typeface="Impact" panose="020B0806030902050204" pitchFamily="34" charset="0"/>
              </a:rPr>
              <a:t>Daniel 7 </a:t>
            </a:r>
            <a:r>
              <a:rPr lang="en-ID" dirty="0">
                <a:latin typeface="Gill Sans Nova Cond XBd" panose="020B0A06020104020203" pitchFamily="34" charset="0"/>
              </a:rPr>
              <a:t>yang </a:t>
            </a:r>
            <a:r>
              <a:rPr lang="en-ID" dirty="0" err="1">
                <a:latin typeface="Gill Sans Nova Cond XBd" panose="020B0A06020104020203" pitchFamily="34" charset="0"/>
              </a:rPr>
              <a:t>disebut</a:t>
            </a:r>
            <a:r>
              <a:rPr lang="en-ID" dirty="0"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tanduk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kecil</a:t>
            </a:r>
            <a:r>
              <a:rPr lang="en-ID" dirty="0">
                <a:latin typeface="Gill Sans Nova Cond XBd" panose="020B0A06020104020203" pitchFamily="34" charset="0"/>
              </a:rPr>
              <a:t>" dan </a:t>
            </a:r>
            <a:r>
              <a:rPr lang="en-ID" dirty="0" err="1">
                <a:latin typeface="Gill Sans Nova Cond XBd" panose="020B0A06020104020203" pitchFamily="34" charset="0"/>
              </a:rPr>
              <a:t>oknum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 juga di </a:t>
            </a:r>
            <a:r>
              <a:rPr lang="en-ID" dirty="0">
                <a:latin typeface="Impact" panose="020B0806030902050204" pitchFamily="34" charset="0"/>
              </a:rPr>
              <a:t>Wahyu 13 </a:t>
            </a:r>
            <a:r>
              <a:rPr lang="en-ID" dirty="0" err="1">
                <a:latin typeface="Gill Sans Nova Cond XBd" panose="020B0A06020104020203" pitchFamily="34" charset="0"/>
              </a:rPr>
              <a:t>yaitu</a:t>
            </a:r>
            <a:r>
              <a:rPr lang="en-ID" dirty="0"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binatang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laut</a:t>
            </a:r>
            <a:r>
              <a:rPr lang="en-ID" dirty="0">
                <a:latin typeface="Gill Sans Nova Cond XBd" panose="020B0A06020104020203" pitchFamily="34" charset="0"/>
              </a:rPr>
              <a:t>" yang </a:t>
            </a:r>
            <a:r>
              <a:rPr lang="en-ID" dirty="0" err="1">
                <a:latin typeface="Gill Sans Nova Cond XBd" panose="020B0A06020104020203" pitchFamily="34" charset="0"/>
              </a:rPr>
              <a:t>menindas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serta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menganiaya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 Allah pada Zaman </a:t>
            </a:r>
            <a:r>
              <a:rPr lang="en-ID" dirty="0" err="1">
                <a:latin typeface="Gill Sans Nova Cond XBd" panose="020B0A06020104020203" pitchFamily="34" charset="0"/>
              </a:rPr>
              <a:t>Pertengahan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>
                <a:latin typeface="Gill Sans Nova Cond Ultra Bold" panose="020B0B04020104020203" pitchFamily="34" charset="0"/>
              </a:rPr>
              <a:t>Dan </a:t>
            </a:r>
            <a:r>
              <a:rPr lang="en-ID" dirty="0" err="1">
                <a:latin typeface="Gill Sans Nova Cond Ultra Bold" panose="020B0B04020104020203" pitchFamily="34" charset="0"/>
              </a:rPr>
              <a:t>akan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muncul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kembali</a:t>
            </a:r>
            <a:r>
              <a:rPr lang="en-ID" dirty="0">
                <a:latin typeface="Gill Sans Nova Cond Ultra Bold" panose="020B0B04020104020203" pitchFamily="34" charset="0"/>
              </a:rPr>
              <a:t> di </a:t>
            </a:r>
            <a:r>
              <a:rPr lang="en-ID" dirty="0" err="1">
                <a:latin typeface="Gill Sans Nova Cond Ultra Bold" panose="020B0B04020104020203" pitchFamily="34" charset="0"/>
              </a:rPr>
              <a:t>akhir</a:t>
            </a:r>
            <a:r>
              <a:rPr lang="en-ID" dirty="0">
                <a:latin typeface="Gill Sans Nova Cond Ultra Bold" panose="020B0B04020104020203" pitchFamily="34" charset="0"/>
              </a:rPr>
              <a:t> zaman.</a:t>
            </a:r>
          </a:p>
        </p:txBody>
      </p:sp>
    </p:spTree>
    <p:extLst>
      <p:ext uri="{BB962C8B-B14F-4D97-AF65-F5344CB8AC3E}">
        <p14:creationId xmlns:p14="http://schemas.microsoft.com/office/powerpoint/2010/main" val="751700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892231-BDDE-8151-BB68-307EA1CEA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9493E2-662C-256A-0F14-303559527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1690689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Apakah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amaran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bagi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adanya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nubuatan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b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mengenai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durhaka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akhir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zaman dan </a:t>
            </a:r>
            <a:b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apakah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sikap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harus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tunjukkan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CB7BF-93A5-0221-22F2-863ACAAD1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825624"/>
            <a:ext cx="8582025" cy="4889501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Franklin Gothic Medium Cond" panose="020B0606030402020204" pitchFamily="34" charset="0"/>
              </a:rPr>
              <a:t>Sangat </a:t>
            </a:r>
            <a:r>
              <a:rPr lang="en-ID" dirty="0" err="1">
                <a:latin typeface="Franklin Gothic Medium Cond" panose="020B0606030402020204" pitchFamily="34" charset="0"/>
              </a:rPr>
              <a:t>penting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diingat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nubuatan</a:t>
            </a:r>
            <a:r>
              <a:rPr lang="en-ID" dirty="0">
                <a:latin typeface="Franklin Gothic Medium Cond" panose="020B0606030402020204" pitchFamily="34" charset="0"/>
              </a:rPr>
              <a:t> Kitab </a:t>
            </a:r>
            <a:r>
              <a:rPr lang="en-ID" dirty="0" err="1">
                <a:latin typeface="Franklin Gothic Medium Cond" panose="020B0606030402020204" pitchFamily="34" charset="0"/>
              </a:rPr>
              <a:t>Suci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sedang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menggambarkan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sebuah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Amasis MT Pro Black" panose="02040A04050005020304" pitchFamily="18" charset="0"/>
              </a:rPr>
              <a:t>SISTEM AGAMA </a:t>
            </a:r>
            <a:r>
              <a:rPr lang="en-ID" dirty="0">
                <a:latin typeface="Franklin Gothic Demi" panose="020B0703020102020204" pitchFamily="34" charset="0"/>
              </a:rPr>
              <a:t>yang </a:t>
            </a:r>
            <a:r>
              <a:rPr lang="en-ID" dirty="0" err="1">
                <a:latin typeface="Franklin Gothic Demi" panose="020B0703020102020204" pitchFamily="34" charset="0"/>
              </a:rPr>
              <a:t>telah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mengompromikan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Firman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menggantikan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Injil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tradisi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menyimpang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kebenaran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alkitabiah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Impact" panose="020B0806030902050204" pitchFamily="34" charset="0"/>
              </a:rPr>
              <a:t>Nubuat-nubuat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diberikan</a:t>
            </a:r>
            <a:r>
              <a:rPr lang="en-ID" dirty="0">
                <a:latin typeface="Impact" panose="020B0806030902050204" pitchFamily="34" charset="0"/>
              </a:rPr>
              <a:t> oleh Allah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luar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biasa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mempersiapkan</a:t>
            </a:r>
            <a:r>
              <a:rPr lang="en-ID" dirty="0">
                <a:latin typeface="Impact" panose="020B0806030902050204" pitchFamily="34" charset="0"/>
              </a:rPr>
              <a:t> orang-orang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kedatangan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Gill Sans Nova Cond Ultra Bold" panose="020B0B04020104020203" pitchFamily="34" charset="0"/>
              </a:rPr>
              <a:t>Nubuatan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teguran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bagi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organisasi-organisasi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keagamaan</a:t>
            </a:r>
            <a:r>
              <a:rPr lang="en-ID" dirty="0">
                <a:latin typeface="Gill Sans Nova Cond Ultra Bold" panose="020B0B04020104020203" pitchFamily="34" charset="0"/>
              </a:rPr>
              <a:t> yang murtad yang </a:t>
            </a:r>
            <a:r>
              <a:rPr lang="en-ID" dirty="0" err="1">
                <a:latin typeface="Gill Sans Nova Cond Ultra Bold" panose="020B0B04020104020203" pitchFamily="34" charset="0"/>
              </a:rPr>
              <a:t>telah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menyimpang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Firman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Tuhan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meskipun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belum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tentu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orang-orang di </a:t>
            </a:r>
            <a:r>
              <a:rPr lang="en-ID" dirty="0" err="1">
                <a:latin typeface="Gill Sans Nova Cond Ultra Bold" panose="020B0B04020104020203" pitchFamily="34" charset="0"/>
              </a:rPr>
              <a:t>dalamnya</a:t>
            </a:r>
            <a:r>
              <a:rPr lang="en-ID" dirty="0">
                <a:latin typeface="Gill Sans Nova Cond Ultra Bold" panose="020B0B04020104020203" pitchFamily="34" charset="0"/>
              </a:rPr>
              <a:t> [Wahyu 18:4].</a:t>
            </a:r>
            <a:r>
              <a:rPr lang="en-ID" dirty="0">
                <a:latin typeface="Franklin Gothic Medium Cond" panose="020B0606030402020204" pitchFamily="34" charset="0"/>
              </a:rPr>
              <a:t>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Impact" panose="020B0806030902050204" pitchFamily="34" charset="0"/>
              </a:rPr>
              <a:t>Pekabaran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tentang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sistem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menipu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jutaan</a:t>
            </a:r>
            <a:r>
              <a:rPr lang="en-ID" dirty="0">
                <a:latin typeface="Impact" panose="020B0806030902050204" pitchFamily="34" charset="0"/>
              </a:rPr>
              <a:t> orang. </a:t>
            </a:r>
            <a:r>
              <a:rPr lang="en-ID" dirty="0" err="1">
                <a:latin typeface="Eras Demi ITC" panose="020B0805030504020804" pitchFamily="34" charset="0"/>
              </a:rPr>
              <a:t>Meskipun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tertipu</a:t>
            </a:r>
            <a:r>
              <a:rPr lang="en-ID" dirty="0">
                <a:latin typeface="Eras Demi ITC" panose="020B0805030504020804" pitchFamily="34" charset="0"/>
              </a:rPr>
              <a:t>, orang-orang </a:t>
            </a:r>
            <a:r>
              <a:rPr lang="en-ID" dirty="0" err="1">
                <a:latin typeface="Eras Demi ITC" panose="020B0805030504020804" pitchFamily="34" charset="0"/>
              </a:rPr>
              <a:t>ini</a:t>
            </a:r>
            <a:r>
              <a:rPr lang="en-ID" dirty="0">
                <a:latin typeface="Eras Demi ITC" panose="020B0805030504020804" pitchFamily="34" charset="0"/>
              </a:rPr>
              <a:t> sangat </a:t>
            </a:r>
            <a:r>
              <a:rPr lang="en-ID" dirty="0" err="1">
                <a:latin typeface="Eras Demi ITC" panose="020B0805030504020804" pitchFamily="34" charset="0"/>
              </a:rPr>
              <a:t>dikasihi</a:t>
            </a:r>
            <a:r>
              <a:rPr lang="en-ID" dirty="0">
                <a:latin typeface="Eras Demi ITC" panose="020B0805030504020804" pitchFamily="34" charset="0"/>
              </a:rPr>
              <a:t> oleh </a:t>
            </a:r>
            <a:r>
              <a:rPr lang="en-ID" dirty="0" err="1">
                <a:latin typeface="Eras Demi ITC" panose="020B0805030504020804" pitchFamily="34" charset="0"/>
              </a:rPr>
              <a:t>Kristus</a:t>
            </a:r>
            <a:r>
              <a:rPr lang="en-ID" dirty="0">
                <a:latin typeface="Eras Demi ITC" panose="020B0805030504020804" pitchFamily="34" charset="0"/>
              </a:rPr>
              <a:t>. Oleh </a:t>
            </a:r>
            <a:r>
              <a:rPr lang="en-ID" dirty="0" err="1">
                <a:latin typeface="Eras Demi ITC" panose="020B0805030504020804" pitchFamily="34" charset="0"/>
              </a:rPr>
              <a:t>karena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itu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kita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harus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memperlakukan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mereka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sebagaimana</a:t>
            </a:r>
            <a:r>
              <a:rPr lang="en-ID" dirty="0">
                <a:latin typeface="Eras Demi ITC" panose="020B0805030504020804" pitchFamily="34" charset="0"/>
              </a:rPr>
              <a:t> </a:t>
            </a:r>
            <a:r>
              <a:rPr lang="en-ID" dirty="0" err="1">
                <a:latin typeface="Eras Demi ITC" panose="020B0805030504020804" pitchFamily="34" charset="0"/>
              </a:rPr>
              <a:t>mestinya</a:t>
            </a:r>
            <a:r>
              <a:rPr lang="en-ID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3812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16FC6-D106-AD7A-A287-707DD366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rgbClr val="FFFF00"/>
                </a:solidFill>
                <a:latin typeface="Impact" panose="020B0806030902050204" pitchFamily="34" charset="0"/>
              </a:rPr>
              <a:t>STRATEGI TERAKHIR SETAN</a:t>
            </a:r>
            <a:br>
              <a:rPr lang="nn-NO" sz="3200" dirty="0">
                <a:solidFill>
                  <a:srgbClr val="FFFFFF"/>
                </a:solidFill>
              </a:rPr>
            </a:br>
            <a:r>
              <a:rPr lang="nn-NO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Selasa, 13 Juni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45709-9DBC-E488-24B7-0C75FABE4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729968"/>
            <a:ext cx="7334249" cy="484889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600" dirty="0">
                <a:latin typeface="Bernard MT Condensed" panose="02050806060905020404" pitchFamily="18" charset="0"/>
              </a:rPr>
              <a:t>Wahyu 17:12-14 </a:t>
            </a:r>
          </a:p>
          <a:p>
            <a:pPr marL="0" indent="0">
              <a:buNone/>
            </a:pPr>
            <a:r>
              <a:rPr lang="en-ID" sz="2600" dirty="0">
                <a:latin typeface="Franklin Gothic Demi Cond" panose="020B0706030402020204" pitchFamily="34" charset="0"/>
              </a:rPr>
              <a:t>Dan </a:t>
            </a:r>
            <a:r>
              <a:rPr lang="en-ID" sz="2600" dirty="0" err="1">
                <a:latin typeface="Franklin Gothic Demi Cond" panose="020B0706030402020204" pitchFamily="34" charset="0"/>
              </a:rPr>
              <a:t>kesepuluh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tanduk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kaulihat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sepuluh</a:t>
            </a:r>
            <a:r>
              <a:rPr lang="en-ID" sz="2600" dirty="0">
                <a:latin typeface="Franklin Gothic Demi Cond" panose="020B0706030402020204" pitchFamily="34" charset="0"/>
              </a:rPr>
              <a:t> raja, yang </a:t>
            </a:r>
            <a:r>
              <a:rPr lang="en-ID" sz="2600" dirty="0" err="1">
                <a:latin typeface="Franklin Gothic Demi Cond" panose="020B0706030402020204" pitchFamily="34" charset="0"/>
              </a:rPr>
              <a:t>belum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mulai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memerintah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tetapi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satu</a:t>
            </a:r>
            <a:r>
              <a:rPr lang="en-ID" sz="2600" dirty="0">
                <a:latin typeface="Franklin Gothic Demi Cond" panose="020B0706030402020204" pitchFamily="34" charset="0"/>
              </a:rPr>
              <a:t> jam </a:t>
            </a:r>
            <a:r>
              <a:rPr lang="en-ID" sz="2600" dirty="0" err="1">
                <a:latin typeface="Franklin Gothic Demi Cond" panose="020B0706030402020204" pitchFamily="34" charset="0"/>
              </a:rPr>
              <a:t>lamanya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menerima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kuasa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sebagai</a:t>
            </a:r>
            <a:r>
              <a:rPr lang="en-ID" sz="2600" dirty="0">
                <a:latin typeface="Franklin Gothic Demi Cond" panose="020B0706030402020204" pitchFamily="34" charset="0"/>
              </a:rPr>
              <a:t> raja, </a:t>
            </a:r>
            <a:r>
              <a:rPr lang="en-ID" sz="2600" dirty="0" err="1">
                <a:latin typeface="Franklin Gothic Demi Cond" panose="020B0706030402020204" pitchFamily="34" charset="0"/>
              </a:rPr>
              <a:t>bersama-sama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binatang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itu.Mereka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sekata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kekuatan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kekuasaan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binatang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berperang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melawan</a:t>
            </a:r>
            <a:r>
              <a:rPr lang="en-ID" sz="2600" dirty="0">
                <a:latin typeface="Franklin Gothic Demi Cond" panose="020B0706030402020204" pitchFamily="34" charset="0"/>
              </a:rPr>
              <a:t> Anak </a:t>
            </a:r>
            <a:r>
              <a:rPr lang="en-ID" sz="2600" dirty="0" err="1">
                <a:latin typeface="Franklin Gothic Demi Cond" panose="020B0706030402020204" pitchFamily="34" charset="0"/>
              </a:rPr>
              <a:t>Domba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Tetapi</a:t>
            </a:r>
            <a:r>
              <a:rPr lang="en-ID" sz="2600" dirty="0">
                <a:latin typeface="Franklin Gothic Demi Cond" panose="020B0706030402020204" pitchFamily="34" charset="0"/>
              </a:rPr>
              <a:t> Anak </a:t>
            </a:r>
            <a:r>
              <a:rPr lang="en-ID" sz="2600" dirty="0" err="1">
                <a:latin typeface="Franklin Gothic Demi Cond" panose="020B0706030402020204" pitchFamily="34" charset="0"/>
              </a:rPr>
              <a:t>Domba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mengalahkan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karena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Tuan di </a:t>
            </a:r>
            <a:r>
              <a:rPr lang="en-ID" sz="2600" dirty="0" err="1">
                <a:latin typeface="Franklin Gothic Demi Cond" panose="020B0706030402020204" pitchFamily="34" charset="0"/>
              </a:rPr>
              <a:t>atas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segala</a:t>
            </a:r>
            <a:r>
              <a:rPr lang="en-ID" sz="2600" dirty="0">
                <a:latin typeface="Franklin Gothic Demi Cond" panose="020B0706030402020204" pitchFamily="34" charset="0"/>
              </a:rPr>
              <a:t> tuan dan Raja di </a:t>
            </a:r>
            <a:r>
              <a:rPr lang="en-ID" sz="2600" dirty="0" err="1">
                <a:latin typeface="Franklin Gothic Demi Cond" panose="020B0706030402020204" pitchFamily="34" charset="0"/>
              </a:rPr>
              <a:t>atas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segala</a:t>
            </a:r>
            <a:r>
              <a:rPr lang="en-ID" sz="2600" dirty="0">
                <a:latin typeface="Franklin Gothic Demi Cond" panose="020B0706030402020204" pitchFamily="34" charset="0"/>
              </a:rPr>
              <a:t> raja.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bersama-sama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Dia</a:t>
            </a:r>
            <a:r>
              <a:rPr lang="en-ID" sz="2600" dirty="0">
                <a:latin typeface="Gill Sans Nova Cond XBd" panose="020B0A06020104020203" pitchFamily="34" charset="0"/>
              </a:rPr>
              <a:t> juga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menang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yaitu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terpanggil</a:t>
            </a:r>
            <a:r>
              <a:rPr lang="en-ID" sz="2600" dirty="0">
                <a:latin typeface="Gill Sans Nova Cond XBd" panose="020B0A06020104020203" pitchFamily="34" charset="0"/>
              </a:rPr>
              <a:t>, yang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dipilih</a:t>
            </a:r>
            <a:r>
              <a:rPr lang="en-ID" sz="2600" dirty="0">
                <a:latin typeface="Gill Sans Nova Cond XBd" panose="020B0A06020104020203" pitchFamily="34" charset="0"/>
              </a:rPr>
              <a:t> dan yang </a:t>
            </a:r>
            <a:r>
              <a:rPr lang="en-ID" sz="2600" dirty="0" err="1">
                <a:latin typeface="Gill Sans Nova Cond XBd" panose="020B0A06020104020203" pitchFamily="34" charset="0"/>
              </a:rPr>
              <a:t>setia</a:t>
            </a:r>
            <a:r>
              <a:rPr lang="en-ID" sz="2600" dirty="0">
                <a:latin typeface="Gill Sans Nova Cond XBd" panose="020B0A06020104020203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FBBA1-F8C6-C286-C967-F3C3DDD03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7" y="1033465"/>
            <a:ext cx="1952622" cy="19526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33004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34620B-B5CD-96C0-51E4-F59D432A7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93F787-E174-3D66-BBE2-A0C9BE88F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5" y="602456"/>
            <a:ext cx="6800850" cy="1325563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latin typeface="Bernard MT Condensed" panose="02050806060905020404" pitchFamily="18" charset="0"/>
              </a:rPr>
              <a:t>Wahyu 17:12-14 </a:t>
            </a:r>
            <a:r>
              <a:rPr lang="en-ID" sz="3200" dirty="0" err="1">
                <a:latin typeface="Bernard MT Condensed" panose="02050806060905020404" pitchFamily="18" charset="0"/>
              </a:rPr>
              <a:t>memberikan</a:t>
            </a:r>
            <a:r>
              <a:rPr lang="en-ID" sz="3200" dirty="0">
                <a:latin typeface="Bernard MT Condensed" panose="02050806060905020404" pitchFamily="18" charset="0"/>
              </a:rPr>
              <a:t> 3 </a:t>
            </a:r>
            <a:r>
              <a:rPr lang="en-ID" sz="3200" dirty="0" err="1">
                <a:latin typeface="Bernard MT Condensed" panose="02050806060905020404" pitchFamily="18" charset="0"/>
              </a:rPr>
              <a:t>gambaran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terakhir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dari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sejarah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bumi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ini</a:t>
            </a:r>
            <a:r>
              <a:rPr lang="en-ID" sz="3200" dirty="0"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latin typeface="Bernard MT Condensed" panose="02050806060905020404" pitchFamily="18" charset="0"/>
              </a:rPr>
              <a:t>yaitu</a:t>
            </a:r>
            <a:r>
              <a:rPr lang="en-ID" sz="3200" dirty="0"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90FF4-580F-71D8-8370-318791D8E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76525"/>
            <a:ext cx="7886700" cy="38004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Kekuatan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politik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latin typeface="Gill Sans Nova Cond XBd" panose="020B0A06020104020203" pitchFamily="34" charset="0"/>
              </a:rPr>
              <a:t>seia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sekata</a:t>
            </a:r>
            <a:r>
              <a:rPr lang="en-ID" dirty="0">
                <a:latin typeface="Gill Sans Nova Cond XBd" panose="020B0A06020104020203" pitchFamily="34" charset="0"/>
              </a:rPr>
              <a:t>" </a:t>
            </a:r>
            <a:r>
              <a:rPr lang="en-ID" dirty="0" err="1">
                <a:latin typeface="Gill Sans Nova Cond XBd" panose="020B0A06020104020203" pitchFamily="34" charset="0"/>
              </a:rPr>
              <a:t>serta</a:t>
            </a:r>
            <a:r>
              <a:rPr lang="en-ID" dirty="0"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latin typeface="Gill Sans Nova Cond XBd" panose="020B0A06020104020203" pitchFamily="34" charset="0"/>
              </a:rPr>
              <a:t>kekuatan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kekuasaan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binatang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."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Gabungan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kesesatan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berperang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melawan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, Anak </a:t>
            </a:r>
            <a:r>
              <a:rPr lang="en-ID" dirty="0" err="1">
                <a:latin typeface="Gill Sans Nova Cond XBd" panose="020B0A06020104020203" pitchFamily="34" charset="0"/>
              </a:rPr>
              <a:t>Domba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bumi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 dan para </a:t>
            </a:r>
            <a:r>
              <a:rPr lang="en-ID" dirty="0" err="1">
                <a:latin typeface="Gill Sans Nova Cond XBd" panose="020B0A06020104020203" pitchFamily="34" charset="0"/>
              </a:rPr>
              <a:t>pengikut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menang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>
                <a:latin typeface="Gill Sans Nova Cond Ultra Bold" panose="020B0B04020104020203" pitchFamily="34" charset="0"/>
              </a:rPr>
              <a:t>Binatang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kalah</a:t>
            </a:r>
            <a:r>
              <a:rPr lang="en-ID" dirty="0">
                <a:latin typeface="Gill Sans Nova Cond Ultra Bold" panose="020B0B04020104020203" pitchFamily="34" charset="0"/>
              </a:rPr>
              <a:t>;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menang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659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C4A992-12C3-0F44-EF15-01FC7D4F7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25" b="12671"/>
          <a:stretch/>
        </p:blipFill>
        <p:spPr>
          <a:xfrm>
            <a:off x="20" y="0"/>
            <a:ext cx="9143980" cy="282892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BCEFE-5F81-8554-6AB3-B62AC16C8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2876550"/>
            <a:ext cx="8763000" cy="39243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STRATEGI </a:t>
            </a:r>
            <a:r>
              <a:rPr lang="en-ID" sz="2400" dirty="0" err="1">
                <a:latin typeface="Impact" panose="020B0806030902050204" pitchFamily="34" charset="0"/>
              </a:rPr>
              <a:t>apakah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mungkin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digunakan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setan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menyatukan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bangsa-bangsa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sekata</a:t>
            </a:r>
            <a:r>
              <a:rPr lang="en-ID" sz="2400" dirty="0">
                <a:latin typeface="Impact" panose="020B0806030902050204" pitchFamily="34" charset="0"/>
              </a:rPr>
              <a:t>?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Sejarah </a:t>
            </a:r>
            <a:r>
              <a:rPr lang="en-ID" sz="2400" dirty="0" err="1">
                <a:latin typeface="Franklin Gothic Medium Cond" panose="020B0606030402020204" pitchFamily="34" charset="0"/>
              </a:rPr>
              <a:t>sering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berulang</a:t>
            </a:r>
            <a:r>
              <a:rPr lang="en-ID" sz="2400" dirty="0">
                <a:latin typeface="Franklin Gothic Medium Cond" panose="020B0606030402020204" pitchFamily="34" charset="0"/>
              </a:rPr>
              <a:t>. Kita </a:t>
            </a:r>
            <a:r>
              <a:rPr lang="en-ID" sz="2400" dirty="0" err="1">
                <a:latin typeface="Franklin Gothic Medium Cond" panose="020B0606030402020204" pitchFamily="34" charset="0"/>
              </a:rPr>
              <a:t>menemukan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pelajaran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berharga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runtuhnya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Kekaisaran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Romawi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Ketika </a:t>
            </a:r>
            <a:r>
              <a:rPr lang="en-ID" sz="2400" dirty="0" err="1">
                <a:latin typeface="Gill Sans Nova Cond XBd" panose="020B0A06020104020203" pitchFamily="34" charset="0"/>
              </a:rPr>
              <a:t>invasi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Jermanis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utara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menghancurkan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Eropa</a:t>
            </a:r>
            <a:r>
              <a:rPr lang="en-ID" sz="2400" dirty="0">
                <a:latin typeface="Gill Sans Nova Cond XBd" panose="020B0A06020104020203" pitchFamily="34" charset="0"/>
              </a:rPr>
              <a:t> Barat, </a:t>
            </a:r>
            <a:r>
              <a:rPr lang="en-ID" sz="2400" dirty="0" err="1">
                <a:latin typeface="Gill Sans Nova Cond XBd" panose="020B0A06020104020203" pitchFamily="34" charset="0"/>
              </a:rPr>
              <a:t>Kaisar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Romawi</a:t>
            </a:r>
            <a:r>
              <a:rPr lang="en-ID" sz="2400" dirty="0">
                <a:latin typeface="Gill Sans Nova Cond XBd" panose="020B0A06020104020203" pitchFamily="34" charset="0"/>
              </a:rPr>
              <a:t> Konstantin </a:t>
            </a:r>
            <a:r>
              <a:rPr lang="en-ID" sz="2400" dirty="0" err="1">
                <a:latin typeface="Gill Sans Nova Cond XBd" panose="020B0A06020104020203" pitchFamily="34" charset="0"/>
              </a:rPr>
              <a:t>beralih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latin typeface="Gill Sans Nova Cond XBd" panose="020B0A06020104020203" pitchFamily="34" charset="0"/>
              </a:rPr>
              <a:t> agama.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Otoritas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gereja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dikombinasikan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dengan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kekuatan</a:t>
            </a:r>
            <a:r>
              <a:rPr lang="en-ID" sz="2400" dirty="0">
                <a:latin typeface="Bernard MT Condensed" panose="02050806060905020404" pitchFamily="18" charset="0"/>
              </a:rPr>
              <a:t> negara, menjadi </a:t>
            </a:r>
            <a:r>
              <a:rPr lang="en-ID" sz="2400" dirty="0" err="1">
                <a:latin typeface="Bernard MT Condensed" panose="02050806060905020404" pitchFamily="18" charset="0"/>
              </a:rPr>
              <a:t>instrumen</a:t>
            </a:r>
            <a:r>
              <a:rPr lang="en-ID" sz="2400" dirty="0">
                <a:latin typeface="Bernard MT Condensed" panose="02050806060905020404" pitchFamily="18" charset="0"/>
              </a:rPr>
              <a:t> yang sangat </a:t>
            </a:r>
            <a:r>
              <a:rPr lang="en-ID" sz="2400" dirty="0" err="1">
                <a:latin typeface="Bernard MT Condensed" panose="02050806060905020404" pitchFamily="18" charset="0"/>
              </a:rPr>
              <a:t>dibutuhkan</a:t>
            </a:r>
            <a:r>
              <a:rPr lang="en-ID" sz="2400" dirty="0">
                <a:latin typeface="Bernard MT Condensed" panose="02050806060905020404" pitchFamily="18" charset="0"/>
              </a:rPr>
              <a:t> Konstantin. </a:t>
            </a:r>
            <a:r>
              <a:rPr lang="en-ID" sz="2200" dirty="0" err="1">
                <a:latin typeface="Impact" panose="020B0806030902050204" pitchFamily="34" charset="0"/>
              </a:rPr>
              <a:t>Penguatan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terus-menerus</a:t>
            </a:r>
            <a:r>
              <a:rPr lang="en-ID" sz="2200" dirty="0"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latin typeface="Impact" panose="020B0806030902050204" pitchFamily="34" charset="0"/>
              </a:rPr>
              <a:t>kesucian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Minggu</a:t>
            </a:r>
            <a:r>
              <a:rPr lang="en-ID" sz="2200" dirty="0">
                <a:latin typeface="Impact" panose="020B0806030902050204" pitchFamily="34" charset="0"/>
              </a:rPr>
              <a:t> di </a:t>
            </a:r>
            <a:r>
              <a:rPr lang="en-ID" sz="2200" dirty="0" err="1">
                <a:latin typeface="Impact" panose="020B0806030902050204" pitchFamily="34" charset="0"/>
              </a:rPr>
              <a:t>abad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keempat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langkah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politik</a:t>
            </a:r>
            <a:r>
              <a:rPr lang="en-ID" sz="2200" dirty="0">
                <a:latin typeface="Impact" panose="020B0806030902050204" pitchFamily="34" charset="0"/>
              </a:rPr>
              <a:t> dan agama yang </a:t>
            </a:r>
            <a:r>
              <a:rPr lang="en-ID" sz="2200" dirty="0" err="1">
                <a:latin typeface="Impact" panose="020B0806030902050204" pitchFamily="34" charset="0"/>
              </a:rPr>
              <a:t>diperhitungkan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menyatukan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kekaisaran</a:t>
            </a:r>
            <a:r>
              <a:rPr lang="en-ID" sz="2200" dirty="0"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latin typeface="Impact" panose="020B0806030902050204" pitchFamily="34" charset="0"/>
              </a:rPr>
              <a:t>saat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krisis</a:t>
            </a:r>
            <a:r>
              <a:rPr lang="en-ID" sz="2200" dirty="0">
                <a:latin typeface="Impact" panose="020B0806030902050204" pitchFamily="34" charset="0"/>
              </a:rPr>
              <a:t>. </a:t>
            </a:r>
            <a:r>
              <a:rPr lang="en-ID" sz="2400" dirty="0">
                <a:latin typeface="Franklin Gothic Medium Cond" panose="020B0606030402020204" pitchFamily="34" charset="0"/>
              </a:rPr>
              <a:t>Konstantin </a:t>
            </a:r>
            <a:r>
              <a:rPr lang="en-ID" sz="2400" dirty="0" err="1">
                <a:latin typeface="Franklin Gothic Medium Cond" panose="020B0606030402020204" pitchFamily="34" charset="0"/>
              </a:rPr>
              <a:t>ingin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kerajaannya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bersatu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Gereja</a:t>
            </a:r>
            <a:r>
              <a:rPr lang="en-ID" sz="2400" dirty="0">
                <a:latin typeface="Franklin Gothic Medium Cond" panose="020B0606030402020204" pitchFamily="34" charset="0"/>
              </a:rPr>
              <a:t> Roma </a:t>
            </a:r>
            <a:r>
              <a:rPr lang="en-ID" sz="2400" dirty="0" err="1">
                <a:latin typeface="Franklin Gothic Medium Cond" panose="020B0606030402020204" pitchFamily="34" charset="0"/>
              </a:rPr>
              <a:t>menginginkannya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bertobat</a:t>
            </a:r>
            <a:r>
              <a:rPr lang="en-ID" sz="2400" dirty="0">
                <a:latin typeface="Franklin Gothic Medium Cond" panose="020B0606030402020204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204252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61161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64C5A-D137-AD3C-7184-A36849BB5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1" y="414336"/>
            <a:ext cx="5181600" cy="60293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Sejarawan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terkenal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Arthur </a:t>
            </a:r>
            <a:r>
              <a:rPr lang="en-ID" dirty="0" err="1">
                <a:latin typeface="Impact" panose="020B0806030902050204" pitchFamily="34" charset="0"/>
              </a:rPr>
              <a:t>Weigall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menyatakannya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jelas</a:t>
            </a:r>
            <a:r>
              <a:rPr lang="en-ID" dirty="0">
                <a:latin typeface="Franklin Gothic Medium Cond" panose="020B0606030402020204" pitchFamily="34" charset="0"/>
              </a:rPr>
              <a:t>, "</a:t>
            </a:r>
            <a:r>
              <a:rPr lang="en-ID" dirty="0" err="1">
                <a:latin typeface="Franklin Gothic Demi" panose="020B0703020102020204" pitchFamily="34" charset="0"/>
              </a:rPr>
              <a:t>Gereja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menjadikan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hari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Minggu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suci</a:t>
            </a:r>
            <a:r>
              <a:rPr lang="en-ID" dirty="0">
                <a:latin typeface="Franklin Gothic Demi" panose="020B0703020102020204" pitchFamily="34" charset="0"/>
              </a:rPr>
              <a:t> ... </a:t>
            </a:r>
            <a:r>
              <a:rPr lang="en-ID" dirty="0" err="1">
                <a:latin typeface="Franklin Gothic Demi" panose="020B0703020102020204" pitchFamily="34" charset="0"/>
              </a:rPr>
              <a:t>sebagian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besar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karena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itu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adalah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perayaan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mingguan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matahari</a:t>
            </a:r>
            <a:r>
              <a:rPr lang="en-ID" dirty="0">
                <a:latin typeface="Franklin Gothic Demi" panose="020B0703020102020204" pitchFamily="34" charset="0"/>
              </a:rPr>
              <a:t>; </a:t>
            </a:r>
            <a:r>
              <a:rPr lang="en-ID" dirty="0" err="1">
                <a:latin typeface="Franklin Gothic Demi" panose="020B0703020102020204" pitchFamily="34" charset="0"/>
              </a:rPr>
              <a:t>karena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merupakan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kebijakan</a:t>
            </a:r>
            <a:r>
              <a:rPr lang="en-ID" dirty="0">
                <a:latin typeface="Franklin Gothic Demi" panose="020B0703020102020204" pitchFamily="34" charset="0"/>
              </a:rPr>
              <a:t> Kristen yang </a:t>
            </a:r>
            <a:r>
              <a:rPr lang="en-ID" dirty="0" err="1">
                <a:latin typeface="Franklin Gothic Demi" panose="020B0703020102020204" pitchFamily="34" charset="0"/>
              </a:rPr>
              <a:t>pasti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untuk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mengambil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alih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perayaan-perayaan</a:t>
            </a:r>
            <a:r>
              <a:rPr lang="en-ID" dirty="0">
                <a:latin typeface="Franklin Gothic Demi" panose="020B0703020102020204" pitchFamily="34" charset="0"/>
              </a:rPr>
              <a:t> kafir yang </a:t>
            </a:r>
            <a:r>
              <a:rPr lang="en-ID" dirty="0" err="1">
                <a:latin typeface="Franklin Gothic Demi" panose="020B0703020102020204" pitchFamily="34" charset="0"/>
              </a:rPr>
              <a:t>disenangi</a:t>
            </a:r>
            <a:r>
              <a:rPr lang="en-ID" dirty="0">
                <a:latin typeface="Franklin Gothic Demi" panose="020B0703020102020204" pitchFamily="34" charset="0"/>
              </a:rPr>
              <a:t> oleh orang-orang </a:t>
            </a:r>
            <a:r>
              <a:rPr lang="en-ID" dirty="0" err="1">
                <a:latin typeface="Franklin Gothic Demi" panose="020B0703020102020204" pitchFamily="34" charset="0"/>
              </a:rPr>
              <a:t>secara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tradisi</a:t>
            </a:r>
            <a:r>
              <a:rPr lang="en-ID" dirty="0"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latin typeface="Franklin Gothic Demi" panose="020B0703020102020204" pitchFamily="34" charset="0"/>
              </a:rPr>
              <a:t>memberi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perayaan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itu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makna</a:t>
            </a:r>
            <a:r>
              <a:rPr lang="en-ID" dirty="0">
                <a:latin typeface="Franklin Gothic Demi" panose="020B0703020102020204" pitchFamily="34" charset="0"/>
              </a:rPr>
              <a:t> Kristen</a:t>
            </a:r>
            <a:r>
              <a:rPr lang="en-ID" dirty="0">
                <a:latin typeface="Franklin Gothic Medium Cond" panose="020B0606030402020204" pitchFamily="34" charset="0"/>
              </a:rPr>
              <a:t>“.</a:t>
            </a:r>
          </a:p>
          <a:p>
            <a:pPr marL="0" indent="0">
              <a:buNone/>
            </a:pP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</a:p>
          <a:p>
            <a:pPr marL="0" indent="0" algn="r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The Paganism in Our Christianity (New York: GP Putnam's Sons, 1928), </a:t>
            </a:r>
            <a:r>
              <a:rPr lang="en-ID" sz="2400" dirty="0" err="1">
                <a:latin typeface="Franklin Gothic Medium Cond" panose="020B0606030402020204" pitchFamily="34" charset="0"/>
              </a:rPr>
              <a:t>hlm</a:t>
            </a:r>
            <a:r>
              <a:rPr lang="en-ID" sz="2400" dirty="0">
                <a:latin typeface="Franklin Gothic Medium Cond" panose="020B0606030402020204" pitchFamily="34" charset="0"/>
              </a:rPr>
              <a:t>. 145.</a:t>
            </a:r>
            <a:endParaRPr lang="en-ID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3FBE0-6DBB-AD06-5C17-0B2CCCF5E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89" r="9388" b="-1"/>
          <a:stretch/>
        </p:blipFill>
        <p:spPr>
          <a:xfrm>
            <a:off x="6246589" y="1447800"/>
            <a:ext cx="2711601" cy="35926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87792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17AAE-921F-0C1B-9456-5B4493FB1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52425"/>
            <a:ext cx="4610100" cy="6115050"/>
          </a:xfrm>
        </p:spPr>
        <p:txBody>
          <a:bodyPr>
            <a:noAutofit/>
          </a:bodyPr>
          <a:lstStyle/>
          <a:p>
            <a:r>
              <a:rPr lang="en-ID" sz="2600" dirty="0">
                <a:latin typeface="Bernard MT Condensed" panose="02050806060905020404" pitchFamily="18" charset="0"/>
              </a:rPr>
              <a:t>Pada </a:t>
            </a:r>
            <a:r>
              <a:rPr lang="en-ID" sz="2600" dirty="0" err="1">
                <a:latin typeface="Bernard MT Condensed" panose="02050806060905020404" pitchFamily="18" charset="0"/>
              </a:rPr>
              <a:t>saat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krisis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besar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ketika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seluruh</a:t>
            </a:r>
            <a:r>
              <a:rPr lang="en-ID" sz="2600" dirty="0">
                <a:latin typeface="Bernard MT Condensed" panose="02050806060905020404" pitchFamily="18" charset="0"/>
              </a:rPr>
              <a:t> dunia </a:t>
            </a:r>
            <a:r>
              <a:rPr lang="en-ID" sz="2600" dirty="0" err="1">
                <a:latin typeface="Bernard MT Condensed" panose="02050806060905020404" pitchFamily="18" charset="0"/>
              </a:rPr>
              <a:t>ciut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terluka</a:t>
            </a:r>
            <a:r>
              <a:rPr lang="en-ID" sz="2600" dirty="0">
                <a:latin typeface="Bernard MT Condensed" panose="02050806060905020404" pitchFamily="18" charset="0"/>
              </a:rPr>
              <a:t>, dan </a:t>
            </a:r>
            <a:r>
              <a:rPr lang="en-ID" sz="2600" dirty="0" err="1">
                <a:latin typeface="Bernard MT Condensed" panose="02050806060905020404" pitchFamily="18" charset="0"/>
              </a:rPr>
              <a:t>ketakutan</a:t>
            </a:r>
            <a:r>
              <a:rPr lang="en-ID" sz="2600" dirty="0">
                <a:latin typeface="Bernard MT Condensed" panose="02050806060905020404" pitchFamily="18" charset="0"/>
              </a:rPr>
              <a:t>, orang </a:t>
            </a:r>
            <a:r>
              <a:rPr lang="en-ID" sz="2600" dirty="0" err="1">
                <a:latin typeface="Bernard MT Condensed" panose="02050806060905020404" pitchFamily="18" charset="0"/>
              </a:rPr>
              <a:t>akan</a:t>
            </a:r>
            <a:r>
              <a:rPr lang="en-ID" sz="2600" dirty="0">
                <a:latin typeface="Bernard MT Condensed" panose="02050806060905020404" pitchFamily="18" charset="0"/>
              </a:rPr>
              <a:t> sangat </a:t>
            </a:r>
            <a:r>
              <a:rPr lang="en-ID" sz="2600" dirty="0" err="1">
                <a:latin typeface="Bernard MT Condensed" panose="02050806060905020404" pitchFamily="18" charset="0"/>
              </a:rPr>
              <a:t>membutuhkan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seseorang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untuk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membawa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stabilitas</a:t>
            </a:r>
            <a:r>
              <a:rPr lang="en-ID" sz="2600" dirty="0">
                <a:latin typeface="Bernard MT Condensed" panose="02050806060905020404" pitchFamily="18" charset="0"/>
              </a:rPr>
              <a:t> dan </a:t>
            </a:r>
            <a:r>
              <a:rPr lang="en-ID" sz="2600" dirty="0" err="1">
                <a:latin typeface="Bernard MT Condensed" panose="02050806060905020404" pitchFamily="18" charset="0"/>
              </a:rPr>
              <a:t>perlindungan</a:t>
            </a:r>
            <a:r>
              <a:rPr lang="en-ID" sz="2600" dirty="0">
                <a:latin typeface="Bernard MT Condensed" panose="02050806060905020404" pitchFamily="18" charset="0"/>
              </a:rPr>
              <a:t>.</a:t>
            </a:r>
          </a:p>
          <a:p>
            <a:r>
              <a:rPr lang="en-ID" sz="2600" dirty="0" err="1">
                <a:latin typeface="Gill Sans Nova Cond XBd" panose="020B0A06020104020203" pitchFamily="34" charset="0"/>
              </a:rPr>
              <a:t>Meskipun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sulit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mengetahui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bagaimana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semua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bisa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terungkap</a:t>
            </a:r>
            <a:r>
              <a:rPr lang="en-ID" sz="2600" dirty="0">
                <a:latin typeface="Gill Sans Nova Cond XBd" panose="020B0A06020104020203" pitchFamily="34" charset="0"/>
              </a:rPr>
              <a:t>, dunia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melihat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bagaimana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perubahan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besar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bisa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terjadi</a:t>
            </a:r>
            <a:r>
              <a:rPr lang="en-ID" sz="2600" dirty="0">
                <a:latin typeface="Gill Sans Nova Cond XBd" panose="020B0A06020104020203" pitchFamily="34" charset="0"/>
              </a:rPr>
              <a:t>, dan juga sangat </a:t>
            </a:r>
            <a:r>
              <a:rPr lang="en-ID" sz="2600" dirty="0" err="1">
                <a:latin typeface="Gill Sans Nova Cond XBd" panose="020B0A06020104020203" pitchFamily="34" charset="0"/>
              </a:rPr>
              <a:t>cepat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2600" dirty="0" err="1">
                <a:latin typeface="Franklin Gothic Demi" panose="020B0703020102020204" pitchFamily="34" charset="0"/>
              </a:rPr>
              <a:t>Meskipun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kita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tidak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tahu</a:t>
            </a:r>
            <a:r>
              <a:rPr lang="en-ID" sz="2600" dirty="0">
                <a:latin typeface="Franklin Gothic Demi" panose="020B0703020102020204" pitchFamily="34" charset="0"/>
              </a:rPr>
              <a:t> detail </a:t>
            </a:r>
            <a:r>
              <a:rPr lang="en-ID" sz="2600" dirty="0" err="1">
                <a:latin typeface="Franklin Gothic Demi" panose="020B0703020102020204" pitchFamily="34" charset="0"/>
              </a:rPr>
              <a:t>tentang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apa</a:t>
            </a:r>
            <a:r>
              <a:rPr lang="en-ID" sz="2600" dirty="0"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latin typeface="Franklin Gothic Demi" panose="020B0703020102020204" pitchFamily="34" charset="0"/>
              </a:rPr>
              <a:t>akan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datang</a:t>
            </a:r>
            <a:r>
              <a:rPr lang="en-ID" sz="2600" dirty="0">
                <a:latin typeface="Franklin Gothic Demi" panose="020B070302010202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harus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siap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apa</a:t>
            </a:r>
            <a:r>
              <a:rPr lang="en-ID" sz="2600" dirty="0">
                <a:latin typeface="Impact" panose="020B0806030902050204" pitchFamily="34" charset="0"/>
              </a:rPr>
              <a:t> pun yang </a:t>
            </a:r>
            <a:r>
              <a:rPr lang="en-ID" sz="2600" dirty="0" err="1">
                <a:latin typeface="Impact" panose="020B0806030902050204" pitchFamily="34" charset="0"/>
              </a:rPr>
              <a:t>datang</a:t>
            </a:r>
            <a:r>
              <a:rPr lang="en-ID" sz="2600" dirty="0">
                <a:latin typeface="Franklin Gothic Demi" panose="020B0703020102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206FFD-68B4-9331-80DD-3FBA518F7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5" r="37535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6234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D331E-58D4-0B70-412C-0EAD041F6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2856" r="24663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76AD1-0CD0-8FB5-3C0F-1EB8C420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149" y="5429249"/>
            <a:ext cx="3602727" cy="8872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Bernard MT Condensed" panose="02050806060905020404" pitchFamily="18" charset="0"/>
              </a:rPr>
              <a:t>WAHYU 7 : 2,3</a:t>
            </a:r>
            <a:endParaRPr lang="en-ID" dirty="0">
              <a:solidFill>
                <a:srgbClr val="00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A6800-1194-33CE-3AEB-AC42200BA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98" y="552450"/>
            <a:ext cx="4177802" cy="60198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Dan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aku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melihat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malaikat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lain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muncul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tempat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matahari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terbit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Ia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membawa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meterai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Allah yang hidup; dan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ia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berseru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dengan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suara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nyaring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kepada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keempat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malaikat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ditugaskan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untuk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merusakkan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bumi dan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laut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katanya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: "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Janganlah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merusakkan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bumi atau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laut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atau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pohon-pohon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sebelum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kami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memeteraikan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hamba-hamba Allah kami pada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dahi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mereka!"</a:t>
            </a:r>
          </a:p>
          <a:p>
            <a:endParaRPr lang="en-ID" dirty="0">
              <a:solidFill>
                <a:srgbClr val="00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63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357DA-F537-98EC-8EF7-FB29D4563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94538"/>
            <a:ext cx="9144003" cy="1167214"/>
          </a:xfrm>
        </p:spPr>
        <p:txBody>
          <a:bodyPr>
            <a:normAutofit fontScale="90000"/>
          </a:bodyPr>
          <a:lstStyle/>
          <a:p>
            <a:pPr algn="ctr"/>
            <a:br>
              <a:rPr lang="en-ID" sz="3500" dirty="0">
                <a:solidFill>
                  <a:srgbClr val="FFFFFF"/>
                </a:solidFill>
              </a:rPr>
            </a:b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TANDA BINATANG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14 </a:t>
            </a: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br>
              <a:rPr lang="en-ID" sz="3500" dirty="0">
                <a:solidFill>
                  <a:srgbClr val="FFFFFF"/>
                </a:solidFill>
              </a:rPr>
            </a:br>
            <a:endParaRPr lang="en-ID" sz="35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7196D-A6A1-5D21-213F-16EBC011A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7" y="4361806"/>
            <a:ext cx="7772401" cy="2224986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TANDA BINATANG [Wahyu 14:9]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ditempatkan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dahi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atau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tangan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DAHI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simbol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pikiran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di mana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hati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nurani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pertimbangan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penilaian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berada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; 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TANGAN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simbol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tindakan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perbuatan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B5199-24D1-5957-ADCD-DDB6EBAEB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245" y="1749599"/>
            <a:ext cx="3671533" cy="2325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4AF9D3-AF83-52C7-9C8F-CADA12CDB2DE}"/>
              </a:ext>
            </a:extLst>
          </p:cNvPr>
          <p:cNvSpPr txBox="1"/>
          <p:nvPr/>
        </p:nvSpPr>
        <p:spPr>
          <a:xfrm>
            <a:off x="451222" y="1728035"/>
            <a:ext cx="504499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Setan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bekerja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melalui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binatang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laut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dan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bumi</a:t>
            </a:r>
            <a:r>
              <a:rPr lang="en-ID" sz="2600" dirty="0">
                <a:solidFill>
                  <a:srgbClr val="002060"/>
                </a:solidFill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setan</a:t>
            </a:r>
            <a:r>
              <a:rPr lang="en-ID" sz="26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mencoba</a:t>
            </a:r>
            <a:r>
              <a:rPr lang="en-ID" sz="26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untuk</a:t>
            </a:r>
            <a:r>
              <a:rPr lang="en-ID" sz="26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melemahkan</a:t>
            </a:r>
            <a:r>
              <a:rPr lang="en-ID" sz="26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otoritas</a:t>
            </a:r>
            <a:r>
              <a:rPr lang="en-ID" sz="2600" dirty="0">
                <a:solidFill>
                  <a:srgbClr val="002060"/>
                </a:solidFill>
                <a:latin typeface="Berlin Sans FB" panose="020E0602020502020306" pitchFamily="34" charset="0"/>
              </a:rPr>
              <a:t> Allah </a:t>
            </a:r>
            <a:r>
              <a:rPr lang="en-ID" sz="26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dengan</a:t>
            </a:r>
            <a:r>
              <a:rPr lang="en-ID" sz="26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menyerang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inti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penyembahan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;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yaitu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HARI SABAT. </a:t>
            </a:r>
          </a:p>
        </p:txBody>
      </p:sp>
    </p:spTree>
    <p:extLst>
      <p:ext uri="{BB962C8B-B14F-4D97-AF65-F5344CB8AC3E}">
        <p14:creationId xmlns:p14="http://schemas.microsoft.com/office/powerpoint/2010/main" val="1260968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FE0624-D38D-338B-34F8-8D57AB28A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CD5A9-ED51-FF44-E654-089C98ECE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017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Apakah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implikasi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tanda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binatang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terhadap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umat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Allah di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akhir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zaman?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308F7-DBE9-5FF3-04B5-C1DBE7550A38}"/>
              </a:ext>
            </a:extLst>
          </p:cNvPr>
          <p:cNvSpPr txBox="1"/>
          <p:nvPr/>
        </p:nvSpPr>
        <p:spPr>
          <a:xfrm>
            <a:off x="1885950" y="2143928"/>
            <a:ext cx="69627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Intoleransi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agama</a:t>
            </a:r>
            <a:r>
              <a:rPr lang="en-ID" sz="2800" dirty="0">
                <a:latin typeface="Berlin Sans FB" panose="020E0602020502020306" pitchFamily="34" charset="0"/>
              </a:rPr>
              <a:t>: </a:t>
            </a:r>
            <a:r>
              <a:rPr lang="en-ID" sz="2800" dirty="0" err="1">
                <a:latin typeface="Berlin Sans FB" panose="020E0602020502020306" pitchFamily="34" charset="0"/>
              </a:rPr>
              <a:t>Harinya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datang</a:t>
            </a:r>
            <a:r>
              <a:rPr lang="en-ID" sz="2800" dirty="0">
                <a:latin typeface="Berlin Sans FB" panose="020E0602020502020306" pitchFamily="34" charset="0"/>
              </a:rPr>
              <a:t>, dan </a:t>
            </a:r>
            <a:r>
              <a:rPr lang="en-ID" sz="2800" dirty="0" err="1">
                <a:latin typeface="Berlin Sans FB" panose="020E0602020502020306" pitchFamily="34" charset="0"/>
              </a:rPr>
              <a:t>mungkin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lebih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cepat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dari</a:t>
            </a:r>
            <a:r>
              <a:rPr lang="en-ID" sz="2800" dirty="0"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latin typeface="Berlin Sans FB" panose="020E0602020502020306" pitchFamily="34" charset="0"/>
              </a:rPr>
              <a:t>kita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duga</a:t>
            </a:r>
            <a:r>
              <a:rPr lang="en-ID" sz="2800" dirty="0">
                <a:latin typeface="Berlin Sans FB" panose="020E0602020502020306" pitchFamily="34" charset="0"/>
              </a:rPr>
              <a:t>, </a:t>
            </a:r>
            <a:r>
              <a:rPr lang="en-ID" sz="2800" dirty="0" err="1">
                <a:latin typeface="Berlin Sans FB" panose="020E0602020502020306" pitchFamily="34" charset="0"/>
              </a:rPr>
              <a:t>bahwa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undang-undang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disahkan</a:t>
            </a:r>
            <a:r>
              <a:rPr lang="en-ID" sz="2800" dirty="0"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latin typeface="Berlin Sans FB" panose="020E0602020502020306" pitchFamily="34" charset="0"/>
              </a:rPr>
              <a:t>membatasi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kebebasan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beragama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kita</a:t>
            </a:r>
            <a:r>
              <a:rPr lang="en-ID" sz="2800" dirty="0">
                <a:latin typeface="Berlin Sans FB" panose="020E0602020502020306" pitchFamily="34" charset="0"/>
              </a:rPr>
              <a:t>. </a:t>
            </a:r>
          </a:p>
          <a:p>
            <a:r>
              <a:rPr lang="en-ID" sz="2800" dirty="0" err="1">
                <a:latin typeface="Bernard MT Condensed" panose="02050806060905020404" pitchFamily="18" charset="0"/>
              </a:rPr>
              <a:t>Mereka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sungguh-sungguh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mengikuti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Firman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Tuhan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memelihara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Sabat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Tuhan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benar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dicap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sebagai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penentang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kesatuan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kebaikan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masyarakat</a:t>
            </a:r>
            <a:r>
              <a:rPr lang="en-ID" sz="2800" dirty="0">
                <a:latin typeface="Bernard MT Condensed" panose="02050806060905020404" pitchFamily="18" charset="0"/>
              </a:rPr>
              <a:t>.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928BE-8490-A221-DCA3-52703CA79E3C}"/>
              </a:ext>
            </a:extLst>
          </p:cNvPr>
          <p:cNvSpPr/>
          <p:nvPr/>
        </p:nvSpPr>
        <p:spPr>
          <a:xfrm>
            <a:off x="790576" y="2809875"/>
            <a:ext cx="46672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24499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5547BE-5315-0C6E-5549-EFD734AC8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E80876-4525-7EC5-86CF-75E76EDB6559}"/>
              </a:ext>
            </a:extLst>
          </p:cNvPr>
          <p:cNvSpPr txBox="1"/>
          <p:nvPr/>
        </p:nvSpPr>
        <p:spPr>
          <a:xfrm>
            <a:off x="1533524" y="1188957"/>
            <a:ext cx="738187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Fitnah </a:t>
            </a:r>
            <a:r>
              <a:rPr lang="en-ID" sz="2800" dirty="0">
                <a:latin typeface="Berlin Sans FB" panose="020E0602020502020306" pitchFamily="34" charset="0"/>
              </a:rPr>
              <a:t>: </a:t>
            </a:r>
            <a:r>
              <a:rPr lang="en-ID" sz="2800" dirty="0">
                <a:latin typeface="Bernard MT Condensed" panose="02050806060905020404" pitchFamily="18" charset="0"/>
              </a:rPr>
              <a:t>"</a:t>
            </a:r>
            <a:r>
              <a:rPr lang="en-ID" sz="2800" dirty="0" err="1">
                <a:latin typeface="Bernard MT Condensed" panose="02050806060905020404" pitchFamily="18" charset="0"/>
              </a:rPr>
              <a:t>Mereka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menghormati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Sabat</a:t>
            </a:r>
            <a:r>
              <a:rPr lang="en-ID" sz="2800" dirty="0">
                <a:latin typeface="Bernard MT Condensed" panose="02050806060905020404" pitchFamily="18" charset="0"/>
              </a:rPr>
              <a:t> Kitab </a:t>
            </a:r>
            <a:r>
              <a:rPr lang="en-ID" sz="2800" dirty="0" err="1">
                <a:latin typeface="Bernard MT Condensed" panose="02050806060905020404" pitchFamily="18" charset="0"/>
              </a:rPr>
              <a:t>Suci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dinyatakan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sebagai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musuh-musuh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hukum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ketertiban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sebagai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merusakkan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batasan-batasan</a:t>
            </a:r>
            <a:r>
              <a:rPr lang="en-ID" sz="2800" dirty="0">
                <a:latin typeface="Bernard MT Condensed" panose="02050806060905020404" pitchFamily="18" charset="0"/>
              </a:rPr>
              <a:t> moral </a:t>
            </a:r>
            <a:r>
              <a:rPr lang="en-ID" sz="2800" dirty="0" err="1">
                <a:latin typeface="Bernard MT Condensed" panose="02050806060905020404" pitchFamily="18" charset="0"/>
              </a:rPr>
              <a:t>masyarakat</a:t>
            </a:r>
            <a:r>
              <a:rPr lang="en-ID" sz="2800" dirty="0">
                <a:latin typeface="Bernard MT Condensed" panose="02050806060905020404" pitchFamily="18" charset="0"/>
              </a:rPr>
              <a:t>, yang </a:t>
            </a:r>
            <a:r>
              <a:rPr lang="en-ID" sz="2800" dirty="0" err="1">
                <a:latin typeface="Bernard MT Condensed" panose="02050806060905020404" pitchFamily="18" charset="0"/>
              </a:rPr>
              <a:t>menyebabkan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anarki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korup</a:t>
            </a:r>
            <a:r>
              <a:rPr lang="en-ID" sz="2800" dirty="0">
                <a:latin typeface="Bernard MT Condensed" panose="02050806060905020404" pitchFamily="18" charset="0"/>
              </a:rPr>
              <a:t>, dan yang </a:t>
            </a:r>
            <a:r>
              <a:rPr lang="en-ID" sz="2800" dirty="0" err="1">
                <a:latin typeface="Bernard MT Condensed" panose="02050806060905020404" pitchFamily="18" charset="0"/>
              </a:rPr>
              <a:t>mendatangkan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hukuman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atas</a:t>
            </a:r>
            <a:r>
              <a:rPr lang="en-ID" sz="2800" dirty="0">
                <a:latin typeface="Bernard MT Condensed" panose="02050806060905020404" pitchFamily="18" charset="0"/>
              </a:rPr>
              <a:t> dunia </a:t>
            </a:r>
            <a:r>
              <a:rPr lang="en-ID" sz="2800" dirty="0" err="1">
                <a:latin typeface="Bernard MT Condensed" panose="02050806060905020404" pitchFamily="18" charset="0"/>
              </a:rPr>
              <a:t>ini</a:t>
            </a:r>
            <a:r>
              <a:rPr lang="en-ID" sz="2800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latin typeface="Berlin Sans FB" panose="020E0602020502020306" pitchFamily="34" charset="0"/>
              </a:rPr>
              <a:t>Penurutan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mereka</a:t>
            </a:r>
            <a:r>
              <a:rPr lang="en-ID" sz="2800" dirty="0"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latin typeface="Berlin Sans FB" panose="020E0602020502020306" pitchFamily="34" charset="0"/>
              </a:rPr>
              <a:t>rela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dinyatakan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sebagai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sifat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keras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kepala</a:t>
            </a:r>
            <a:r>
              <a:rPr lang="en-ID" sz="2800" dirty="0">
                <a:latin typeface="Berlin Sans FB" panose="020E0602020502020306" pitchFamily="34" charset="0"/>
              </a:rPr>
              <a:t>, </a:t>
            </a:r>
            <a:r>
              <a:rPr lang="en-ID" sz="2800" dirty="0" err="1">
                <a:latin typeface="Berlin Sans FB" panose="020E0602020502020306" pitchFamily="34" charset="0"/>
              </a:rPr>
              <a:t>kedegilan</a:t>
            </a:r>
            <a:r>
              <a:rPr lang="en-ID" sz="2800" dirty="0">
                <a:latin typeface="Berlin Sans FB" panose="020E0602020502020306" pitchFamily="34" charset="0"/>
              </a:rPr>
              <a:t> dan </a:t>
            </a:r>
            <a:r>
              <a:rPr lang="en-ID" sz="2800" dirty="0" err="1">
                <a:latin typeface="Berlin Sans FB" panose="020E0602020502020306" pitchFamily="34" charset="0"/>
              </a:rPr>
              <a:t>penghinaan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kepada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penguasa</a:t>
            </a:r>
            <a:r>
              <a:rPr lang="en-ID" sz="2800" dirty="0">
                <a:latin typeface="Berlin Sans FB" panose="020E0602020502020306" pitchFamily="34" charset="0"/>
              </a:rPr>
              <a:t>. </a:t>
            </a:r>
            <a:r>
              <a:rPr lang="en-ID" sz="2800" dirty="0" err="1">
                <a:latin typeface="Berlin Sans FB" panose="020E0602020502020306" pitchFamily="34" charset="0"/>
              </a:rPr>
              <a:t>Mereka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dituduh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tidak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suka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kepada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pemerintah</a:t>
            </a:r>
            <a:r>
              <a:rPr lang="en-ID" sz="2800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>
                <a:latin typeface="Impact" panose="020B0806030902050204" pitchFamily="34" charset="0"/>
              </a:rPr>
              <a:t>Ellen G. White</a:t>
            </a:r>
            <a:r>
              <a:rPr lang="en-ID" sz="2800" dirty="0">
                <a:latin typeface="Berlin Sans FB" panose="020E0602020502020306" pitchFamily="34" charset="0"/>
              </a:rPr>
              <a:t>, </a:t>
            </a:r>
            <a:r>
              <a:rPr lang="en-ID" sz="2800" dirty="0">
                <a:latin typeface="Gill Sans Nova Cond XBd" panose="020B0A06020104020203" pitchFamily="34" charset="0"/>
              </a:rPr>
              <a:t>Alfa dan Omega, </a:t>
            </a:r>
            <a:r>
              <a:rPr lang="en-ID" sz="2800" dirty="0" err="1">
                <a:latin typeface="Gill Sans Nova Cond XBd" panose="020B0A06020104020203" pitchFamily="34" charset="0"/>
              </a:rPr>
              <a:t>jld</a:t>
            </a:r>
            <a:r>
              <a:rPr lang="en-ID" sz="2800" dirty="0">
                <a:latin typeface="Gill Sans Nova Cond XBd" panose="020B0A06020104020203" pitchFamily="34" charset="0"/>
              </a:rPr>
              <a:t>. 8, </a:t>
            </a:r>
            <a:r>
              <a:rPr lang="en-ID" sz="2800" dirty="0" err="1">
                <a:latin typeface="Gill Sans Nova Cond XBd" panose="020B0A06020104020203" pitchFamily="34" charset="0"/>
              </a:rPr>
              <a:t>hlm</a:t>
            </a:r>
            <a:r>
              <a:rPr lang="en-ID" sz="2800" dirty="0">
                <a:latin typeface="Gill Sans Nova Cond XBd" panose="020B0A06020104020203" pitchFamily="34" charset="0"/>
              </a:rPr>
              <a:t>. 622</a:t>
            </a:r>
            <a:r>
              <a:rPr lang="en-ID" sz="2800" dirty="0">
                <a:latin typeface="Berlin Sans FB" panose="020E0602020502020306" pitchFamily="34" charset="0"/>
              </a:rPr>
              <a:t>.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0AFB4D-0AA7-9371-721F-1A7D031CC711}"/>
              </a:ext>
            </a:extLst>
          </p:cNvPr>
          <p:cNvSpPr/>
          <p:nvPr/>
        </p:nvSpPr>
        <p:spPr>
          <a:xfrm>
            <a:off x="576263" y="2404675"/>
            <a:ext cx="46672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79698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F0D07-FCAF-3D05-DE61-E2FF5F273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8D968-1618-F9E5-BA1F-47FE6F5E974E}"/>
              </a:ext>
            </a:extLst>
          </p:cNvPr>
          <p:cNvSpPr txBox="1"/>
          <p:nvPr/>
        </p:nvSpPr>
        <p:spPr>
          <a:xfrm>
            <a:off x="1647825" y="735954"/>
            <a:ext cx="746759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Transformasi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>
                <a:latin typeface="Berlin Sans FB" panose="020E0602020502020306" pitchFamily="34" charset="0"/>
              </a:rPr>
              <a:t>: </a:t>
            </a:r>
            <a:r>
              <a:rPr lang="en-ID" sz="2800" dirty="0">
                <a:latin typeface="Bernard MT Condensed" panose="02050806060905020404" pitchFamily="18" charset="0"/>
              </a:rPr>
              <a:t>Wahyu </a:t>
            </a:r>
            <a:r>
              <a:rPr lang="en-ID" sz="2800" dirty="0" err="1">
                <a:latin typeface="Bernard MT Condensed" panose="02050806060905020404" pitchFamily="18" charset="0"/>
              </a:rPr>
              <a:t>meramalkan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bahwa</a:t>
            </a:r>
            <a:r>
              <a:rPr lang="en-ID" sz="2800" dirty="0">
                <a:latin typeface="Bernard MT Condensed" panose="02050806060905020404" pitchFamily="18" charset="0"/>
              </a:rPr>
              <a:t> di masa </a:t>
            </a:r>
            <a:r>
              <a:rPr lang="en-ID" sz="2800" dirty="0" err="1">
                <a:latin typeface="Bernard MT Condensed" panose="02050806060905020404" pitchFamily="18" charset="0"/>
              </a:rPr>
              <a:t>depan</a:t>
            </a:r>
            <a:r>
              <a:rPr lang="en-ID" sz="2800" dirty="0">
                <a:latin typeface="Bernard MT Condensed" panose="02050806060905020404" pitchFamily="18" charset="0"/>
              </a:rPr>
              <a:t>, pada </a:t>
            </a:r>
            <a:r>
              <a:rPr lang="en-ID" sz="2800" dirty="0" err="1">
                <a:latin typeface="Bernard MT Condensed" panose="02050806060905020404" pitchFamily="18" charset="0"/>
              </a:rPr>
              <a:t>saat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krisis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internasional</a:t>
            </a:r>
            <a:r>
              <a:rPr lang="en-ID" sz="2800" dirty="0">
                <a:latin typeface="Bernard MT Condensed" panose="02050806060905020404" pitchFamily="18" charset="0"/>
              </a:rPr>
              <a:t>, dunia </a:t>
            </a:r>
            <a:r>
              <a:rPr lang="en-ID" sz="2800" dirty="0" err="1"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menghadapi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semacam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transforrnasi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politik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sosial</a:t>
            </a:r>
            <a:r>
              <a:rPr lang="en-ID" sz="2800" dirty="0">
                <a:latin typeface="Bernard MT Condensed" panose="02050806060905020404" pitchFamily="18" charset="0"/>
              </a:rPr>
              <a:t>, agama, dan moral yang </a:t>
            </a:r>
            <a:r>
              <a:rPr lang="en-ID" sz="2800" dirty="0" err="1">
                <a:latin typeface="Bernard MT Condensed" panose="02050806060905020404" pitchFamily="18" charset="0"/>
              </a:rPr>
              <a:t>radikal</a:t>
            </a:r>
            <a:r>
              <a:rPr lang="en-ID" sz="2800" dirty="0">
                <a:latin typeface="Bernard MT Condensed" panose="02050806060905020404" pitchFamily="18" charset="0"/>
              </a:rPr>
              <a:t>, di mana </a:t>
            </a:r>
            <a:r>
              <a:rPr lang="en-ID" sz="2800" dirty="0" err="1">
                <a:latin typeface="Bernard MT Condensed" panose="02050806060905020404" pitchFamily="18" charset="0"/>
              </a:rPr>
              <a:t>pemeliharaan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hari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Minggu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dipaksakan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kemudian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latin typeface="Bernard MT Condensed" panose="02050806060905020404" pitchFamily="18" charset="0"/>
              </a:rPr>
              <a:t> menjadi "</a:t>
            </a:r>
            <a:r>
              <a:rPr lang="en-ID" sz="2800" dirty="0" err="1">
                <a:latin typeface="Bernard MT Condensed" panose="02050806060905020404" pitchFamily="18" charset="0"/>
              </a:rPr>
              <a:t>tanda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binatang</a:t>
            </a:r>
            <a:r>
              <a:rPr lang="en-ID" sz="2800" dirty="0">
                <a:latin typeface="Bernard MT Condensed" panose="02050806060905020404" pitchFamily="18" charset="0"/>
              </a:rPr>
              <a:t>." </a:t>
            </a:r>
          </a:p>
          <a:p>
            <a:pPr marL="0" indent="0">
              <a:buNone/>
            </a:pPr>
            <a:r>
              <a:rPr lang="en-ID" sz="2800" dirty="0" err="1">
                <a:latin typeface="Impact" panose="020B0806030902050204" pitchFamily="34" charset="0"/>
              </a:rPr>
              <a:t>Sekali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lagi</a:t>
            </a:r>
            <a:r>
              <a:rPr lang="en-ID" sz="2800" dirty="0">
                <a:latin typeface="Impact" panose="020B0806030902050204" pitchFamily="34" charset="0"/>
              </a:rPr>
              <a:t>, </a:t>
            </a:r>
            <a:r>
              <a:rPr lang="en-ID" sz="2800" dirty="0" err="1">
                <a:latin typeface="Impact" panose="020B0806030902050204" pitchFamily="34" charset="0"/>
              </a:rPr>
              <a:t>bagaimana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semua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ini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terungkap</a:t>
            </a:r>
            <a:r>
              <a:rPr lang="en-ID" sz="2800" dirty="0">
                <a:latin typeface="Impact" panose="020B0806030902050204" pitchFamily="34" charset="0"/>
              </a:rPr>
              <a:t>, </a:t>
            </a:r>
            <a:r>
              <a:rPr lang="en-ID" sz="2800" dirty="0" err="1">
                <a:latin typeface="Impact" panose="020B0806030902050204" pitchFamily="34" charset="0"/>
              </a:rPr>
              <a:t>kita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belum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diberi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tahu</a:t>
            </a:r>
            <a:r>
              <a:rPr lang="en-ID" sz="2800" dirty="0">
                <a:latin typeface="Impact" panose="020B0806030902050204" pitchFamily="34" charset="0"/>
              </a:rPr>
              <a:t>. </a:t>
            </a:r>
            <a:r>
              <a:rPr lang="en-ID" sz="2400" dirty="0">
                <a:latin typeface="Eras Demi ITC" panose="020B0805030504020804" pitchFamily="34" charset="0"/>
              </a:rPr>
              <a:t>Kitab </a:t>
            </a:r>
            <a:r>
              <a:rPr lang="en-ID" sz="2400" dirty="0" err="1">
                <a:latin typeface="Eras Demi ITC" panose="020B0805030504020804" pitchFamily="34" charset="0"/>
              </a:rPr>
              <a:t>Suci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hanya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memberi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kita</a:t>
            </a:r>
            <a:r>
              <a:rPr lang="en-ID" sz="2400" dirty="0">
                <a:latin typeface="Eras Demi ITC" panose="020B0805030504020804" pitchFamily="34" charset="0"/>
              </a:rPr>
              <a:t> garis </a:t>
            </a:r>
            <a:r>
              <a:rPr lang="en-ID" sz="2400" dirty="0" err="1">
                <a:latin typeface="Eras Demi ITC" panose="020B0805030504020804" pitchFamily="34" charset="0"/>
              </a:rPr>
              <a:t>besar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tetapi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cukup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untuk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menunjukkan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kepada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kita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bahwa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pertentangan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besar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mencapai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klimaks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seputar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masalah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penyembahan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binatang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atau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Pencipta</a:t>
            </a:r>
            <a:r>
              <a:rPr lang="en-ID" sz="2400" dirty="0">
                <a:latin typeface="Eras Demi ITC" panose="020B0805030504020804" pitchFamily="34" charset="0"/>
              </a:rPr>
              <a:t> dan </a:t>
            </a:r>
            <a:r>
              <a:rPr lang="en-ID" sz="2400" dirty="0" err="1">
                <a:latin typeface="Eras Demi ITC" panose="020B0805030504020804" pitchFamily="34" charset="0"/>
              </a:rPr>
              <a:t>bahwa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Sabat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hari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ketujuh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memainkan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peran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sentral</a:t>
            </a:r>
            <a:r>
              <a:rPr lang="en-ID" sz="2400" dirty="0">
                <a:latin typeface="Eras Demi ITC" panose="020B08050305040208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42152-B44F-2AC0-2C64-FD177F8B94D2}"/>
              </a:ext>
            </a:extLst>
          </p:cNvPr>
          <p:cNvSpPr/>
          <p:nvPr/>
        </p:nvSpPr>
        <p:spPr>
          <a:xfrm>
            <a:off x="590551" y="2314575"/>
            <a:ext cx="46672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3595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77F53-1330-5461-7A76-E01E21B0E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0F980F-BD22-F01A-7BBF-B8EACADDF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56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Wahyu 14:12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B71BC-1279-7BA8-4B12-4E24F6C30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050" y="2568575"/>
            <a:ext cx="6781800" cy="235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“Yang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penting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di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sini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ialah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ketekunan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orang-orang kudus, yang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menuruti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perintah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Allah dan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iman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 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kepada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 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Yesus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2222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311FA-66BE-CFEF-14F9-98F2979F3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94538"/>
            <a:ext cx="9143997" cy="1302894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UJIAN SABAT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15 Juni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97F4A-B898-8709-F4E4-78F049D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3248025"/>
            <a:ext cx="8582024" cy="330800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“</a:t>
            </a:r>
            <a:r>
              <a:rPr lang="en-ID" sz="2600" dirty="0" err="1">
                <a:latin typeface="Franklin Gothic Medium Cond" panose="020B0606030402020204" pitchFamily="34" charset="0"/>
              </a:rPr>
              <a:t>Ingatlah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kuduskanlah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Sabat</a:t>
            </a:r>
            <a:r>
              <a:rPr lang="en-ID" sz="2600" dirty="0">
                <a:latin typeface="Franklin Gothic Medium Cond" panose="020B0606030402020204" pitchFamily="34" charset="0"/>
              </a:rPr>
              <a:t> : </a:t>
            </a:r>
            <a:r>
              <a:rPr lang="en-ID" sz="2600" dirty="0" err="1">
                <a:latin typeface="Franklin Gothic Medium Cond" panose="020B0606030402020204" pitchFamily="34" charset="0"/>
              </a:rPr>
              <a:t>enam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lamanya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engkau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bekerja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pekerjaanmu,tetapi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ketujuh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Sabat</a:t>
            </a:r>
            <a:r>
              <a:rPr lang="en-ID" sz="2600" dirty="0">
                <a:latin typeface="Franklin Gothic Medium Cond" panose="020B0606030402020204" pitchFamily="34" charset="0"/>
              </a:rPr>
              <a:t> TUHAN, </a:t>
            </a:r>
            <a:r>
              <a:rPr lang="en-ID" sz="2600" dirty="0" err="1">
                <a:latin typeface="Franklin Gothic Medium Cond" panose="020B0606030402020204" pitchFamily="34" charset="0"/>
              </a:rPr>
              <a:t>Allahmu</a:t>
            </a:r>
            <a:r>
              <a:rPr lang="en-ID" sz="2600" dirty="0">
                <a:latin typeface="Franklin Gothic Medium Cond" panose="020B0606030402020204" pitchFamily="34" charset="0"/>
              </a:rPr>
              <a:t>; </a:t>
            </a:r>
            <a:r>
              <a:rPr lang="en-ID" sz="2600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jangan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pekerjaan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engkau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anakmu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laki-laki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anakmu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perempuan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hambamu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laki-laki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hambamu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perempuan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hewanmu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asing</a:t>
            </a:r>
            <a:r>
              <a:rPr lang="en-ID" sz="2600" dirty="0">
                <a:latin typeface="Franklin Gothic Medium Cond" panose="020B0606030402020204" pitchFamily="34" charset="0"/>
              </a:rPr>
              <a:t> yang di </a:t>
            </a:r>
            <a:r>
              <a:rPr lang="en-ID" sz="2600" dirty="0" err="1">
                <a:latin typeface="Franklin Gothic Medium Cond" panose="020B0606030402020204" pitchFamily="34" charset="0"/>
              </a:rPr>
              <a:t>tempat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kediamanmu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enam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lamanya</a:t>
            </a:r>
            <a:r>
              <a:rPr lang="en-ID" sz="2600" dirty="0">
                <a:latin typeface="Franklin Gothic Medium Cond" panose="020B0606030402020204" pitchFamily="34" charset="0"/>
              </a:rPr>
              <a:t> TUHAN </a:t>
            </a:r>
            <a:r>
              <a:rPr lang="en-ID" sz="2600" dirty="0" err="1">
                <a:latin typeface="Franklin Gothic Medium Cond" panose="020B0606030402020204" pitchFamily="34" charset="0"/>
              </a:rPr>
              <a:t>menjadikan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langit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bumi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laut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isinya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berhenti</a:t>
            </a:r>
            <a:r>
              <a:rPr lang="en-ID" sz="2600" dirty="0">
                <a:latin typeface="Franklin Gothic Medium Cond" panose="020B0606030402020204" pitchFamily="34" charset="0"/>
              </a:rPr>
              <a:t>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ketujuh</a:t>
            </a:r>
            <a:r>
              <a:rPr lang="en-ID" sz="2600" dirty="0">
                <a:latin typeface="Franklin Gothic Medium Cond" panose="020B0606030402020204" pitchFamily="34" charset="0"/>
              </a:rPr>
              <a:t>; </a:t>
            </a:r>
            <a:r>
              <a:rPr lang="en-ID" sz="2600" dirty="0" err="1">
                <a:latin typeface="Franklin Gothic Medium Cond" panose="020B0606030402020204" pitchFamily="34" charset="0"/>
              </a:rPr>
              <a:t>itulah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sebabnya</a:t>
            </a:r>
            <a:r>
              <a:rPr lang="en-ID" sz="2600" dirty="0">
                <a:latin typeface="Franklin Gothic Medium Cond" panose="020B0606030402020204" pitchFamily="34" charset="0"/>
              </a:rPr>
              <a:t> TUHAN </a:t>
            </a:r>
            <a:r>
              <a:rPr lang="en-ID" sz="2600" dirty="0" err="1">
                <a:latin typeface="Franklin Gothic Medium Cond" panose="020B0606030402020204" pitchFamily="34" charset="0"/>
              </a:rPr>
              <a:t>memberkati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Sabat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menguduskannya</a:t>
            </a:r>
            <a:r>
              <a:rPr lang="en-ID" sz="2600" dirty="0">
                <a:latin typeface="Franklin Gothic Medium Cond" panose="020B06060304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602D5-2F3E-7046-D7DE-BBFEF9106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39" b="15378"/>
          <a:stretch/>
        </p:blipFill>
        <p:spPr>
          <a:xfrm>
            <a:off x="4309250" y="1686440"/>
            <a:ext cx="4490238" cy="1548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6D733-C934-1193-B108-8EA9C21A18E5}"/>
              </a:ext>
            </a:extLst>
          </p:cNvPr>
          <p:cNvSpPr txBox="1"/>
          <p:nvPr/>
        </p:nvSpPr>
        <p:spPr>
          <a:xfrm>
            <a:off x="344512" y="2308860"/>
            <a:ext cx="3198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Keluaran</a:t>
            </a:r>
            <a:r>
              <a:rPr lang="en-ID" sz="3200" dirty="0">
                <a:latin typeface="Impact" panose="020B0806030902050204" pitchFamily="34" charset="0"/>
              </a:rPr>
              <a:t> 20:8-11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3500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F4877-FC71-6673-EFA9-46287F9AE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531"/>
          <a:stretch/>
        </p:blipFill>
        <p:spPr>
          <a:xfrm>
            <a:off x="20" y="10"/>
            <a:ext cx="4932439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2E335-1BBA-D70E-898C-04FD563C0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75" y="1152525"/>
            <a:ext cx="3884707" cy="5521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Pada </a:t>
            </a:r>
            <a:r>
              <a:rPr lang="en-ID" dirty="0" err="1">
                <a:latin typeface="Impact" panose="020B0806030902050204" pitchFamily="34" charset="0"/>
              </a:rPr>
              <a:t>tgl</a:t>
            </a:r>
            <a:r>
              <a:rPr lang="en-ID" dirty="0">
                <a:latin typeface="Impact" panose="020B0806030902050204" pitchFamily="34" charset="0"/>
              </a:rPr>
              <a:t> 6 </a:t>
            </a:r>
            <a:r>
              <a:rPr lang="en-ID" dirty="0" err="1">
                <a:latin typeface="Impact" panose="020B0806030902050204" pitchFamily="34" charset="0"/>
              </a:rPr>
              <a:t>Juni</a:t>
            </a:r>
            <a:r>
              <a:rPr lang="en-ID" dirty="0">
                <a:latin typeface="Impact" panose="020B0806030902050204" pitchFamily="34" charset="0"/>
              </a:rPr>
              <a:t> 2012, Paus </a:t>
            </a:r>
            <a:r>
              <a:rPr lang="en-ID" dirty="0" err="1">
                <a:latin typeface="Impact" panose="020B0806030902050204" pitchFamily="34" charset="0"/>
              </a:rPr>
              <a:t>Benediktus</a:t>
            </a:r>
            <a:r>
              <a:rPr lang="en-ID" dirty="0">
                <a:latin typeface="Impact" panose="020B0806030902050204" pitchFamily="34" charset="0"/>
              </a:rPr>
              <a:t> XVI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membuat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seruan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mendesak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lebih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15.000 orang yang </a:t>
            </a:r>
            <a:r>
              <a:rPr lang="en-ID" dirty="0" err="1">
                <a:latin typeface="Franklin Gothic Medium Cond" panose="020B0606030402020204" pitchFamily="34" charset="0"/>
              </a:rPr>
              <a:t>berkumpul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Lapangan</a:t>
            </a:r>
            <a:r>
              <a:rPr lang="en-ID" dirty="0">
                <a:latin typeface="Franklin Gothic Medium Cond" panose="020B0606030402020204" pitchFamily="34" charset="0"/>
              </a:rPr>
              <a:t> Santo Petrus di Roma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Minggu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menjadi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istirahat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orang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Demi" panose="020B0703020102020204" pitchFamily="34" charset="0"/>
              </a:rPr>
              <a:t>sehingga</a:t>
            </a:r>
            <a:r>
              <a:rPr lang="en-ID" dirty="0">
                <a:latin typeface="Franklin Gothic Demi" panose="020B0703020102020204" pitchFamily="34" charset="0"/>
              </a:rPr>
              <a:t> orang </a:t>
            </a:r>
            <a:r>
              <a:rPr lang="en-ID" dirty="0" err="1">
                <a:latin typeface="Franklin Gothic Demi" panose="020B0703020102020204" pitchFamily="34" charset="0"/>
              </a:rPr>
              <a:t>dapat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bebas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untuk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berkumpul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dengan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keluarga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mereka</a:t>
            </a:r>
            <a:r>
              <a:rPr lang="en-ID" dirty="0"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latin typeface="Franklin Gothic Demi" panose="020B0703020102020204" pitchFamily="34" charset="0"/>
              </a:rPr>
              <a:t>bersama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5843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83427F-DAB2-6234-F07D-AEAAF4849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6" b="1735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48F82-BFE0-0B48-3677-E265DD84C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2" y="3710613"/>
            <a:ext cx="8639175" cy="28860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Sepertinya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tidak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ada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masalah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seruan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untuk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berkumpul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keluarga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 pada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hari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itu</a:t>
            </a:r>
            <a:r>
              <a:rPr lang="en-ID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! </a:t>
            </a:r>
            <a:r>
              <a:rPr lang="en-ID" sz="32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Namun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>
                <a:latin typeface="Bernard MT Condensed" panose="02050806060905020404" pitchFamily="18" charset="0"/>
              </a:rPr>
              <a:t>yang menjadi </a:t>
            </a:r>
            <a:r>
              <a:rPr lang="en-ID" sz="3200" dirty="0" err="1">
                <a:latin typeface="Bernard MT Condensed" panose="02050806060905020404" pitchFamily="18" charset="0"/>
              </a:rPr>
              <a:t>masalah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adalah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mengggantikan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hari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Sabat</a:t>
            </a:r>
            <a:r>
              <a:rPr lang="en-ID" sz="3200" dirty="0"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latin typeface="Bernard MT Condensed" panose="02050806060905020404" pitchFamily="18" charset="0"/>
              </a:rPr>
              <a:t>hari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ketujuh</a:t>
            </a:r>
            <a:r>
              <a:rPr lang="en-ID" sz="3200" dirty="0"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latin typeface="Bernard MT Condensed" panose="02050806060905020404" pitchFamily="18" charset="0"/>
              </a:rPr>
              <a:t>ke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hari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minggu</a:t>
            </a:r>
            <a:r>
              <a:rPr lang="en-ID" sz="3200" dirty="0"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latin typeface="Bernard MT Condensed" panose="02050806060905020404" pitchFamily="18" charset="0"/>
              </a:rPr>
              <a:t>hari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pertama</a:t>
            </a:r>
            <a:r>
              <a:rPr lang="en-ID" sz="3200" dirty="0">
                <a:latin typeface="Bernard MT Condensed" panose="02050806060905020404" pitchFamily="18" charset="0"/>
              </a:rPr>
              <a:t> dan </a:t>
            </a:r>
            <a:r>
              <a:rPr lang="en-ID" sz="3200" dirty="0" err="1">
                <a:latin typeface="Bernard MT Condensed" panose="02050806060905020404" pitchFamily="18" charset="0"/>
              </a:rPr>
              <a:t>memaksakan</a:t>
            </a:r>
            <a:r>
              <a:rPr lang="en-ID" sz="3200" dirty="0">
                <a:latin typeface="Bernard MT Condensed" panose="02050806060905020404" pitchFamily="18" charset="0"/>
              </a:rPr>
              <a:t> orang </a:t>
            </a:r>
            <a:r>
              <a:rPr lang="en-ID" sz="3200" dirty="0" err="1"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mentaatinya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sebagaimana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dinyatakan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Wahyu 13.</a:t>
            </a:r>
          </a:p>
        </p:txBody>
      </p:sp>
    </p:spTree>
    <p:extLst>
      <p:ext uri="{BB962C8B-B14F-4D97-AF65-F5344CB8AC3E}">
        <p14:creationId xmlns:p14="http://schemas.microsoft.com/office/powerpoint/2010/main" val="2528263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C639D-25E8-4384-84A3-3C89793D0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0" r="6474" b="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4EE02-ACA4-6B9D-6BD5-21CADED89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694" y="933450"/>
            <a:ext cx="4029076" cy="4723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 err="1">
                <a:latin typeface="Impact" panose="020B0806030902050204" pitchFamily="34" charset="0"/>
              </a:rPr>
              <a:t>Cepat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atau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lambat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hukum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disahkan</a:t>
            </a:r>
            <a:r>
              <a:rPr lang="en-ID" dirty="0">
                <a:latin typeface="Impact" panose="020B0806030902050204" pitchFamily="34" charset="0"/>
              </a:rPr>
              <a:t>, dan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sungguh-sungguh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mengikuti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Firman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memelihara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Sabat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benar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dicap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sebagai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penentang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kepentingan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terbaik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masyarakat</a:t>
            </a:r>
            <a:r>
              <a:rPr lang="en-ID" sz="36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25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36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32DD5-E3B1-6905-490F-F6AB7912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6FD23B-BB6E-945C-9006-D9FBD8DBF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7825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Hari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Sabat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[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Keluaran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20:8-11]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meterai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Alkitabiah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diterima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oleh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setia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gentar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menyerah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tekanan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[Wahyu 7:1-2]?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85B20-7E13-64C6-224C-39984EFB9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77243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Karena </a:t>
            </a:r>
            <a:r>
              <a:rPr lang="en-ID" dirty="0" err="1">
                <a:latin typeface="Gill Sans Nova Cond Ultra Bold" panose="020B0B04020104020203" pitchFamily="34" charset="0"/>
              </a:rPr>
              <a:t>hukum</a:t>
            </a:r>
            <a:r>
              <a:rPr lang="en-ID" dirty="0">
                <a:latin typeface="Gill Sans Nova Cond Ultra Bold" panose="020B0B04020104020203" pitchFamily="34" charset="0"/>
              </a:rPr>
              <a:t> Hari </a:t>
            </a:r>
            <a:r>
              <a:rPr lang="en-ID" dirty="0" err="1">
                <a:latin typeface="Gill Sans Nova Cond Ultra Bold" panose="020B0B04020104020203" pitchFamily="34" charset="0"/>
              </a:rPr>
              <a:t>Sabat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memiliki</a:t>
            </a:r>
            <a:r>
              <a:rPr lang="en-ID" dirty="0">
                <a:latin typeface="Gill Sans Nova Cond Ultra Bold" panose="020B0B04020104020203" pitchFamily="34" charset="0"/>
              </a:rPr>
              <a:t> 3 </a:t>
            </a:r>
            <a:r>
              <a:rPr lang="en-ID" dirty="0" err="1">
                <a:latin typeface="Gill Sans Nova Cond Ultra Bold" panose="020B0B04020104020203" pitchFamily="34" charset="0"/>
              </a:rPr>
              <a:t>elemen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meterai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sah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yaitu</a:t>
            </a:r>
            <a:r>
              <a:rPr lang="en-ID" dirty="0">
                <a:latin typeface="Gill Sans Nova Cond Ultra Bold" panose="020B0B04020104020203" pitchFamily="34" charset="0"/>
              </a:rPr>
              <a:t>: </a:t>
            </a:r>
            <a:r>
              <a:rPr lang="en-ID" dirty="0">
                <a:latin typeface="Berlin Sans FB" panose="020E0602020502020306" pitchFamily="34" charset="0"/>
              </a:rPr>
              <a:t>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Impact" panose="020B0806030902050204" pitchFamily="34" charset="0"/>
              </a:rPr>
              <a:t>Nama </a:t>
            </a:r>
            <a:r>
              <a:rPr lang="en-ID" dirty="0" err="1">
                <a:latin typeface="Impact" panose="020B0806030902050204" pitchFamily="34" charset="0"/>
              </a:rPr>
              <a:t>Pemilik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Meterai</a:t>
            </a:r>
            <a:r>
              <a:rPr lang="en-ID" dirty="0">
                <a:latin typeface="Impact" panose="020B0806030902050204" pitchFamily="34" charset="0"/>
              </a:rPr>
              <a:t> :</a:t>
            </a:r>
            <a:r>
              <a:rPr lang="en-ID" dirty="0">
                <a:latin typeface="Berlin Sans FB" panose="020E0602020502020306" pitchFamily="34" charset="0"/>
              </a:rPr>
              <a:t> TUHAN, </a:t>
            </a:r>
            <a:r>
              <a:rPr lang="en-ID" dirty="0" err="1">
                <a:latin typeface="Berlin Sans FB" panose="020E0602020502020306" pitchFamily="34" charset="0"/>
              </a:rPr>
              <a:t>Allahmu</a:t>
            </a:r>
            <a:r>
              <a:rPr lang="en-ID" dirty="0">
                <a:latin typeface="Berlin Sans FB" panose="020E0602020502020306" pitchFamily="34" charset="0"/>
              </a:rPr>
              <a:t> [</a:t>
            </a:r>
            <a:r>
              <a:rPr lang="en-ID" dirty="0" err="1">
                <a:latin typeface="Berlin Sans FB" panose="020E0602020502020306" pitchFamily="34" charset="0"/>
              </a:rPr>
              <a:t>Keluaran</a:t>
            </a:r>
            <a:r>
              <a:rPr lang="en-ID" dirty="0">
                <a:latin typeface="Berlin Sans FB" panose="020E0602020502020306" pitchFamily="34" charset="0"/>
              </a:rPr>
              <a:t> 20:10].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Impact" panose="020B0806030902050204" pitchFamily="34" charset="0"/>
              </a:rPr>
              <a:t>Gelar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Pemilik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Meterai</a:t>
            </a:r>
            <a:r>
              <a:rPr lang="en-ID" dirty="0">
                <a:latin typeface="Impact" panose="020B0806030902050204" pitchFamily="34" charset="0"/>
              </a:rPr>
              <a:t> :</a:t>
            </a:r>
            <a:r>
              <a:rPr lang="en-ID" dirty="0">
                <a:latin typeface="Berlin Sans FB" panose="020E0602020502020306" pitchFamily="34" charset="0"/>
              </a:rPr>
              <a:t> TUHAN yang </a:t>
            </a:r>
            <a:r>
              <a:rPr lang="en-ID" dirty="0" err="1">
                <a:latin typeface="Berlin Sans FB" panose="020E0602020502020306" pitchFamily="34" charset="0"/>
              </a:rPr>
              <a:t>menjadikan</a:t>
            </a:r>
            <a:r>
              <a:rPr lang="en-ID" dirty="0">
                <a:latin typeface="Berlin Sans FB" panose="020E0602020502020306" pitchFamily="34" charset="0"/>
              </a:rPr>
              <a:t> [</a:t>
            </a:r>
            <a:r>
              <a:rPr lang="en-ID" dirty="0" err="1">
                <a:latin typeface="Berlin Sans FB" panose="020E0602020502020306" pitchFamily="34" charset="0"/>
              </a:rPr>
              <a:t>Keluaran</a:t>
            </a:r>
            <a:r>
              <a:rPr lang="en-ID" dirty="0">
                <a:latin typeface="Berlin Sans FB" panose="020E0602020502020306" pitchFamily="34" charset="0"/>
              </a:rPr>
              <a:t> 20:11] </a:t>
            </a:r>
            <a:r>
              <a:rPr lang="en-ID" dirty="0" err="1">
                <a:latin typeface="Berlin Sans FB" panose="020E0602020502020306" pitchFamily="34" charset="0"/>
              </a:rPr>
              <a:t>atau</a:t>
            </a:r>
            <a:r>
              <a:rPr lang="en-ID" dirty="0">
                <a:latin typeface="Berlin Sans FB" panose="020E0602020502020306" pitchFamily="34" charset="0"/>
              </a:rPr>
              <a:t> Sang </a:t>
            </a:r>
            <a:r>
              <a:rPr lang="en-ID" dirty="0" err="1">
                <a:latin typeface="Berlin Sans FB" panose="020E0602020502020306" pitchFamily="34" charset="0"/>
              </a:rPr>
              <a:t>Pencipta</a:t>
            </a:r>
            <a:r>
              <a:rPr lang="en-ID" dirty="0">
                <a:latin typeface="Berlin Sans FB" panose="020E0602020502020306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Impact" panose="020B0806030902050204" pitchFamily="34" charset="0"/>
              </a:rPr>
              <a:t>Wilayah </a:t>
            </a:r>
            <a:r>
              <a:rPr lang="en-ID" dirty="0" err="1">
                <a:latin typeface="Impact" panose="020B0806030902050204" pitchFamily="34" charset="0"/>
              </a:rPr>
              <a:t>Meterai</a:t>
            </a:r>
            <a:r>
              <a:rPr lang="en-ID" dirty="0">
                <a:latin typeface="Impact" panose="020B0806030902050204" pitchFamily="34" charset="0"/>
              </a:rPr>
              <a:t> :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Langit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Bumi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Laut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segala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isinya</a:t>
            </a:r>
            <a:r>
              <a:rPr lang="en-ID" dirty="0">
                <a:latin typeface="Berlin Sans FB" panose="020E0602020502020306" pitchFamily="34" charset="0"/>
              </a:rPr>
              <a:t> [</a:t>
            </a:r>
            <a:r>
              <a:rPr lang="en-ID" dirty="0" err="1">
                <a:latin typeface="Berlin Sans FB" panose="020E0602020502020306" pitchFamily="34" charset="0"/>
              </a:rPr>
              <a:t>Keluaran</a:t>
            </a:r>
            <a:r>
              <a:rPr lang="en-ID" dirty="0">
                <a:latin typeface="Berlin Sans FB" panose="020E0602020502020306" pitchFamily="34" charset="0"/>
              </a:rPr>
              <a:t> 20:11].</a:t>
            </a:r>
          </a:p>
        </p:txBody>
      </p:sp>
    </p:spTree>
    <p:extLst>
      <p:ext uri="{BB962C8B-B14F-4D97-AF65-F5344CB8AC3E}">
        <p14:creationId xmlns:p14="http://schemas.microsoft.com/office/powerpoint/2010/main" val="93948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17F48-BCF9-DC8F-FCBD-8CE01B0FD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26" y="3448050"/>
            <a:ext cx="4895850" cy="3257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Sementara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merenungkan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kehidupan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Roh</a:t>
            </a:r>
            <a:r>
              <a:rPr lang="en-ID" dirty="0">
                <a:latin typeface="Franklin Gothic Demi Cond" panose="020B0706030402020204" pitchFamily="34" charset="0"/>
              </a:rPr>
              <a:t> Kudus </a:t>
            </a:r>
            <a:r>
              <a:rPr lang="en-ID" dirty="0" err="1">
                <a:latin typeface="Franklin Gothic Demi Cond" panose="020B0706030402020204" pitchFamily="34" charset="0"/>
              </a:rPr>
              <a:t>bekerja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kehidupan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Gill Sans Nova Ultra Bold" panose="020B0B02020104020203" pitchFamily="34" charset="0"/>
              </a:rPr>
              <a:t>"</a:t>
            </a:r>
            <a:r>
              <a:rPr lang="en-ID" dirty="0" err="1">
                <a:latin typeface="Gill Sans Nova Ultra Bold" panose="020B0B02020104020203" pitchFamily="34" charset="0"/>
              </a:rPr>
              <a:t>memeteraikan</a:t>
            </a:r>
            <a:r>
              <a:rPr lang="en-ID" dirty="0">
                <a:latin typeface="Gill Sans Nova Ultra Bold" panose="020B0B02020104020203" pitchFamily="34" charset="0"/>
              </a:rPr>
              <a:t>" </a:t>
            </a:r>
            <a:r>
              <a:rPr lang="en-ID" dirty="0">
                <a:latin typeface="Franklin Gothic Demi Cond" panose="020B0706030402020204" pitchFamily="34" charset="0"/>
              </a:rPr>
              <a:t>di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prinsip-prinsip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kerajaan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persiapan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ujian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akhir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perintah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Sabat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82BC8-3752-65F9-20B5-C6A21FD8A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5" y="3670623"/>
            <a:ext cx="3302286" cy="244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92DBE-DF7E-8D13-93F3-217DBC91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660" y="348768"/>
            <a:ext cx="3580826" cy="2524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FE12A7-FDF4-49CE-FDBC-97A98F7AD90A}"/>
              </a:ext>
            </a:extLst>
          </p:cNvPr>
          <p:cNvSpPr txBox="1"/>
          <p:nvPr/>
        </p:nvSpPr>
        <p:spPr>
          <a:xfrm>
            <a:off x="242635" y="348768"/>
            <a:ext cx="44912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Amasis MT Pro Black" panose="02040A04050005020304" pitchFamily="18" charset="0"/>
              </a:rPr>
              <a:t>Oleh </a:t>
            </a:r>
            <a:r>
              <a:rPr lang="en-ID" sz="2400" dirty="0" err="1">
                <a:latin typeface="Amasis MT Pro Black" panose="02040A04050005020304" pitchFamily="18" charset="0"/>
              </a:rPr>
              <a:t>memandang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Yesus</a:t>
            </a:r>
            <a:r>
              <a:rPr lang="en-ID" sz="2400" dirty="0">
                <a:latin typeface="Amasis MT Pro Black" panose="02040A04050005020304" pitchFamily="18" charset="0"/>
              </a:rPr>
              <a:t> dan </a:t>
            </a:r>
            <a:r>
              <a:rPr lang="en-ID" sz="2400" dirty="0" err="1">
                <a:latin typeface="Amasis MT Pro Black" panose="02040A04050005020304" pitchFamily="18" charset="0"/>
              </a:rPr>
              <a:t>mengisi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pikiran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kita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dengan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pengajaran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dari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Firman</a:t>
            </a:r>
            <a:r>
              <a:rPr lang="en-ID" sz="2400" dirty="0">
                <a:latin typeface="Amasis MT Pro Black" panose="02040A04050005020304" pitchFamily="18" charset="0"/>
              </a:rPr>
              <a:t>-Nya, </a:t>
            </a:r>
            <a:r>
              <a:rPr lang="en-ID" sz="2400" dirty="0" err="1">
                <a:latin typeface="Amasis MT Pro Black" panose="02040A04050005020304" pitchFamily="18" charset="0"/>
              </a:rPr>
              <a:t>kita</a:t>
            </a:r>
            <a:r>
              <a:rPr lang="en-ID" sz="2400" dirty="0">
                <a:latin typeface="Amasis MT Pro Black" panose="02040A04050005020304" pitchFamily="18" charset="0"/>
              </a:rPr>
              <a:t> menjadi </a:t>
            </a:r>
            <a:r>
              <a:rPr lang="en-ID" sz="2400" dirty="0" err="1">
                <a:latin typeface="Amasis MT Pro Black" panose="02040A04050005020304" pitchFamily="18" charset="0"/>
              </a:rPr>
              <a:t>semakin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serupa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dengan</a:t>
            </a:r>
            <a:r>
              <a:rPr lang="en-ID" sz="2400" dirty="0">
                <a:latin typeface="Amasis MT Pro Black" panose="02040A04050005020304" pitchFamily="18" charset="0"/>
              </a:rPr>
              <a:t> Dia. </a:t>
            </a:r>
            <a:r>
              <a:rPr lang="en-ID" sz="2400" dirty="0" err="1">
                <a:latin typeface="Amasis MT Pro Black" panose="02040A04050005020304" pitchFamily="18" charset="0"/>
              </a:rPr>
              <a:t>Diperlukan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waktu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bagi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tabiat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untuk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berkembang</a:t>
            </a:r>
            <a:r>
              <a:rPr lang="en-ID" sz="2400" dirty="0"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6767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6AA2DA-281A-4806-8977-D617AEAC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185774-6FC0-4B8D-A8DB-A88546889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0983" y="0"/>
            <a:ext cx="1863017" cy="6858000"/>
          </a:xfrm>
          <a:custGeom>
            <a:avLst/>
            <a:gdLst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57677 w 2632012"/>
              <a:gd name="connsiteY27" fmla="*/ 2548608 h 6858000"/>
              <a:gd name="connsiteX28" fmla="*/ 399465 w 2632012"/>
              <a:gd name="connsiteY28" fmla="*/ 2412506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399465 w 2632012"/>
              <a:gd name="connsiteY28" fmla="*/ 2412506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219615 w 2632012"/>
              <a:gd name="connsiteY23" fmla="*/ 5557777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08456 w 2632012"/>
              <a:gd name="connsiteY22" fmla="*/ 5878851 h 6858000"/>
              <a:gd name="connsiteX23" fmla="*/ 219615 w 2632012"/>
              <a:gd name="connsiteY23" fmla="*/ 5557777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632012" h="6858000">
                <a:moveTo>
                  <a:pt x="932173" y="1512545"/>
                </a:moveTo>
                <a:lnTo>
                  <a:pt x="932462" y="1512581"/>
                </a:lnTo>
                <a:lnTo>
                  <a:pt x="932378" y="1512599"/>
                </a:lnTo>
                <a:cubicBezTo>
                  <a:pt x="930618" y="1512681"/>
                  <a:pt x="930202" y="1512462"/>
                  <a:pt x="932173" y="1512545"/>
                </a:cubicBezTo>
                <a:close/>
                <a:moveTo>
                  <a:pt x="1207569" y="0"/>
                </a:moveTo>
                <a:lnTo>
                  <a:pt x="2632012" y="0"/>
                </a:lnTo>
                <a:lnTo>
                  <a:pt x="2632012" y="6858000"/>
                </a:lnTo>
                <a:lnTo>
                  <a:pt x="13514" y="6858000"/>
                </a:lnTo>
                <a:cubicBezTo>
                  <a:pt x="13399" y="6842943"/>
                  <a:pt x="13285" y="6827886"/>
                  <a:pt x="13170" y="6812829"/>
                </a:cubicBezTo>
                <a:cubicBezTo>
                  <a:pt x="12714" y="6794763"/>
                  <a:pt x="13524" y="6777517"/>
                  <a:pt x="20332" y="6760689"/>
                </a:cubicBezTo>
                <a:cubicBezTo>
                  <a:pt x="10828" y="6746468"/>
                  <a:pt x="7794" y="6733277"/>
                  <a:pt x="25596" y="6721251"/>
                </a:cubicBezTo>
                <a:cubicBezTo>
                  <a:pt x="24143" y="6683539"/>
                  <a:pt x="1631" y="6673595"/>
                  <a:pt x="22507" y="6650499"/>
                </a:cubicBezTo>
                <a:cubicBezTo>
                  <a:pt x="-25124" y="6620536"/>
                  <a:pt x="16765" y="6629253"/>
                  <a:pt x="22444" y="6604241"/>
                </a:cubicBezTo>
                <a:cubicBezTo>
                  <a:pt x="28668" y="6588866"/>
                  <a:pt x="29169" y="6574778"/>
                  <a:pt x="31867" y="6559984"/>
                </a:cubicBezTo>
                <a:cubicBezTo>
                  <a:pt x="4443" y="6566661"/>
                  <a:pt x="62924" y="6515664"/>
                  <a:pt x="38635" y="6515473"/>
                </a:cubicBezTo>
                <a:cubicBezTo>
                  <a:pt x="72259" y="6495428"/>
                  <a:pt x="29118" y="6488543"/>
                  <a:pt x="38467" y="6463736"/>
                </a:cubicBezTo>
                <a:cubicBezTo>
                  <a:pt x="50944" y="6451623"/>
                  <a:pt x="52742" y="6443270"/>
                  <a:pt x="38052" y="6432794"/>
                </a:cubicBezTo>
                <a:cubicBezTo>
                  <a:pt x="98939" y="6376824"/>
                  <a:pt x="58603" y="6351821"/>
                  <a:pt x="80445" y="6301309"/>
                </a:cubicBezTo>
                <a:cubicBezTo>
                  <a:pt x="103917" y="6257537"/>
                  <a:pt x="78836" y="6301310"/>
                  <a:pt x="138157" y="6257030"/>
                </a:cubicBezTo>
                <a:cubicBezTo>
                  <a:pt x="155187" y="6248574"/>
                  <a:pt x="166108" y="6186701"/>
                  <a:pt x="170419" y="6171255"/>
                </a:cubicBezTo>
                <a:cubicBezTo>
                  <a:pt x="174731" y="6155809"/>
                  <a:pt x="166522" y="6166390"/>
                  <a:pt x="164027" y="6164357"/>
                </a:cubicBezTo>
                <a:cubicBezTo>
                  <a:pt x="206228" y="6137678"/>
                  <a:pt x="184454" y="6121750"/>
                  <a:pt x="213309" y="6109331"/>
                </a:cubicBezTo>
                <a:cubicBezTo>
                  <a:pt x="224262" y="6067371"/>
                  <a:pt x="183175" y="5890445"/>
                  <a:pt x="208456" y="5878851"/>
                </a:cubicBezTo>
                <a:cubicBezTo>
                  <a:pt x="225886" y="5808435"/>
                  <a:pt x="192379" y="5574013"/>
                  <a:pt x="219615" y="5557777"/>
                </a:cubicBezTo>
                <a:lnTo>
                  <a:pt x="245711" y="5066230"/>
                </a:lnTo>
                <a:cubicBezTo>
                  <a:pt x="117719" y="4582016"/>
                  <a:pt x="230524" y="4647254"/>
                  <a:pt x="276721" y="4162848"/>
                </a:cubicBezTo>
                <a:lnTo>
                  <a:pt x="343082" y="3059377"/>
                </a:lnTo>
                <a:cubicBezTo>
                  <a:pt x="347947" y="2889121"/>
                  <a:pt x="364765" y="2862299"/>
                  <a:pt x="369630" y="2692043"/>
                </a:cubicBezTo>
                <a:cubicBezTo>
                  <a:pt x="369393" y="2690043"/>
                  <a:pt x="435560" y="2522082"/>
                  <a:pt x="435324" y="2520083"/>
                </a:cubicBezTo>
                <a:lnTo>
                  <a:pt x="482259" y="2336178"/>
                </a:lnTo>
                <a:cubicBezTo>
                  <a:pt x="516201" y="2267350"/>
                  <a:pt x="537443" y="2148254"/>
                  <a:pt x="569515" y="2091909"/>
                </a:cubicBezTo>
                <a:cubicBezTo>
                  <a:pt x="629286" y="2030534"/>
                  <a:pt x="622061" y="2045605"/>
                  <a:pt x="638163" y="1994147"/>
                </a:cubicBezTo>
                <a:cubicBezTo>
                  <a:pt x="633178" y="1967912"/>
                  <a:pt x="705417" y="1945185"/>
                  <a:pt x="737312" y="1871408"/>
                </a:cubicBezTo>
                <a:cubicBezTo>
                  <a:pt x="759407" y="1814663"/>
                  <a:pt x="795838" y="1856475"/>
                  <a:pt x="788501" y="1793826"/>
                </a:cubicBezTo>
                <a:cubicBezTo>
                  <a:pt x="796402" y="1792725"/>
                  <a:pt x="813276" y="1750182"/>
                  <a:pt x="819432" y="1746824"/>
                </a:cubicBezTo>
                <a:lnTo>
                  <a:pt x="843936" y="1697348"/>
                </a:lnTo>
                <a:cubicBezTo>
                  <a:pt x="847635" y="1681502"/>
                  <a:pt x="845709" y="1667584"/>
                  <a:pt x="846526" y="1659754"/>
                </a:cubicBezTo>
                <a:lnTo>
                  <a:pt x="873830" y="1628041"/>
                </a:lnTo>
                <a:lnTo>
                  <a:pt x="890626" y="1599883"/>
                </a:lnTo>
                <a:lnTo>
                  <a:pt x="921288" y="1579569"/>
                </a:lnTo>
                <a:cubicBezTo>
                  <a:pt x="921111" y="1565502"/>
                  <a:pt x="920933" y="1551436"/>
                  <a:pt x="920756" y="1537369"/>
                </a:cubicBezTo>
                <a:cubicBezTo>
                  <a:pt x="918173" y="1533598"/>
                  <a:pt x="943194" y="1519497"/>
                  <a:pt x="946290" y="1514308"/>
                </a:cubicBezTo>
                <a:lnTo>
                  <a:pt x="932462" y="1512581"/>
                </a:lnTo>
                <a:lnTo>
                  <a:pt x="940652" y="1510839"/>
                </a:lnTo>
                <a:cubicBezTo>
                  <a:pt x="944059" y="1509546"/>
                  <a:pt x="947769" y="1507347"/>
                  <a:pt x="950739" y="1503635"/>
                </a:cubicBezTo>
                <a:lnTo>
                  <a:pt x="966405" y="1439967"/>
                </a:lnTo>
                <a:cubicBezTo>
                  <a:pt x="966567" y="1437915"/>
                  <a:pt x="970755" y="1392639"/>
                  <a:pt x="973516" y="1389073"/>
                </a:cubicBezTo>
                <a:lnTo>
                  <a:pt x="986960" y="1351857"/>
                </a:lnTo>
                <a:lnTo>
                  <a:pt x="987761" y="1363479"/>
                </a:lnTo>
                <a:cubicBezTo>
                  <a:pt x="987046" y="1391389"/>
                  <a:pt x="991418" y="1341827"/>
                  <a:pt x="989043" y="1346093"/>
                </a:cubicBezTo>
                <a:lnTo>
                  <a:pt x="986960" y="1351857"/>
                </a:lnTo>
                <a:lnTo>
                  <a:pt x="985769" y="1334556"/>
                </a:lnTo>
                <a:cubicBezTo>
                  <a:pt x="983992" y="1300062"/>
                  <a:pt x="982872" y="1251835"/>
                  <a:pt x="982507" y="1216698"/>
                </a:cubicBezTo>
                <a:cubicBezTo>
                  <a:pt x="989105" y="1176777"/>
                  <a:pt x="968656" y="1115073"/>
                  <a:pt x="984836" y="1082381"/>
                </a:cubicBezTo>
                <a:cubicBezTo>
                  <a:pt x="976467" y="1067557"/>
                  <a:pt x="974466" y="1054191"/>
                  <a:pt x="993140" y="1043366"/>
                </a:cubicBezTo>
                <a:cubicBezTo>
                  <a:pt x="994613" y="1005627"/>
                  <a:pt x="972947" y="994211"/>
                  <a:pt x="995544" y="972540"/>
                </a:cubicBezTo>
                <a:cubicBezTo>
                  <a:pt x="1001437" y="952637"/>
                  <a:pt x="1021106" y="938879"/>
                  <a:pt x="1028500" y="923945"/>
                </a:cubicBezTo>
                <a:cubicBezTo>
                  <a:pt x="1032923" y="901661"/>
                  <a:pt x="1022511" y="861628"/>
                  <a:pt x="1022082" y="838835"/>
                </a:cubicBezTo>
                <a:cubicBezTo>
                  <a:pt x="1057150" y="821053"/>
                  <a:pt x="1014683" y="811325"/>
                  <a:pt x="1025925" y="787183"/>
                </a:cubicBezTo>
                <a:cubicBezTo>
                  <a:pt x="1039299" y="775919"/>
                  <a:pt x="1041738" y="767701"/>
                  <a:pt x="1027904" y="756272"/>
                </a:cubicBezTo>
                <a:cubicBezTo>
                  <a:pt x="1092931" y="704439"/>
                  <a:pt x="1063111" y="690611"/>
                  <a:pt x="1088796" y="641639"/>
                </a:cubicBezTo>
                <a:cubicBezTo>
                  <a:pt x="1115586" y="599503"/>
                  <a:pt x="1101832" y="585408"/>
                  <a:pt x="1164389" y="545140"/>
                </a:cubicBezTo>
                <a:cubicBezTo>
                  <a:pt x="1183904" y="515341"/>
                  <a:pt x="1212474" y="444932"/>
                  <a:pt x="1225321" y="413843"/>
                </a:cubicBezTo>
                <a:cubicBezTo>
                  <a:pt x="1235550" y="389613"/>
                  <a:pt x="1230254" y="392779"/>
                  <a:pt x="1241477" y="358607"/>
                </a:cubicBezTo>
                <a:cubicBezTo>
                  <a:pt x="1244505" y="325057"/>
                  <a:pt x="1241891" y="287714"/>
                  <a:pt x="1246119" y="254866"/>
                </a:cubicBezTo>
                <a:cubicBezTo>
                  <a:pt x="1250325" y="233178"/>
                  <a:pt x="1255354" y="194919"/>
                  <a:pt x="1266837" y="161517"/>
                </a:cubicBezTo>
                <a:cubicBezTo>
                  <a:pt x="1312077" y="135871"/>
                  <a:pt x="1280314" y="75805"/>
                  <a:pt x="1315021" y="54455"/>
                </a:cubicBezTo>
                <a:cubicBezTo>
                  <a:pt x="1325412" y="38765"/>
                  <a:pt x="1323873" y="23602"/>
                  <a:pt x="1319335" y="8880"/>
                </a:cubicBezTo>
                <a:lnTo>
                  <a:pt x="1316402" y="852"/>
                </a:lnTo>
                <a:lnTo>
                  <a:pt x="120756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77DE1-B150-E23C-4FF8-F7C9D82EF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22" y="638175"/>
            <a:ext cx="4691017" cy="6219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Meterai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inilah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ditempatkan</a:t>
            </a:r>
            <a:r>
              <a:rPr lang="en-ID" dirty="0">
                <a:latin typeface="Impact" panose="020B0806030902050204" pitchFamily="34" charset="0"/>
              </a:rPr>
              <a:t> pada DAHI,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sebuah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simbol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pikiran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Amasis MT Pro Black" panose="02040A04050005020304" pitchFamily="18" charset="0"/>
              </a:rPr>
              <a:t>Yesus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menghormati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kebebasan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kita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untuk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memilih</a:t>
            </a:r>
            <a:r>
              <a:rPr lang="en-ID" dirty="0">
                <a:latin typeface="Amasis MT Pro Black" panose="02040A040500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mengundang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membiarkan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membentuk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pikiran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Roh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Kudus-Nya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sehingga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dipindahkan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jangkar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Firman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Efesus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4:30].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D3B4FC-79F4-47D2-9D79-DA876E6AD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5741" y="2022496"/>
            <a:ext cx="3498410" cy="404393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FE856-618F-3D40-0D74-E859BEC57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4" r="15193" b="-2"/>
          <a:stretch/>
        </p:blipFill>
        <p:spPr>
          <a:xfrm>
            <a:off x="5262282" y="2183362"/>
            <a:ext cx="3268422" cy="3732941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EFF9196C-3887-4B80-8671-3CA6705C1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8907" y="5840356"/>
            <a:ext cx="772076" cy="452147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60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2E613C-6A9B-CC9D-73A1-8617A0527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1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C4549-07BC-7283-A0B7-9FD9E09E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3952875"/>
            <a:ext cx="8524875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Eras Demi ITC" panose="020B0805030504020804" pitchFamily="34" charset="0"/>
              </a:rPr>
              <a:t>Sebab</a:t>
            </a:r>
            <a:r>
              <a:rPr lang="en-ID" sz="3200" dirty="0">
                <a:latin typeface="Eras Demi ITC" panose="020B0805030504020804" pitchFamily="34" charset="0"/>
              </a:rPr>
              <a:t> orang </a:t>
            </a:r>
            <a:r>
              <a:rPr lang="en-ID" sz="3200" dirty="0" err="1">
                <a:latin typeface="Eras Demi ITC" panose="020B0805030504020804" pitchFamily="34" charset="0"/>
              </a:rPr>
              <a:t>beriman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adalah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mereka</a:t>
            </a:r>
            <a:r>
              <a:rPr lang="en-ID" sz="3200" dirty="0"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latin typeface="Eras Demi ITC" panose="020B0805030504020804" pitchFamily="34" charset="0"/>
              </a:rPr>
              <a:t>menuruti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perintah</a:t>
            </a:r>
            <a:r>
              <a:rPr lang="en-ID" sz="3200" dirty="0">
                <a:latin typeface="Eras Demi ITC" panose="020B0805030504020804" pitchFamily="34" charset="0"/>
              </a:rPr>
              <a:t> Allah dan yang </a:t>
            </a:r>
            <a:r>
              <a:rPr lang="en-ID" sz="3200" dirty="0" err="1">
                <a:latin typeface="Eras Demi ITC" panose="020B0805030504020804" pitchFamily="34" charset="0"/>
              </a:rPr>
              <a:t>termasuk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dalam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perintah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itu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adalah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perintah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keempat</a:t>
            </a:r>
            <a:r>
              <a:rPr lang="en-ID" sz="3200" dirty="0">
                <a:latin typeface="Eras Demi ITC" panose="020B0805030504020804" pitchFamily="34" charset="0"/>
              </a:rPr>
              <a:t>, Hari </a:t>
            </a:r>
            <a:r>
              <a:rPr lang="en-ID" sz="3200" dirty="0" err="1">
                <a:latin typeface="Eras Demi ITC" panose="020B0805030504020804" pitchFamily="34" charset="0"/>
              </a:rPr>
              <a:t>Sabat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satu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perintah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diubah</a:t>
            </a:r>
            <a:r>
              <a:rPr lang="en-ID" sz="3200" dirty="0">
                <a:latin typeface="Gill Sans Nova Cond Ultra Bold" panose="020B0B04020104020203" pitchFamily="34" charset="0"/>
              </a:rPr>
              <a:t> oleh </a:t>
            </a:r>
            <a:r>
              <a:rPr lang="en-ID" sz="3200" dirty="0" err="1">
                <a:latin typeface="Gill Sans Nova Cond Ultra Bold" panose="020B0B04020104020203" pitchFamily="34" charset="0"/>
              </a:rPr>
              <a:t>kuasa</a:t>
            </a:r>
            <a:r>
              <a:rPr lang="en-ID" sz="3200" dirty="0">
                <a:latin typeface="Gill Sans Nova Cond Ultra Bold" panose="020B0B04020104020203" pitchFamily="34" charset="0"/>
              </a:rPr>
              <a:t> </a:t>
            </a:r>
            <a:r>
              <a:rPr lang="en-ID" sz="3200" dirty="0" err="1">
                <a:latin typeface="Gill Sans Nova Cond Ultra Bold" panose="020B0B04020104020203" pitchFamily="34" charset="0"/>
              </a:rPr>
              <a:t>binatang</a:t>
            </a:r>
            <a:r>
              <a:rPr lang="en-ID" sz="3200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7049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523D3-86B1-87F8-0F72-A8937D9F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6E8FE-F670-1210-E197-FDE805F86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49B4C-3E4F-8C7B-8C7F-8AA5CF26BE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FEB89DB-5280-C42A-D106-EDD69E60E523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7CBC65-9103-8B36-FD03-BB1C101B0A78}"/>
              </a:ext>
            </a:extLst>
          </p:cNvPr>
          <p:cNvSpPr/>
          <p:nvPr/>
        </p:nvSpPr>
        <p:spPr>
          <a:xfrm>
            <a:off x="356026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14AAF-0AB1-13D9-1054-370256589F1C}"/>
              </a:ext>
            </a:extLst>
          </p:cNvPr>
          <p:cNvSpPr/>
          <p:nvPr/>
        </p:nvSpPr>
        <p:spPr>
          <a:xfrm>
            <a:off x="341736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120A92-CECA-394E-CC87-7C40D818201F}"/>
              </a:ext>
            </a:extLst>
          </p:cNvPr>
          <p:cNvSpPr/>
          <p:nvPr/>
        </p:nvSpPr>
        <p:spPr>
          <a:xfrm>
            <a:off x="360788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A04F72-9622-AB5F-0120-180866DAE7C0}"/>
              </a:ext>
            </a:extLst>
          </p:cNvPr>
          <p:cNvSpPr/>
          <p:nvPr/>
        </p:nvSpPr>
        <p:spPr>
          <a:xfrm>
            <a:off x="341462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DF6C26-4320-1378-4F26-C5A61F493F13}"/>
              </a:ext>
            </a:extLst>
          </p:cNvPr>
          <p:cNvSpPr/>
          <p:nvPr/>
        </p:nvSpPr>
        <p:spPr>
          <a:xfrm>
            <a:off x="341462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63C0C-8C5B-35B6-73F3-B004015D1FEB}"/>
              </a:ext>
            </a:extLst>
          </p:cNvPr>
          <p:cNvSpPr txBox="1"/>
          <p:nvPr/>
        </p:nvSpPr>
        <p:spPr>
          <a:xfrm>
            <a:off x="1076325" y="1304709"/>
            <a:ext cx="751864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Injil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palsu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masuk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gereja</a:t>
            </a:r>
            <a:r>
              <a:rPr lang="en-ID" sz="2400" dirty="0">
                <a:latin typeface="Impact" panose="020B0806030902050204" pitchFamily="34" charset="0"/>
              </a:rPr>
              <a:t>, dan </a:t>
            </a:r>
            <a:r>
              <a:rPr lang="en-ID" sz="2400" dirty="0" err="1">
                <a:latin typeface="Impact" panose="020B0806030902050204" pitchFamily="34" charset="0"/>
              </a:rPr>
              <a:t>membelokkan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Firman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00CF96-1182-C4C5-0035-6471A5A38130}"/>
              </a:ext>
            </a:extLst>
          </p:cNvPr>
          <p:cNvSpPr txBox="1"/>
          <p:nvPr/>
        </p:nvSpPr>
        <p:spPr>
          <a:xfrm>
            <a:off x="1076325" y="2430222"/>
            <a:ext cx="7518647" cy="83099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Melalui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agen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manusia</a:t>
            </a:r>
            <a:r>
              <a:rPr lang="en-ID" sz="2400" dirty="0">
                <a:latin typeface="Impact" panose="020B0806030902050204" pitchFamily="34" charset="0"/>
              </a:rPr>
              <a:t>, Iblis </a:t>
            </a:r>
            <a:r>
              <a:rPr lang="en-ID" sz="2400" dirty="0" err="1">
                <a:latin typeface="Impact" panose="020B0806030902050204" pitchFamily="34" charset="0"/>
              </a:rPr>
              <a:t>bekerja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keras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mencapai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tujuannya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DE3A5-3A90-01E8-D0BE-8FB02AFB19B3}"/>
              </a:ext>
            </a:extLst>
          </p:cNvPr>
          <p:cNvSpPr txBox="1"/>
          <p:nvPr/>
        </p:nvSpPr>
        <p:spPr>
          <a:xfrm>
            <a:off x="1076325" y="3488652"/>
            <a:ext cx="7518648" cy="830997"/>
          </a:xfrm>
          <a:prstGeom prst="rect">
            <a:avLst/>
          </a:prstGeom>
          <a:solidFill>
            <a:srgbClr val="F1EFA9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Meskipun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tahu</a:t>
            </a:r>
            <a:r>
              <a:rPr lang="en-ID" sz="2400" dirty="0">
                <a:latin typeface="Impact" panose="020B0806030902050204" pitchFamily="34" charset="0"/>
              </a:rPr>
              <a:t> detail </a:t>
            </a:r>
            <a:r>
              <a:rPr lang="en-ID" sz="2400" dirty="0" err="1">
                <a:latin typeface="Impact" panose="020B0806030902050204" pitchFamily="34" charset="0"/>
              </a:rPr>
              <a:t>tentang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apa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datang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siap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apa</a:t>
            </a:r>
            <a:r>
              <a:rPr lang="en-ID" sz="2400" dirty="0">
                <a:latin typeface="Impact" panose="020B0806030902050204" pitchFamily="34" charset="0"/>
              </a:rPr>
              <a:t> pun yang </a:t>
            </a:r>
            <a:r>
              <a:rPr lang="en-ID" sz="2400" dirty="0" err="1">
                <a:latin typeface="Impact" panose="020B0806030902050204" pitchFamily="34" charset="0"/>
              </a:rPr>
              <a:t>datang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2DAE3C-87C7-1F42-DA25-61D4E80B3A8A}"/>
              </a:ext>
            </a:extLst>
          </p:cNvPr>
          <p:cNvSpPr txBox="1"/>
          <p:nvPr/>
        </p:nvSpPr>
        <p:spPr>
          <a:xfrm>
            <a:off x="1076325" y="4629961"/>
            <a:ext cx="7518648" cy="830997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Setan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mencoba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melemahkan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otoritas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menyerang</a:t>
            </a:r>
            <a:r>
              <a:rPr lang="en-ID" sz="2400" dirty="0">
                <a:latin typeface="Impact" panose="020B0806030902050204" pitchFamily="34" charset="0"/>
              </a:rPr>
              <a:t> inti </a:t>
            </a:r>
            <a:r>
              <a:rPr lang="en-ID" sz="2400" dirty="0" err="1">
                <a:latin typeface="Impact" panose="020B0806030902050204" pitchFamily="34" charset="0"/>
              </a:rPr>
              <a:t>penyembahan</a:t>
            </a:r>
            <a:r>
              <a:rPr lang="en-ID" sz="2400" dirty="0">
                <a:latin typeface="Impact" panose="020B0806030902050204" pitchFamily="34" charset="0"/>
              </a:rPr>
              <a:t>; </a:t>
            </a:r>
            <a:r>
              <a:rPr lang="en-ID" sz="2400" dirty="0" err="1">
                <a:latin typeface="Impact" panose="020B0806030902050204" pitchFamily="34" charset="0"/>
              </a:rPr>
              <a:t>yaitu</a:t>
            </a:r>
            <a:r>
              <a:rPr lang="en-ID" sz="2400" dirty="0">
                <a:latin typeface="Impact" panose="020B0806030902050204" pitchFamily="34" charset="0"/>
              </a:rPr>
              <a:t>, HARI SABAT.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A7287F-545D-E76B-012F-3010B02469A4}"/>
              </a:ext>
            </a:extLst>
          </p:cNvPr>
          <p:cNvSpPr txBox="1"/>
          <p:nvPr/>
        </p:nvSpPr>
        <p:spPr>
          <a:xfrm>
            <a:off x="1076325" y="5815286"/>
            <a:ext cx="7518648" cy="492443"/>
          </a:xfrm>
          <a:prstGeom prst="rect">
            <a:avLst/>
          </a:prstGeom>
          <a:solidFill>
            <a:srgbClr val="CC0412"/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menghormati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kebebasan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memilih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6208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AAE27F-5A12-AE07-E9B8-F3D78E8E4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302894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rgbClr val="FFFF00"/>
                </a:solidFill>
                <a:latin typeface="Impact" panose="020B0806030902050204" pitchFamily="34" charset="0"/>
              </a:rPr>
              <a:t>LUKA MEMATIKAN</a:t>
            </a:r>
            <a:br>
              <a:rPr lang="nn-NO" sz="3500" dirty="0">
                <a:solidFill>
                  <a:srgbClr val="FFFFFF"/>
                </a:solidFill>
              </a:rPr>
            </a:br>
            <a:r>
              <a:rPr lang="nn-NO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11 Juni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AF2E2-DB30-8A1F-E076-69763DCBA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609" y="4410369"/>
            <a:ext cx="6962776" cy="2246769"/>
          </a:xfrm>
          <a:solidFill>
            <a:srgbClr val="002060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Periode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42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bulan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waktu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sama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1.260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hari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nubuatan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3½ masa [Wahyu 12:6,14 dan Daniel 7:25].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periode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waktu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panjang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yaitu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1.260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thn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literal.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54F17-D0C9-8C39-AB73-AEB622AEFA99}"/>
              </a:ext>
            </a:extLst>
          </p:cNvPr>
          <p:cNvSpPr txBox="1"/>
          <p:nvPr/>
        </p:nvSpPr>
        <p:spPr>
          <a:xfrm>
            <a:off x="247648" y="1885279"/>
            <a:ext cx="61531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Wahyu 13:5</a:t>
            </a:r>
            <a:r>
              <a:rPr lang="en-ID" sz="2800" dirty="0">
                <a:latin typeface="Franklin Gothic Demi Cond" panose="020B0706030402020204" pitchFamily="34" charset="0"/>
              </a:rPr>
              <a:t> "Dan </a:t>
            </a:r>
            <a:r>
              <a:rPr lang="en-ID" sz="2800" dirty="0" err="1">
                <a:latin typeface="Franklin Gothic Demi Cond" panose="020B0706030402020204" pitchFamily="34" charset="0"/>
              </a:rPr>
              <a:t>kepada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binatang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itu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diberikan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mulut</a:t>
            </a:r>
            <a:r>
              <a:rPr lang="en-ID" sz="2800" dirty="0">
                <a:latin typeface="Franklin Gothic Demi Cond" panose="020B0706030402020204" pitchFamily="34" charset="0"/>
              </a:rPr>
              <a:t>, yang </a:t>
            </a:r>
            <a:r>
              <a:rPr lang="en-ID" sz="2800" dirty="0" err="1">
                <a:latin typeface="Franklin Gothic Demi Cond" panose="020B0706030402020204" pitchFamily="34" charset="0"/>
              </a:rPr>
              <a:t>penuh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kesombongan</a:t>
            </a:r>
            <a:r>
              <a:rPr lang="en-ID" sz="2800" dirty="0"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latin typeface="Franklin Gothic Demi Cond" panose="020B0706030402020204" pitchFamily="34" charset="0"/>
              </a:rPr>
              <a:t>hujat</a:t>
            </a:r>
            <a:r>
              <a:rPr lang="en-ID" sz="2800" dirty="0">
                <a:latin typeface="Franklin Gothic Demi Cond" panose="020B0706030402020204" pitchFamily="34" charset="0"/>
              </a:rPr>
              <a:t>; </a:t>
            </a:r>
            <a:r>
              <a:rPr lang="en-ID" sz="2800" dirty="0" err="1">
                <a:latin typeface="Franklin Gothic Demi Cond" panose="020B0706030402020204" pitchFamily="34" charset="0"/>
              </a:rPr>
              <a:t>kepadanya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diberikan</a:t>
            </a:r>
            <a:r>
              <a:rPr lang="en-ID" sz="2800" dirty="0">
                <a:latin typeface="Franklin Gothic Demi Cond" panose="020B0706030402020204" pitchFamily="34" charset="0"/>
              </a:rPr>
              <a:t> juga </a:t>
            </a:r>
            <a:r>
              <a:rPr lang="en-ID" sz="2800" dirty="0" err="1">
                <a:latin typeface="Franklin Gothic Demi Cond" panose="020B0706030402020204" pitchFamily="34" charset="0"/>
              </a:rPr>
              <a:t>kuasa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untuk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melakukannya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empat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puluh</a:t>
            </a:r>
            <a:r>
              <a:rPr lang="en-ID" sz="2800" dirty="0">
                <a:latin typeface="Franklin Gothic Demi Cond" panose="020B0706030402020204" pitchFamily="34" charset="0"/>
              </a:rPr>
              <a:t> dua </a:t>
            </a:r>
            <a:r>
              <a:rPr lang="en-ID" sz="2800" dirty="0" err="1">
                <a:latin typeface="Franklin Gothic Demi Cond" panose="020B0706030402020204" pitchFamily="34" charset="0"/>
              </a:rPr>
              <a:t>bulan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lamanya</a:t>
            </a:r>
            <a:r>
              <a:rPr lang="en-ID" sz="2800" dirty="0">
                <a:latin typeface="Franklin Gothic Demi Cond" panose="020B0706030402020204" pitchFamily="34" charset="0"/>
              </a:rPr>
              <a:t>".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06151-CBAC-4D75-1F09-56A37E9E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1533799"/>
            <a:ext cx="2355862" cy="2355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869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56C3F-F84C-A78D-48F7-7AD2F9918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54" r="22870" b="1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B158E-643F-CE4A-71F4-6C8D14FDF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485775"/>
            <a:ext cx="5724526" cy="61341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Pada </a:t>
            </a:r>
            <a:r>
              <a:rPr lang="en-ID" dirty="0" err="1">
                <a:latin typeface="Impact" panose="020B0806030902050204" pitchFamily="34" charset="0"/>
              </a:rPr>
              <a:t>abad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keempat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Kaisar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Romawi</a:t>
            </a:r>
            <a:r>
              <a:rPr lang="en-ID" dirty="0">
                <a:latin typeface="Eras Demi ITC" panose="020B0805030504020804" pitchFamily="34" charset="0"/>
              </a:rPr>
              <a:t> Konstantin </a:t>
            </a:r>
            <a:r>
              <a:rPr lang="en-ID" dirty="0" err="1">
                <a:latin typeface="Eras Demi ITC" panose="020B0805030504020804" pitchFamily="34" charset="0"/>
              </a:rPr>
              <a:t>melegalkan</a:t>
            </a:r>
            <a:r>
              <a:rPr lang="en-ID" dirty="0">
                <a:latin typeface="Eras Demi ITC" panose="020B0805030504020804" pitchFamily="34" charset="0"/>
              </a:rPr>
              <a:t> agama Kristen di </a:t>
            </a:r>
            <a:r>
              <a:rPr lang="en-ID" dirty="0" err="1">
                <a:latin typeface="Eras Demi ITC" panose="020B0805030504020804" pitchFamily="34" charset="0"/>
              </a:rPr>
              <a:t>seluruh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kekaisaran</a:t>
            </a:r>
            <a:r>
              <a:rPr lang="en-ID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Ketika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memindahkan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ibu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kotanya</a:t>
            </a:r>
            <a:r>
              <a:rPr lang="en-ID" dirty="0">
                <a:latin typeface="Berlin Sans FB" panose="020E0602020502020306" pitchFamily="34" charset="0"/>
              </a:rPr>
              <a:t> pada </a:t>
            </a:r>
            <a:r>
              <a:rPr lang="en-ID" dirty="0" err="1">
                <a:latin typeface="Berlin Sans FB" panose="020E0602020502020306" pitchFamily="34" charset="0"/>
              </a:rPr>
              <a:t>tahun</a:t>
            </a:r>
            <a:r>
              <a:rPr lang="en-ID" dirty="0">
                <a:latin typeface="Berlin Sans FB" panose="020E0602020502020306" pitchFamily="34" charset="0"/>
              </a:rPr>
              <a:t> 330 M </a:t>
            </a:r>
            <a:r>
              <a:rPr lang="en-ID" dirty="0" err="1">
                <a:latin typeface="Berlin Sans FB" panose="020E0602020502020306" pitchFamily="34" charset="0"/>
              </a:rPr>
              <a:t>ke</a:t>
            </a:r>
            <a:r>
              <a:rPr lang="en-ID" dirty="0">
                <a:latin typeface="Berlin Sans FB" panose="020E0602020502020306" pitchFamily="34" charset="0"/>
              </a:rPr>
              <a:t> Byzantium </a:t>
            </a:r>
            <a:r>
              <a:rPr lang="en-ID" dirty="0" err="1">
                <a:latin typeface="Berlin Sans FB" panose="020E0602020502020306" pitchFamily="34" charset="0"/>
              </a:rPr>
              <a:t>untuk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menyatukan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bagian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timur</a:t>
            </a:r>
            <a:r>
              <a:rPr lang="en-ID" dirty="0">
                <a:latin typeface="Berlin Sans FB" panose="020E0602020502020306" pitchFamily="34" charset="0"/>
              </a:rPr>
              <a:t> dan barat </a:t>
            </a:r>
            <a:r>
              <a:rPr lang="en-ID" dirty="0" err="1">
                <a:latin typeface="Berlin Sans FB" panose="020E0602020502020306" pitchFamily="34" charset="0"/>
              </a:rPr>
              <a:t>kekaisarannya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hal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meninggalkan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kekosongan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kepemimpinan</a:t>
            </a:r>
            <a:r>
              <a:rPr lang="en-ID" dirty="0">
                <a:latin typeface="Berlin Sans FB" panose="020E0602020502020306" pitchFamily="34" charset="0"/>
              </a:rPr>
              <a:t> di Roma. </a:t>
            </a:r>
          </a:p>
          <a:p>
            <a:pPr marL="0" indent="0">
              <a:buNone/>
            </a:pPr>
            <a:r>
              <a:rPr lang="en-ID" dirty="0">
                <a:latin typeface="Amasis MT Pro Black" panose="02040A04050005020304" pitchFamily="18" charset="0"/>
              </a:rPr>
              <a:t>Paus </a:t>
            </a:r>
            <a:r>
              <a:rPr lang="en-ID" dirty="0" err="1">
                <a:latin typeface="Amasis MT Pro Black" panose="02040A04050005020304" pitchFamily="18" charset="0"/>
              </a:rPr>
              <a:t>kemudian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mengisi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kekosongan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ini</a:t>
            </a:r>
            <a:r>
              <a:rPr lang="en-ID" dirty="0">
                <a:latin typeface="Amasis MT Pro Black" panose="02040A04050005020304" pitchFamily="18" charset="0"/>
              </a:rPr>
              <a:t>. </a:t>
            </a:r>
            <a:r>
              <a:rPr lang="en-ID" dirty="0" err="1">
                <a:latin typeface="Congenial SemiBold" panose="02000503040000020004" pitchFamily="2" charset="0"/>
              </a:rPr>
              <a:t>Dia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tidak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hanya</a:t>
            </a:r>
            <a:r>
              <a:rPr lang="en-ID" dirty="0">
                <a:latin typeface="Congenial SemiBold" panose="02000503040000020004" pitchFamily="2" charset="0"/>
              </a:rPr>
              <a:t> menjadi </a:t>
            </a:r>
            <a:r>
              <a:rPr lang="en-ID" dirty="0" err="1">
                <a:latin typeface="Congenial SemiBold" panose="02000503040000020004" pitchFamily="2" charset="0"/>
              </a:rPr>
              <a:t>pemimpin</a:t>
            </a:r>
            <a:r>
              <a:rPr lang="en-ID" dirty="0">
                <a:latin typeface="Congenial SemiBold" panose="02000503040000020004" pitchFamily="2" charset="0"/>
              </a:rPr>
              <a:t> agama yang </a:t>
            </a:r>
            <a:r>
              <a:rPr lang="en-ID" dirty="0" err="1">
                <a:latin typeface="Congenial SemiBold" panose="02000503040000020004" pitchFamily="2" charset="0"/>
              </a:rPr>
              <a:t>kuat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tetapi</a:t>
            </a:r>
            <a:r>
              <a:rPr lang="en-ID" dirty="0">
                <a:latin typeface="Congenial SemiBold" panose="02000503040000020004" pitchFamily="2" charset="0"/>
              </a:rPr>
              <a:t> juga </a:t>
            </a:r>
            <a:r>
              <a:rPr lang="en-ID" dirty="0" err="1">
                <a:latin typeface="Congenial SemiBold" panose="02000503040000020004" pitchFamily="2" charset="0"/>
              </a:rPr>
              <a:t>kekuatan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politik</a:t>
            </a:r>
            <a:r>
              <a:rPr lang="en-ID" dirty="0">
                <a:latin typeface="Congenial SemiBold" panose="02000503040000020004" pitchFamily="2" charset="0"/>
              </a:rPr>
              <a:t> yang </a:t>
            </a:r>
            <a:r>
              <a:rPr lang="en-ID" dirty="0" err="1">
                <a:latin typeface="Congenial SemiBold" panose="02000503040000020004" pitchFamily="2" charset="0"/>
              </a:rPr>
              <a:t>harus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diperhitungkan</a:t>
            </a:r>
            <a:r>
              <a:rPr lang="en-ID" dirty="0">
                <a:latin typeface="Congenial SemiBold" panose="02000503040000020004" pitchFamily="2" charset="0"/>
              </a:rPr>
              <a:t> di </a:t>
            </a:r>
            <a:r>
              <a:rPr lang="en-ID" dirty="0" err="1">
                <a:latin typeface="Congenial SemiBold" panose="02000503040000020004" pitchFamily="2" charset="0"/>
              </a:rPr>
              <a:t>Eropa</a:t>
            </a:r>
            <a:r>
              <a:rPr lang="en-ID" dirty="0">
                <a:latin typeface="Congenial SemiBold" panose="0200050304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560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ED186-E8C3-FD95-606C-FDC1FEEE2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82" y="401978"/>
            <a:ext cx="5238028" cy="6042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Pada </a:t>
            </a:r>
            <a:r>
              <a:rPr lang="en-ID" dirty="0" err="1">
                <a:latin typeface="Impact" panose="020B0806030902050204" pitchFamily="34" charset="0"/>
              </a:rPr>
              <a:t>tahun</a:t>
            </a:r>
            <a:r>
              <a:rPr lang="en-ID" dirty="0">
                <a:latin typeface="Impact" panose="020B0806030902050204" pitchFamily="34" charset="0"/>
              </a:rPr>
              <a:t> 538 M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>
                <a:latin typeface="Gill Sans Nova Ultra Bold" panose="020B0B02020104020203" pitchFamily="34" charset="0"/>
              </a:rPr>
              <a:t>Justinian,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kaisar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Romawi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Amasis MT Pro Black" panose="02040A04050005020304" pitchFamily="18" charset="0"/>
              </a:rPr>
              <a:t>secara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resmi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memberikan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uskup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Romawi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peran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sebagai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pembela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iman</a:t>
            </a:r>
            <a:r>
              <a:rPr lang="en-ID" dirty="0">
                <a:latin typeface="Amasis MT Pro Black" panose="02040A040500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Sejak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gereja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abad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pertengahan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memberikan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pengaruh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besar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tahun</a:t>
            </a:r>
            <a:r>
              <a:rPr lang="en-ID" dirty="0">
                <a:latin typeface="Franklin Gothic Medium Cond" panose="020B0606030402020204" pitchFamily="34" charset="0"/>
              </a:rPr>
              <a:t> 538 M </a:t>
            </a:r>
            <a:r>
              <a:rPr lang="en-ID" dirty="0" err="1">
                <a:latin typeface="Franklin Gothic Medium Cond" panose="020B0606030402020204" pitchFamily="34" charset="0"/>
              </a:rPr>
              <a:t>sampai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tahun</a:t>
            </a:r>
            <a:r>
              <a:rPr lang="en-ID" dirty="0">
                <a:latin typeface="Franklin Gothic Medium Cond" panose="020B0606030402020204" pitchFamily="34" charset="0"/>
              </a:rPr>
              <a:t> 1798 M, </a:t>
            </a:r>
            <a:r>
              <a:rPr lang="en-ID" dirty="0">
                <a:latin typeface="Franklin Gothic Demi Cond" panose="020B0706030402020204" pitchFamily="34" charset="0"/>
              </a:rPr>
              <a:t>pada </a:t>
            </a:r>
            <a:r>
              <a:rPr lang="en-ID" dirty="0" err="1">
                <a:latin typeface="Franklin Gothic Demi Cond" panose="020B0706030402020204" pitchFamily="34" charset="0"/>
              </a:rPr>
              <a:t>periode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waktu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penganiayaan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terhadap</a:t>
            </a:r>
            <a:r>
              <a:rPr lang="en-ID" dirty="0">
                <a:latin typeface="Franklin Gothic Demi Cond" panose="020B0706030402020204" pitchFamily="34" charset="0"/>
              </a:rPr>
              <a:t> orang Kristen </a:t>
            </a:r>
            <a:r>
              <a:rPr lang="en-ID" dirty="0" err="1">
                <a:latin typeface="Franklin Gothic Demi Cond" panose="020B0706030402020204" pitchFamily="34" charset="0"/>
              </a:rPr>
              <a:t>begitu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mengerikan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>
                <a:latin typeface="Bernard MT Condensed" panose="02050806060905020404" pitchFamily="18" charset="0"/>
              </a:rPr>
              <a:t>Pada </a:t>
            </a:r>
            <a:r>
              <a:rPr lang="en-ID" dirty="0" err="1">
                <a:latin typeface="Bernard MT Condensed" panose="02050806060905020404" pitchFamily="18" charset="0"/>
              </a:rPr>
              <a:t>tahun</a:t>
            </a:r>
            <a:r>
              <a:rPr lang="en-ID" dirty="0">
                <a:latin typeface="Bernard MT Condensed" panose="02050806060905020404" pitchFamily="18" charset="0"/>
              </a:rPr>
              <a:t> 1488 M, </a:t>
            </a:r>
            <a:r>
              <a:rPr lang="en-ID" dirty="0" err="1">
                <a:latin typeface="Bernard MT Condensed" panose="02050806060905020404" pitchFamily="18" charset="0"/>
              </a:rPr>
              <a:t>kaum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Waldensia</a:t>
            </a:r>
            <a:r>
              <a:rPr lang="en-ID" dirty="0">
                <a:latin typeface="Bernard MT Condensed" panose="02050806060905020404" pitchFamily="18" charset="0"/>
              </a:rPr>
              <a:t> di Lembah </a:t>
            </a:r>
            <a:r>
              <a:rPr lang="en-ID" dirty="0" err="1">
                <a:latin typeface="Bernard MT Condensed" panose="02050806060905020404" pitchFamily="18" charset="0"/>
              </a:rPr>
              <a:t>Loyse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dibunuh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secara</a:t>
            </a:r>
            <a:r>
              <a:rPr lang="en-ID" dirty="0">
                <a:latin typeface="Bernard MT Condensed" panose="02050806060905020404" pitchFamily="18" charset="0"/>
              </a:rPr>
              <a:t> brutal oleh </a:t>
            </a:r>
            <a:r>
              <a:rPr lang="en-ID" dirty="0" err="1">
                <a:latin typeface="Bernard MT Condensed" panose="02050806060905020404" pitchFamily="18" charset="0"/>
              </a:rPr>
              <a:t>Gereja</a:t>
            </a:r>
            <a:r>
              <a:rPr lang="en-ID" dirty="0">
                <a:latin typeface="Bernard MT Condensed" panose="02050806060905020404" pitchFamily="18" charset="0"/>
              </a:rPr>
              <a:t> Roma </a:t>
            </a:r>
            <a:r>
              <a:rPr lang="en-ID" dirty="0" err="1">
                <a:latin typeface="Bernard MT Condensed" panose="02050806060905020404" pitchFamily="18" charset="0"/>
              </a:rPr>
              <a:t>karena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iman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mereka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1B1F03-0F50-4BBD-666B-0E2C6AEDB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" r="2736" b="3"/>
          <a:stretch/>
        </p:blipFill>
        <p:spPr>
          <a:xfrm>
            <a:off x="5467350" y="1399318"/>
            <a:ext cx="3403168" cy="453755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8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444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C7FC1-BFCE-821C-0340-8A69A42E8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87" b="5772"/>
          <a:stretch/>
        </p:blipFill>
        <p:spPr>
          <a:xfrm>
            <a:off x="20" y="11"/>
            <a:ext cx="9143980" cy="36575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7F473-059C-B69E-5F3D-E480D2B3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3571875"/>
            <a:ext cx="8267700" cy="32861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Amasis MT Pro Black" panose="02040A04050005020304" pitchFamily="18" charset="0"/>
              </a:rPr>
              <a:t>Gelombang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penganiayaan</a:t>
            </a:r>
            <a:r>
              <a:rPr lang="en-ID" sz="2400" dirty="0">
                <a:latin typeface="Amasis MT Pro Black" panose="02040A04050005020304" pitchFamily="18" charset="0"/>
              </a:rPr>
              <a:t> lain </a:t>
            </a:r>
            <a:r>
              <a:rPr lang="en-ID" sz="2400" dirty="0" err="1">
                <a:latin typeface="Amasis MT Pro Black" panose="02040A04050005020304" pitchFamily="18" charset="0"/>
              </a:rPr>
              <a:t>datang</a:t>
            </a:r>
            <a:r>
              <a:rPr lang="en-ID" sz="2400" dirty="0">
                <a:latin typeface="Amasis MT Pro Black" panose="02040A04050005020304" pitchFamily="18" charset="0"/>
              </a:rPr>
              <a:t> pada </a:t>
            </a:r>
            <a:r>
              <a:rPr lang="en-ID" sz="2400" dirty="0" err="1">
                <a:latin typeface="Amasis MT Pro Black" panose="02040A04050005020304" pitchFamily="18" charset="0"/>
              </a:rPr>
              <a:t>abad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ketujuh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belas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ketika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pangeran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Savoy </a:t>
            </a:r>
            <a:r>
              <a:rPr lang="en-ID" sz="2400" dirty="0" err="1">
                <a:latin typeface="Impact" panose="020B0806030902050204" pitchFamily="34" charset="0"/>
              </a:rPr>
              <a:t>mengirim</a:t>
            </a:r>
            <a:r>
              <a:rPr lang="en-ID" sz="2400" dirty="0">
                <a:latin typeface="Impact" panose="020B0806030902050204" pitchFamily="34" charset="0"/>
              </a:rPr>
              <a:t> 8.000 </a:t>
            </a:r>
            <a:r>
              <a:rPr lang="en-ID" sz="2400" dirty="0" err="1">
                <a:latin typeface="Impact" panose="020B0806030902050204" pitchFamily="34" charset="0"/>
              </a:rPr>
              <a:t>tentara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</a:t>
            </a:r>
            <a:r>
              <a:rPr lang="en-ID" sz="2400" dirty="0">
                <a:latin typeface="Impact" panose="020B0806030902050204" pitchFamily="34" charset="0"/>
              </a:rPr>
              <a:t> wilayah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menuntut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penduduk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setempat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menempatkan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pasukannya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rumah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apa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minta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strategi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dirty="0">
                <a:latin typeface="Franklin Gothic Medium Cond" panose="020B0606030402020204" pitchFamily="34" charset="0"/>
              </a:rPr>
              <a:t> para </a:t>
            </a:r>
            <a:r>
              <a:rPr lang="en-ID" sz="2400" dirty="0" err="1">
                <a:latin typeface="Franklin Gothic Medium Cond" panose="020B0606030402020204" pitchFamily="34" charset="0"/>
              </a:rPr>
              <a:t>prajurit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akses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mudah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korban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. Pada </a:t>
            </a:r>
            <a:r>
              <a:rPr lang="en-ID" sz="2400" dirty="0" err="1">
                <a:latin typeface="Franklin Gothic Medium Cond" panose="020B0606030402020204" pitchFamily="34" charset="0"/>
              </a:rPr>
              <a:t>tanggal</a:t>
            </a:r>
            <a:r>
              <a:rPr lang="en-ID" sz="2400" dirty="0">
                <a:latin typeface="Franklin Gothic Medium Cond" panose="020B0606030402020204" pitchFamily="34" charset="0"/>
              </a:rPr>
              <a:t> 24 April 1655, </a:t>
            </a:r>
            <a:r>
              <a:rPr lang="en-ID" sz="2400" dirty="0" err="1">
                <a:latin typeface="Franklin Gothic Medium Cond" panose="020B0606030402020204" pitchFamily="34" charset="0"/>
              </a:rPr>
              <a:t>pukul</a:t>
            </a:r>
            <a:r>
              <a:rPr lang="en-ID" sz="2400" dirty="0">
                <a:latin typeface="Franklin Gothic Medium Cond" panose="020B0606030402020204" pitchFamily="34" charset="0"/>
              </a:rPr>
              <a:t> 04.00 </a:t>
            </a:r>
            <a:r>
              <a:rPr lang="en-ID" sz="2400" dirty="0" err="1">
                <a:latin typeface="Franklin Gothic Medium Cond" panose="020B0606030402020204" pitchFamily="34" charset="0"/>
              </a:rPr>
              <a:t>pagi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sebuah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sinyal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diberikan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memulai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pembantaian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>
                <a:latin typeface="Amasis MT Pro Black" panose="02040A04050005020304" pitchFamily="18" charset="0"/>
              </a:rPr>
              <a:t>Kali </a:t>
            </a:r>
            <a:r>
              <a:rPr lang="en-ID" sz="2400" dirty="0" err="1">
                <a:latin typeface="Amasis MT Pro Black" panose="02040A04050005020304" pitchFamily="18" charset="0"/>
              </a:rPr>
              <a:t>ini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jumlah</a:t>
            </a:r>
            <a:r>
              <a:rPr lang="en-ID" sz="2400" dirty="0">
                <a:latin typeface="Amasis MT Pro Black" panose="02040A04050005020304" pitchFamily="18" charset="0"/>
              </a:rPr>
              <a:t> korban </a:t>
            </a:r>
            <a:r>
              <a:rPr lang="en-ID" sz="2400" dirty="0" err="1">
                <a:latin typeface="Amasis MT Pro Black" panose="02040A04050005020304" pitchFamily="18" charset="0"/>
              </a:rPr>
              <a:t>tewas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lebih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dari</a:t>
            </a:r>
            <a:r>
              <a:rPr lang="en-ID" sz="2400" dirty="0">
                <a:latin typeface="Amasis MT Pro Black" panose="02040A04050005020304" pitchFamily="18" charset="0"/>
              </a:rPr>
              <a:t> 4.000 orang.</a:t>
            </a:r>
          </a:p>
        </p:txBody>
      </p:sp>
    </p:spTree>
    <p:extLst>
      <p:ext uri="{BB962C8B-B14F-4D97-AF65-F5344CB8AC3E}">
        <p14:creationId xmlns:p14="http://schemas.microsoft.com/office/powerpoint/2010/main" val="1765323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06452B3-647D-0B31-3A3B-330277045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90" r="1" b="29930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3653A-702D-7DFB-BBB4-EA5671860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07" y="4018143"/>
            <a:ext cx="8138331" cy="2566744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sementara</a:t>
            </a:r>
            <a:r>
              <a:rPr lang="en-ID" sz="30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gelombang</a:t>
            </a:r>
            <a:r>
              <a:rPr lang="en-ID" sz="30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penganiayaan</a:t>
            </a:r>
            <a:r>
              <a:rPr lang="en-ID" sz="30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terhenti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Wahyu 13:3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tampaklah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kepadaku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satu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kepala-kepalanya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kena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luka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yang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membahayakan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hidupnya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luka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membahayakan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hidupnya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sembuh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Seluruh</a:t>
            </a:r>
            <a:r>
              <a:rPr lang="en-ID" sz="30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dunia </a:t>
            </a:r>
            <a:r>
              <a:rPr lang="en-ID" sz="30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heran</a:t>
            </a:r>
            <a:r>
              <a:rPr lang="en-ID" sz="30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lalu</a:t>
            </a:r>
            <a:r>
              <a:rPr lang="en-ID" sz="30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mengikut</a:t>
            </a:r>
            <a:r>
              <a:rPr lang="en-ID" sz="30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binatang</a:t>
            </a:r>
            <a:r>
              <a:rPr lang="en-ID" sz="30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101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976E23-29EC-4E20-9EF6-B7CC4A821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5FCEC6-E657-46F1-925F-13ED19212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ED0D69-E6B9-492B-BD5A-1240229A7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104193" y="903870"/>
            <a:ext cx="304800" cy="322326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7C24B3-51A8-498B-8982-0674499F2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01891B9-DBE9-4307-95A8-8DC5F7F2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7DA2285-475D-4EAF-9A41-103CC1E2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A1D1C0-1FF7-42FB-8276-2CC96FA6A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0F3451-3745-4623-BFBF-15E642F42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AC4BDD2-181B-42A5-A5ED-A95160C22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C06F8D-A43F-4E09-B0E0-E69A5B6A1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EE99244-EA95-4715-A9ED-61E7F4DC04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3A2131-3259-4952-9260-68D0047EB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951D71A-6FC1-4F7F-A9A7-2BDEBD97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55F16A-8D27-4715-A0CE-289DC19794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F0BDB76-BCEC-498E-BA26-C763CD9FA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8DF5DF-A251-4BC2-8965-4EDDD01FC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30D52D-708D-43A1-B073-469EFDB02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82491CB-6849-43BB-926B-D979A3DB0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1251642-9512-4A11-9670-BD1C3A99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D277633-FF55-420D-87BC-0CB11FD6D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452CEF2-C9EC-4C15-99E4-C781AB08A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0459E6-26A3-4EAC-A34C-D0792D88C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64D5E9-C8D4-444A-8B1B-C11FB47CB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DD99233-66AB-4E60-AF8A-A3259E6A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E8492A-EE2A-4BE3-A4B2-2BCE77DA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222A220-AA24-4E60-83D6-D32FEB34D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F1F51-6974-BDE5-A971-8102BA430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53" y="735251"/>
            <a:ext cx="5093145" cy="5673040"/>
          </a:xfrm>
          <a:noFill/>
        </p:spPr>
        <p:txBody>
          <a:bodyPr anchor="t">
            <a:noAutofit/>
          </a:bodyPr>
          <a:lstStyle/>
          <a:p>
            <a:r>
              <a:rPr lang="en-ID" dirty="0">
                <a:solidFill>
                  <a:srgbClr val="FFC000"/>
                </a:solidFill>
                <a:latin typeface="Impact" panose="020B0806030902050204" pitchFamily="34" charset="0"/>
              </a:rPr>
              <a:t>Luka </a:t>
            </a:r>
            <a:r>
              <a:rPr lang="en-ID" dirty="0" err="1">
                <a:solidFill>
                  <a:srgbClr val="FFC000"/>
                </a:solidFill>
                <a:latin typeface="Impact" panose="020B0806030902050204" pitchFamily="34" charset="0"/>
              </a:rPr>
              <a:t>ini</a:t>
            </a:r>
            <a:r>
              <a:rPr lang="en-ID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Impact" panose="020B0806030902050204" pitchFamily="34" charset="0"/>
              </a:rPr>
              <a:t>terjadi</a:t>
            </a:r>
            <a:r>
              <a:rPr lang="en-ID" dirty="0">
                <a:solidFill>
                  <a:srgbClr val="FFC00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FFC000"/>
                </a:solidFill>
                <a:latin typeface="Impact" panose="020B0806030902050204" pitchFamily="34" charset="0"/>
              </a:rPr>
              <a:t>tahun</a:t>
            </a:r>
            <a:r>
              <a:rPr lang="en-ID" dirty="0">
                <a:solidFill>
                  <a:srgbClr val="FFC000"/>
                </a:solidFill>
                <a:latin typeface="Impact" panose="020B0806030902050204" pitchFamily="34" charset="0"/>
              </a:rPr>
              <a:t> 1798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C000"/>
                </a:solidFill>
                <a:latin typeface="Gill Sans Nova Ultra Bold" panose="020B0B02020104020203" pitchFamily="34" charset="0"/>
              </a:rPr>
              <a:t>Jenderal</a:t>
            </a:r>
            <a:r>
              <a:rPr lang="en-ID" dirty="0">
                <a:solidFill>
                  <a:srgbClr val="FFC000"/>
                </a:solidFill>
                <a:latin typeface="Gill Sans Nova Ultra Bold" panose="020B0B02020104020203" pitchFamily="34" charset="0"/>
              </a:rPr>
              <a:t> Berthier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dan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pasukannya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menangkap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Paus Pius VI dan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tanpa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basa-basi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memindahkannya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takhta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kepausan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Sejak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saat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berhentilah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abad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kegelapan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penganiayaan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terhadap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orang Kristen.</a:t>
            </a:r>
          </a:p>
          <a:p>
            <a:pPr marL="0" indent="0">
              <a:buNone/>
            </a:pPr>
            <a:endParaRPr lang="en-ID" dirty="0">
              <a:solidFill>
                <a:schemeClr val="bg1"/>
              </a:solidFill>
              <a:latin typeface="Eras Demi ITC" panose="020B0805030504020804" pitchFamily="34" charset="0"/>
            </a:endParaRPr>
          </a:p>
          <a:p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Namun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berdasarkan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Wahyu 13:3,12,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luka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sembuh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. </a:t>
            </a:r>
            <a:r>
              <a:rPr lang="en-ID" dirty="0" err="1">
                <a:solidFill>
                  <a:srgbClr val="00FF00"/>
                </a:solidFill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rgbClr val="00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ernard MT Condensed" panose="02050806060905020404" pitchFamily="18" charset="0"/>
              </a:rPr>
              <a:t>berarti</a:t>
            </a:r>
            <a:r>
              <a:rPr lang="en-ID" dirty="0">
                <a:solidFill>
                  <a:srgbClr val="00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ernard MT Condensed" panose="02050806060905020404" pitchFamily="18" charset="0"/>
              </a:rPr>
              <a:t>gelombang</a:t>
            </a:r>
            <a:r>
              <a:rPr lang="en-ID" dirty="0">
                <a:solidFill>
                  <a:srgbClr val="00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ernard MT Condensed" panose="02050806060905020404" pitchFamily="18" charset="0"/>
              </a:rPr>
              <a:t>aniaya</a:t>
            </a:r>
            <a:r>
              <a:rPr lang="en-ID" dirty="0">
                <a:solidFill>
                  <a:srgbClr val="00FF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00FF00"/>
                </a:solidFill>
                <a:latin typeface="Bernard MT Condensed" panose="02050806060905020404" pitchFamily="18" charset="0"/>
              </a:rPr>
              <a:t>terakhir</a:t>
            </a:r>
            <a:r>
              <a:rPr lang="en-ID" dirty="0">
                <a:solidFill>
                  <a:srgbClr val="00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ernard MT Condensed" panose="02050806060905020404" pitchFamily="18" charset="0"/>
              </a:rPr>
              <a:t>akan</a:t>
            </a:r>
            <a:r>
              <a:rPr lang="en-ID" dirty="0">
                <a:solidFill>
                  <a:srgbClr val="00FF00"/>
                </a:solidFill>
                <a:latin typeface="Bernard MT Condensed" panose="02050806060905020404" pitchFamily="18" charset="0"/>
              </a:rPr>
              <a:t> </a:t>
            </a:r>
            <a:r>
              <a:rPr lang="en-ID" dirty="0" err="1">
                <a:solidFill>
                  <a:srgbClr val="00FF00"/>
                </a:solidFill>
                <a:latin typeface="Bernard MT Condensed" panose="02050806060905020404" pitchFamily="18" charset="0"/>
              </a:rPr>
              <a:t>terjadi</a:t>
            </a:r>
            <a:r>
              <a:rPr lang="en-ID" dirty="0">
                <a:solidFill>
                  <a:srgbClr val="00FF00"/>
                </a:solidFill>
                <a:latin typeface="Bernard MT Condensed" panose="02050806060905020404" pitchFamily="18" charset="0"/>
              </a:rPr>
              <a:t> </a:t>
            </a:r>
            <a:r>
              <a:rPr lang="en-ID" dirty="0" err="1">
                <a:solidFill>
                  <a:srgbClr val="00FF00"/>
                </a:solidFill>
                <a:latin typeface="Bernard MT Condensed" panose="02050806060905020404" pitchFamily="18" charset="0"/>
              </a:rPr>
              <a:t>lagi</a:t>
            </a:r>
            <a:r>
              <a:rPr lang="en-ID" dirty="0">
                <a:solidFill>
                  <a:srgbClr val="00FF00"/>
                </a:solidFill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88FCE-8751-906B-FA0C-90B28E087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3" r="12554"/>
          <a:stretch/>
        </p:blipFill>
        <p:spPr>
          <a:xfrm>
            <a:off x="5440804" y="703533"/>
            <a:ext cx="3369268" cy="543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05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1079</TotalTime>
  <Words>2098</Words>
  <Application>Microsoft Office PowerPoint</Application>
  <PresentationFormat>On-screen Show (4:3)</PresentationFormat>
  <Paragraphs>100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Congenial SemiBold</vt:lpstr>
      <vt:lpstr>Eras Demi ITC</vt:lpstr>
      <vt:lpstr>Franklin Gothic Demi</vt:lpstr>
      <vt:lpstr>Franklin Gothic Demi Cond</vt:lpstr>
      <vt:lpstr>Franklin Gothic Medium Cond</vt:lpstr>
      <vt:lpstr>Gill Sans Nova Cond Ultra Bold</vt:lpstr>
      <vt:lpstr>Gill Sans Nova Cond XBd</vt:lpstr>
      <vt:lpstr>Gill Sans Nova Ultra Bold</vt:lpstr>
      <vt:lpstr>Gill Sans Ultra Bold Condensed</vt:lpstr>
      <vt:lpstr>Impact</vt:lpstr>
      <vt:lpstr>Wingdings</vt:lpstr>
      <vt:lpstr>Office Theme</vt:lpstr>
      <vt:lpstr>MATERAI ALLAH DAN TANDA BINATANG : Bagian 2</vt:lpstr>
      <vt:lpstr>WAHYU 7 : 2,3</vt:lpstr>
      <vt:lpstr>PowerPoint Presentation</vt:lpstr>
      <vt:lpstr>LUKA MEMATIKAN Minggu, 11 Juni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KEMURTADAN Senin, 12 Juni 2023</vt:lpstr>
      <vt:lpstr>PowerPoint Presentation</vt:lpstr>
      <vt:lpstr>PowerPoint Presentation</vt:lpstr>
      <vt:lpstr>PowerPoint Presentation</vt:lpstr>
      <vt:lpstr>Apakah amaran bagi kita dengan adanya nubuatan  mengenai manusia durhaka di akhir zaman dan  apakah sikap yang harus kita tunjukkan?</vt:lpstr>
      <vt:lpstr>STRATEGI TERAKHIR SETAN Selasa, 13 Juni 2023</vt:lpstr>
      <vt:lpstr>Wahyu 17:12-14 memberikan 3 gambaran terakhir dari sejarah bumi ini, yaitu:</vt:lpstr>
      <vt:lpstr>PowerPoint Presentation</vt:lpstr>
      <vt:lpstr>PowerPoint Presentation</vt:lpstr>
      <vt:lpstr>PowerPoint Presentation</vt:lpstr>
      <vt:lpstr> TANDA BINATANG Rabu, 14 Juni 2023 </vt:lpstr>
      <vt:lpstr>Apakah implikasi tanda binatang terhadap umat Allah di akhir zaman?</vt:lpstr>
      <vt:lpstr>PowerPoint Presentation</vt:lpstr>
      <vt:lpstr>PowerPoint Presentation</vt:lpstr>
      <vt:lpstr>Wahyu 14:12</vt:lpstr>
      <vt:lpstr>UJIAN SABAT Kamis, 15 Juni 2023</vt:lpstr>
      <vt:lpstr>PowerPoint Presentation</vt:lpstr>
      <vt:lpstr>PowerPoint Presentation</vt:lpstr>
      <vt:lpstr>PowerPoint Presentation</vt:lpstr>
      <vt:lpstr>Mengapa Hari Sabat [Keluaran 20:8-11] adalah meterai Alkitabiah yang akan diterima oleh mereka yang setia yang tidak gentar atau menyerah kepada tekanan [Wahyu 7:1-2]?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MATERAI ALLAH DAN TANDA BINATANG Bagian 2</dc:title>
  <dc:creator>Office365</dc:creator>
  <cp:lastModifiedBy>Office365</cp:lastModifiedBy>
  <cp:revision>33</cp:revision>
  <dcterms:created xsi:type="dcterms:W3CDTF">2023-06-13T02:31:39Z</dcterms:created>
  <dcterms:modified xsi:type="dcterms:W3CDTF">2023-06-16T00:25:43Z</dcterms:modified>
</cp:coreProperties>
</file>