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9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6" r:id="rId16"/>
    <p:sldId id="268" r:id="rId17"/>
    <p:sldId id="271" r:id="rId18"/>
    <p:sldId id="272" r:id="rId19"/>
    <p:sldId id="273" r:id="rId20"/>
    <p:sldId id="274" r:id="rId21"/>
    <p:sldId id="269" r:id="rId22"/>
    <p:sldId id="278" r:id="rId23"/>
    <p:sldId id="279" r:id="rId24"/>
    <p:sldId id="280" r:id="rId25"/>
    <p:sldId id="281" r:id="rId26"/>
    <p:sldId id="284" r:id="rId27"/>
    <p:sldId id="283" r:id="rId28"/>
    <p:sldId id="270" r:id="rId29"/>
    <p:sldId id="285" r:id="rId30"/>
    <p:sldId id="286" r:id="rId31"/>
    <p:sldId id="287" r:id="rId32"/>
    <p:sldId id="288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FFCCFF"/>
    <a:srgbClr val="F5E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03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379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663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649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290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386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582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459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886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480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946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3201-A635-4DB7-807B-8E7EB1B03CE8}" type="datetimeFigureOut">
              <a:rPr lang="en-ID" smtClean="0"/>
              <a:t>09/06/2023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4F4BC-D172-4B6C-BC15-48D19159229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866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47836-BE6F-FA33-6D72-5C90CF254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72" y="3566303"/>
            <a:ext cx="7882042" cy="2181225"/>
          </a:xfrm>
          <a:noFill/>
        </p:spPr>
        <p:txBody>
          <a:bodyPr anchor="b">
            <a:noAutofit/>
          </a:bodyPr>
          <a:lstStyle/>
          <a:p>
            <a:r>
              <a:rPr lang="en-US" sz="5000" dirty="0">
                <a:latin typeface="Amasis MT Pro Black" panose="02040A04050005020304" pitchFamily="18" charset="0"/>
              </a:rPr>
              <a:t>MATERAI ALLAH DAN TANDA BINATANG :</a:t>
            </a:r>
            <a:br>
              <a:rPr lang="en-US" sz="5000" dirty="0">
                <a:latin typeface="Amasis MT Pro Black" panose="02040A04050005020304" pitchFamily="18" charset="0"/>
              </a:rPr>
            </a:br>
            <a:r>
              <a:rPr lang="en-US" sz="3200" dirty="0">
                <a:latin typeface="Amasis MT Pro Black" panose="02040A04050005020304" pitchFamily="18" charset="0"/>
              </a:rPr>
              <a:t>Bagian 1</a:t>
            </a:r>
            <a:endParaRPr lang="en-ID" sz="3200" dirty="0"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283D9-EBEF-B9D1-D5EA-CDEA3183E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72" y="6094382"/>
            <a:ext cx="7882041" cy="556964"/>
          </a:xfrm>
          <a:noFill/>
        </p:spPr>
        <p:txBody>
          <a:bodyPr>
            <a:noAutofit/>
          </a:bodyPr>
          <a:lstStyle/>
          <a:p>
            <a:r>
              <a:rPr lang="en-US" sz="1600" dirty="0">
                <a:latin typeface="Amasis MT Pro Black" panose="02040A04050005020304" pitchFamily="18" charset="0"/>
              </a:rPr>
              <a:t>Pelajaran ke-11, </a:t>
            </a:r>
            <a:r>
              <a:rPr lang="en-US" sz="1600" dirty="0" err="1">
                <a:latin typeface="Amasis MT Pro Black" panose="02040A04050005020304" pitchFamily="18" charset="0"/>
              </a:rPr>
              <a:t>Triwulan</a:t>
            </a:r>
            <a:r>
              <a:rPr lang="en-US" sz="1600" dirty="0">
                <a:latin typeface="Amasis MT Pro Black" panose="02040A04050005020304" pitchFamily="18" charset="0"/>
              </a:rPr>
              <a:t> II</a:t>
            </a:r>
          </a:p>
          <a:p>
            <a:r>
              <a:rPr lang="en-US" sz="1600" dirty="0" err="1">
                <a:latin typeface="Amasis MT Pro Black" panose="02040A04050005020304" pitchFamily="18" charset="0"/>
              </a:rPr>
              <a:t>Tahun</a:t>
            </a:r>
            <a:r>
              <a:rPr lang="en-US" sz="1600" dirty="0">
                <a:latin typeface="Amasis MT Pro Black" panose="02040A04050005020304" pitchFamily="18" charset="0"/>
              </a:rPr>
              <a:t> 2023</a:t>
            </a:r>
            <a:endParaRPr lang="en-ID" sz="16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6900F-B231-771E-F819-8A89DC77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" r="3095" b="6706"/>
          <a:stretch/>
        </p:blipFill>
        <p:spPr>
          <a:xfrm>
            <a:off x="20" y="2"/>
            <a:ext cx="9143979" cy="363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on a cross&#10;&#10;Description automatically generated with medium confidence">
            <a:extLst>
              <a:ext uri="{FF2B5EF4-FFF2-40B4-BE49-F238E27FC236}">
                <a16:creationId xmlns:a16="http://schemas.microsoft.com/office/drawing/2014/main" id="{EC7000A5-74F2-8C1F-E7B2-64A515BB6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7072" r="759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619B8-07C8-52D5-F54E-9BC27FFC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675" y="2724150"/>
            <a:ext cx="6381750" cy="3686175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kehidupan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sepenuhnya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bergantung</a:t>
            </a:r>
            <a:r>
              <a:rPr lang="en-ID" dirty="0">
                <a:latin typeface="Franklin Gothic Medium Cond" panose="020B0606030402020204" pitchFamily="34" charset="0"/>
              </a:rPr>
              <a:t> pada Bapa,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saat-saat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dipersiapkan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saat-saat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terburuk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Juruselamat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memercayai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sekeliling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keadaan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menuntut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ragu.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Bahkan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ketika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tampaknya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meninggalkan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menyerah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Inilah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98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D8EBB-0A68-95B1-4A85-77B9799A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31" y="513553"/>
            <a:ext cx="5240300" cy="986851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Amasis MT Pro Black" panose="02040A04050005020304" pitchFamily="18" charset="0"/>
              </a:rPr>
              <a:t>Ellen G. White, Christ Triumphant </a:t>
            </a:r>
            <a:r>
              <a:rPr lang="en-ID" sz="3200" dirty="0" err="1">
                <a:latin typeface="Amasis MT Pro Black" panose="02040A04050005020304" pitchFamily="18" charset="0"/>
              </a:rPr>
              <a:t>hal</a:t>
            </a:r>
            <a:r>
              <a:rPr lang="en-ID" sz="3200" dirty="0">
                <a:latin typeface="Amasis MT Pro Black" panose="02040A04050005020304" pitchFamily="18" charset="0"/>
              </a:rPr>
              <a:t>. 277: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6E01-5D5A-925F-DD96-19F089042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31" y="1772974"/>
            <a:ext cx="4836357" cy="496618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"Di </a:t>
            </a:r>
            <a:r>
              <a:rPr lang="en-ID" dirty="0" err="1">
                <a:latin typeface="Berlin Sans FB" panose="020E0602020502020306" pitchFamily="34" charset="0"/>
              </a:rPr>
              <a:t>tengah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kegelapan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mengerikan</a:t>
            </a:r>
            <a:r>
              <a:rPr lang="en-ID" dirty="0">
                <a:latin typeface="Berlin Sans FB" panose="020E0602020502020306" pitchFamily="34" charset="0"/>
              </a:rPr>
              <a:t>, yang </a:t>
            </a:r>
            <a:r>
              <a:rPr lang="en-ID" dirty="0" err="1">
                <a:latin typeface="Berlin Sans FB" panose="020E0602020502020306" pitchFamily="34" charset="0"/>
              </a:rPr>
              <a:t>tampaknya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ditinggalkan</a:t>
            </a:r>
            <a:r>
              <a:rPr lang="en-ID" dirty="0">
                <a:latin typeface="Berlin Sans FB" panose="020E0602020502020306" pitchFamily="34" charset="0"/>
              </a:rPr>
              <a:t> Allah,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memeras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ampas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terakhir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cawan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malapetaka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manusia</a:t>
            </a:r>
            <a:r>
              <a:rPr lang="en-ID" dirty="0">
                <a:latin typeface="Berlin Sans FB" panose="020E0602020502020306" pitchFamily="34" charset="0"/>
              </a:rPr>
              <a:t>. Pada </a:t>
            </a:r>
            <a:r>
              <a:rPr lang="en-ID" dirty="0" err="1">
                <a:latin typeface="Berlin Sans FB" panose="020E0602020502020306" pitchFamily="34" charset="0"/>
              </a:rPr>
              <a:t>saat-saat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mengerikan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mengandalkan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bukti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penerimaan</a:t>
            </a:r>
            <a:r>
              <a:rPr lang="en-ID" dirty="0">
                <a:latin typeface="Berlin Sans FB" panose="020E0602020502020306" pitchFamily="34" charset="0"/>
              </a:rPr>
              <a:t> Bapa-Nya yang </a:t>
            </a:r>
            <a:r>
              <a:rPr lang="en-ID" dirty="0" err="1">
                <a:latin typeface="Berlin Sans FB" panose="020E0602020502020306" pitchFamily="34" charset="0"/>
              </a:rPr>
              <a:t>sampai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sekarang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diberikan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 .... </a:t>
            </a:r>
            <a:r>
              <a:rPr lang="en-ID" dirty="0">
                <a:latin typeface="Bernard MT Condensed" panose="02050806060905020404" pitchFamily="18" charset="0"/>
              </a:rPr>
              <a:t>Oleh </a:t>
            </a:r>
            <a:r>
              <a:rPr lang="en-ID" dirty="0" err="1">
                <a:latin typeface="Bernard MT Condensed" panose="02050806060905020404" pitchFamily="18" charset="0"/>
              </a:rPr>
              <a:t>iman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Kristus</a:t>
            </a:r>
            <a:r>
              <a:rPr lang="en-ID" dirty="0">
                <a:latin typeface="Bernard MT Condensed" panose="02050806060905020404" pitchFamily="18" charset="0"/>
              </a:rPr>
              <a:t> menjadi </a:t>
            </a:r>
            <a:r>
              <a:rPr lang="en-ID" dirty="0" err="1">
                <a:latin typeface="Bernard MT Condensed" panose="02050806060905020404" pitchFamily="18" charset="0"/>
              </a:rPr>
              <a:t>pemenang</a:t>
            </a:r>
            <a:r>
              <a:rPr lang="en-ID" dirty="0">
                <a:latin typeface="Berlin Sans FB" panose="020E0602020502020306" pitchFamily="34" charset="0"/>
              </a:rPr>
              <a:t>".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383BC-BCFE-CDCA-C4F1-8C3A39C5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038872"/>
            <a:ext cx="3127897" cy="48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9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19DD9-486C-4D20-D420-F687D247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666875"/>
            <a:ext cx="4286250" cy="4510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IMAN YESUS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iman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begitu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begitu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percaya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begitu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berkomitmen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sehingga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setan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semua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cobaan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bumi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dapat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menggoyahkan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84664-0456-A989-F423-C661BA73F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8" r="57198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621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EEC67-ED3F-2919-3ADC-D7E656AE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9F8B8-8C01-F8E1-FCEA-74D62917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0175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Apa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artinya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iman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Yesus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ini dan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mengapa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itu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begitu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penting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bagi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sv-SE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kita</a:t>
            </a:r>
            <a:r>
              <a:rPr lang="sv-SE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?</a:t>
            </a:r>
            <a:endParaRPr lang="en-ID" sz="32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391E4-882F-4E2E-962F-FC36983D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1590675"/>
            <a:ext cx="8143875" cy="51577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percaya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ketika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dapat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melihat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percaya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ketika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dapat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memahami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bertahan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ketika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hanya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ada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sedikit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berpegangan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Franklin Gothic Demi Cond" panose="020B0706030402020204" pitchFamily="34" charset="0"/>
              </a:rPr>
              <a:t>"Iman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merupakan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anugerah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terima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iman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melewati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krisis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depan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" yang </a:t>
            </a:r>
            <a:r>
              <a:rPr lang="en-ID" dirty="0" err="1">
                <a:latin typeface="Franklin Gothic Demi Cond" panose="020B0706030402020204" pitchFamily="34" charset="0"/>
              </a:rPr>
              <a:t>tinggal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memungkinkan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menyembah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Kristus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tertinggi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bertahan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tabah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Wabyu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dipaksakan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876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6D4DE-6435-0B4D-9A3F-E8BC444BB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09" b="109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AC19E-FEEC-A532-F8EB-A7DD7CDEF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3710613"/>
            <a:ext cx="8248646" cy="30045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Iman </a:t>
            </a:r>
            <a:r>
              <a:rPr lang="en-ID" sz="3200" dirty="0" err="1">
                <a:latin typeface="Eras Demi ITC" panose="020B0805030504020804" pitchFamily="34" charset="0"/>
              </a:rPr>
              <a:t>ini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bukanlah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sesuatu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tiba-tiba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muncul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belajar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iman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hari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demi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hari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mulai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sekarang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Bernard MT Condensed" panose="02050806060905020404" pitchFamily="18" charset="0"/>
              </a:rPr>
              <a:t>Di </a:t>
            </a:r>
            <a:r>
              <a:rPr lang="en-ID" sz="3200" dirty="0" err="1">
                <a:latin typeface="Bernard MT Condensed" panose="02050806060905020404" pitchFamily="18" charset="0"/>
              </a:rPr>
              <a:t>saat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senang</a:t>
            </a:r>
            <a:r>
              <a:rPr lang="en-ID" sz="3200" dirty="0">
                <a:latin typeface="Bernard MT Condensed" panose="02050806060905020404" pitchFamily="18" charset="0"/>
              </a:rPr>
              <a:t>, di </a:t>
            </a:r>
            <a:r>
              <a:rPr lang="en-ID" sz="3200" dirty="0" err="1">
                <a:latin typeface="Bernard MT Condensed" panose="02050806060905020404" pitchFamily="18" charset="0"/>
              </a:rPr>
              <a:t>saat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buruk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saat</a:t>
            </a:r>
            <a:r>
              <a:rPr lang="en-ID" sz="3200" dirty="0">
                <a:latin typeface="Bernard MT Condensed" panose="02050806060905020404" pitchFamily="18" charset="0"/>
              </a:rPr>
              <a:t> Allah </a:t>
            </a:r>
            <a:r>
              <a:rPr lang="en-ID" sz="3200" dirty="0" err="1">
                <a:latin typeface="Bernard MT Condensed" panose="02050806060905020404" pitchFamily="18" charset="0"/>
              </a:rPr>
              <a:t>terasa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dekat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saat</a:t>
            </a:r>
            <a:r>
              <a:rPr lang="en-ID" sz="3200" dirty="0">
                <a:latin typeface="Bernard MT Condensed" panose="02050806060905020404" pitchFamily="18" charset="0"/>
              </a:rPr>
              <a:t> Allah </a:t>
            </a:r>
            <a:r>
              <a:rPr lang="en-ID" sz="3200" dirty="0" err="1">
                <a:latin typeface="Bernard MT Condensed" panose="02050806060905020404" pitchFamily="18" charset="0"/>
              </a:rPr>
              <a:t>tampak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jauh</a:t>
            </a:r>
            <a:r>
              <a:rPr lang="en-ID" sz="3200" dirty="0">
                <a:latin typeface="Bernard MT Condensed" panose="02050806060905020404" pitchFamily="18" charset="0"/>
              </a:rPr>
              <a:t>- </a:t>
            </a:r>
            <a:r>
              <a:rPr lang="en-ID" sz="3200" dirty="0" err="1">
                <a:latin typeface="Bernard MT Condensed" panose="02050806060905020404" pitchFamily="18" charset="0"/>
              </a:rPr>
              <a:t>tidak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masalah</a:t>
            </a:r>
            <a:r>
              <a:rPr lang="en-ID" sz="3200" dirty="0">
                <a:latin typeface="Bernard MT Condensed" panose="020508060609050204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5023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B340B-56AA-E9B8-F7D1-6341382DA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A99EA-C8FB-443E-FB39-8B7092D56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7" y="3710613"/>
            <a:ext cx="7820025" cy="28956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"Orang </a:t>
            </a:r>
            <a:r>
              <a:rPr lang="en-ID" sz="3200" dirty="0" err="1">
                <a:latin typeface="Gill Sans Nova Cond XBd" panose="020B0A06020104020203" pitchFamily="34" charset="0"/>
              </a:rPr>
              <a:t>benar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bidup</a:t>
            </a:r>
            <a:r>
              <a:rPr lang="en-ID" sz="3200" dirty="0">
                <a:latin typeface="Gill Sans Nova Cond XBd" panose="020B0A06020104020203" pitchFamily="34" charset="0"/>
              </a:rPr>
              <a:t> oleh </a:t>
            </a:r>
            <a:r>
              <a:rPr lang="en-ID" sz="3200" dirty="0" err="1"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" [Galatia 3:11; </a:t>
            </a:r>
            <a:r>
              <a:rPr lang="en-ID" sz="3200" dirty="0" err="1">
                <a:latin typeface="Gill Sans Nova Cond XBd" panose="020B0A06020104020203" pitchFamily="34" charset="0"/>
              </a:rPr>
              <a:t>Habakuk</a:t>
            </a:r>
            <a:r>
              <a:rPr lang="en-ID" sz="3200" dirty="0">
                <a:latin typeface="Gill Sans Nova Cond XBd" panose="020B0A06020104020203" pitchFamily="34" charset="0"/>
              </a:rPr>
              <a:t> 2:4].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Waktu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persiapan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sekarang</a:t>
            </a:r>
            <a:r>
              <a:rPr lang="en-ID" sz="32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Setiap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pencobaan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jika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bertahan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iman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dapat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menghasilkan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buah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berharga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 </a:t>
            </a:r>
            <a:r>
              <a:rPr lang="en-ID" sz="3200" dirty="0" err="1">
                <a:latin typeface="Franklin Gothic Medium Cond" panose="020B0606030402020204" pitchFamily="34" charset="0"/>
              </a:rPr>
              <a:t>hidup</a:t>
            </a:r>
            <a:r>
              <a:rPr lang="en-ID" sz="3200" dirty="0">
                <a:latin typeface="Franklin Gothic Medium Cond" panose="020B0606030402020204" pitchFamily="34" charset="0"/>
              </a:rPr>
              <a:t> </a:t>
            </a:r>
            <a:r>
              <a:rPr lang="en-ID" sz="3200" dirty="0" err="1"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latin typeface="Franklin Gothic Medium Cond" panose="020B0606030402020204" pitchFamily="34" charset="0"/>
              </a:rPr>
              <a:t>.</a:t>
            </a:r>
          </a:p>
          <a:p>
            <a:endParaRPr lang="en-ID" sz="3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0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4EFFF-8027-317D-70D6-9B08F673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MENUAI APA YANG KITA TABUR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6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01C22-A21B-F7CB-24A2-F1FADFA1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7" y="1741355"/>
            <a:ext cx="8772522" cy="9584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Apakah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petunjuk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diberikan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hidup</a:t>
            </a:r>
            <a:r>
              <a:rPr lang="en-ID" dirty="0">
                <a:latin typeface="Bernard MT Condensed" panose="02050806060905020404" pitchFamily="18" charset="0"/>
              </a:rPr>
              <a:t> di zaman </a:t>
            </a:r>
            <a:r>
              <a:rPr lang="en-ID" dirty="0" err="1">
                <a:latin typeface="Bernard MT Condensed" panose="02050806060905020404" pitchFamily="18" charset="0"/>
              </a:rPr>
              <a:t>akhir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Nubuatan</a:t>
            </a:r>
            <a:r>
              <a:rPr lang="en-ID" dirty="0">
                <a:latin typeface="Bernard MT Condensed" panose="02050806060905020404" pitchFamily="18" charset="0"/>
              </a:rPr>
              <a:t> Tanda Binatang di Wahyu 13?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EA6AE-3BEA-5AAF-32B0-CFD034868DB1}"/>
              </a:ext>
            </a:extLst>
          </p:cNvPr>
          <p:cNvSpPr txBox="1"/>
          <p:nvPr/>
        </p:nvSpPr>
        <p:spPr>
          <a:xfrm>
            <a:off x="1514474" y="2843682"/>
            <a:ext cx="7096126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Nubuatan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tahu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terburuk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puncak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tertinggi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perang</a:t>
            </a:r>
            <a:r>
              <a:rPr lang="en-ID" sz="2400" dirty="0">
                <a:latin typeface="Franklin Gothic Medium Cond" panose="020B0606030402020204" pitchFamily="34" charset="0"/>
              </a:rPr>
              <a:t> Iblis </a:t>
            </a:r>
            <a:r>
              <a:rPr lang="en-ID" sz="2400" dirty="0" err="1">
                <a:latin typeface="Franklin Gothic Medium Cond" panose="020B0606030402020204" pitchFamily="34" charset="0"/>
              </a:rPr>
              <a:t>melawan</a:t>
            </a:r>
            <a:r>
              <a:rPr lang="en-ID" sz="2400" dirty="0">
                <a:latin typeface="Franklin Gothic Medium Cond" panose="020B0606030402020204" pitchFamily="34" charset="0"/>
              </a:rPr>
              <a:t> Allah.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nubuat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tentang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intoleransi</a:t>
            </a:r>
            <a:r>
              <a:rPr lang="en-ID" sz="2400" dirty="0">
                <a:latin typeface="Impact" panose="020B0806030902050204" pitchFamily="34" charset="0"/>
              </a:rPr>
              <a:t> agama, </a:t>
            </a:r>
            <a:r>
              <a:rPr lang="en-ID" sz="2400" dirty="0" err="1">
                <a:latin typeface="Impact" panose="020B0806030902050204" pitchFamily="34" charset="0"/>
              </a:rPr>
              <a:t>boikot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ekonomi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penganiayaan</a:t>
            </a:r>
            <a:r>
              <a:rPr lang="en-ID" sz="2400" dirty="0"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latin typeface="Impact" panose="020B0806030902050204" pitchFamily="34" charset="0"/>
              </a:rPr>
              <a:t>akhirnya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keputusan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kematian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Nubuatan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penganiayaan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dimulai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sanksi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ekonomi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  <a:r>
              <a:rPr lang="en-ID" sz="2400" dirty="0">
                <a:latin typeface="Franklin Gothic Demi" panose="020B0703020102020204" pitchFamily="34" charset="0"/>
              </a:rPr>
              <a:t>"</a:t>
            </a:r>
            <a:r>
              <a:rPr lang="en-ID" sz="2400" dirty="0" err="1"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ada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bisa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membeli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atau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menjual</a:t>
            </a:r>
            <a:r>
              <a:rPr lang="en-ID" sz="2400" dirty="0">
                <a:latin typeface="Franklin Gothic Demi" panose="020B0703020102020204" pitchFamily="34" charset="0"/>
              </a:rPr>
              <a:t>" </a:t>
            </a:r>
            <a:r>
              <a:rPr lang="en-ID" sz="2400" dirty="0" err="1">
                <a:latin typeface="Franklin Gothic Demi" panose="020B0703020102020204" pitchFamily="34" charset="0"/>
              </a:rPr>
              <a:t>kecuali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memiliki</a:t>
            </a:r>
            <a:r>
              <a:rPr lang="en-ID" sz="2400" dirty="0">
                <a:latin typeface="Franklin Gothic Demi" panose="020B0703020102020204" pitchFamily="34" charset="0"/>
              </a:rPr>
              <a:t> "</a:t>
            </a:r>
            <a:r>
              <a:rPr lang="en-ID" sz="2400" dirty="0" err="1">
                <a:latin typeface="Franklin Gothic Demi" panose="020B0703020102020204" pitchFamily="34" charset="0"/>
              </a:rPr>
              <a:t>tanda</a:t>
            </a:r>
            <a:r>
              <a:rPr lang="en-ID" sz="2400" dirty="0">
                <a:latin typeface="Franklin Gothic Demi" panose="020B0703020102020204" pitchFamily="34" charset="0"/>
              </a:rPr>
              <a:t>".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Ketika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mayoritas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menyerah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Siapa</a:t>
            </a:r>
            <a:r>
              <a:rPr lang="en-ID" sz="2400" dirty="0">
                <a:latin typeface="Gill Sans Nova Cond XBd" panose="020B0A06020104020203" pitchFamily="34" charset="0"/>
              </a:rPr>
              <a:t> pun yang </a:t>
            </a:r>
            <a:r>
              <a:rPr lang="en-ID" sz="2400" dirty="0" err="1">
                <a:latin typeface="Gill Sans Nova Cond XBd" panose="020B0A06020104020203" pitchFamily="34" charset="0"/>
              </a:rPr>
              <a:t>menolak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akhirnya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ditempatkan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bawah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keputusan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8602E-85E7-103E-7043-B890CB7F06AF}"/>
              </a:ext>
            </a:extLst>
          </p:cNvPr>
          <p:cNvSpPr/>
          <p:nvPr/>
        </p:nvSpPr>
        <p:spPr>
          <a:xfrm>
            <a:off x="571501" y="2971800"/>
            <a:ext cx="46672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346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7E3469-F785-D031-4278-2A780440C104}"/>
              </a:ext>
            </a:extLst>
          </p:cNvPr>
          <p:cNvSpPr txBox="1"/>
          <p:nvPr/>
        </p:nvSpPr>
        <p:spPr>
          <a:xfrm>
            <a:off x="1357311" y="652462"/>
            <a:ext cx="735330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Nubuatan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menceritakan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tentang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waktu</a:t>
            </a:r>
            <a:r>
              <a:rPr lang="en-ID" sz="2200" dirty="0">
                <a:latin typeface="Impact" panose="020B0806030902050204" pitchFamily="34" charset="0"/>
              </a:rPr>
              <a:t> di masa </a:t>
            </a:r>
            <a:r>
              <a:rPr lang="en-ID" sz="2200" dirty="0" err="1">
                <a:latin typeface="Impact" panose="020B0806030902050204" pitchFamily="34" charset="0"/>
              </a:rPr>
              <a:t>depan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ketika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bekerja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melalui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religio-politik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duniawi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disebut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binatang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menggunakan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paksaan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91DA4-A9EB-FA74-7766-B9FD67C619D2}"/>
              </a:ext>
            </a:extLst>
          </p:cNvPr>
          <p:cNvSpPr txBox="1"/>
          <p:nvPr/>
        </p:nvSpPr>
        <p:spPr>
          <a:xfrm>
            <a:off x="1357311" y="2153067"/>
            <a:ext cx="735330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Nubuatan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juga </a:t>
            </a:r>
            <a:r>
              <a:rPr lang="en-ID" sz="2400" dirty="0" err="1">
                <a:latin typeface="Impact" panose="020B0806030902050204" pitchFamily="34" charset="0"/>
              </a:rPr>
              <a:t>berbicara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tentang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rantai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terakhir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rantai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kefasikan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penganiayaan</a:t>
            </a:r>
            <a:r>
              <a:rPr lang="en-ID" sz="2400" dirty="0">
                <a:latin typeface="Franklin Gothic Medium Cond" panose="020B0606030402020204" pitchFamily="34" charset="0"/>
              </a:rPr>
              <a:t> di masa </a:t>
            </a:r>
            <a:r>
              <a:rPr lang="en-ID" sz="2400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dirancang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memaksa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setiap</a:t>
            </a:r>
            <a:r>
              <a:rPr lang="en-ID" sz="2400" dirty="0">
                <a:latin typeface="Franklin Gothic Demi" panose="020B0703020102020204" pitchFamily="34" charset="0"/>
              </a:rPr>
              <a:t> orang </a:t>
            </a:r>
            <a:r>
              <a:rPr lang="en-ID" sz="2400" dirty="0" err="1">
                <a:latin typeface="Franklin Gothic Demi" panose="020B0703020102020204" pitchFamily="34" charset="0"/>
              </a:rPr>
              <a:t>untuk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menyesuaikan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diri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seperangkat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kepercayaan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tertentu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sistem</a:t>
            </a:r>
            <a:r>
              <a:rPr lang="en-ID" sz="2400" dirty="0">
                <a:latin typeface="Franklin Gothic Demi" panose="020B0703020102020204" pitchFamily="34" charset="0"/>
              </a:rPr>
              <a:t> ibadah yang </a:t>
            </a:r>
            <a:r>
              <a:rPr lang="en-ID" sz="2400" dirty="0" err="1">
                <a:latin typeface="Franklin Gothic Demi" panose="020B0703020102020204" pitchFamily="34" charset="0"/>
              </a:rPr>
              <a:t>disetujui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Sejak</a:t>
            </a:r>
            <a:r>
              <a:rPr lang="en-ID" sz="2400" dirty="0">
                <a:latin typeface="Franklin Gothic Medium Cond" panose="020B0606030402020204" pitchFamily="34" charset="0"/>
              </a:rPr>
              <a:t> Kain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membunuh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Habel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Habel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menyembah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cara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benar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petunjuk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400" dirty="0">
                <a:latin typeface="Franklin Gothic Medium Cond" panose="020B0606030402020204" pitchFamily="34" charset="0"/>
              </a:rPr>
              <a:t> Kain </a:t>
            </a:r>
            <a:r>
              <a:rPr lang="en-ID" sz="2400" dirty="0" err="1">
                <a:latin typeface="Franklin Gothic Medium Cond" panose="020B0606030402020204" pitchFamily="34" charset="0"/>
              </a:rPr>
              <a:t>menurut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caranya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Aniaya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berlanjut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hingga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akhir</a:t>
            </a:r>
            <a:r>
              <a:rPr lang="en-ID" sz="2400" dirty="0">
                <a:latin typeface="Franklin Gothic Medium Cond" panose="020B0606030402020204" pitchFamily="34" charset="0"/>
              </a:rPr>
              <a:t> zaman,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memperingatkan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  <a:r>
              <a:rPr lang="en-ID" sz="2400" dirty="0" err="1">
                <a:latin typeface="Impact" panose="020B0806030902050204" pitchFamily="34" charset="0"/>
              </a:rPr>
              <a:t>Yohanes</a:t>
            </a:r>
            <a:r>
              <a:rPr lang="en-ID" sz="2400" dirty="0">
                <a:latin typeface="Impact" panose="020B0806030902050204" pitchFamily="34" charset="0"/>
              </a:rPr>
              <a:t> 16:2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dikucilkan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saatnya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membunuh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menyangka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berbuat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bakti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Allah</a:t>
            </a:r>
            <a:r>
              <a:rPr lang="en-ID" sz="2400" dirty="0">
                <a:latin typeface="Franklin Gothic Medium Cond" panose="020B0606030402020204" pitchFamily="34" charset="0"/>
              </a:rPr>
              <a:t>.“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855950-297A-4A73-0750-AA4D1C024D4F}"/>
              </a:ext>
            </a:extLst>
          </p:cNvPr>
          <p:cNvSpPr/>
          <p:nvPr/>
        </p:nvSpPr>
        <p:spPr>
          <a:xfrm>
            <a:off x="433389" y="437018"/>
            <a:ext cx="46672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8E9A7-8454-15AC-DD33-C8D59C347B75}"/>
              </a:ext>
            </a:extLst>
          </p:cNvPr>
          <p:cNvSpPr/>
          <p:nvPr/>
        </p:nvSpPr>
        <p:spPr>
          <a:xfrm>
            <a:off x="433389" y="3333750"/>
            <a:ext cx="46672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920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48B51-9CB1-8FFA-52F2-2F0434123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82" y="1247775"/>
            <a:ext cx="4040975" cy="5262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Strategi </a:t>
            </a:r>
            <a:r>
              <a:rPr lang="en-ID" sz="3200" dirty="0" err="1">
                <a:latin typeface="Berlin Sans FB" panose="020E0602020502020306" pitchFamily="34" charset="0"/>
              </a:rPr>
              <a:t>pertama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dipakai</a:t>
            </a:r>
            <a:r>
              <a:rPr lang="en-ID" sz="3200" dirty="0">
                <a:latin typeface="Berlin Sans FB" panose="020E0602020502020306" pitchFamily="34" charset="0"/>
              </a:rPr>
              <a:t> oleh </a:t>
            </a:r>
            <a:r>
              <a:rPr lang="en-ID" sz="3200" dirty="0" err="1">
                <a:latin typeface="Berlin Sans FB" panose="020E0602020502020306" pitchFamily="34" charset="0"/>
              </a:rPr>
              <a:t>setan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menarik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perhatian</a:t>
            </a:r>
            <a:r>
              <a:rPr lang="en-ID" sz="3200" dirty="0">
                <a:latin typeface="Berlin Sans FB" panose="020E0602020502020306" pitchFamily="34" charset="0"/>
              </a:rPr>
              <a:t> dunia </a:t>
            </a:r>
            <a:r>
              <a:rPr lang="en-ID" sz="3200" dirty="0" err="1">
                <a:latin typeface="Berlin Sans FB" panose="020E0602020502020306" pitchFamily="34" charset="0"/>
              </a:rPr>
              <a:t>kepadanya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PENIPUAN, dunia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mabuk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oleh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anggur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hawa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nafsu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percabulannya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[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Ajaran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Alkitabiah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6C2C6-2C92-A0D9-1E29-37C0E238A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" r="4917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9921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11F016-9FE7-7661-E308-8FE8CA630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6D9EC-2A1D-FC14-151A-198E4A38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474" y="860426"/>
            <a:ext cx="6238875" cy="1325563"/>
          </a:xfrm>
        </p:spPr>
        <p:txBody>
          <a:bodyPr/>
          <a:lstStyle/>
          <a:p>
            <a:pPr algn="ctr"/>
            <a:r>
              <a:rPr lang="fi-FI" dirty="0" err="1">
                <a:latin typeface="Bernard MT Condensed" panose="02050806060905020404" pitchFamily="18" charset="0"/>
              </a:rPr>
              <a:t>Apa</a:t>
            </a:r>
            <a:r>
              <a:rPr lang="fi-FI" dirty="0">
                <a:latin typeface="Bernard MT Condensed" panose="02050806060905020404" pitchFamily="18" charset="0"/>
              </a:rPr>
              <a:t> </a:t>
            </a:r>
            <a:r>
              <a:rPr lang="fi-FI" dirty="0" err="1">
                <a:latin typeface="Bernard MT Condensed" panose="02050806060905020404" pitchFamily="18" charset="0"/>
              </a:rPr>
              <a:t>janji</a:t>
            </a:r>
            <a:r>
              <a:rPr lang="fi-FI" dirty="0">
                <a:latin typeface="Bernard MT Condensed" panose="02050806060905020404" pitchFamily="18" charset="0"/>
              </a:rPr>
              <a:t> </a:t>
            </a:r>
            <a:r>
              <a:rPr lang="fi-FI" dirty="0" err="1">
                <a:latin typeface="Bernard MT Condensed" panose="02050806060905020404" pitchFamily="18" charset="0"/>
              </a:rPr>
              <a:t>Tuhan</a:t>
            </a:r>
            <a:r>
              <a:rPr lang="fi-FI" dirty="0">
                <a:latin typeface="Bernard MT Condensed" panose="02050806060905020404" pitchFamily="18" charset="0"/>
              </a:rPr>
              <a:t> </a:t>
            </a:r>
            <a:r>
              <a:rPr lang="fi-FI" dirty="0" err="1">
                <a:latin typeface="Bernard MT Condensed" panose="02050806060905020404" pitchFamily="18" charset="0"/>
              </a:rPr>
              <a:t>kepada</a:t>
            </a:r>
            <a:r>
              <a:rPr lang="fi-FI" dirty="0">
                <a:latin typeface="Bernard MT Condensed" panose="02050806060905020404" pitchFamily="18" charset="0"/>
              </a:rPr>
              <a:t> </a:t>
            </a:r>
            <a:r>
              <a:rPr lang="fi-FI" dirty="0" err="1">
                <a:latin typeface="Bernard MT Condensed" panose="02050806060905020404" pitchFamily="18" charset="0"/>
              </a:rPr>
              <a:t>umat-Nya</a:t>
            </a:r>
            <a:r>
              <a:rPr lang="fi-FI" dirty="0">
                <a:latin typeface="Bernard MT Condensed" panose="02050806060905020404" pitchFamily="18" charset="0"/>
              </a:rPr>
              <a:t> </a:t>
            </a:r>
            <a:r>
              <a:rPr lang="fi-FI" dirty="0" err="1">
                <a:latin typeface="Bernard MT Condensed" panose="02050806060905020404" pitchFamily="18" charset="0"/>
              </a:rPr>
              <a:t>yang</a:t>
            </a:r>
            <a:r>
              <a:rPr lang="fi-FI" dirty="0">
                <a:latin typeface="Bernard MT Condensed" panose="02050806060905020404" pitchFamily="18" charset="0"/>
              </a:rPr>
              <a:t> </a:t>
            </a:r>
            <a:r>
              <a:rPr lang="fi-FI" dirty="0" err="1">
                <a:latin typeface="Bernard MT Condensed" panose="02050806060905020404" pitchFamily="18" charset="0"/>
              </a:rPr>
              <a:t>setia</a:t>
            </a:r>
            <a:r>
              <a:rPr lang="fi-FI" dirty="0">
                <a:latin typeface="Bernard MT Condensed" panose="02050806060905020404" pitchFamily="18" charset="0"/>
              </a:rPr>
              <a:t>?</a:t>
            </a:r>
            <a:endParaRPr lang="en-ID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32FB9-DFB5-113E-4DF2-E79A51D89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733674"/>
            <a:ext cx="7886700" cy="39862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menopang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umat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-Nya yang "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menuruti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perintah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Allah dan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iman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" [Wahyu 14:12].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Kasih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bagi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masing-masing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menguatkan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memelihara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selama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masa-masa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sulit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datang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[</a:t>
            </a:r>
            <a:r>
              <a:rPr lang="en-ID" sz="32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Ibrani</a:t>
            </a:r>
            <a:r>
              <a:rPr lang="en-ID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13:5b-6].</a:t>
            </a:r>
          </a:p>
        </p:txBody>
      </p:sp>
    </p:spTree>
    <p:extLst>
      <p:ext uri="{BB962C8B-B14F-4D97-AF65-F5344CB8AC3E}">
        <p14:creationId xmlns:p14="http://schemas.microsoft.com/office/powerpoint/2010/main" val="65033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D331E-58D4-0B70-412C-0EAD041F6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856" r="24663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76AD1-0CD0-8FB5-3C0F-1EB8C420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722" y="5351618"/>
            <a:ext cx="3436853" cy="11920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WAHYU 7 : 2,3</a:t>
            </a:r>
            <a:endParaRPr lang="en-ID" sz="4000" dirty="0">
              <a:solidFill>
                <a:srgbClr val="0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6800-1194-33CE-3AEB-AC42200B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22" y="609601"/>
            <a:ext cx="4015878" cy="59340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Dan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aku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melihat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lain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muncul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matahari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terbit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membawa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meterai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Allah yang hidup; dan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berseru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dengan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suara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nyaring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kepada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keempat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ditugaskan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untuk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merusakkan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bumi dan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laut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katanya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: "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Janganlah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merusakkan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bumi atau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laut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atau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pohon-pohon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sebelum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kami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memeteraikan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hamba-hamba Allah kami pada </a:t>
            </a:r>
            <a:r>
              <a:rPr lang="en-US" dirty="0" err="1">
                <a:solidFill>
                  <a:srgbClr val="000000"/>
                </a:solidFill>
                <a:latin typeface="Franklin Gothic Demi Cond" panose="020B0706030402020204" pitchFamily="34" charset="0"/>
              </a:rPr>
              <a:t>dahi</a:t>
            </a:r>
            <a:r>
              <a:rPr lang="en-US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 mereka!"</a:t>
            </a:r>
          </a:p>
          <a:p>
            <a:endParaRPr lang="en-ID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63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4CB3D-FD14-F062-BA85-1578D1E0B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" b="853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605BC-CC46-D69F-D6DA-F5C26D0F5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752850"/>
            <a:ext cx="8286746" cy="28670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Setiap</a:t>
            </a:r>
            <a:r>
              <a:rPr lang="en-ID" sz="3200" dirty="0">
                <a:latin typeface="Franklin Gothic Medium Cond" panose="020B0606030402020204" pitchFamily="34" charset="0"/>
              </a:rPr>
              <a:t> orang </a:t>
            </a:r>
            <a:r>
              <a:rPr lang="en-ID" sz="3200" dirty="0" err="1">
                <a:latin typeface="Amasis MT Pro Black" panose="02040A04050005020304" pitchFamily="18" charset="0"/>
              </a:rPr>
              <a:t>bebas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menggunakan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kuasa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memilihnya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untuk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menentukan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kepada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siapa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kesetiaannya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diberikan</a:t>
            </a:r>
            <a:r>
              <a:rPr lang="en-ID" sz="3200" dirty="0">
                <a:latin typeface="Amasis MT Pro Black" panose="02040A04050005020304" pitchFamily="18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namun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prinsip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harus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pahami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adalah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konsekuensi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atas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pilihan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latin typeface="Franklin Gothic Medium Cond" panose="020B0606030402020204" pitchFamily="34" charset="0"/>
              </a:rPr>
              <a:t> masing-masing </a:t>
            </a:r>
            <a:r>
              <a:rPr lang="en-ID" sz="3200" dirty="0" err="1">
                <a:latin typeface="Franklin Gothic Medium Cond" panose="020B0606030402020204" pitchFamily="34" charset="0"/>
              </a:rPr>
              <a:t>adalah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nyata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[Galatia 6:7-9].</a:t>
            </a:r>
          </a:p>
        </p:txBody>
      </p:sp>
    </p:spTree>
    <p:extLst>
      <p:ext uri="{BB962C8B-B14F-4D97-AF65-F5344CB8AC3E}">
        <p14:creationId xmlns:p14="http://schemas.microsoft.com/office/powerpoint/2010/main" val="371664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9327A-F2AA-A6FD-7E81-068C5F24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MEREKA YANG MENGIKUTI ANAK DOMBA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7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76410-333A-6BED-2462-3D3DD099F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81" y="3982074"/>
            <a:ext cx="4151019" cy="23812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4400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Wahyu 12:9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menerangkan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naga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itu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Iblis,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bekerja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melalui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kekuatan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duniawi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E2D7C-5FFB-2F18-A543-A3D2C1FA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7" y="4251783"/>
            <a:ext cx="4151020" cy="2075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9F8AD-26FC-3C97-A100-9AD1289A5133}"/>
              </a:ext>
            </a:extLst>
          </p:cNvPr>
          <p:cNvSpPr txBox="1"/>
          <p:nvPr/>
        </p:nvSpPr>
        <p:spPr>
          <a:xfrm>
            <a:off x="172255" y="2013322"/>
            <a:ext cx="8799485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b="1" dirty="0">
                <a:latin typeface="Franklin Gothic Medium Cond" panose="020B0606030402020204" pitchFamily="34" charset="0"/>
              </a:rPr>
              <a:t> Wahyu 13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mendapat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penjelasan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b="1" dirty="0">
                <a:latin typeface="Franklin Gothic Medium Cond" panose="020B0606030402020204" pitchFamily="34" charset="0"/>
              </a:rPr>
              <a:t> "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binatang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pertama</a:t>
            </a:r>
            <a:r>
              <a:rPr lang="en-ID" sz="2800" b="1" dirty="0">
                <a:latin typeface="Franklin Gothic Medium Cond" panose="020B0606030402020204" pitchFamily="34" charset="0"/>
              </a:rPr>
              <a:t> yang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keluar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laut</a:t>
            </a:r>
            <a:r>
              <a:rPr lang="en-ID" sz="2800" b="1" dirty="0">
                <a:latin typeface="Franklin Gothic Medium Cond" panose="020B0606030402020204" pitchFamily="34" charset="0"/>
              </a:rPr>
              <a:t>" yang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mempengaruhi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bangsa-bangsa</a:t>
            </a:r>
            <a:r>
              <a:rPr lang="en-ID" sz="2800" b="1" dirty="0">
                <a:latin typeface="Franklin Gothic Medium Cond" panose="020B0606030402020204" pitchFamily="34" charset="0"/>
              </a:rPr>
              <a:t> di dunia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anggur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percabulannya</a:t>
            </a:r>
            <a:r>
              <a:rPr lang="en-ID" sz="2800" b="1" dirty="0"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latin typeface="Gill Sans Nova Cond XBd" panose="020B0A06020104020203" pitchFamily="34" charset="0"/>
              </a:rPr>
              <a:t>ia</a:t>
            </a:r>
            <a:r>
              <a:rPr lang="en-ID" sz="2800" b="1" dirty="0"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latin typeface="Gill Sans Nova Cond XBd" panose="020B0A06020104020203" pitchFamily="34" charset="0"/>
              </a:rPr>
              <a:t>menerima</a:t>
            </a:r>
            <a:r>
              <a:rPr lang="en-ID" sz="2800" b="1" dirty="0"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latin typeface="Gill Sans Nova Cond XBd" panose="020B0A06020104020203" pitchFamily="34" charset="0"/>
              </a:rPr>
              <a:t>kuasa</a:t>
            </a:r>
            <a:r>
              <a:rPr lang="en-ID" sz="2800" b="1" dirty="0">
                <a:latin typeface="Gill Sans Nova Cond XBd" panose="020B0A06020104020203" pitchFamily="34" charset="0"/>
              </a:rPr>
              <a:t>, </a:t>
            </a:r>
            <a:r>
              <a:rPr lang="en-ID" sz="2800" b="1" dirty="0" err="1">
                <a:latin typeface="Gill Sans Nova Cond XBd" panose="020B0A06020104020203" pitchFamily="34" charset="0"/>
              </a:rPr>
              <a:t>tahta</a:t>
            </a:r>
            <a:r>
              <a:rPr lang="en-ID" sz="2800" b="1" dirty="0">
                <a:latin typeface="Gill Sans Nova Cond XBd" panose="020B0A06020104020203" pitchFamily="34" charset="0"/>
              </a:rPr>
              <a:t>, dan </a:t>
            </a:r>
            <a:r>
              <a:rPr lang="en-ID" sz="2800" b="1" dirty="0" err="1">
                <a:latin typeface="Gill Sans Nova Cond XBd" panose="020B0A06020104020203" pitchFamily="34" charset="0"/>
              </a:rPr>
              <a:t>otoritas</a:t>
            </a:r>
            <a:r>
              <a:rPr lang="en-ID" sz="2800" b="1" dirty="0">
                <a:latin typeface="Gill Sans Nova Cond XBd" panose="020B0A06020104020203" pitchFamily="34" charset="0"/>
              </a:rPr>
              <a:t> yang </a:t>
            </a:r>
            <a:r>
              <a:rPr lang="en-ID" sz="2800" b="1" dirty="0" err="1">
                <a:latin typeface="Gill Sans Nova Cond XBd" panose="020B0A06020104020203" pitchFamily="34" charset="0"/>
              </a:rPr>
              <a:t>besar</a:t>
            </a:r>
            <a:r>
              <a:rPr lang="en-ID" sz="2800" b="1" dirty="0"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latin typeface="Gill Sans Nova Cond XBd" panose="020B0A06020104020203" pitchFamily="34" charset="0"/>
              </a:rPr>
              <a:t>dari</a:t>
            </a:r>
            <a:r>
              <a:rPr lang="en-ID" sz="2800" b="1" dirty="0"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latin typeface="Gill Sans Nova Cond XBd" panose="020B0A06020104020203" pitchFamily="34" charset="0"/>
              </a:rPr>
              <a:t>naga</a:t>
            </a:r>
            <a:r>
              <a:rPr lang="en-ID" sz="2800" b="1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156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D809C-2B00-C036-818A-0E99E7327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" r="5519" b="26710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3E1B-4CBC-DAE2-0015-C5AA7AD2F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64" y="1438276"/>
            <a:ext cx="4106561" cy="468630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Naga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berusaha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menghancurkan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"Anak </a:t>
            </a:r>
            <a:r>
              <a:rPr lang="en-ID" sz="3200" dirty="0" err="1">
                <a:latin typeface="Franklin Gothic Demi Cond" panose="020B0706030402020204" pitchFamily="34" charset="0"/>
              </a:rPr>
              <a:t>laki-laki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segera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lahir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"Anak </a:t>
            </a:r>
            <a:r>
              <a:rPr lang="en-ID" sz="3200" dirty="0" err="1">
                <a:latin typeface="Franklin Gothic Demi Cond" panose="020B0706030402020204" pitchFamily="34" charset="0"/>
              </a:rPr>
              <a:t>laki-laki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kemudian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dibawa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Allah dan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takhta</a:t>
            </a:r>
            <a:r>
              <a:rPr lang="en-ID" sz="3200" dirty="0">
                <a:latin typeface="Franklin Gothic Demi Cond" panose="020B0706030402020204" pitchFamily="34" charset="0"/>
              </a:rPr>
              <a:t>-Nya" [Wahyu 12:3-5],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saja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mengacu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02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CC902-E0C5-78FA-212D-C121847D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34" y="342899"/>
            <a:ext cx="5238749" cy="6200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Karena </a:t>
            </a:r>
            <a:r>
              <a:rPr lang="en-ID" sz="2600" dirty="0" err="1">
                <a:latin typeface="Impact" panose="020B0806030902050204" pitchFamily="34" charset="0"/>
              </a:rPr>
              <a:t>ingin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menghancurkan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Kristus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iblis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bekerja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melalui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Herodes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kekaisaran</a:t>
            </a:r>
            <a:r>
              <a:rPr lang="en-ID" sz="2600" dirty="0">
                <a:latin typeface="Impact" panose="020B0806030902050204" pitchFamily="34" charset="0"/>
              </a:rPr>
              <a:t> Roma.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>
                <a:latin typeface="Gill Sans Nova Cond XBd" panose="020B0A06020104020203" pitchFamily="34" charset="0"/>
              </a:rPr>
              <a:t>Pada </a:t>
            </a:r>
            <a:r>
              <a:rPr lang="en-ID" sz="2600" dirty="0" err="1">
                <a:latin typeface="Gill Sans Nova Cond XBd" panose="020B0A06020104020203" pitchFamily="34" charset="0"/>
              </a:rPr>
              <a:t>akhir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seorang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Gubernur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Romawi</a:t>
            </a:r>
            <a:r>
              <a:rPr lang="en-ID" sz="2600" dirty="0">
                <a:latin typeface="Gill Sans Nova Cond XBd" panose="020B0A06020104020203" pitchFamily="34" charset="0"/>
              </a:rPr>
              <a:t>, Pilatus, </a:t>
            </a:r>
            <a:r>
              <a:rPr lang="en-ID" sz="2600" dirty="0" err="1">
                <a:latin typeface="Gill Sans Nova Cond XBd" panose="020B0A06020104020203" pitchFamily="34" charset="0"/>
              </a:rPr>
              <a:t>menghukum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,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seorang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algojo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Romawi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dengan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kejam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memakukan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Dia</a:t>
            </a:r>
            <a:r>
              <a:rPr lang="en-ID" sz="2600" dirty="0">
                <a:latin typeface="Eras Demi ITC" panose="020B0805030504020804" pitchFamily="34" charset="0"/>
              </a:rPr>
              <a:t> di </a:t>
            </a:r>
            <a:r>
              <a:rPr lang="en-ID" sz="2600" dirty="0" err="1">
                <a:latin typeface="Eras Demi ITC" panose="020B0805030504020804" pitchFamily="34" charset="0"/>
              </a:rPr>
              <a:t>kayu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salib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seorang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tentara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Romawi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menikam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Dia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dengan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tombak</a:t>
            </a:r>
            <a:r>
              <a:rPr lang="en-ID" sz="2600" dirty="0">
                <a:latin typeface="Eras Demi ITC" panose="020B0805030504020804" pitchFamily="34" charset="0"/>
              </a:rPr>
              <a:t>, dan </a:t>
            </a:r>
            <a:r>
              <a:rPr lang="en-ID" sz="2600" dirty="0" err="1">
                <a:latin typeface="Eras Demi ITC" panose="020B0805030504020804" pitchFamily="34" charset="0"/>
              </a:rPr>
              <a:t>tentara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Romawi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menjaga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makam</a:t>
            </a:r>
            <a:r>
              <a:rPr lang="en-ID" sz="2600" dirty="0">
                <a:latin typeface="Eras Demi ITC" panose="020B0805030504020804" pitchFamily="34" charset="0"/>
              </a:rPr>
              <a:t>-Nya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Menurut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Wahyu 13:2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naga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iblis</a:t>
            </a:r>
            <a:r>
              <a:rPr lang="en-ID" sz="2600" dirty="0">
                <a:latin typeface="Franklin Gothic Demi Cond" panose="020B0706030402020204" pitchFamily="34" charset="0"/>
              </a:rPr>
              <a:t>,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bekerja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melalui</a:t>
            </a:r>
            <a:r>
              <a:rPr lang="en-ID" sz="2600" dirty="0">
                <a:latin typeface="Franklin Gothic Demi Cond" panose="020B0706030402020204" pitchFamily="34" charset="0"/>
              </a:rPr>
              <a:t> Roma kafir,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takhta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pemerintahannya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kekuasaan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binatang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muncul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.</a:t>
            </a:r>
          </a:p>
          <a:p>
            <a:endParaRPr lang="en-ID" sz="2600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D73D7-4EC6-EEFF-C117-8C6E33B12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r="30314" b="2"/>
          <a:stretch/>
        </p:blipFill>
        <p:spPr>
          <a:xfrm>
            <a:off x="5455317" y="1305906"/>
            <a:ext cx="3196126" cy="4261502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715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44407-75ED-CF2A-9E12-9A6620359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AB487-D41A-93EA-4FAC-B49D66A7A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609600"/>
            <a:ext cx="4905375" cy="5810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Sejarawan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A.C. Flick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menjelaskan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bukunya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>
                <a:latin typeface="Eras Demi ITC" panose="020B0805030504020804" pitchFamily="34" charset="0"/>
              </a:rPr>
              <a:t>The Rise of the Medieval Church </a:t>
            </a:r>
            <a:r>
              <a:rPr lang="en-ID" sz="3200" dirty="0">
                <a:latin typeface="Berlin Sans FB" panose="020E0602020502020306" pitchFamily="34" charset="0"/>
              </a:rPr>
              <a:t>[1900] </a:t>
            </a:r>
            <a:r>
              <a:rPr lang="en-ID" sz="3200" dirty="0" err="1">
                <a:latin typeface="Berlin Sans FB" panose="020E0602020502020306" pitchFamily="34" charset="0"/>
              </a:rPr>
              <a:t>hlm</a:t>
            </a:r>
            <a:r>
              <a:rPr lang="en-ID" sz="3200" dirty="0">
                <a:latin typeface="Berlin Sans FB" panose="020E0602020502020306" pitchFamily="34" charset="0"/>
              </a:rPr>
              <a:t>. 150,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: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"Dari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reruntuhan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politik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Roma,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muncul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Kekaisaran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moral yang agung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'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bentuk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raksasa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',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Gereja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Roma.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Kepadanyalah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naga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memberikan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kuasa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tahta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otoritasnya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72BCE-7FFA-FBE7-B0A0-ECA493A1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634" y="1443718"/>
            <a:ext cx="2929891" cy="4185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893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54DD8-DFE2-4999-CFAB-60A5677FC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1" b="2065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3E5C-1D26-E80B-9C79-D46281107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4" y="3524250"/>
            <a:ext cx="8672511" cy="31241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zaman, </a:t>
            </a:r>
            <a:r>
              <a:rPr lang="en-ID" dirty="0" err="1">
                <a:latin typeface="Gill Sans Nova Cond XBd" panose="020B0A06020104020203" pitchFamily="34" charset="0"/>
              </a:rPr>
              <a:t>ketika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binatang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latin typeface="Gill Sans Nova Cond XBd" panose="020B0A06020104020203" pitchFamily="34" charset="0"/>
              </a:rPr>
              <a:t>memperoleh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kuasanya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mengalami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kesukaran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pernah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alami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abad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kegelapan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[</a:t>
            </a:r>
            <a:r>
              <a:rPr lang="en-ID" dirty="0" err="1">
                <a:latin typeface="Gill Sans Nova Cond XBd" panose="020B0A06020104020203" pitchFamily="34" charset="0"/>
              </a:rPr>
              <a:t>thn</a:t>
            </a:r>
            <a:r>
              <a:rPr lang="en-ID" dirty="0">
                <a:latin typeface="Gill Sans Nova Cond XBd" panose="020B0A06020104020203" pitchFamily="34" charset="0"/>
              </a:rPr>
              <a:t> 538-1798 M].</a:t>
            </a:r>
          </a:p>
          <a:p>
            <a:pPr marL="0" indent="0">
              <a:buNone/>
            </a:pPr>
            <a:endParaRPr lang="en-ID" sz="12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Sementara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seluruh</a:t>
            </a:r>
            <a:r>
              <a:rPr lang="en-ID" dirty="0">
                <a:latin typeface="Impact" panose="020B0806030902050204" pitchFamily="34" charset="0"/>
              </a:rPr>
              <a:t> dunia </a:t>
            </a:r>
            <a:r>
              <a:rPr lang="en-ID" dirty="0" err="1">
                <a:latin typeface="Impact" panose="020B0806030902050204" pitchFamily="34" charset="0"/>
              </a:rPr>
              <a:t>mengikuti</a:t>
            </a:r>
            <a:r>
              <a:rPr lang="en-ID" dirty="0">
                <a:latin typeface="Impact" panose="020B0806030902050204" pitchFamily="34" charset="0"/>
              </a:rPr>
              <a:t> "</a:t>
            </a:r>
            <a:r>
              <a:rPr lang="en-ID" dirty="0" err="1">
                <a:latin typeface="Impact" panose="020B0806030902050204" pitchFamily="34" charset="0"/>
              </a:rPr>
              <a:t>binatang</a:t>
            </a:r>
            <a:r>
              <a:rPr lang="en-ID" dirty="0">
                <a:latin typeface="Impact" panose="020B0806030902050204" pitchFamily="34" charset="0"/>
              </a:rPr>
              <a:t>"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setia</a:t>
            </a:r>
            <a:r>
              <a:rPr lang="en-ID" dirty="0">
                <a:latin typeface="Impact" panose="020B0806030902050204" pitchFamily="34" charset="0"/>
              </a:rPr>
              <a:t> "</a:t>
            </a:r>
            <a:r>
              <a:rPr lang="en-ID" dirty="0" err="1">
                <a:latin typeface="Impact" panose="020B0806030902050204" pitchFamily="34" charset="0"/>
              </a:rPr>
              <a:t>mengikuti</a:t>
            </a:r>
            <a:r>
              <a:rPr lang="en-ID" dirty="0">
                <a:latin typeface="Impact" panose="020B0806030902050204" pitchFamily="34" charset="0"/>
              </a:rPr>
              <a:t> Anak </a:t>
            </a:r>
            <a:r>
              <a:rPr lang="en-ID" dirty="0" err="1">
                <a:latin typeface="Impact" panose="020B0806030902050204" pitchFamily="34" charset="0"/>
              </a:rPr>
              <a:t>Domba</a:t>
            </a:r>
            <a:r>
              <a:rPr lang="en-ID" dirty="0">
                <a:latin typeface="Impact" panose="020B0806030902050204" pitchFamily="34" charset="0"/>
              </a:rPr>
              <a:t>".</a:t>
            </a:r>
            <a:endParaRPr lang="en-ID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83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19A99E-D05D-4B17-CF09-69FA6FF4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66"/>
            <a:ext cx="9144000" cy="6848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EC7DF-5115-E83A-2008-CB46F6AD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58100" cy="1325563"/>
          </a:xfrm>
        </p:spPr>
        <p:txBody>
          <a:bodyPr/>
          <a:lstStyle/>
          <a:p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Wahyu 14:4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3BDA-9D82-7071-3901-F962A377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600200"/>
            <a:ext cx="8191501" cy="3648075"/>
          </a:xfrm>
        </p:spPr>
        <p:txBody>
          <a:bodyPr/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orang-orang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mencemarkan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dirinya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perempuan-perempuan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murni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sama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perawan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orang-orang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mengikuti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Anak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Domba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mana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saja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pergi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ditebus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antara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korban-korban sulung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Allah dan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Anak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Domba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</a:t>
            </a:r>
          </a:p>
          <a:p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56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1B9D2-D872-684C-18A4-0C5C6541C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1" b="5382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C55D-2D75-AA6A-F546-ABAAAB64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6" y="4669977"/>
            <a:ext cx="7574756" cy="1606997"/>
          </a:xfrm>
        </p:spPr>
        <p:txBody>
          <a:bodyPr>
            <a:noAutofit/>
          </a:bodyPr>
          <a:lstStyle/>
          <a:p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Dimanakah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posisi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sekarang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? </a:t>
            </a:r>
          </a:p>
          <a:p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pihak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lawan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?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Tidak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ada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posisi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netral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Amasis MT Pro Black" panose="02040A040500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72378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330B3-E1DF-B49D-DE67-EE00E658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YESUS: SATU-SATUNYA PERANTARA KITA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8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DFE6-B926-57C2-79F1-56FA2F161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82" y="1885279"/>
            <a:ext cx="6362700" cy="460131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Wahyu 13:4-5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menyembah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kekuasaan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. Dan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menyembah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Siapakah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? Dan </a:t>
            </a:r>
            <a:r>
              <a:rPr lang="en-ID" dirty="0" err="1">
                <a:latin typeface="Franklin Gothic Demi Cond" panose="020B0706030402020204" pitchFamily="34" charset="0"/>
              </a:rPr>
              <a:t>siapakah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berperang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melawan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?"Dan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diberikan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mulut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kesombongan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hujat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kepadanya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diberikan</a:t>
            </a:r>
            <a:r>
              <a:rPr lang="en-ID" dirty="0">
                <a:latin typeface="Franklin Gothic Demi Cond" panose="020B0706030402020204" pitchFamily="34" charset="0"/>
              </a:rPr>
              <a:t> juga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melakukannya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empat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puluh</a:t>
            </a:r>
            <a:r>
              <a:rPr lang="en-ID" dirty="0">
                <a:latin typeface="Franklin Gothic Demi Cond" panose="020B0706030402020204" pitchFamily="34" charset="0"/>
              </a:rPr>
              <a:t> dua </a:t>
            </a:r>
            <a:r>
              <a:rPr lang="en-ID" dirty="0" err="1">
                <a:latin typeface="Franklin Gothic Demi Cond" panose="020B0706030402020204" pitchFamily="34" charset="0"/>
              </a:rPr>
              <a:t>bulan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lamanya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D88EC-26D7-C6DF-8DEA-BF9C9601A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9" r="43021"/>
          <a:stretch/>
        </p:blipFill>
        <p:spPr>
          <a:xfrm>
            <a:off x="6483837" y="2123404"/>
            <a:ext cx="2366181" cy="4125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9382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10B50C-A980-B0A6-3059-0705BBC0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305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26F081-F699-2EF3-A103-9960DC17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75" y="321468"/>
            <a:ext cx="6800850" cy="1325563"/>
          </a:xfrm>
        </p:spPr>
        <p:txBody>
          <a:bodyPr/>
          <a:lstStyle/>
          <a:p>
            <a:r>
              <a:rPr lang="en-ID" dirty="0" err="1">
                <a:latin typeface="Amasis MT Pro Black" panose="02040A04050005020304" pitchFamily="18" charset="0"/>
              </a:rPr>
              <a:t>Apa</a:t>
            </a:r>
            <a:r>
              <a:rPr lang="en-ID" dirty="0">
                <a:latin typeface="Amasis MT Pro Black" panose="02040A04050005020304" pitchFamily="18" charset="0"/>
              </a:rPr>
              <a:t> arti MENGHUJAT?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F672-98AB-CB15-3920-C0F7B9566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75" y="1876425"/>
            <a:ext cx="7448550" cy="48958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Baru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penghujatan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merasa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istimewa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prerogatif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Allah.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Lukas 5:18-26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dituduh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menghujat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lumpuh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dosamu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diampuni</a:t>
            </a:r>
            <a:r>
              <a:rPr lang="en-ID" dirty="0">
                <a:latin typeface="Franklin Gothic Demi Cond" panose="020B0706030402020204" pitchFamily="34" charset="0"/>
              </a:rPr>
              <a:t>". </a:t>
            </a:r>
            <a:r>
              <a:rPr lang="en-ID" dirty="0">
                <a:latin typeface="Amasis MT Pro Black" panose="02040A04050005020304" pitchFamily="18" charset="0"/>
              </a:rPr>
              <a:t>Karena </a:t>
            </a:r>
            <a:r>
              <a:rPr lang="en-ID" dirty="0" err="1">
                <a:latin typeface="Amasis MT Pro Black" panose="02040A04050005020304" pitchFamily="18" charset="0"/>
              </a:rPr>
              <a:t>hanya</a:t>
            </a:r>
            <a:r>
              <a:rPr lang="en-ID" dirty="0">
                <a:latin typeface="Amasis MT Pro Black" panose="02040A04050005020304" pitchFamily="18" charset="0"/>
              </a:rPr>
              <a:t> Allah yang </a:t>
            </a:r>
            <a:r>
              <a:rPr lang="en-ID" dirty="0" err="1">
                <a:latin typeface="Amasis MT Pro Black" panose="02040A04050005020304" pitchFamily="18" charset="0"/>
              </a:rPr>
              <a:t>memiliki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kuasa</a:t>
            </a:r>
            <a:r>
              <a:rPr lang="en-ID" dirty="0"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latin typeface="Amasis MT Pro Black" panose="02040A04050005020304" pitchFamily="18" charset="0"/>
              </a:rPr>
              <a:t>hak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prerogatif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untuk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mengampuni</a:t>
            </a:r>
            <a:r>
              <a:rPr lang="en-ID" dirty="0">
                <a:latin typeface="Amasis MT Pro Black" panose="02040A04050005020304" pitchFamily="18" charset="0"/>
              </a:rPr>
              <a:t> dosa.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Demi Cond" panose="020B0706030402020204" pitchFamily="34" charset="0"/>
              </a:rPr>
              <a:t>Penghujatan</a:t>
            </a:r>
            <a:r>
              <a:rPr lang="en-ID" dirty="0">
                <a:latin typeface="Franklin Gothic Demi Cond" panose="020B0706030402020204" pitchFamily="34" charset="0"/>
              </a:rPr>
              <a:t> juga </a:t>
            </a:r>
            <a:r>
              <a:rPr lang="en-ID" dirty="0" err="1">
                <a:latin typeface="Franklin Gothic Demi Cond" panose="020B0706030402020204" pitchFamily="34" charset="0"/>
              </a:rPr>
              <a:t>didefinisikan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klaim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seseorang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berdiri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tempat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006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155F4-DE05-659B-566C-343DB1022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475" y="3267076"/>
            <a:ext cx="5429248" cy="3391885"/>
          </a:xfrm>
        </p:spPr>
        <p:txBody>
          <a:bodyPr>
            <a:normAutofit lnSpcReduction="10000"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Konflik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dan Iblis </a:t>
            </a:r>
            <a:r>
              <a:rPr lang="en-ID" dirty="0" err="1">
                <a:latin typeface="Impact" panose="020B0806030902050204" pitchFamily="34" charset="0"/>
              </a:rPr>
              <a:t>berfokus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siapa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layak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memerintah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semesta</a:t>
            </a:r>
            <a:r>
              <a:rPr lang="en-ID" dirty="0"/>
              <a:t>. </a:t>
            </a:r>
            <a:r>
              <a:rPr lang="en-ID" dirty="0">
                <a:latin typeface="Franklin Gothic Demi Cond" panose="020B0706030402020204" pitchFamily="34" charset="0"/>
              </a:rPr>
              <a:t>Karena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layak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disembah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Iblis </a:t>
            </a:r>
            <a:r>
              <a:rPr lang="en-ID" dirty="0" err="1">
                <a:latin typeface="Gill Sans Nova Cond XBd" panose="020B0A06020104020203" pitchFamily="34" charset="0"/>
              </a:rPr>
              <a:t>menyerang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Sabat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lambang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otoritas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kreatif</a:t>
            </a:r>
            <a:r>
              <a:rPr lang="en-ID" dirty="0">
                <a:latin typeface="Gill Sans Nova Cond XBd" panose="020B0A06020104020203" pitchFamily="34" charset="0"/>
              </a:rPr>
              <a:t> Allah.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D4178-2FAC-81DB-3C94-5A5EC3916FF3}"/>
              </a:ext>
            </a:extLst>
          </p:cNvPr>
          <p:cNvSpPr txBox="1"/>
          <p:nvPr/>
        </p:nvSpPr>
        <p:spPr>
          <a:xfrm>
            <a:off x="270002" y="199039"/>
            <a:ext cx="48386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Sabat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layak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disembah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sebagai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Pencipta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semesta</a:t>
            </a:r>
            <a:r>
              <a:rPr lang="en-ID" sz="2400" dirty="0">
                <a:latin typeface="Gill Sans Nova Cond XBd" panose="020B0A06020104020203" pitchFamily="34" charset="0"/>
              </a:rPr>
              <a:t>. Tanda </a:t>
            </a:r>
            <a:r>
              <a:rPr lang="en-ID" sz="2400" dirty="0" err="1">
                <a:latin typeface="Gill Sans Nova Cond XBd" panose="020B0A06020104020203" pitchFamily="34" charset="0"/>
              </a:rPr>
              <a:t>binatang</a:t>
            </a:r>
            <a:r>
              <a:rPr lang="en-ID" sz="2400" dirty="0"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latin typeface="Gill Sans Nova Cond XBd" panose="020B0A06020104020203" pitchFamily="34" charset="0"/>
              </a:rPr>
              <a:t>berputar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sekitar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penyembahan</a:t>
            </a:r>
            <a:r>
              <a:rPr lang="en-ID" sz="2400" dirty="0">
                <a:latin typeface="Gill Sans Nova Cond XBd" panose="020B0A06020104020203" pitchFamily="34" charset="0"/>
              </a:rPr>
              <a:t>. Iblis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memperkenalkan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sabat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palsu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pertama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pekan, </a:t>
            </a:r>
            <a:r>
              <a:rPr lang="en-ID" sz="2400" dirty="0" err="1">
                <a:latin typeface="Gill Sans Nova Cond XBd" panose="020B0A06020104020203" pitchFamily="34" charset="0"/>
              </a:rPr>
              <a:t>sebagai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lambang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kekuasaannya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D4ECD-7512-808A-8DFE-05EE1BF7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799" y="293527"/>
            <a:ext cx="3320924" cy="2368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2AB22-D688-2E7D-7B81-8BFD5223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2" y="3429000"/>
            <a:ext cx="2327399" cy="2958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7287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C096C-DAB1-2F83-8F8E-A0397EB61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4" b="1769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5699B-E2C2-2F26-E0B5-028C26E4B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710613"/>
            <a:ext cx="8401050" cy="30289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1 </a:t>
            </a:r>
            <a:r>
              <a:rPr lang="en-ID" dirty="0" err="1">
                <a:latin typeface="Impact" panose="020B0806030902050204" pitchFamily="34" charset="0"/>
              </a:rPr>
              <a:t>Timotius</a:t>
            </a:r>
            <a:r>
              <a:rPr lang="en-ID" dirty="0">
                <a:latin typeface="Impact" panose="020B0806030902050204" pitchFamily="34" charset="0"/>
              </a:rPr>
              <a:t> 2:5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perantara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antara</a:t>
            </a:r>
            <a:r>
              <a:rPr lang="en-ID" dirty="0">
                <a:latin typeface="Impact" panose="020B0806030902050204" pitchFamily="34" charset="0"/>
              </a:rPr>
              <a:t> Allah dan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Roma </a:t>
            </a:r>
            <a:r>
              <a:rPr lang="en-ID" dirty="0" err="1">
                <a:latin typeface="Franklin Gothic Demi Cond" panose="020B0706030402020204" pitchFamily="34" charset="0"/>
              </a:rPr>
              <a:t>mengajarkan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imam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perantara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Allah dan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berdosa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sesungguhnya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para imam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menjadi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perantara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karena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juga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manusia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berdosa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membutuhkan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seorang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perantara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2623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9174F8-9D5B-F040-8EFA-D2D0A575C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B2CE8-E4FD-5E8B-191D-B6AFCCAE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Berikut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dua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pernyataan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sumber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resmi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Gereja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Roma: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21D2-B74A-1F1E-47A5-FACF14352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044699"/>
            <a:ext cx="8286750" cy="47371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Franklin Gothic Medium Cond" panose="020B0606030402020204" pitchFamily="34" charset="0"/>
              </a:rPr>
              <a:t>"Paus sangat </a:t>
            </a:r>
            <a:r>
              <a:rPr lang="en-ID" sz="3200" dirty="0" err="1">
                <a:latin typeface="Franklin Gothic Medium Cond" panose="020B0606030402020204" pitchFamily="34" charset="0"/>
              </a:rPr>
              <a:t>bermartabat</a:t>
            </a:r>
            <a:r>
              <a:rPr lang="en-ID" sz="3200" dirty="0">
                <a:latin typeface="Franklin Gothic Medium Cond" panose="020B0606030402020204" pitchFamily="34" charset="0"/>
              </a:rPr>
              <a:t> dan sangat </a:t>
            </a:r>
            <a:r>
              <a:rPr lang="en-ID" sz="3200" dirty="0" err="1">
                <a:latin typeface="Franklin Gothic Medium Cond" panose="020B0606030402020204" pitchFamily="34" charset="0"/>
              </a:rPr>
              <a:t>diagungkan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dia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bukan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manusia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biasa</a:t>
            </a:r>
            <a:r>
              <a:rPr lang="en-ID" sz="3200" dirty="0">
                <a:latin typeface="Franklin Gothic Medium Cond" panose="020B0606030402020204" pitchFamily="34" charset="0"/>
              </a:rPr>
              <a:t> ... </a:t>
            </a:r>
            <a:r>
              <a:rPr lang="en-ID" sz="3200" dirty="0" err="1">
                <a:latin typeface="Franklin Gothic Medium Cond" panose="020B0606030402020204" pitchFamily="34" charset="0"/>
              </a:rPr>
              <a:t>dia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adalah</a:t>
            </a:r>
            <a:r>
              <a:rPr lang="en-ID" sz="3200" dirty="0">
                <a:latin typeface="Franklin Gothic Medium Cond" panose="020B0606030402020204" pitchFamily="34" charset="0"/>
              </a:rPr>
              <a:t> Allah di </a:t>
            </a:r>
            <a:r>
              <a:rPr lang="en-ID" sz="3200" dirty="0" err="1">
                <a:latin typeface="Franklin Gothic Medium Cond" panose="020B0606030402020204" pitchFamily="34" charset="0"/>
              </a:rPr>
              <a:t>bumi</a:t>
            </a:r>
            <a:r>
              <a:rPr lang="en-ID" sz="3200" dirty="0">
                <a:latin typeface="Franklin Gothic Medium Cond" panose="020B0606030402020204" pitchFamily="34" charset="0"/>
              </a:rPr>
              <a:t>"- </a:t>
            </a:r>
            <a:r>
              <a:rPr lang="en-ID" sz="3200" dirty="0">
                <a:latin typeface="Gill Sans Nova Cond Ultra Bold" panose="020B0B04020104020203" pitchFamily="34" charset="0"/>
              </a:rPr>
              <a:t>Lucius Ferraris</a:t>
            </a:r>
            <a:r>
              <a:rPr lang="en-ID" sz="3200" dirty="0">
                <a:latin typeface="Franklin Gothic Medium Cond" panose="020B0606030402020204" pitchFamily="34" charset="0"/>
              </a:rPr>
              <a:t>, "Papa," </a:t>
            </a:r>
            <a:r>
              <a:rPr lang="en-ID" sz="3200" dirty="0" err="1">
                <a:latin typeface="Franklin Gothic Medium Cond" panose="020B0606030402020204" pitchFamily="34" charset="0"/>
              </a:rPr>
              <a:t>artikel</a:t>
            </a:r>
            <a:r>
              <a:rPr lang="en-ID" sz="3200" dirty="0">
                <a:latin typeface="Franklin Gothic Medium Cond" panose="020B0606030402020204" pitchFamily="34" charset="0"/>
              </a:rPr>
              <a:t> 2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bukunya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Prompta</a:t>
            </a:r>
            <a:r>
              <a:rPr lang="en-ID" sz="3200" dirty="0">
                <a:latin typeface="Franklin Gothic Medium Cond" panose="020B0606030402020204" pitchFamily="34" charset="0"/>
              </a:rPr>
              <a:t> Bibliotheca (1763), </a:t>
            </a:r>
            <a:r>
              <a:rPr lang="en-ID" sz="3200" dirty="0" err="1">
                <a:latin typeface="Franklin Gothic Medium Cond" panose="020B0606030402020204" pitchFamily="34" charset="0"/>
              </a:rPr>
              <a:t>jld</a:t>
            </a:r>
            <a:r>
              <a:rPr lang="en-ID" sz="3200" dirty="0">
                <a:latin typeface="Franklin Gothic Medium Cond" panose="020B0606030402020204" pitchFamily="34" charset="0"/>
              </a:rPr>
              <a:t>. 6, </a:t>
            </a:r>
            <a:r>
              <a:rPr lang="en-ID" sz="3200" dirty="0" err="1">
                <a:latin typeface="Franklin Gothic Medium Cond" panose="020B0606030402020204" pitchFamily="34" charset="0"/>
              </a:rPr>
              <a:t>hlm</a:t>
            </a:r>
            <a:r>
              <a:rPr lang="en-ID" sz="3200" dirty="0">
                <a:latin typeface="Franklin Gothic Medium Cond" panose="020B0606030402020204" pitchFamily="34" charset="0"/>
              </a:rPr>
              <a:t>. 25- 29.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Franklin Gothic Medium Cond" panose="020B0606030402020204" pitchFamily="34" charset="0"/>
              </a:rPr>
              <a:t>Paus Leo XIII </a:t>
            </a:r>
            <a:r>
              <a:rPr lang="en-ID" sz="32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3200" dirty="0">
                <a:latin typeface="Franklin Gothic Medium Cond" panose="020B0606030402020204" pitchFamily="34" charset="0"/>
              </a:rPr>
              <a:t>, "Kami [para paus] </a:t>
            </a:r>
            <a:r>
              <a:rPr lang="en-ID" sz="3200" dirty="0" err="1">
                <a:latin typeface="Franklin Gothic Medium Cond" panose="020B0606030402020204" pitchFamily="34" charset="0"/>
              </a:rPr>
              <a:t>memegang</a:t>
            </a:r>
            <a:r>
              <a:rPr lang="en-ID" sz="3200" dirty="0">
                <a:latin typeface="Franklin Gothic Medium Cond" panose="020B0606030402020204" pitchFamily="34" charset="0"/>
              </a:rPr>
              <a:t> di </a:t>
            </a:r>
            <a:r>
              <a:rPr lang="en-ID" sz="3200" dirty="0" err="1">
                <a:latin typeface="Franklin Gothic Medium Cond" panose="020B0606030402020204" pitchFamily="34" charset="0"/>
              </a:rPr>
              <a:t>bumi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posisi</a:t>
            </a:r>
            <a:r>
              <a:rPr lang="en-ID" sz="3200" dirty="0">
                <a:latin typeface="Franklin Gothic Medium Cond" panose="020B0606030402020204" pitchFamily="34" charset="0"/>
              </a:rPr>
              <a:t> Allah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Mahakuasa</a:t>
            </a:r>
            <a:r>
              <a:rPr lang="en-ID" sz="3200" dirty="0">
                <a:latin typeface="Franklin Gothic Medium Cond" panose="020B0606030402020204" pitchFamily="34" charset="0"/>
              </a:rPr>
              <a:t>"- The Great Encyclical Letters of Pope Leo XIII (New York: </a:t>
            </a:r>
            <a:r>
              <a:rPr lang="en-ID" sz="3200" dirty="0" err="1">
                <a:latin typeface="Franklin Gothic Medium Cond" panose="020B0606030402020204" pitchFamily="34" charset="0"/>
              </a:rPr>
              <a:t>Benziger</a:t>
            </a:r>
            <a:r>
              <a:rPr lang="en-ID" sz="3200" dirty="0">
                <a:latin typeface="Franklin Gothic Medium Cond" panose="020B0606030402020204" pitchFamily="34" charset="0"/>
              </a:rPr>
              <a:t>, 1903), </a:t>
            </a:r>
            <a:r>
              <a:rPr lang="en-ID" sz="3200" dirty="0" err="1">
                <a:latin typeface="Franklin Gothic Medium Cond" panose="020B0606030402020204" pitchFamily="34" charset="0"/>
              </a:rPr>
              <a:t>hlm</a:t>
            </a:r>
            <a:r>
              <a:rPr lang="en-ID" sz="3200" dirty="0">
                <a:latin typeface="Franklin Gothic Medium Cond" panose="020B0606030402020204" pitchFamily="34" charset="0"/>
              </a:rPr>
              <a:t>. 193.</a:t>
            </a:r>
          </a:p>
        </p:txBody>
      </p:sp>
    </p:spTree>
    <p:extLst>
      <p:ext uri="{BB962C8B-B14F-4D97-AF65-F5344CB8AC3E}">
        <p14:creationId xmlns:p14="http://schemas.microsoft.com/office/powerpoint/2010/main" val="1447915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255C7-D102-C094-5E69-9ABF22149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692943"/>
            <a:ext cx="4614964" cy="5472113"/>
          </a:xfrm>
        </p:spPr>
        <p:txBody>
          <a:bodyPr>
            <a:no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Klaim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seperti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berbicara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tentang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penghujatan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Sebab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berdosa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menempatkan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diri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posisi</a:t>
            </a:r>
            <a:r>
              <a:rPr lang="en-ID" sz="3200" dirty="0">
                <a:latin typeface="Gill Sans Nova Cond Ultra Bold" panose="020B0B04020104020203" pitchFamily="34" charset="0"/>
              </a:rPr>
              <a:t> Allah.</a:t>
            </a:r>
          </a:p>
          <a:p>
            <a:endParaRPr lang="en-ID" sz="3200" dirty="0">
              <a:latin typeface="Gill Sans Nova Cond Ultra Bold" panose="020B0B04020104020203" pitchFamily="34" charset="0"/>
            </a:endParaRPr>
          </a:p>
          <a:p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Sebaliknya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dituduh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menghujat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berkuasa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[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 10:33-38].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9A0B7-C368-E09D-2775-B27018B8C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r="17525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7533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FC2C-9E58-C298-5822-7051255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8F9A-802C-2D3F-4F8B-EA37F293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6B27F-691B-12C6-189E-6E240CC3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873952-BE7B-34E3-711B-039BD92C60D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2FF0E-1A46-3F7C-45D7-92E269941361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EDDB81-0D84-1109-446E-8B0C5C72B1DC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6F03A-16B9-949C-59FF-808C90984948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96CABD-6FE3-FB40-EFC1-70EF31E0C17E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007C61-E949-9C3B-E5F3-143C540EAE64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4DB28-4C28-8C75-E4B0-DB0B75775EF1}"/>
              </a:ext>
            </a:extLst>
          </p:cNvPr>
          <p:cNvSpPr txBox="1"/>
          <p:nvPr/>
        </p:nvSpPr>
        <p:spPr>
          <a:xfrm>
            <a:off x="1164374" y="1332042"/>
            <a:ext cx="761883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Inti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pertentangan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besar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antara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baik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dan yang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jahat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adalah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HARI SABAT.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17B297-8F3E-7C5A-15DB-9864CA1832B8}"/>
              </a:ext>
            </a:extLst>
          </p:cNvPr>
          <p:cNvSpPr txBox="1"/>
          <p:nvPr/>
        </p:nvSpPr>
        <p:spPr>
          <a:xfrm>
            <a:off x="1164373" y="2400597"/>
            <a:ext cx="7618838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belajar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iman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demi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mulai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sekarang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20121-A7FF-2CDB-3091-8C62DC24A18A}"/>
              </a:ext>
            </a:extLst>
          </p:cNvPr>
          <p:cNvSpPr txBox="1"/>
          <p:nvPr/>
        </p:nvSpPr>
        <p:spPr>
          <a:xfrm>
            <a:off x="1171575" y="3434854"/>
            <a:ext cx="7611636" cy="830997"/>
          </a:xfrm>
          <a:prstGeom prst="rect">
            <a:avLst/>
          </a:prstGeom>
          <a:solidFill>
            <a:srgbClr val="F5E4D7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bebas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kuasa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memilihnya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menentukan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siapa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kesetiaannya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diberikan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04423-93F9-7C5B-9918-7F53C6C2FE8D}"/>
              </a:ext>
            </a:extLst>
          </p:cNvPr>
          <p:cNvSpPr txBox="1"/>
          <p:nvPr/>
        </p:nvSpPr>
        <p:spPr>
          <a:xfrm>
            <a:off x="1159611" y="4393377"/>
            <a:ext cx="7611635" cy="110799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zaman,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setia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mengalami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masa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kesukaran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lebih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pernah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alami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abad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kegelapan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B59CF-8297-5F60-8367-57112893E7FA}"/>
              </a:ext>
            </a:extLst>
          </p:cNvPr>
          <p:cNvSpPr txBox="1"/>
          <p:nvPr/>
        </p:nvSpPr>
        <p:spPr>
          <a:xfrm>
            <a:off x="1159610" y="5596851"/>
            <a:ext cx="7611635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dituduh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menghujat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berkuasa</a:t>
            </a:r>
            <a:endParaRPr lang="en-ID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7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86CA9-AE25-AB42-7834-17B09A416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KETEKUNAN YANG TEGUH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4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3F2CFE-0806-AFCE-D9D8-DDD76991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97478"/>
            <a:ext cx="5791200" cy="46781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Bernard MT Condensed" panose="02050806060905020404" pitchFamily="18" charset="0"/>
              </a:rPr>
              <a:t>Wahyu 14:9-10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Dan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malaikat</a:t>
            </a:r>
            <a:r>
              <a:rPr lang="en-ID" dirty="0">
                <a:latin typeface="Franklin Gothic Medium Cond" panose="020B0606030402020204" pitchFamily="34" charset="0"/>
              </a:rPr>
              <a:t> lain, </a:t>
            </a:r>
            <a:r>
              <a:rPr lang="en-ID" dirty="0" err="1">
                <a:latin typeface="Franklin Gothic Medium Cond" panose="020B0606030402020204" pitchFamily="34" charset="0"/>
              </a:rPr>
              <a:t>malaikat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ketiga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menyusul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nyaring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dirty="0" err="1">
                <a:latin typeface="Franklin Gothic Medium Cond" panose="020B0606030402020204" pitchFamily="34" charset="0"/>
              </a:rPr>
              <a:t>Jikalau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menyembah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binatang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patungnya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menerima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tanda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dahinya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tangannya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minum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anggur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murka</a:t>
            </a:r>
            <a:r>
              <a:rPr lang="en-ID" dirty="0">
                <a:latin typeface="Franklin Gothic Medium Cond" panose="020B0606030402020204" pitchFamily="34" charset="0"/>
              </a:rPr>
              <a:t> Allah, yang </a:t>
            </a:r>
            <a:r>
              <a:rPr lang="en-ID" dirty="0" err="1">
                <a:latin typeface="Franklin Gothic Medium Cond" panose="020B0606030402020204" pitchFamily="34" charset="0"/>
              </a:rPr>
              <a:t>disediakan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campuran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cawan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murka</a:t>
            </a:r>
            <a:r>
              <a:rPr lang="en-ID" dirty="0">
                <a:latin typeface="Franklin Gothic Medium Cond" panose="020B0606030402020204" pitchFamily="34" charset="0"/>
              </a:rPr>
              <a:t>-Nya; dan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disiksa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belerang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depan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malaikat-malaikat</a:t>
            </a:r>
            <a:r>
              <a:rPr lang="en-ID" dirty="0">
                <a:latin typeface="Franklin Gothic Medium Cond" panose="020B0606030402020204" pitchFamily="34" charset="0"/>
              </a:rPr>
              <a:t> kudus dan di </a:t>
            </a:r>
            <a:r>
              <a:rPr lang="en-ID" dirty="0" err="1">
                <a:latin typeface="Franklin Gothic Medium Cond" panose="020B0606030402020204" pitchFamily="34" charset="0"/>
              </a:rPr>
              <a:t>depan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mata</a:t>
            </a:r>
            <a:r>
              <a:rPr lang="en-ID" dirty="0">
                <a:latin typeface="Franklin Gothic Medium Cond" panose="020B0606030402020204" pitchFamily="34" charset="0"/>
              </a:rPr>
              <a:t> Anak </a:t>
            </a:r>
            <a:r>
              <a:rPr lang="en-ID" dirty="0" err="1">
                <a:latin typeface="Franklin Gothic Medium Cond" panose="020B0606030402020204" pitchFamily="34" charset="0"/>
              </a:rPr>
              <a:t>Domba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B84B3-3857-0B3C-A0FE-C6563E57D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7" r="12620"/>
          <a:stretch/>
        </p:blipFill>
        <p:spPr>
          <a:xfrm>
            <a:off x="6011038" y="2686050"/>
            <a:ext cx="2980562" cy="2984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7079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4E25E-220E-2227-75EA-56B39483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569EB-6E24-37E0-E8FB-EE902087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" y="0"/>
            <a:ext cx="9134856" cy="169068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Merespon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pekabaran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malaikat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ketiga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Wahyu 14:12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menerangkan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umat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akhir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zaman yang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tertipu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ajaran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Babel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2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karakteristik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A6D59-C44E-3C50-3CD5-10AD88F3D1C1}"/>
              </a:ext>
            </a:extLst>
          </p:cNvPr>
          <p:cNvSpPr txBox="1"/>
          <p:nvPr/>
        </p:nvSpPr>
        <p:spPr>
          <a:xfrm>
            <a:off x="1504951" y="2027575"/>
            <a:ext cx="699135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Ketekunan</a:t>
            </a:r>
            <a:r>
              <a:rPr lang="en-ID" sz="2600" dirty="0">
                <a:latin typeface="Impact" panose="020B0806030902050204" pitchFamily="34" charset="0"/>
              </a:rPr>
              <a:t> orang-orang kudus yang </a:t>
            </a:r>
            <a:r>
              <a:rPr lang="en-ID" sz="2600" dirty="0" err="1">
                <a:latin typeface="Impact" panose="020B0806030902050204" pitchFamily="34" charset="0"/>
              </a:rPr>
              <a:t>menuruti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perintah-perintah</a:t>
            </a:r>
            <a:r>
              <a:rPr lang="en-ID" sz="2600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2600" dirty="0" err="1">
                <a:latin typeface="Amasis MT Pro Black" panose="02040A04050005020304" pitchFamily="18" charset="0"/>
              </a:rPr>
              <a:t>Ketekunan</a:t>
            </a:r>
            <a:r>
              <a:rPr lang="en-ID" sz="2600" dirty="0">
                <a:latin typeface="Amasis MT Pro Black" panose="02040A04050005020304" pitchFamily="18" charset="0"/>
              </a:rPr>
              <a:t> yang </a:t>
            </a:r>
            <a:r>
              <a:rPr lang="en-ID" sz="2600" dirty="0" err="1">
                <a:latin typeface="Amasis MT Pro Black" panose="02040A04050005020304" pitchFamily="18" charset="0"/>
              </a:rPr>
              <a:t>dimaksud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adalah</a:t>
            </a:r>
            <a:r>
              <a:rPr lang="en-ID" sz="2600" dirty="0">
                <a:latin typeface="Amasis MT Pro Black" panose="02040A04050005020304" pitchFamily="18" charset="0"/>
              </a:rPr>
              <a:t> KETEKUNAN YANG TEGUH. </a:t>
            </a:r>
          </a:p>
          <a:p>
            <a:pPr marL="0" indent="0">
              <a:buNone/>
            </a:pPr>
            <a:r>
              <a:rPr lang="en-ID" sz="2600" dirty="0" err="1">
                <a:latin typeface="Berlin Sans FB" panose="020E0602020502020306" pitchFamily="34" charset="0"/>
              </a:rPr>
              <a:t>Tuhan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memiliki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umat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akhir</a:t>
            </a:r>
            <a:r>
              <a:rPr lang="en-ID" sz="2600" dirty="0">
                <a:latin typeface="Berlin Sans FB" panose="020E0602020502020306" pitchFamily="34" charset="0"/>
              </a:rPr>
              <a:t> zaman yang </a:t>
            </a:r>
            <a:r>
              <a:rPr lang="en-ID" sz="2600" dirty="0" err="1">
                <a:latin typeface="Berlin Sans FB" panose="020E0602020502020306" pitchFamily="34" charset="0"/>
              </a:rPr>
              <a:t>setia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kepada</a:t>
            </a:r>
            <a:r>
              <a:rPr lang="en-ID" sz="2600" dirty="0">
                <a:latin typeface="Berlin Sans FB" panose="020E0602020502020306" pitchFamily="34" charset="0"/>
              </a:rPr>
              <a:t>-Nya </a:t>
            </a:r>
            <a:r>
              <a:rPr lang="en-ID" sz="2600" dirty="0" err="1">
                <a:latin typeface="Berlin Sans FB" panose="020E0602020502020306" pitchFamily="34" charset="0"/>
              </a:rPr>
              <a:t>dalam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menghadapi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tentangan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penganiayaan</a:t>
            </a:r>
            <a:r>
              <a:rPr lang="en-ID" sz="2600" dirty="0">
                <a:latin typeface="Berlin Sans FB" panose="020E0602020502020306" pitchFamily="34" charset="0"/>
              </a:rPr>
              <a:t> yang </a:t>
            </a:r>
            <a:r>
              <a:rPr lang="en-ID" sz="2600" dirty="0" err="1">
                <a:latin typeface="Berlin Sans FB" panose="020E0602020502020306" pitchFamily="34" charset="0"/>
              </a:rPr>
              <a:t>sengit</a:t>
            </a:r>
            <a:r>
              <a:rPr lang="en-ID" sz="2600" dirty="0">
                <a:latin typeface="Berlin Sans FB" panose="020E0602020502020306" pitchFamily="34" charset="0"/>
              </a:rPr>
              <a:t>. </a:t>
            </a:r>
            <a:r>
              <a:rPr lang="en-ID" sz="2600" dirty="0" err="1">
                <a:latin typeface="Berlin Sans FB" panose="020E0602020502020306" pitchFamily="34" charset="0"/>
              </a:rPr>
              <a:t>Melalui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kasih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karunia</a:t>
            </a:r>
            <a:r>
              <a:rPr lang="en-ID" sz="2600" dirty="0">
                <a:latin typeface="Berlin Sans FB" panose="020E0602020502020306" pitchFamily="34" charset="0"/>
              </a:rPr>
              <a:t>-Nya, </a:t>
            </a:r>
            <a:r>
              <a:rPr lang="en-ID" sz="2600" dirty="0" err="1">
                <a:latin typeface="Berlin Sans FB" panose="020E0602020502020306" pitchFamily="34" charset="0"/>
              </a:rPr>
              <a:t>mereka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berdiri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dengan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ketekunan</a:t>
            </a:r>
            <a:r>
              <a:rPr lang="en-ID" sz="2600" dirty="0">
                <a:latin typeface="Berlin Sans FB" panose="020E0602020502020306" pitchFamily="34" charset="0"/>
              </a:rPr>
              <a:t> yang </a:t>
            </a:r>
            <a:r>
              <a:rPr lang="en-ID" sz="2600" dirty="0" err="1">
                <a:latin typeface="Berlin Sans FB" panose="020E0602020502020306" pitchFamily="34" charset="0"/>
              </a:rPr>
              <a:t>teguh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menjalani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hidup</a:t>
            </a:r>
            <a:r>
              <a:rPr lang="en-ID" sz="2600" dirty="0">
                <a:latin typeface="Berlin Sans FB" panose="020E0602020502020306" pitchFamily="34" charset="0"/>
              </a:rPr>
              <a:t> yang </a:t>
            </a:r>
            <a:r>
              <a:rPr lang="en-ID" sz="2600" dirty="0" err="1">
                <a:latin typeface="Berlin Sans FB" panose="020E0602020502020306" pitchFamily="34" charset="0"/>
              </a:rPr>
              <a:t>berpusat</a:t>
            </a:r>
            <a:r>
              <a:rPr lang="en-ID" sz="2600" dirty="0">
                <a:latin typeface="Berlin Sans FB" panose="020E0602020502020306" pitchFamily="34" charset="0"/>
              </a:rPr>
              <a:t> pada </a:t>
            </a:r>
            <a:r>
              <a:rPr lang="en-ID" sz="2600" dirty="0" err="1">
                <a:latin typeface="Berlin Sans FB" panose="020E0602020502020306" pitchFamily="34" charset="0"/>
              </a:rPr>
              <a:t>Tuhan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dipenuhi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kasih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karunia</a:t>
            </a:r>
            <a:r>
              <a:rPr lang="en-ID" sz="2600" dirty="0">
                <a:latin typeface="Berlin Sans FB" panose="020E0602020502020306" pitchFamily="34" charset="0"/>
              </a:rPr>
              <a:t>, dan </a:t>
            </a:r>
            <a:r>
              <a:rPr lang="en-ID" sz="2600" dirty="0" err="1">
                <a:latin typeface="Berlin Sans FB" panose="020E0602020502020306" pitchFamily="34" charset="0"/>
              </a:rPr>
              <a:t>taat</a:t>
            </a:r>
            <a:r>
              <a:rPr lang="en-ID" sz="2600" dirty="0">
                <a:latin typeface="Berlin Sans FB" panose="020E0602020502020306" pitchFamily="34" charset="0"/>
              </a:rPr>
              <a:t>.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5161C-15DA-4F46-CE02-713658CACD17}"/>
              </a:ext>
            </a:extLst>
          </p:cNvPr>
          <p:cNvSpPr/>
          <p:nvPr/>
        </p:nvSpPr>
        <p:spPr>
          <a:xfrm>
            <a:off x="571501" y="2971800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676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4FEAF2-3823-CE88-ED4D-5FD7E8952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" y="0"/>
            <a:ext cx="91257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5ABDC2-E315-CB0F-428D-CAA76B01FE45}"/>
              </a:ext>
            </a:extLst>
          </p:cNvPr>
          <p:cNvSpPr txBox="1"/>
          <p:nvPr/>
        </p:nvSpPr>
        <p:spPr>
          <a:xfrm>
            <a:off x="1600582" y="2178814"/>
            <a:ext cx="71056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Impact" panose="020B0806030902050204" pitchFamily="34" charset="0"/>
              </a:rPr>
              <a:t>Memiliki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iman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r>
              <a:rPr lang="en-ID" sz="2600" dirty="0" err="1">
                <a:latin typeface="Berlin Sans FB" panose="020E0602020502020306" pitchFamily="34" charset="0"/>
              </a:rPr>
              <a:t>Dengan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Hidup</a:t>
            </a:r>
            <a:r>
              <a:rPr lang="en-ID" sz="2600" dirty="0">
                <a:latin typeface="Berlin Sans FB" panose="020E0602020502020306" pitchFamily="34" charset="0"/>
              </a:rPr>
              <a:t> oleh </a:t>
            </a:r>
            <a:r>
              <a:rPr lang="en-ID" sz="2600" dirty="0" err="1">
                <a:latin typeface="Berlin Sans FB" panose="020E0602020502020306" pitchFamily="34" charset="0"/>
              </a:rPr>
              <a:t>iman</a:t>
            </a:r>
            <a:r>
              <a:rPr lang="en-ID" sz="2600" dirty="0">
                <a:latin typeface="Berlin Sans FB" panose="020E0602020502020306" pitchFamily="34" charset="0"/>
              </a:rPr>
              <a:t> [Roma 8:1-4, </a:t>
            </a:r>
            <a:r>
              <a:rPr lang="en-ID" sz="2600" dirty="0" err="1">
                <a:latin typeface="Berlin Sans FB" panose="020E0602020502020306" pitchFamily="34" charset="0"/>
              </a:rPr>
              <a:t>Efesus</a:t>
            </a:r>
            <a:r>
              <a:rPr lang="en-ID" sz="2600" dirty="0">
                <a:latin typeface="Berlin Sans FB" panose="020E0602020502020306" pitchFamily="34" charset="0"/>
              </a:rPr>
              <a:t> 2:8-10, </a:t>
            </a:r>
            <a:r>
              <a:rPr lang="en-ID" sz="2600" dirty="0" err="1">
                <a:latin typeface="Berlin Sans FB" panose="020E0602020502020306" pitchFamily="34" charset="0"/>
              </a:rPr>
              <a:t>Kolose</a:t>
            </a:r>
            <a:r>
              <a:rPr lang="en-ID" sz="2600" dirty="0">
                <a:latin typeface="Berlin Sans FB" panose="020E0602020502020306" pitchFamily="34" charset="0"/>
              </a:rPr>
              <a:t> 1:29], </a:t>
            </a:r>
            <a:r>
              <a:rPr lang="en-ID" sz="2600" dirty="0" err="1">
                <a:latin typeface="Berlin Sans FB" panose="020E0602020502020306" pitchFamily="34" charset="0"/>
              </a:rPr>
              <a:t>kita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menerima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kasih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karunia</a:t>
            </a:r>
            <a:r>
              <a:rPr lang="en-ID" sz="2600" dirty="0">
                <a:latin typeface="Berlin Sans FB" panose="020E0602020502020306" pitchFamily="34" charset="0"/>
              </a:rPr>
              <a:t>-Nya, dan </a:t>
            </a:r>
            <a:r>
              <a:rPr lang="en-ID" sz="2600" dirty="0" err="1">
                <a:latin typeface="Berlin Sans FB" panose="020E0602020502020306" pitchFamily="34" charset="0"/>
              </a:rPr>
              <a:t>hidup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kita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diubahkan</a:t>
            </a:r>
            <a:r>
              <a:rPr lang="en-ID" sz="2600" dirty="0">
                <a:latin typeface="Berlin Sans FB" panose="020E0602020502020306" pitchFamily="34" charset="0"/>
              </a:rPr>
              <a:t>. </a:t>
            </a:r>
          </a:p>
          <a:p>
            <a:r>
              <a:rPr lang="en-ID" sz="2600" dirty="0">
                <a:latin typeface="Berlin Sans FB" panose="020E0602020502020306" pitchFamily="34" charset="0"/>
              </a:rPr>
              <a:t>Para </a:t>
            </a:r>
            <a:r>
              <a:rPr lang="en-ID" sz="2600" dirty="0" err="1">
                <a:latin typeface="Berlin Sans FB" panose="020E0602020502020306" pitchFamily="34" charset="0"/>
              </a:rPr>
              <a:t>pengikut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Juruselamat</a:t>
            </a:r>
            <a:r>
              <a:rPr lang="en-ID" sz="2600" dirty="0">
                <a:latin typeface="Berlin Sans FB" panose="020E0602020502020306" pitchFamily="34" charset="0"/>
              </a:rPr>
              <a:t> yang </a:t>
            </a:r>
            <a:r>
              <a:rPr lang="en-ID" sz="2600" dirty="0" err="1">
                <a:latin typeface="Berlin Sans FB" panose="020E0602020502020306" pitchFamily="34" charset="0"/>
              </a:rPr>
              <a:t>berkomitmen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tidak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hanya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memiliki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iman</a:t>
            </a:r>
            <a:r>
              <a:rPr lang="en-ID" sz="2600" dirty="0">
                <a:latin typeface="Berlin Sans FB" panose="020E0602020502020306" pitchFamily="34" charset="0"/>
              </a:rPr>
              <a:t> "</a:t>
            </a:r>
            <a:r>
              <a:rPr lang="en-ID" sz="2600" dirty="0" err="1">
                <a:latin typeface="Berlin Sans FB" panose="020E0602020502020306" pitchFamily="34" charset="0"/>
              </a:rPr>
              <a:t>dalam</a:t>
            </a:r>
            <a:r>
              <a:rPr lang="en-ID" sz="2600" dirty="0">
                <a:latin typeface="Berlin Sans FB" panose="020E0602020502020306" pitchFamily="34" charset="0"/>
              </a:rPr>
              <a:t>" </a:t>
            </a:r>
            <a:r>
              <a:rPr lang="en-ID" sz="2600" dirty="0" err="1">
                <a:latin typeface="Berlin Sans FB" panose="020E0602020502020306" pitchFamily="34" charset="0"/>
              </a:rPr>
              <a:t>Yesus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mereka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memiliki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iman</a:t>
            </a:r>
            <a:r>
              <a:rPr lang="en-ID" sz="2600" dirty="0">
                <a:latin typeface="Berlin Sans FB" panose="020E0602020502020306" pitchFamily="34" charset="0"/>
              </a:rPr>
              <a:t> "</a:t>
            </a:r>
            <a:r>
              <a:rPr lang="en-ID" sz="2600" dirty="0" err="1">
                <a:latin typeface="Berlin Sans FB" panose="020E0602020502020306" pitchFamily="34" charset="0"/>
              </a:rPr>
              <a:t>dari</a:t>
            </a:r>
            <a:r>
              <a:rPr lang="en-ID" sz="2600" dirty="0">
                <a:latin typeface="Berlin Sans FB" panose="020E0602020502020306" pitchFamily="34" charset="0"/>
              </a:rPr>
              <a:t>'' </a:t>
            </a:r>
            <a:r>
              <a:rPr lang="en-ID" sz="2600" dirty="0" err="1">
                <a:latin typeface="Berlin Sans FB" panose="020E0602020502020306" pitchFamily="34" charset="0"/>
              </a:rPr>
              <a:t>Yesus</a:t>
            </a:r>
            <a:r>
              <a:rPr lang="en-ID" sz="2600" dirty="0">
                <a:latin typeface="Berlin Sans FB" panose="020E0602020502020306" pitchFamily="34" charset="0"/>
              </a:rPr>
              <a:t>. </a:t>
            </a:r>
          </a:p>
          <a:p>
            <a:r>
              <a:rPr lang="en-ID" sz="2600" dirty="0" err="1">
                <a:latin typeface="Bernard MT Condensed" panose="02050806060905020404" pitchFamily="18" charset="0"/>
              </a:rPr>
              <a:t>Kualitas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iman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akhir</a:t>
            </a:r>
            <a:r>
              <a:rPr lang="en-ID" sz="2600" dirty="0">
                <a:latin typeface="Bernard MT Condensed" panose="02050806060905020404" pitchFamily="18" charset="0"/>
              </a:rPr>
              <a:t> zaman </a:t>
            </a:r>
            <a:r>
              <a:rPr lang="en-ID" sz="2600" dirty="0" err="1">
                <a:latin typeface="Bernard MT Condensed" panose="02050806060905020404" pitchFamily="18" charset="0"/>
              </a:rPr>
              <a:t>Yesus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menjadi </a:t>
            </a:r>
            <a:r>
              <a:rPr lang="en-ID" sz="2600" dirty="0" err="1">
                <a:latin typeface="Bernard MT Condensed" panose="02050806060905020404" pitchFamily="18" charset="0"/>
              </a:rPr>
              <a:t>milik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mereka</a:t>
            </a:r>
            <a:r>
              <a:rPr lang="en-ID" sz="2600" dirty="0">
                <a:latin typeface="Bernard MT Condensed" panose="02050806060905020404" pitchFamily="18" charset="0"/>
              </a:rPr>
              <a:t>, dan </a:t>
            </a:r>
            <a:r>
              <a:rPr lang="en-ID" sz="2600" dirty="0" err="1">
                <a:latin typeface="Bernard MT Condensed" panose="02050806060905020404" pitchFamily="18" charset="0"/>
              </a:rPr>
              <a:t>mereka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tetap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setia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bahkan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sampai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mati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seperti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Yesus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lakukan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B89B11-F7E2-54CD-731B-FD22A3B3237A}"/>
              </a:ext>
            </a:extLst>
          </p:cNvPr>
          <p:cNvSpPr/>
          <p:nvPr/>
        </p:nvSpPr>
        <p:spPr>
          <a:xfrm>
            <a:off x="571501" y="2971800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FC74E1-9E75-D978-2DD6-D4BC703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34856" cy="169068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Merespon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pekabaran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malaikat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ketiga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Wahyu 14:12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menerangkan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umat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akhir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zaman yang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tertipu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ajaran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Babel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2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karakteristik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100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071E98F-9A15-E6BC-F63B-8E8925CCF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4" r="1" b="14929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861EB-6D0A-5E03-A7CC-42E082C89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05" y="4018143"/>
            <a:ext cx="8406520" cy="2557444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Konflik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terakhir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atas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kesetiaan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atau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kesetiaan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kuasa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binatang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ini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berkisar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seputar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penyembahan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, dan 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inti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dari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pertentangan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besar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antara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baik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dan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jahat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ini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adalah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HARI SABAT. </a:t>
            </a:r>
          </a:p>
          <a:p>
            <a:pPr marL="0" indent="0" algn="ctr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Selama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berabad-abad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Sabat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telah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menjadi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tanda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khusus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kesetiaan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31758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787EF-60C3-23F4-5AEF-ACFDE59E8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0"/>
          <a:stretch/>
        </p:blipFill>
        <p:spPr>
          <a:xfrm>
            <a:off x="-2266" y="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541F9-B186-4FC4-A115-0640DA91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0" y="4777739"/>
            <a:ext cx="5637278" cy="178498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Seberapa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setia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memelihara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kekudusan</a:t>
            </a:r>
            <a:r>
              <a:rPr lang="en-ID" sz="3200" dirty="0">
                <a:latin typeface="Gill Sans Nova Cond XBd" panose="020B0A06020104020203" pitchFamily="34" charset="0"/>
              </a:rPr>
              <a:t> Hari </a:t>
            </a:r>
            <a:r>
              <a:rPr lang="en-ID" sz="3200" dirty="0" err="1">
                <a:latin typeface="Gill Sans Nova Cond XBd" panose="020B0A06020104020203" pitchFamily="34" charset="0"/>
              </a:rPr>
              <a:t>Sabat</a:t>
            </a:r>
            <a:r>
              <a:rPr lang="en-ID" sz="3200" dirty="0"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C826F-758A-B3F6-4C0B-DDA03906B68E}"/>
              </a:ext>
            </a:extLst>
          </p:cNvPr>
          <p:cNvSpPr txBox="1"/>
          <p:nvPr/>
        </p:nvSpPr>
        <p:spPr>
          <a:xfrm>
            <a:off x="296664" y="4962821"/>
            <a:ext cx="3082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600" dirty="0" err="1">
                <a:latin typeface="Amasis MT Pro Black" panose="02040A04050005020304" pitchFamily="18" charset="0"/>
              </a:rPr>
              <a:t>Pertanyaan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</a:p>
          <a:p>
            <a:pPr marL="0" indent="0">
              <a:buNone/>
            </a:pPr>
            <a:r>
              <a:rPr lang="en-ID" sz="3600" dirty="0" err="1">
                <a:latin typeface="Amasis MT Pro Black" panose="02040A04050005020304" pitchFamily="18" charset="0"/>
              </a:rPr>
              <a:t>renungan</a:t>
            </a:r>
            <a:r>
              <a:rPr lang="en-ID" sz="3600" dirty="0">
                <a:latin typeface="Amasis MT Pro Black" panose="02040A040500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98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E4E0C-0CA8-0E4E-9C7B-1161D929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PERJUANGAN ALAM SEMESTA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5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6A54-D59D-C18D-78C4-A89D9D4C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6" y="1891970"/>
            <a:ext cx="5048249" cy="46714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Amasis MT Pro Black" panose="02040A04050005020304" pitchFamily="18" charset="0"/>
              </a:rPr>
              <a:t>Matius</a:t>
            </a:r>
            <a:r>
              <a:rPr lang="en-ID" sz="3600" dirty="0">
                <a:latin typeface="Amasis MT Pro Black" panose="02040A04050005020304" pitchFamily="18" charset="0"/>
              </a:rPr>
              <a:t> 27:45-46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Mulai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jam dua </a:t>
            </a:r>
            <a:r>
              <a:rPr lang="en-ID" sz="3200" dirty="0" err="1">
                <a:latin typeface="Franklin Gothic Demi Cond" panose="020B0706030402020204" pitchFamily="34" charset="0"/>
              </a:rPr>
              <a:t>belas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kegelapan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meliputi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daerah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sampai</a:t>
            </a:r>
            <a:r>
              <a:rPr lang="en-ID" sz="3200" dirty="0">
                <a:latin typeface="Franklin Gothic Demi Cond" panose="020B0706030402020204" pitchFamily="34" charset="0"/>
              </a:rPr>
              <a:t> jam </a:t>
            </a:r>
            <a:r>
              <a:rPr lang="en-ID" sz="3200" dirty="0" err="1">
                <a:latin typeface="Franklin Gothic Demi Cond" panose="020B0706030402020204" pitchFamily="34" charset="0"/>
              </a:rPr>
              <a:t>tiga</a:t>
            </a:r>
            <a:r>
              <a:rPr lang="en-ID" sz="3200" dirty="0">
                <a:latin typeface="Franklin Gothic Demi Cond" panose="020B0706030402020204" pitchFamily="34" charset="0"/>
              </a:rPr>
              <a:t>. Kira-</a:t>
            </a:r>
            <a:r>
              <a:rPr lang="en-ID" sz="3200" dirty="0" err="1">
                <a:latin typeface="Franklin Gothic Demi Cond" panose="020B0706030402020204" pitchFamily="34" charset="0"/>
              </a:rPr>
              <a:t>kira</a:t>
            </a:r>
            <a:r>
              <a:rPr lang="en-ID" sz="3200" dirty="0">
                <a:latin typeface="Franklin Gothic Demi Cond" panose="020B0706030402020204" pitchFamily="34" charset="0"/>
              </a:rPr>
              <a:t> jam </a:t>
            </a:r>
            <a:r>
              <a:rPr lang="en-ID" sz="3200" dirty="0" err="1">
                <a:latin typeface="Franklin Gothic Demi Cond" panose="020B0706030402020204" pitchFamily="34" charset="0"/>
              </a:rPr>
              <a:t>tiga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berserulah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nyaring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"Eli, Eli, lama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sabakhtani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?"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Artinya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: Allah-Ku, Allah-Ku,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mengapa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meninggalkan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Aku?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C9344-B2F3-C94C-9842-09295EAA8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54" r="5435"/>
          <a:stretch/>
        </p:blipFill>
        <p:spPr>
          <a:xfrm>
            <a:off x="5724525" y="1597745"/>
            <a:ext cx="2672401" cy="4637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0458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812</TotalTime>
  <Words>1966</Words>
  <Application>Microsoft Office PowerPoint</Application>
  <PresentationFormat>On-screen Show (4:3)</PresentationFormat>
  <Paragraphs>103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Demi</vt:lpstr>
      <vt:lpstr>Franklin Gothic Demi Cond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MATERAI ALLAH DAN TANDA BINATANG : Bagian 1</vt:lpstr>
      <vt:lpstr>WAHYU 7 : 2,3</vt:lpstr>
      <vt:lpstr>PowerPoint Presentation</vt:lpstr>
      <vt:lpstr>KETEKUNAN YANG TEGUH Minggu, 4 Juni 2023</vt:lpstr>
      <vt:lpstr>Merespon pekabaran malaikat ketiga, Wahyu 14:12 menerangkan tentang umat akhir zaman yang tidak tertipu oleh ajaran Babel karena mereka memiliki 2 karakteristik, yaitu:</vt:lpstr>
      <vt:lpstr>Merespon pekabaran malaikat ketiga, Wahyu 14:12 menerangkan tentang umat akhir zaman yang tidak tertipu oleh ajaran Babel karena mereka memiliki 2 karakteristik, yaitu:</vt:lpstr>
      <vt:lpstr>PowerPoint Presentation</vt:lpstr>
      <vt:lpstr>PowerPoint Presentation</vt:lpstr>
      <vt:lpstr>PERJUANGAN ALAM SEMESTA Senin, 5 Juni 2023</vt:lpstr>
      <vt:lpstr>PowerPoint Presentation</vt:lpstr>
      <vt:lpstr>Ellen G. White, Christ Triumphant hal. 277:</vt:lpstr>
      <vt:lpstr>PowerPoint Presentation</vt:lpstr>
      <vt:lpstr>Apa artinya iman Yesus ini dan mengapa itu begitu penting bagi kita?</vt:lpstr>
      <vt:lpstr>PowerPoint Presentation</vt:lpstr>
      <vt:lpstr>PowerPoint Presentation</vt:lpstr>
      <vt:lpstr>MENUAI APA YANG KITA TABUR Selasa, 6 Juni 2023</vt:lpstr>
      <vt:lpstr>PowerPoint Presentation</vt:lpstr>
      <vt:lpstr>PowerPoint Presentation</vt:lpstr>
      <vt:lpstr>Apa janji Tuhan kepada umat-Nya yang setia?</vt:lpstr>
      <vt:lpstr>PowerPoint Presentation</vt:lpstr>
      <vt:lpstr>MEREKA YANG MENGIKUTI ANAK DOMBA Rabu, 7 Juni 2023</vt:lpstr>
      <vt:lpstr>PowerPoint Presentation</vt:lpstr>
      <vt:lpstr>PowerPoint Presentation</vt:lpstr>
      <vt:lpstr>PowerPoint Presentation</vt:lpstr>
      <vt:lpstr>PowerPoint Presentation</vt:lpstr>
      <vt:lpstr>Wahyu 14:4</vt:lpstr>
      <vt:lpstr>PowerPoint Presentation</vt:lpstr>
      <vt:lpstr>YESUS: SATU-SATUNYA PERANTARA KITA Kamis, 8 Juni 2023</vt:lpstr>
      <vt:lpstr>Apa arti MENGHUJAT?</vt:lpstr>
      <vt:lpstr>PowerPoint Presentation</vt:lpstr>
      <vt:lpstr>Berikut ini dua pernyataan dari sumber resmi Gereja Roma: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MATERAI ALLAH DAN TANDA BINATANG Bagian 1</dc:title>
  <dc:creator>Office365</dc:creator>
  <cp:lastModifiedBy>Office365</cp:lastModifiedBy>
  <cp:revision>27</cp:revision>
  <dcterms:created xsi:type="dcterms:W3CDTF">2023-06-05T23:41:47Z</dcterms:created>
  <dcterms:modified xsi:type="dcterms:W3CDTF">2023-06-09T06:40:50Z</dcterms:modified>
</cp:coreProperties>
</file>