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2" r:id="rId14"/>
    <p:sldId id="268" r:id="rId15"/>
    <p:sldId id="269" r:id="rId16"/>
    <p:sldId id="274" r:id="rId17"/>
    <p:sldId id="277" r:id="rId18"/>
    <p:sldId id="275" r:id="rId19"/>
    <p:sldId id="278" r:id="rId20"/>
    <p:sldId id="276" r:id="rId21"/>
    <p:sldId id="270" r:id="rId22"/>
    <p:sldId id="279" r:id="rId23"/>
    <p:sldId id="280" r:id="rId24"/>
    <p:sldId id="281" r:id="rId25"/>
    <p:sldId id="282" r:id="rId26"/>
    <p:sldId id="271" r:id="rId27"/>
    <p:sldId id="283" r:id="rId28"/>
    <p:sldId id="287" r:id="rId29"/>
    <p:sldId id="284" r:id="rId30"/>
    <p:sldId id="285" r:id="rId31"/>
    <p:sldId id="286" r:id="rId32"/>
    <p:sldId id="288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99FF"/>
    <a:srgbClr val="FCD9BA"/>
    <a:srgbClr val="99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C368-CD8F-49FB-884F-B2A67CFEB63A}" type="datetimeFigureOut">
              <a:rPr lang="en-ID" smtClean="0"/>
              <a:t>01/06/2023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AF680-E765-4756-AFA6-6E8563EC157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6936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C368-CD8F-49FB-884F-B2A67CFEB63A}" type="datetimeFigureOut">
              <a:rPr lang="en-ID" smtClean="0"/>
              <a:t>01/06/2023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AF680-E765-4756-AFA6-6E8563EC157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11680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C368-CD8F-49FB-884F-B2A67CFEB63A}" type="datetimeFigureOut">
              <a:rPr lang="en-ID" smtClean="0"/>
              <a:t>01/06/2023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AF680-E765-4756-AFA6-6E8563EC157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58718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C368-CD8F-49FB-884F-B2A67CFEB63A}" type="datetimeFigureOut">
              <a:rPr lang="en-ID" smtClean="0"/>
              <a:t>01/06/2023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AF680-E765-4756-AFA6-6E8563EC157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44822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C368-CD8F-49FB-884F-B2A67CFEB63A}" type="datetimeFigureOut">
              <a:rPr lang="en-ID" smtClean="0"/>
              <a:t>01/06/2023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AF680-E765-4756-AFA6-6E8563EC157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9899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C368-CD8F-49FB-884F-B2A67CFEB63A}" type="datetimeFigureOut">
              <a:rPr lang="en-ID" smtClean="0"/>
              <a:t>01/06/2023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AF680-E765-4756-AFA6-6E8563EC157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13978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C368-CD8F-49FB-884F-B2A67CFEB63A}" type="datetimeFigureOut">
              <a:rPr lang="en-ID" smtClean="0"/>
              <a:t>01/06/2023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AF680-E765-4756-AFA6-6E8563EC157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74477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C368-CD8F-49FB-884F-B2A67CFEB63A}" type="datetimeFigureOut">
              <a:rPr lang="en-ID" smtClean="0"/>
              <a:t>01/06/2023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AF680-E765-4756-AFA6-6E8563EC157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7248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C368-CD8F-49FB-884F-B2A67CFEB63A}" type="datetimeFigureOut">
              <a:rPr lang="en-ID" smtClean="0"/>
              <a:t>01/06/2023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AF680-E765-4756-AFA6-6E8563EC157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26608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C368-CD8F-49FB-884F-B2A67CFEB63A}" type="datetimeFigureOut">
              <a:rPr lang="en-ID" smtClean="0"/>
              <a:t>01/06/2023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AF680-E765-4756-AFA6-6E8563EC157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16997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C368-CD8F-49FB-884F-B2A67CFEB63A}" type="datetimeFigureOut">
              <a:rPr lang="en-ID" smtClean="0"/>
              <a:t>01/06/2023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AF680-E765-4756-AFA6-6E8563EC157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32715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1C368-CD8F-49FB-884F-B2A67CFEB63A}" type="datetimeFigureOut">
              <a:rPr lang="en-ID" smtClean="0"/>
              <a:t>01/06/2023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AF680-E765-4756-AFA6-6E8563EC157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34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7D4F94-9B20-9851-500D-EACF9F7CE3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1" y="590550"/>
            <a:ext cx="3872267" cy="3095625"/>
          </a:xfrm>
        </p:spPr>
        <p:txBody>
          <a:bodyPr anchor="b">
            <a:noAutofit/>
          </a:bodyPr>
          <a:lstStyle/>
          <a:p>
            <a:pPr algn="l"/>
            <a:r>
              <a:rPr lang="en-US" sz="6600" dirty="0">
                <a:latin typeface="Impact" panose="020B0806030902050204" pitchFamily="34" charset="0"/>
              </a:rPr>
              <a:t>PENIPUAN TERAKHIR SETAN</a:t>
            </a:r>
            <a:endParaRPr lang="en-ID" sz="6600" dirty="0">
              <a:latin typeface="Impact" panose="020B080603090205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9144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4022220"/>
            <a:ext cx="611504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9190104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499871-36DD-9CB9-FD9D-619D0CDF1B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81" y="4610882"/>
            <a:ext cx="3856738" cy="1395022"/>
          </a:xfrm>
        </p:spPr>
        <p:txBody>
          <a:bodyPr anchor="t">
            <a:normAutofit/>
          </a:bodyPr>
          <a:lstStyle/>
          <a:p>
            <a:pPr algn="l"/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Pelajaran ke-10,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Triwulan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</a:t>
            </a:r>
          </a:p>
          <a:p>
            <a:pPr algn="l"/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Tahun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2023</a:t>
            </a:r>
            <a:endParaRPr lang="en-ID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B351C0-4C9F-FE24-10CE-3CC8A54C6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430" y="474096"/>
            <a:ext cx="3872266" cy="553180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9143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57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E7CFCB-E917-DD31-9FB6-AE9B30CA54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887BD-0C7F-1512-B026-186F6F627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050" y="3133725"/>
            <a:ext cx="7886700" cy="32337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Ungkapan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: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roh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najis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roh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setan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atau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tempat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kediaman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roh-roh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jahat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menunjukkan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aktivitas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setan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penipuan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akhir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zaman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diingatkan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sini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salah </a:t>
            </a:r>
            <a:r>
              <a:rPr lang="en-ID" sz="32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satu</a:t>
            </a:r>
            <a:r>
              <a:rPr lang="en-ID" sz="32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ajaran</a:t>
            </a:r>
            <a:r>
              <a:rPr lang="en-ID" sz="32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32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sesat</a:t>
            </a:r>
            <a:r>
              <a:rPr lang="en-ID" sz="32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32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muncul</a:t>
            </a:r>
            <a:r>
              <a:rPr lang="en-ID" sz="32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adalah</a:t>
            </a:r>
            <a:r>
              <a:rPr lang="en-ID" sz="32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tentang</a:t>
            </a:r>
            <a:r>
              <a:rPr lang="en-ID" sz="32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"</a:t>
            </a:r>
            <a:r>
              <a:rPr lang="en-ID" sz="32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kekekalan</a:t>
            </a:r>
            <a:r>
              <a:rPr lang="en-ID" sz="32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jiwa</a:t>
            </a:r>
            <a:r>
              <a:rPr lang="en-ID" sz="32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13030779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C245D4-11CE-B821-EE8F-2360FC99E0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35" r="16939"/>
          <a:stretch/>
        </p:blipFill>
        <p:spPr>
          <a:xfrm>
            <a:off x="1" y="1587"/>
            <a:ext cx="401954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4452E-382D-C3E6-C8EB-BA5536D2A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9550" y="552449"/>
            <a:ext cx="4962525" cy="6200775"/>
          </a:xfrm>
        </p:spPr>
        <p:txBody>
          <a:bodyPr>
            <a:noAutofit/>
          </a:bodyPr>
          <a:lstStyle/>
          <a:p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Jiwa yang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abadi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adalah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doktrin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pokok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Kristen. Banyak orang Kristen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percaya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bahwa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pada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saat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kematian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orang yang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diselamatkan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naik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surga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dan yang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terhilang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turun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neraka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2600" dirty="0">
                <a:latin typeface="Franklin Gothic Medium Cond" panose="020B0606030402020204" pitchFamily="34" charset="0"/>
              </a:rPr>
              <a:t>Hal </a:t>
            </a:r>
            <a:r>
              <a:rPr lang="en-ID" sz="2600" dirty="0" err="1">
                <a:latin typeface="Franklin Gothic Medium Cond" panose="020B0606030402020204" pitchFamily="34" charset="0"/>
              </a:rPr>
              <a:t>semacam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ini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diajarkan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sepanjang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waktu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mimbar</a:t>
            </a:r>
            <a:r>
              <a:rPr lang="en-ID" sz="2600" dirty="0">
                <a:latin typeface="Franklin Gothic Medium Cond" panose="020B0606030402020204" pitchFamily="34" charset="0"/>
              </a:rPr>
              <a:t>, di </a:t>
            </a:r>
            <a:r>
              <a:rPr lang="en-ID" sz="2600" dirty="0" err="1">
                <a:latin typeface="Franklin Gothic Medium Cond" panose="020B0606030402020204" pitchFamily="34" charset="0"/>
              </a:rPr>
              <a:t>ruang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kelas</a:t>
            </a:r>
            <a:r>
              <a:rPr lang="en-ID" sz="2600" dirty="0">
                <a:latin typeface="Franklin Gothic Medium Cond" panose="020B0606030402020204" pitchFamily="34" charset="0"/>
              </a:rPr>
              <a:t>, dan, </a:t>
            </a:r>
            <a:r>
              <a:rPr lang="en-ID" sz="2600" dirty="0" err="1">
                <a:latin typeface="Franklin Gothic Medium Cond" panose="020B0606030402020204" pitchFamily="34" charset="0"/>
              </a:rPr>
              <a:t>terutama</a:t>
            </a:r>
            <a:r>
              <a:rPr lang="en-ID" sz="2600" dirty="0">
                <a:latin typeface="Franklin Gothic Medium Cond" panose="020B0606030402020204" pitchFamily="34" charset="0"/>
              </a:rPr>
              <a:t>, di </a:t>
            </a:r>
            <a:r>
              <a:rPr lang="en-ID" sz="2600" dirty="0" err="1">
                <a:latin typeface="Franklin Gothic Medium Cond" panose="020B0606030402020204" pitchFamily="34" charset="0"/>
              </a:rPr>
              <a:t>pemakaman</a:t>
            </a:r>
            <a:r>
              <a:rPr lang="en-ID" sz="2600" dirty="0">
                <a:latin typeface="Franklin Gothic Medium Cond" panose="020B0606030402020204" pitchFamily="34" charset="0"/>
              </a:rPr>
              <a:t>.</a:t>
            </a:r>
          </a:p>
          <a:p>
            <a:r>
              <a:rPr lang="en-ID" sz="2600" dirty="0">
                <a:latin typeface="Franklin Gothic Medium Cond" panose="020B0606030402020204" pitchFamily="34" charset="0"/>
              </a:rPr>
              <a:t>Salah </a:t>
            </a:r>
            <a:r>
              <a:rPr lang="en-ID" sz="2600" dirty="0" err="1">
                <a:latin typeface="Franklin Gothic Medium Cond" panose="020B0606030402020204" pitchFamily="34" charset="0"/>
              </a:rPr>
              <a:t>satu</a:t>
            </a:r>
            <a:r>
              <a:rPr lang="en-ID" sz="2600" dirty="0">
                <a:latin typeface="Franklin Gothic Medium Cond" panose="020B0606030402020204" pitchFamily="34" charset="0"/>
              </a:rPr>
              <a:t> pilar </a:t>
            </a:r>
            <a:r>
              <a:rPr lang="en-ID" sz="2600" dirty="0" err="1">
                <a:latin typeface="Franklin Gothic Medium Cond" panose="020B0606030402020204" pitchFamily="34" charset="0"/>
              </a:rPr>
              <a:t>penipuan</a:t>
            </a:r>
            <a:r>
              <a:rPr lang="en-ID" sz="2600" dirty="0">
                <a:latin typeface="Franklin Gothic Medium Cond" panose="020B0606030402020204" pitchFamily="34" charset="0"/>
              </a:rPr>
              <a:t> Babel </a:t>
            </a:r>
            <a:r>
              <a:rPr lang="en-ID" sz="2600" dirty="0" err="1">
                <a:latin typeface="Franklin Gothic Medium Cond" panose="020B0606030402020204" pitchFamily="34" charset="0"/>
              </a:rPr>
              <a:t>adalah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pemahaman</a:t>
            </a:r>
            <a:r>
              <a:rPr lang="en-ID" sz="2600" dirty="0">
                <a:latin typeface="Gill Sans Nova Cond XBd" panose="020B0A06020104020203" pitchFamily="34" charset="0"/>
              </a:rPr>
              <a:t> yang salah </a:t>
            </a:r>
            <a:r>
              <a:rPr lang="en-ID" sz="2600" dirty="0" err="1">
                <a:latin typeface="Gill Sans Nova Cond XBd" panose="020B0A06020104020203" pitchFamily="34" charset="0"/>
              </a:rPr>
              <a:t>tentang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kematian</a:t>
            </a:r>
            <a:r>
              <a:rPr lang="en-ID" sz="2600" dirty="0">
                <a:latin typeface="Gill Sans Nova Cond XBd" panose="020B0A06020104020203" pitchFamily="34" charset="0"/>
              </a:rPr>
              <a:t>, yang </a:t>
            </a:r>
            <a:r>
              <a:rPr lang="en-ID" sz="2600" dirty="0" err="1">
                <a:latin typeface="Gill Sans Nova Cond XBd" panose="020B0A06020104020203" pitchFamily="34" charset="0"/>
              </a:rPr>
              <a:t>berpusat</a:t>
            </a:r>
            <a:r>
              <a:rPr lang="en-ID" sz="2600" dirty="0">
                <a:latin typeface="Gill Sans Nova Cond XBd" panose="020B0A06020104020203" pitchFamily="34" charset="0"/>
              </a:rPr>
              <a:t> pada </a:t>
            </a:r>
            <a:r>
              <a:rPr lang="en-ID" sz="2600" dirty="0" err="1">
                <a:latin typeface="Gill Sans Nova Cond XBd" panose="020B0A06020104020203" pitchFamily="34" charset="0"/>
              </a:rPr>
              <a:t>gagasan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tentang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keabadian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jiwa</a:t>
            </a:r>
            <a:r>
              <a:rPr lang="en-ID" sz="2600" dirty="0">
                <a:latin typeface="Gill Sans Nova Cond XBd" panose="020B0A06020104020203" pitchFamily="34" charset="0"/>
              </a:rPr>
              <a:t>, dan </a:t>
            </a:r>
            <a:r>
              <a:rPr lang="en-ID" sz="2600" dirty="0" err="1">
                <a:latin typeface="Gill Sans Nova Cond XBd" panose="020B0A06020104020203" pitchFamily="34" charset="0"/>
              </a:rPr>
              <a:t>ini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mempersiapkan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jalan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bagi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pengaruh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menipu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dari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spiritisme</a:t>
            </a:r>
            <a:r>
              <a:rPr lang="en-ID" sz="2600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3472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4DB3C4-651B-3B47-55D1-FA0CC263E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80" t="-1" r="25360" b="-1"/>
          <a:stretch/>
        </p:blipFill>
        <p:spPr>
          <a:xfrm>
            <a:off x="0" y="0"/>
            <a:ext cx="3530151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B2E45-6198-9FE0-9E64-7833942CC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8082" y="290507"/>
            <a:ext cx="5175700" cy="62769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b="1" dirty="0">
                <a:latin typeface="Franklin Gothic Medium Cond" panose="020B0606030402020204" pitchFamily="34" charset="0"/>
              </a:rPr>
              <a:t>Jika </a:t>
            </a:r>
            <a:r>
              <a:rPr lang="en-ID" b="1" dirty="0" err="1">
                <a:latin typeface="Franklin Gothic Medium Cond" panose="020B0606030402020204" pitchFamily="34" charset="0"/>
              </a:rPr>
              <a:t>seseorang</a:t>
            </a:r>
            <a:r>
              <a:rPr lang="en-ID" b="1" dirty="0">
                <a:latin typeface="Franklin Gothic Medium Cond" panose="020B0606030402020204" pitchFamily="34" charset="0"/>
              </a:rPr>
              <a:t> yang Anda </a:t>
            </a:r>
            <a:r>
              <a:rPr lang="en-ID" b="1" dirty="0" err="1">
                <a:latin typeface="Franklin Gothic Medium Cond" panose="020B0606030402020204" pitchFamily="34" charset="0"/>
              </a:rPr>
              <a:t>pikir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adalah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ibu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atau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anak</a:t>
            </a:r>
            <a:r>
              <a:rPr lang="en-ID" b="1" dirty="0">
                <a:latin typeface="Franklin Gothic Medium Cond" panose="020B0606030402020204" pitchFamily="34" charset="0"/>
              </a:rPr>
              <a:t> Anda yang </a:t>
            </a:r>
            <a:r>
              <a:rPr lang="en-ID" b="1" dirty="0" err="1">
                <a:latin typeface="Franklin Gothic Medium Cond" panose="020B0606030402020204" pitchFamily="34" charset="0"/>
              </a:rPr>
              <a:t>sudah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meninggal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atau</a:t>
            </a:r>
            <a:r>
              <a:rPr lang="en-ID" b="1" dirty="0">
                <a:latin typeface="Franklin Gothic Medium Cond" panose="020B0606030402020204" pitchFamily="34" charset="0"/>
              </a:rPr>
              <a:t> orang lain yang Anda </a:t>
            </a:r>
            <a:r>
              <a:rPr lang="en-ID" b="1" dirty="0" err="1">
                <a:latin typeface="Franklin Gothic Medium Cond" panose="020B0606030402020204" pitchFamily="34" charset="0"/>
              </a:rPr>
              <a:t>cintai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Heavy" panose="020B0903020102020204" pitchFamily="34" charset="0"/>
              </a:rPr>
              <a:t>tiba-tiba</a:t>
            </a:r>
            <a:r>
              <a:rPr lang="en-ID" b="1" dirty="0">
                <a:latin typeface="Franklin Gothic Heavy" panose="020B0903020102020204" pitchFamily="34" charset="0"/>
              </a:rPr>
              <a:t> </a:t>
            </a:r>
            <a:r>
              <a:rPr lang="en-ID" b="1" dirty="0" err="1">
                <a:latin typeface="Franklin Gothic Heavy" panose="020B0903020102020204" pitchFamily="34" charset="0"/>
              </a:rPr>
              <a:t>muncul</a:t>
            </a:r>
            <a:r>
              <a:rPr lang="en-ID" b="1" dirty="0">
                <a:latin typeface="Franklin Gothic Heavy" panose="020B0903020102020204" pitchFamily="34" charset="0"/>
              </a:rPr>
              <a:t> dan </a:t>
            </a:r>
            <a:r>
              <a:rPr lang="en-ID" b="1" dirty="0" err="1">
                <a:latin typeface="Franklin Gothic Heavy" panose="020B0903020102020204" pitchFamily="34" charset="0"/>
              </a:rPr>
              <a:t>berbicara</a:t>
            </a:r>
            <a:r>
              <a:rPr lang="en-ID" b="1" dirty="0">
                <a:latin typeface="Franklin Gothic Heavy" panose="020B0903020102020204" pitchFamily="34" charset="0"/>
              </a:rPr>
              <a:t> </a:t>
            </a:r>
            <a:r>
              <a:rPr lang="en-ID" b="1" dirty="0" err="1">
                <a:latin typeface="Franklin Gothic Heavy" panose="020B0903020102020204" pitchFamily="34" charset="0"/>
              </a:rPr>
              <a:t>kepada</a:t>
            </a:r>
            <a:r>
              <a:rPr lang="en-ID" b="1" dirty="0">
                <a:latin typeface="Franklin Gothic Heavy" panose="020B0903020102020204" pitchFamily="34" charset="0"/>
              </a:rPr>
              <a:t> Anda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apakah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anda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begitu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mudah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percaya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bahwa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sosok</a:t>
            </a:r>
            <a:r>
              <a:rPr lang="en-ID" b="1" dirty="0"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latin typeface="Franklin Gothic Medium Cond" panose="020B0606030402020204" pitchFamily="34" charset="0"/>
              </a:rPr>
              <a:t>datang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kepada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anda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itu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adalah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benar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mereka</a:t>
            </a:r>
            <a:r>
              <a:rPr lang="en-ID" b="1" dirty="0"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latin typeface="Franklin Gothic Medium Cond" panose="020B0606030402020204" pitchFamily="34" charset="0"/>
              </a:rPr>
              <a:t>telah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meninggal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itu</a:t>
            </a:r>
            <a:r>
              <a:rPr lang="en-ID" b="1" dirty="0">
                <a:latin typeface="Franklin Gothic Medium Cond" panose="020B0606030402020204" pitchFamily="34" charset="0"/>
              </a:rPr>
              <a:t>? </a:t>
            </a:r>
          </a:p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Jika Anda </a:t>
            </a:r>
            <a:r>
              <a:rPr lang="en-ID" dirty="0" err="1">
                <a:latin typeface="Gill Sans Nova Cond XBd" panose="020B0A06020104020203" pitchFamily="34" charset="0"/>
              </a:rPr>
              <a:t>percaya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bahwa</a:t>
            </a:r>
            <a:r>
              <a:rPr lang="en-ID" dirty="0">
                <a:latin typeface="Gill Sans Nova Cond XBd" panose="020B0A06020104020203" pitchFamily="34" charset="0"/>
              </a:rPr>
              <a:t> orang </a:t>
            </a:r>
            <a:r>
              <a:rPr lang="en-ID" dirty="0" err="1">
                <a:latin typeface="Gill Sans Nova Cond XBd" panose="020B0A06020104020203" pitchFamily="34" charset="0"/>
              </a:rPr>
              <a:t>mati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beberapa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bentuk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terus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bahkan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mungkin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berkomunikasi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lalu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perlindungan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apa</a:t>
            </a:r>
            <a:r>
              <a:rPr lang="en-ID" dirty="0">
                <a:latin typeface="Impact" panose="020B0806030902050204" pitchFamily="34" charset="0"/>
              </a:rPr>
              <a:t> yang Anda </a:t>
            </a:r>
            <a:r>
              <a:rPr lang="en-ID" dirty="0" err="1">
                <a:latin typeface="Impact" panose="020B0806030902050204" pitchFamily="34" charset="0"/>
              </a:rPr>
              <a:t>miliki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berbagai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tipu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daya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dimiliki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iblis</a:t>
            </a:r>
            <a:r>
              <a:rPr lang="en-ID" dirty="0">
                <a:latin typeface="Impact" panose="020B080603090205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321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E7EB61-E4EE-542E-3B08-6C3ADD51B9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991" b="11250"/>
          <a:stretch/>
        </p:blipFill>
        <p:spPr>
          <a:xfrm>
            <a:off x="0" y="-1"/>
            <a:ext cx="912967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EE5838-79CD-0B77-0238-7BE28057D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29670" cy="1144589"/>
          </a:xfrm>
        </p:spPr>
        <p:txBody>
          <a:bodyPr>
            <a:normAutofit/>
          </a:bodyPr>
          <a:lstStyle/>
          <a:p>
            <a:pPr algn="ctr"/>
            <a:br>
              <a:rPr lang="fi-FI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</a:br>
            <a:r>
              <a:rPr lang="fi-FI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Apa</a:t>
            </a:r>
            <a:r>
              <a:rPr lang="fi-FI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kata </a:t>
            </a:r>
            <a:r>
              <a:rPr lang="fi-FI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Alkitab</a:t>
            </a:r>
            <a:r>
              <a:rPr lang="fi-FI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fi-FI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tentang</a:t>
            </a:r>
            <a:r>
              <a:rPr lang="fi-FI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fi-FI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mereka</a:t>
            </a:r>
            <a:r>
              <a:rPr lang="fi-FI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fi-FI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yang</a:t>
            </a:r>
            <a:r>
              <a:rPr lang="fi-FI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fi-FI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telah</a:t>
            </a:r>
            <a:r>
              <a:rPr lang="fi-FI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fi-FI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mati</a:t>
            </a:r>
            <a:r>
              <a:rPr lang="fi-FI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itu?</a:t>
            </a:r>
            <a:endParaRPr lang="en-ID" sz="32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0C310-5E38-A43B-2B75-EB94C74D8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562099"/>
            <a:ext cx="8048626" cy="422910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Orang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mati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tidak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tahu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apa-apa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? </a:t>
            </a:r>
            <a:r>
              <a:rPr lang="en-ID" sz="2800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Kenangan</a:t>
            </a:r>
            <a:r>
              <a:rPr lang="en-ID" sz="2800" dirty="0">
                <a:solidFill>
                  <a:srgbClr val="FFFF00"/>
                </a:solidFill>
                <a:latin typeface="Berlin Sans FB" panose="020E0602020502020306" pitchFamily="34" charset="0"/>
              </a:rPr>
              <a:t> yang </a:t>
            </a:r>
            <a:r>
              <a:rPr lang="en-ID" sz="2800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ada</a:t>
            </a:r>
            <a:r>
              <a:rPr lang="en-ID" sz="2800" dirty="0">
                <a:solidFill>
                  <a:srgbClr val="FFFF00"/>
                </a:solidFill>
                <a:latin typeface="Berlin Sans FB" panose="020E0602020502020306" pitchFamily="34" charset="0"/>
              </a:rPr>
              <a:t> pada </a:t>
            </a:r>
            <a:r>
              <a:rPr lang="en-ID" sz="2800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mereka</a:t>
            </a:r>
            <a:r>
              <a:rPr lang="en-ID" sz="2800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telah</a:t>
            </a:r>
            <a:r>
              <a:rPr lang="en-ID" sz="2800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lenyap</a:t>
            </a:r>
            <a:r>
              <a:rPr lang="en-ID" sz="2800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[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Pengkhotbah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9:5].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Ayub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14:12 </a:t>
            </a:r>
            <a:r>
              <a:rPr lang="en-ID" sz="2800" dirty="0">
                <a:solidFill>
                  <a:srgbClr val="FFFF00"/>
                </a:solidFill>
                <a:latin typeface="Berlin Sans FB" panose="020E0602020502020306" pitchFamily="34" charset="0"/>
              </a:rPr>
              <a:t>"Demikian juga </a:t>
            </a:r>
            <a:r>
              <a:rPr lang="en-ID" sz="2800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manusia</a:t>
            </a:r>
            <a:r>
              <a:rPr lang="en-ID" sz="2800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berbaring</a:t>
            </a:r>
            <a:r>
              <a:rPr lang="en-ID" sz="2800" dirty="0">
                <a:solidFill>
                  <a:srgbClr val="FFFF00"/>
                </a:solidFill>
                <a:latin typeface="Berlin Sans FB" panose="020E0602020502020306" pitchFamily="34" charset="0"/>
              </a:rPr>
              <a:t> dan </a:t>
            </a:r>
            <a:r>
              <a:rPr lang="en-ID" sz="2800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tidak</a:t>
            </a:r>
            <a:r>
              <a:rPr lang="en-ID" sz="2800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bangkit</a:t>
            </a:r>
            <a:r>
              <a:rPr lang="en-ID" sz="2800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lagi</a:t>
            </a:r>
            <a:r>
              <a:rPr lang="en-ID" sz="2800" dirty="0">
                <a:solidFill>
                  <a:srgbClr val="FFFF00"/>
                </a:solidFill>
                <a:latin typeface="Berlin Sans FB" panose="020E0602020502020306" pitchFamily="34" charset="0"/>
              </a:rPr>
              <a:t>, </a:t>
            </a:r>
            <a:r>
              <a:rPr lang="en-ID" sz="2800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sampai</a:t>
            </a:r>
            <a:r>
              <a:rPr lang="en-ID" sz="2800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langit</a:t>
            </a:r>
            <a:r>
              <a:rPr lang="en-ID" sz="2800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hilang</a:t>
            </a:r>
            <a:r>
              <a:rPr lang="en-ID" sz="2800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lenyap</a:t>
            </a:r>
            <a:r>
              <a:rPr lang="en-ID" sz="2800" dirty="0">
                <a:solidFill>
                  <a:srgbClr val="FFFF00"/>
                </a:solidFill>
                <a:latin typeface="Berlin Sans FB" panose="020E0602020502020306" pitchFamily="34" charset="0"/>
              </a:rPr>
              <a:t>, </a:t>
            </a:r>
            <a:r>
              <a:rPr lang="en-ID" sz="2800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mereka</a:t>
            </a:r>
            <a:r>
              <a:rPr lang="en-ID" sz="2800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tidak</a:t>
            </a:r>
            <a:r>
              <a:rPr lang="en-ID" sz="2800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terjaga</a:t>
            </a:r>
            <a:r>
              <a:rPr lang="en-ID" sz="2800" dirty="0">
                <a:solidFill>
                  <a:srgbClr val="FFFF00"/>
                </a:solidFill>
                <a:latin typeface="Berlin Sans FB" panose="020E0602020502020306" pitchFamily="34" charset="0"/>
              </a:rPr>
              <a:t>, dan </a:t>
            </a:r>
            <a:r>
              <a:rPr lang="en-ID" sz="2800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tidak</a:t>
            </a:r>
            <a:r>
              <a:rPr lang="en-ID" sz="2800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bangun</a:t>
            </a:r>
            <a:r>
              <a:rPr lang="en-ID" sz="2800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dari</a:t>
            </a:r>
            <a:r>
              <a:rPr lang="en-ID" sz="2800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tidurnya</a:t>
            </a:r>
            <a:r>
              <a:rPr lang="en-ID" sz="2800" dirty="0">
                <a:solidFill>
                  <a:srgbClr val="FFFF00"/>
                </a:solidFill>
                <a:latin typeface="Berlin Sans FB" panose="020E0602020502020306" pitchFamily="34" charset="0"/>
              </a:rPr>
              <a:t>".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Mereka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mati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dalam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Tuhan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tetap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berada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dalam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kubur</a:t>
            </a:r>
            <a:r>
              <a:rPr lang="en-ID" sz="2800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tanpa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kesadaran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apapun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,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sampai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saat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Tuhan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datang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untuk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memanggilnya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keluar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dari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kubur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[1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Tes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alonika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4:16-17].</a:t>
            </a:r>
          </a:p>
          <a:p>
            <a:endParaRPr lang="en-ID" dirty="0">
              <a:solidFill>
                <a:srgbClr val="FFFF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939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54C67B-A31B-D825-39FF-2EEC7842D4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23" b="13736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83FF0-258E-8DD7-D4AF-F26FB9ABB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3790950"/>
            <a:ext cx="8420096" cy="29337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Eras Demi ITC" panose="020B0805030504020804" pitchFamily="34" charset="0"/>
              </a:rPr>
              <a:t>Satu-</a:t>
            </a:r>
            <a:r>
              <a:rPr lang="en-ID" sz="3200" dirty="0" err="1">
                <a:latin typeface="Eras Demi ITC" panose="020B0805030504020804" pitchFamily="34" charset="0"/>
              </a:rPr>
              <a:t>satunya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perlindungan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kita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adalah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berdiri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teguh</a:t>
            </a:r>
            <a:r>
              <a:rPr lang="en-ID" sz="3200" dirty="0">
                <a:latin typeface="Eras Bold ITC" panose="020B0907030504020204" pitchFamily="34" charset="0"/>
              </a:rPr>
              <a:t> pada </a:t>
            </a:r>
            <a:r>
              <a:rPr lang="en-ID" sz="3200" dirty="0" err="1">
                <a:latin typeface="Eras Bold ITC" panose="020B0907030504020204" pitchFamily="34" charset="0"/>
              </a:rPr>
              <a:t>apa</a:t>
            </a:r>
            <a:r>
              <a:rPr lang="en-ID" sz="3200" dirty="0">
                <a:latin typeface="Eras Bold ITC" panose="020B0907030504020204" pitchFamily="34" charset="0"/>
              </a:rPr>
              <a:t> yang </a:t>
            </a:r>
            <a:r>
              <a:rPr lang="en-ID" sz="3200" dirty="0" err="1">
                <a:latin typeface="Eras Bold ITC" panose="020B0907030504020204" pitchFamily="34" charset="0"/>
              </a:rPr>
              <a:t>diajarkan</a:t>
            </a:r>
            <a:r>
              <a:rPr lang="en-ID" sz="3200" dirty="0">
                <a:latin typeface="Eras Bold ITC" panose="020B0907030504020204" pitchFamily="34" charset="0"/>
              </a:rPr>
              <a:t> Kitab </a:t>
            </a:r>
            <a:r>
              <a:rPr lang="en-ID" sz="3200" dirty="0" err="1">
                <a:latin typeface="Eras Bold ITC" panose="020B0907030504020204" pitchFamily="34" charset="0"/>
              </a:rPr>
              <a:t>Suci</a:t>
            </a:r>
            <a:r>
              <a:rPr lang="en-ID" sz="3200" dirty="0">
                <a:latin typeface="Eras Bold ITC" panose="020B0907030504020204" pitchFamily="34" charset="0"/>
              </a:rPr>
              <a:t> dan </a:t>
            </a:r>
            <a:r>
              <a:rPr lang="en-ID" sz="3200" dirty="0" err="1">
                <a:latin typeface="Eras Bold ITC" panose="020B0907030504020204" pitchFamily="34" charset="0"/>
              </a:rPr>
              <a:t>berpegang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teguh</a:t>
            </a:r>
            <a:r>
              <a:rPr lang="en-ID" sz="3200" dirty="0">
                <a:latin typeface="Eras Bold ITC" panose="020B0907030504020204" pitchFamily="34" charset="0"/>
              </a:rPr>
              <a:t> pada </a:t>
            </a:r>
            <a:r>
              <a:rPr lang="en-ID" sz="3200" dirty="0" err="1">
                <a:latin typeface="Eras Bold ITC" panose="020B0907030504020204" pitchFamily="34" charset="0"/>
              </a:rPr>
              <a:t>ajaran</a:t>
            </a:r>
            <a:r>
              <a:rPr lang="en-ID" sz="3200" dirty="0">
                <a:latin typeface="Eras Bold ITC" panose="020B0907030504020204" pitchFamily="34" charset="0"/>
              </a:rPr>
              <a:t> Kitab </a:t>
            </a:r>
            <a:r>
              <a:rPr lang="en-ID" sz="3200" dirty="0" err="1">
                <a:latin typeface="Eras Bold ITC" panose="020B0907030504020204" pitchFamily="34" charset="0"/>
              </a:rPr>
              <a:t>Suci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tentang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kematian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sebagai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tidur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sampai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kedatangan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Yesus</a:t>
            </a:r>
            <a:r>
              <a:rPr lang="en-ID" sz="3200" dirty="0">
                <a:latin typeface="Eras Bold ITC" panose="020B0907030504020204" pitchFamily="34" charset="0"/>
              </a:rPr>
              <a:t> yang </a:t>
            </a:r>
            <a:r>
              <a:rPr lang="en-ID" sz="3200" dirty="0" err="1">
                <a:latin typeface="Eras Bold ITC" panose="020B0907030504020204" pitchFamily="34" charset="0"/>
              </a:rPr>
              <a:t>kedua</a:t>
            </a:r>
            <a:r>
              <a:rPr lang="en-ID" sz="3200" dirty="0">
                <a:latin typeface="Eras Bold ITC" panose="020B0907030504020204" pitchFamily="34" charset="0"/>
              </a:rPr>
              <a:t> kali.</a:t>
            </a:r>
          </a:p>
        </p:txBody>
      </p:sp>
    </p:spTree>
    <p:extLst>
      <p:ext uri="{BB962C8B-B14F-4D97-AF65-F5344CB8AC3E}">
        <p14:creationId xmlns:p14="http://schemas.microsoft.com/office/powerpoint/2010/main" val="3803830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45603A-020D-BC6D-7524-83C31F30A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78535"/>
            <a:ext cx="9143997" cy="1312206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BABEL: PUSAT PENYEMBAHAN MATAHARI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30 Mei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74D51-1FD4-2E74-0E4E-F96F7B6B8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1255" y="2139739"/>
            <a:ext cx="4673645" cy="36833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latin typeface="Berlin Sans FB" panose="020E0602020502020306" pitchFamily="34" charset="0"/>
              </a:rPr>
              <a:t>Dalam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bukunya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>
                <a:latin typeface="Eras Bold ITC" panose="020B0907030504020204" pitchFamily="34" charset="0"/>
              </a:rPr>
              <a:t>The Worship of Nature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jl.</a:t>
            </a:r>
            <a:r>
              <a:rPr lang="en-ID" sz="3200" dirty="0">
                <a:latin typeface="Berlin Sans FB" panose="020E0602020502020306" pitchFamily="34" charset="0"/>
              </a:rPr>
              <a:t> 1, </a:t>
            </a:r>
            <a:r>
              <a:rPr lang="en-ID" sz="3200" dirty="0" err="1">
                <a:latin typeface="Berlin Sans FB" panose="020E0602020502020306" pitchFamily="34" charset="0"/>
              </a:rPr>
              <a:t>hal</a:t>
            </a:r>
            <a:r>
              <a:rPr lang="en-ID" sz="3200" dirty="0">
                <a:latin typeface="Berlin Sans FB" panose="020E0602020502020306" pitchFamily="34" charset="0"/>
              </a:rPr>
              <a:t>. 529, </a:t>
            </a:r>
            <a:r>
              <a:rPr lang="en-ID" sz="3200" dirty="0">
                <a:latin typeface="Impact" panose="020B0806030902050204" pitchFamily="34" charset="0"/>
              </a:rPr>
              <a:t>James G. Frazer </a:t>
            </a:r>
            <a:r>
              <a:rPr lang="en-ID" sz="3200" dirty="0" err="1">
                <a:latin typeface="Berlin Sans FB" panose="020E0602020502020306" pitchFamily="34" charset="0"/>
              </a:rPr>
              <a:t>membuat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pengamatan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bahwa</a:t>
            </a:r>
            <a:r>
              <a:rPr lang="en-ID" sz="3200" dirty="0">
                <a:latin typeface="Berlin Sans FB" panose="020E0602020502020306" pitchFamily="34" charset="0"/>
              </a:rPr>
              <a:t>: </a:t>
            </a:r>
            <a:r>
              <a:rPr lang="en-ID" sz="3200" dirty="0">
                <a:latin typeface="Gill Sans Ultra Bold Condensed" panose="020B0A06020104020203" pitchFamily="34" charset="0"/>
              </a:rPr>
              <a:t>"Di </a:t>
            </a:r>
            <a:r>
              <a:rPr lang="en-ID" sz="3200" dirty="0" err="1">
                <a:latin typeface="Gill Sans Ultra Bold Condensed" panose="020B0A06020104020203" pitchFamily="34" charset="0"/>
              </a:rPr>
              <a:t>Babilonia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kuno</a:t>
            </a:r>
            <a:r>
              <a:rPr lang="en-ID" sz="3200" dirty="0">
                <a:latin typeface="Gill Sans Ultra Bold Condensed" panose="020B0A06020104020203" pitchFamily="34" charset="0"/>
              </a:rPr>
              <a:t>, </a:t>
            </a:r>
            <a:r>
              <a:rPr lang="en-ID" sz="3200" dirty="0" err="1">
                <a:latin typeface="Gill Sans Ultra Bold Condensed" panose="020B0A06020104020203" pitchFamily="34" charset="0"/>
              </a:rPr>
              <a:t>matahari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disembah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sejak</a:t>
            </a:r>
            <a:r>
              <a:rPr lang="en-ID" sz="3200" dirty="0">
                <a:latin typeface="Gill Sans Ultra Bold Condensed" panose="020B0A06020104020203" pitchFamily="34" charset="0"/>
              </a:rPr>
              <a:t> zaman </a:t>
            </a:r>
            <a:r>
              <a:rPr lang="en-ID" sz="3200" dirty="0" err="1">
                <a:latin typeface="Gill Sans Ultra Bold Condensed" panose="020B0A06020104020203" pitchFamily="34" charset="0"/>
              </a:rPr>
              <a:t>kuno</a:t>
            </a:r>
            <a:r>
              <a:rPr lang="en-ID" sz="3200" dirty="0">
                <a:latin typeface="Gill Sans Ultra Bold Condensed" panose="020B0A06020104020203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A65E78-BEEC-C274-CA6E-2D363BD96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" y="1953563"/>
            <a:ext cx="3095627" cy="38695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86664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E01573-B229-1ADC-31C6-736203710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B69891-A56B-0640-DC70-9986D5E49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74" y="527051"/>
            <a:ext cx="6505576" cy="1325563"/>
          </a:xfrm>
        </p:spPr>
        <p:txBody>
          <a:bodyPr>
            <a:noAutofit/>
          </a:bodyPr>
          <a:lstStyle/>
          <a:p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Bagaimana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pengaruh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penyembahan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dewa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matahari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memengaruhi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Israel, dan Yehuda?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041EF4-1EF1-B067-6D86-78FAE1CA3254}"/>
              </a:ext>
            </a:extLst>
          </p:cNvPr>
          <p:cNvSpPr txBox="1"/>
          <p:nvPr/>
        </p:nvSpPr>
        <p:spPr>
          <a:xfrm>
            <a:off x="1400175" y="2154704"/>
            <a:ext cx="714375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latin typeface="Franklin Gothic Demi Cond" panose="020B0706030402020204" pitchFamily="34" charset="0"/>
              </a:rPr>
              <a:t>Nabi </a:t>
            </a:r>
            <a:r>
              <a:rPr lang="en-ID" sz="2800" dirty="0" err="1">
                <a:latin typeface="Franklin Gothic Demi Cond" panose="020B0706030402020204" pitchFamily="34" charset="0"/>
              </a:rPr>
              <a:t>Yehezkiel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menerangkan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bagaimana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umat</a:t>
            </a:r>
            <a:r>
              <a:rPr lang="en-ID" sz="2800" dirty="0">
                <a:latin typeface="Franklin Gothic Demi Cond" panose="020B0706030402020204" pitchFamily="34" charset="0"/>
              </a:rPr>
              <a:t> Allah </a:t>
            </a:r>
            <a:r>
              <a:rPr lang="en-ID" sz="2800" dirty="0" err="1">
                <a:latin typeface="Franklin Gothic Demi Cond" panose="020B0706030402020204" pitchFamily="34" charset="0"/>
              </a:rPr>
              <a:t>menyembah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matahari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gantinya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menyembah</a:t>
            </a:r>
            <a:r>
              <a:rPr lang="en-ID" sz="2800" dirty="0">
                <a:latin typeface="Franklin Gothic Demi Cond" panose="020B0706030402020204" pitchFamily="34" charset="0"/>
              </a:rPr>
              <a:t> Sang </a:t>
            </a:r>
            <a:r>
              <a:rPr lang="en-ID" sz="2800" dirty="0" err="1">
                <a:latin typeface="Franklin Gothic Demi Cond" panose="020B0706030402020204" pitchFamily="34" charset="0"/>
              </a:rPr>
              <a:t>Pencipta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matahari</a:t>
            </a:r>
            <a:r>
              <a:rPr lang="en-ID" sz="2800" dirty="0">
                <a:latin typeface="Franklin Gothic Demi Cond" panose="020B0706030402020204" pitchFamily="34" charset="0"/>
              </a:rPr>
              <a:t>. </a:t>
            </a:r>
          </a:p>
          <a:p>
            <a:r>
              <a:rPr lang="en-ID" sz="2800" dirty="0" err="1">
                <a:latin typeface="Impact" panose="020B0806030902050204" pitchFamily="34" charset="0"/>
              </a:rPr>
              <a:t>Yehezkiel</a:t>
            </a:r>
            <a:r>
              <a:rPr lang="en-ID" sz="2800" dirty="0">
                <a:latin typeface="Impact" panose="020B0806030902050204" pitchFamily="34" charset="0"/>
              </a:rPr>
              <a:t> 8:16 </a:t>
            </a:r>
            <a:r>
              <a:rPr lang="en-ID" sz="2800" dirty="0">
                <a:latin typeface="Franklin Gothic Demi Cond" panose="020B0706030402020204" pitchFamily="34" charset="0"/>
              </a:rPr>
              <a:t>"</a:t>
            </a:r>
            <a:r>
              <a:rPr lang="en-ID" sz="2800" dirty="0" err="1">
                <a:latin typeface="Franklin Gothic Demi Cond" panose="020B0706030402020204" pitchFamily="34" charset="0"/>
              </a:rPr>
              <a:t>Kemudian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dibawa</a:t>
            </a:r>
            <a:r>
              <a:rPr lang="en-ID" sz="2800" dirty="0">
                <a:latin typeface="Franklin Gothic Demi Cond" panose="020B0706030402020204" pitchFamily="34" charset="0"/>
              </a:rPr>
              <a:t>-Nya </a:t>
            </a:r>
            <a:r>
              <a:rPr lang="en-ID" sz="2800" dirty="0" err="1">
                <a:latin typeface="Franklin Gothic Demi Cond" panose="020B0706030402020204" pitchFamily="34" charset="0"/>
              </a:rPr>
              <a:t>aku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ke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pelataran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dalam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rumah</a:t>
            </a:r>
            <a:r>
              <a:rPr lang="en-ID" sz="2800" dirty="0">
                <a:latin typeface="Franklin Gothic Demi Cond" panose="020B0706030402020204" pitchFamily="34" charset="0"/>
              </a:rPr>
              <a:t> TUHAN; </a:t>
            </a:r>
            <a:r>
              <a:rPr lang="en-ID" sz="2800" dirty="0" err="1">
                <a:latin typeface="Franklin Gothic Demi Cond" panose="020B0706030402020204" pitchFamily="34" charset="0"/>
              </a:rPr>
              <a:t>sungguh</a:t>
            </a:r>
            <a:r>
              <a:rPr lang="en-ID" sz="2800" dirty="0">
                <a:latin typeface="Franklin Gothic Demi Cond" panose="020B0706030402020204" pitchFamily="34" charset="0"/>
              </a:rPr>
              <a:t>, </a:t>
            </a:r>
            <a:r>
              <a:rPr lang="en-ID" sz="2800" dirty="0" err="1">
                <a:latin typeface="Franklin Gothic Demi Cond" panose="020B0706030402020204" pitchFamily="34" charset="0"/>
              </a:rPr>
              <a:t>dekat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jalan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masuk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ke</a:t>
            </a:r>
            <a:r>
              <a:rPr lang="en-ID" sz="2800" dirty="0">
                <a:latin typeface="Franklin Gothic Demi Cond" panose="020B0706030402020204" pitchFamily="34" charset="0"/>
              </a:rPr>
              <a:t> bait TUHAN, di </a:t>
            </a:r>
            <a:r>
              <a:rPr lang="en-ID" sz="2800" dirty="0" err="1">
                <a:latin typeface="Franklin Gothic Demi Cond" panose="020B0706030402020204" pitchFamily="34" charset="0"/>
              </a:rPr>
              <a:t>antara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balai</a:t>
            </a:r>
            <a:r>
              <a:rPr lang="en-ID" sz="2800" dirty="0">
                <a:latin typeface="Franklin Gothic Demi Cond" panose="020B0706030402020204" pitchFamily="34" charset="0"/>
              </a:rPr>
              <a:t> Bait </a:t>
            </a:r>
            <a:r>
              <a:rPr lang="en-ID" sz="2800" dirty="0" err="1">
                <a:latin typeface="Franklin Gothic Demi Cond" panose="020B0706030402020204" pitchFamily="34" charset="0"/>
              </a:rPr>
              <a:t>Suci</a:t>
            </a:r>
            <a:r>
              <a:rPr lang="en-ID" sz="2800" dirty="0">
                <a:latin typeface="Franklin Gothic Demi Cond" panose="020B0706030402020204" pitchFamily="34" charset="0"/>
              </a:rPr>
              <a:t> dan </a:t>
            </a:r>
            <a:r>
              <a:rPr lang="en-ID" sz="2800" dirty="0" err="1">
                <a:latin typeface="Franklin Gothic Demi Cond" panose="020B0706030402020204" pitchFamily="34" charset="0"/>
              </a:rPr>
              <a:t>mezbah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ada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kira-kira</a:t>
            </a:r>
            <a:r>
              <a:rPr lang="en-ID" sz="2800" dirty="0">
                <a:latin typeface="Franklin Gothic Demi Cond" panose="020B0706030402020204" pitchFamily="34" charset="0"/>
              </a:rPr>
              <a:t> dua </a:t>
            </a:r>
            <a:r>
              <a:rPr lang="en-ID" sz="2800" dirty="0" err="1">
                <a:latin typeface="Franklin Gothic Demi Cond" panose="020B0706030402020204" pitchFamily="34" charset="0"/>
              </a:rPr>
              <a:t>puluh</a:t>
            </a:r>
            <a:r>
              <a:rPr lang="en-ID" sz="2800" dirty="0">
                <a:latin typeface="Franklin Gothic Demi Cond" panose="020B0706030402020204" pitchFamily="34" charset="0"/>
              </a:rPr>
              <a:t> lima orang </a:t>
            </a:r>
            <a:r>
              <a:rPr lang="en-ID" sz="2800" dirty="0" err="1">
                <a:latin typeface="Franklin Gothic Demi Cond" panose="020B0706030402020204" pitchFamily="34" charset="0"/>
              </a:rPr>
              <a:t>laki-laki</a:t>
            </a:r>
            <a:r>
              <a:rPr lang="en-ID" sz="2800" dirty="0">
                <a:latin typeface="Franklin Gothic Demi Cond" panose="020B0706030402020204" pitchFamily="34" charset="0"/>
              </a:rPr>
              <a:t>, yang </a:t>
            </a:r>
            <a:r>
              <a:rPr lang="en-ID" sz="2800" dirty="0" err="1">
                <a:latin typeface="Franklin Gothic Demi Cond" panose="020B0706030402020204" pitchFamily="34" charset="0"/>
              </a:rPr>
              <a:t>membelakangi</a:t>
            </a:r>
            <a:r>
              <a:rPr lang="en-ID" sz="2800" dirty="0">
                <a:latin typeface="Franklin Gothic Demi Cond" panose="020B0706030402020204" pitchFamily="34" charset="0"/>
              </a:rPr>
              <a:t> bait TUHAN dan </a:t>
            </a:r>
            <a:r>
              <a:rPr lang="en-ID" sz="2800" dirty="0" err="1">
                <a:latin typeface="Franklin Gothic Demi Cond" panose="020B0706030402020204" pitchFamily="34" charset="0"/>
              </a:rPr>
              <a:t>menghadap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ke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sebelah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timur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sambil</a:t>
            </a:r>
            <a:r>
              <a:rPr lang="en-ID" sz="2800" dirty="0">
                <a:latin typeface="Franklin Gothic Demi Cond" panose="020B0706030402020204" pitchFamily="34" charset="0"/>
              </a:rPr>
              <a:t> sujud pada </a:t>
            </a:r>
            <a:r>
              <a:rPr lang="en-ID" sz="2800" dirty="0" err="1">
                <a:latin typeface="Franklin Gothic Demi Cond" panose="020B0706030402020204" pitchFamily="34" charset="0"/>
              </a:rPr>
              <a:t>matahari</a:t>
            </a:r>
            <a:r>
              <a:rPr lang="en-ID" sz="2800" dirty="0">
                <a:latin typeface="Franklin Gothic Demi Cond" panose="020B0706030402020204" pitchFamily="34" charset="0"/>
              </a:rPr>
              <a:t> di </a:t>
            </a:r>
            <a:r>
              <a:rPr lang="en-ID" sz="2800" dirty="0" err="1">
                <a:latin typeface="Franklin Gothic Demi Cond" panose="020B0706030402020204" pitchFamily="34" charset="0"/>
              </a:rPr>
              <a:t>sebelah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timur</a:t>
            </a:r>
            <a:r>
              <a:rPr lang="en-ID" sz="2800" dirty="0">
                <a:latin typeface="Franklin Gothic Demi Cond" panose="020B0706030402020204" pitchFamily="34" charset="0"/>
              </a:rPr>
              <a:t>".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127B0-1840-9980-F2D6-AFD89D98A2DD}"/>
              </a:ext>
            </a:extLst>
          </p:cNvPr>
          <p:cNvSpPr/>
          <p:nvPr/>
        </p:nvSpPr>
        <p:spPr>
          <a:xfrm>
            <a:off x="575099" y="3133725"/>
            <a:ext cx="4916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08518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7B0D3-062D-3BFB-6A7D-7266660A1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DE0CB4-4DB5-1F39-E8A1-E0DAEF1F9940}"/>
              </a:ext>
            </a:extLst>
          </p:cNvPr>
          <p:cNvSpPr txBox="1"/>
          <p:nvPr/>
        </p:nvSpPr>
        <p:spPr>
          <a:xfrm>
            <a:off x="1023937" y="1776413"/>
            <a:ext cx="755808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400" dirty="0" err="1">
                <a:latin typeface="Gill Sans Ultra Bold Condensed" panose="020B0A06020104020203" pitchFamily="34" charset="0"/>
              </a:rPr>
              <a:t>Yosia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mengadakan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pembaharuan</a:t>
            </a:r>
            <a:r>
              <a:rPr lang="en-ID" sz="2400" dirty="0">
                <a:latin typeface="Gill Sans Ultra Bold Condensed" panose="020B0A06020104020203" pitchFamily="34" charset="0"/>
              </a:rPr>
              <a:t>, </a:t>
            </a:r>
            <a:r>
              <a:rPr lang="en-ID" sz="2400" dirty="0" err="1">
                <a:latin typeface="Gill Sans Ultra Bold Condensed" panose="020B0A06020104020203" pitchFamily="34" charset="0"/>
              </a:rPr>
              <a:t>menyingkirkan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penyembahan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dewa-dewa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termasuk</a:t>
            </a:r>
            <a:r>
              <a:rPr lang="en-ID" sz="2400" b="1" dirty="0"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dewa</a:t>
            </a:r>
            <a:r>
              <a:rPr lang="en-ID" sz="2400" b="1" dirty="0"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matahari</a:t>
            </a:r>
            <a:r>
              <a:rPr lang="en-ID" sz="2400" b="1" dirty="0">
                <a:latin typeface="Gill Sans Nova Cond Ultra Bold" panose="020B0B04020104020203" pitchFamily="34" charset="0"/>
              </a:rPr>
              <a:t> yang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telah</a:t>
            </a:r>
            <a:r>
              <a:rPr lang="en-ID" sz="2400" b="1" dirty="0"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dilakukan</a:t>
            </a:r>
            <a:r>
              <a:rPr lang="en-ID" sz="2400" b="1" dirty="0">
                <a:latin typeface="Gill Sans Nova Cond Ultra Bold" panose="020B0B04020104020203" pitchFamily="34" charset="0"/>
              </a:rPr>
              <a:t> oleh raja-raja Yehuda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sebelumnya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</a:p>
          <a:p>
            <a:r>
              <a:rPr lang="en-ID" sz="2400" dirty="0">
                <a:latin typeface="Impact" panose="020B0806030902050204" pitchFamily="34" charset="0"/>
              </a:rPr>
              <a:t>2 Raja-raja 23:5, 11 </a:t>
            </a:r>
            <a:r>
              <a:rPr lang="en-ID" sz="2400" b="1" dirty="0">
                <a:latin typeface="Franklin Gothic Medium Cond" panose="020B0606030402020204" pitchFamily="34" charset="0"/>
              </a:rPr>
              <a:t>"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memberhentikan</a:t>
            </a:r>
            <a:r>
              <a:rPr lang="en-ID" sz="2400" b="1" dirty="0">
                <a:latin typeface="Franklin Gothic Medium Cond" panose="020B0606030402020204" pitchFamily="34" charset="0"/>
              </a:rPr>
              <a:t> para imam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dewa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asing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telah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diangkat</a:t>
            </a:r>
            <a:r>
              <a:rPr lang="en-ID" sz="2400" b="1" dirty="0">
                <a:latin typeface="Franklin Gothic Medium Cond" panose="020B0606030402020204" pitchFamily="34" charset="0"/>
              </a:rPr>
              <a:t> oleh raja-raja Yehuda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membakar</a:t>
            </a:r>
            <a:r>
              <a:rPr lang="en-ID" sz="2400" b="1" dirty="0">
                <a:latin typeface="Franklin Gothic Medium Cond" panose="020B0606030402020204" pitchFamily="34" charset="0"/>
              </a:rPr>
              <a:t> korban di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bukit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pengorbanan</a:t>
            </a:r>
            <a:r>
              <a:rPr lang="en-ID" sz="2400" b="1" dirty="0">
                <a:latin typeface="Franklin Gothic Medium Cond" panose="020B0606030402020204" pitchFamily="34" charset="0"/>
              </a:rPr>
              <a:t> di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kota-kota</a:t>
            </a:r>
            <a:r>
              <a:rPr lang="en-ID" sz="2400" b="1" dirty="0">
                <a:latin typeface="Franklin Gothic Medium Cond" panose="020B0606030402020204" pitchFamily="34" charset="0"/>
              </a:rPr>
              <a:t> Yehuda dan di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sekitar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Yerusalem</a:t>
            </a:r>
            <a:r>
              <a:rPr lang="en-ID" sz="2400" b="1" dirty="0">
                <a:latin typeface="Franklin Gothic Medium Cond" panose="020B0606030402020204" pitchFamily="34" charset="0"/>
              </a:rPr>
              <a:t>, juga orang-orang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membakar</a:t>
            </a:r>
            <a:r>
              <a:rPr lang="en-ID" sz="2400" b="1" dirty="0">
                <a:latin typeface="Franklin Gothic Medium Cond" panose="020B0606030402020204" pitchFamily="34" charset="0"/>
              </a:rPr>
              <a:t> korban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latin typeface="Franklin Gothic Medium Cond" panose="020B0606030402020204" pitchFamily="34" charset="0"/>
              </a:rPr>
              <a:t> Baal,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dewa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matahari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dewa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bulan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rasi-rasi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bintang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segenap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tentara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langit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Dibuangnyalah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kuda-kuda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ditaruh</a:t>
            </a:r>
            <a:r>
              <a:rPr lang="en-ID" sz="2400" b="1" dirty="0">
                <a:latin typeface="Franklin Gothic Medium Cond" panose="020B0606030402020204" pitchFamily="34" charset="0"/>
              </a:rPr>
              <a:t> oleh raja-raja Yehuda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dewa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matahari</a:t>
            </a:r>
            <a:r>
              <a:rPr lang="en-ID" sz="2400" b="1" dirty="0">
                <a:latin typeface="Franklin Gothic Medium Cond" panose="020B0606030402020204" pitchFamily="34" charset="0"/>
              </a:rPr>
              <a:t> di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pintu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masuk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rumah</a:t>
            </a:r>
            <a:r>
              <a:rPr lang="en-ID" sz="2400" b="1" dirty="0">
                <a:latin typeface="Franklin Gothic Medium Cond" panose="020B0606030402020204" pitchFamily="34" charset="0"/>
              </a:rPr>
              <a:t> TUHAN,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dekat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bilik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Natan-Melekh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pegawai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istana</a:t>
            </a:r>
            <a:r>
              <a:rPr lang="en-ID" sz="2400" b="1" dirty="0">
                <a:latin typeface="Franklin Gothic Medium Cond" panose="020B0606030402020204" pitchFamily="34" charset="0"/>
              </a:rPr>
              <a:t>,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tinggal</a:t>
            </a:r>
            <a:r>
              <a:rPr lang="en-ID" sz="2400" b="1" dirty="0">
                <a:latin typeface="Franklin Gothic Medium Cond" panose="020B0606030402020204" pitchFamily="34" charset="0"/>
              </a:rPr>
              <a:t> di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gedung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samping</a:t>
            </a:r>
            <a:r>
              <a:rPr lang="en-ID" sz="2400" b="1" dirty="0">
                <a:latin typeface="Franklin Gothic Medium Cond" panose="020B0606030402020204" pitchFamily="34" charset="0"/>
              </a:rPr>
              <a:t>; juga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kereta-kereta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dewa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matahari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dibakarnya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api</a:t>
            </a:r>
            <a:r>
              <a:rPr lang="en-ID" sz="2400" b="1" dirty="0">
                <a:latin typeface="Franklin Gothic Medium Cond" panose="020B0606030402020204" pitchFamily="34" charset="0"/>
              </a:rPr>
              <a:t>". Raja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F1F52DF-F8C8-A7D6-8954-0B3DDEE62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0" y="450850"/>
            <a:ext cx="6305550" cy="1325563"/>
          </a:xfrm>
        </p:spPr>
        <p:txBody>
          <a:bodyPr>
            <a:noAutofit/>
          </a:bodyPr>
          <a:lstStyle/>
          <a:p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Bagaimana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pengaruh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penyembahan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dewa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matahari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memengaruhi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Israel, dan Yehuda?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2414DF-0269-F4FD-2A82-C1E5AE9ADA1F}"/>
              </a:ext>
            </a:extLst>
          </p:cNvPr>
          <p:cNvSpPr/>
          <p:nvPr/>
        </p:nvSpPr>
        <p:spPr>
          <a:xfrm>
            <a:off x="316125" y="3105150"/>
            <a:ext cx="4916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43521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463A1C-BCC4-1041-D93B-90296733C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61"/>
            <a:ext cx="91278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FF2DA9-364C-D9B0-3962-E5C78B650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9" y="0"/>
            <a:ext cx="9127802" cy="1552575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Bagaimana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penyembahan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dewa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matahari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memasuki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gereja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Kristen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selama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zaman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kompromi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B7EC70-D004-5AB0-9F86-EED7E64E61D4}"/>
              </a:ext>
            </a:extLst>
          </p:cNvPr>
          <p:cNvSpPr txBox="1"/>
          <p:nvPr/>
        </p:nvSpPr>
        <p:spPr>
          <a:xfrm>
            <a:off x="1609725" y="2150239"/>
            <a:ext cx="704182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 err="1">
                <a:latin typeface="Franklin Gothic Medium Cond" panose="020B0606030402020204" pitchFamily="34" charset="0"/>
              </a:rPr>
              <a:t>Pertobatan</a:t>
            </a:r>
            <a:r>
              <a:rPr lang="en-ID" sz="2800" dirty="0">
                <a:latin typeface="Franklin Gothic Medium Cond" panose="020B0606030402020204" pitchFamily="34" charset="0"/>
              </a:rPr>
              <a:t> yang </a:t>
            </a:r>
            <a:r>
              <a:rPr lang="en-ID" sz="2800" dirty="0" err="1">
                <a:latin typeface="Franklin Gothic Medium Cond" panose="020B0606030402020204" pitchFamily="34" charset="0"/>
              </a:rPr>
              <a:t>sepintas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lalu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dari</a:t>
            </a:r>
            <a:r>
              <a:rPr lang="en-ID" sz="2800" dirty="0">
                <a:latin typeface="Franklin Gothic Medium Cond" panose="020B0606030402020204" pitchFamily="34" charset="0"/>
              </a:rPr>
              <a:t> Konstantin, pada </a:t>
            </a:r>
            <a:r>
              <a:rPr lang="en-ID" sz="2800" dirty="0" err="1">
                <a:latin typeface="Franklin Gothic Medium Cond" panose="020B0606030402020204" pitchFamily="34" charset="0"/>
              </a:rPr>
              <a:t>awal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abad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keempat</a:t>
            </a:r>
            <a:r>
              <a:rPr lang="en-ID" sz="2800" dirty="0">
                <a:latin typeface="Franklin Gothic Medium Cond" panose="020B0606030402020204" pitchFamily="34" charset="0"/>
              </a:rPr>
              <a:t>, </a:t>
            </a:r>
            <a:r>
              <a:rPr lang="en-ID" sz="2800" dirty="0" err="1">
                <a:latin typeface="Franklin Gothic Medium Cond" panose="020B0606030402020204" pitchFamily="34" charset="0"/>
              </a:rPr>
              <a:t>menyebabkan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kegembiraan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besar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dalam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Kekaisaran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Romawi</a:t>
            </a:r>
            <a:r>
              <a:rPr lang="en-ID" sz="2800" dirty="0">
                <a:latin typeface="Franklin Gothic Medium Cond" panose="020B0606030402020204" pitchFamily="34" charset="0"/>
              </a:rPr>
              <a:t>. </a:t>
            </a:r>
            <a:r>
              <a:rPr lang="en-ID" sz="2800" dirty="0">
                <a:latin typeface="Gill Sans Nova Cond XBd" panose="020B0A06020104020203" pitchFamily="34" charset="0"/>
              </a:rPr>
              <a:t>Konstantin </a:t>
            </a:r>
            <a:r>
              <a:rPr lang="en-ID" sz="2800" dirty="0" err="1">
                <a:latin typeface="Gill Sans Nova Cond XBd" panose="020B0A06020104020203" pitchFamily="34" charset="0"/>
              </a:rPr>
              <a:t>memiliki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ketertarikan</a:t>
            </a:r>
            <a:r>
              <a:rPr lang="en-ID" sz="2800" dirty="0"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latin typeface="Gill Sans Nova Cond XBd" panose="020B0A06020104020203" pitchFamily="34" charset="0"/>
              </a:rPr>
              <a:t>kuat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terhadap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pemujaan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matahari</a:t>
            </a:r>
            <a:r>
              <a:rPr lang="en-ID" sz="2800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800" dirty="0">
                <a:latin typeface="Impact" panose="020B0806030902050204" pitchFamily="34" charset="0"/>
              </a:rPr>
              <a:t>Edward Gibbon</a:t>
            </a:r>
            <a:r>
              <a:rPr lang="en-ID" sz="2800" dirty="0">
                <a:latin typeface="Franklin Gothic Medium Cond" panose="020B0606030402020204" pitchFamily="34" charset="0"/>
              </a:rPr>
              <a:t>, </a:t>
            </a:r>
            <a:r>
              <a:rPr lang="en-ID" sz="2800" dirty="0" err="1">
                <a:latin typeface="Franklin Gothic Medium Cond" panose="020B0606030402020204" pitchFamily="34" charset="0"/>
              </a:rPr>
              <a:t>sejarawan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terkenal</a:t>
            </a:r>
            <a:r>
              <a:rPr lang="en-ID" sz="2800" dirty="0">
                <a:latin typeface="Franklin Gothic Medium Cond" panose="020B0606030402020204" pitchFamily="34" charset="0"/>
              </a:rPr>
              <a:t>, </a:t>
            </a:r>
            <a:r>
              <a:rPr lang="en-ID" sz="2800" dirty="0" err="1">
                <a:latin typeface="Franklin Gothic Medium Cond" panose="020B0606030402020204" pitchFamily="34" charset="0"/>
              </a:rPr>
              <a:t>menulis</a:t>
            </a:r>
            <a:r>
              <a:rPr lang="en-ID" sz="2800" dirty="0">
                <a:latin typeface="Franklin Gothic Medium Cond" panose="020B0606030402020204" pitchFamily="34" charset="0"/>
              </a:rPr>
              <a:t>, "</a:t>
            </a:r>
            <a:r>
              <a:rPr lang="en-ID" sz="2800" dirty="0" err="1">
                <a:latin typeface="Franklin Gothic Medium Cond" panose="020B0606030402020204" pitchFamily="34" charset="0"/>
              </a:rPr>
              <a:t>Matahari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secara</a:t>
            </a:r>
            <a:r>
              <a:rPr lang="en-ID" sz="2800" dirty="0">
                <a:latin typeface="Franklin Gothic Medium Cond" panose="020B0606030402020204" pitchFamily="34" charset="0"/>
              </a:rPr>
              <a:t> universal </a:t>
            </a:r>
            <a:r>
              <a:rPr lang="en-ID" sz="2800" dirty="0" err="1">
                <a:latin typeface="Franklin Gothic Medium Cond" panose="020B0606030402020204" pitchFamily="34" charset="0"/>
              </a:rPr>
              <a:t>dirayakan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sebagai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pemandu</a:t>
            </a:r>
            <a:r>
              <a:rPr lang="en-ID" sz="2800" dirty="0">
                <a:latin typeface="Franklin Gothic Medium Cond" panose="020B0606030402020204" pitchFamily="34" charset="0"/>
              </a:rPr>
              <a:t> dan </a:t>
            </a:r>
            <a:r>
              <a:rPr lang="en-ID" sz="2800" dirty="0" err="1">
                <a:latin typeface="Franklin Gothic Medium Cond" panose="020B0606030402020204" pitchFamily="34" charset="0"/>
              </a:rPr>
              <a:t>pelindung</a:t>
            </a:r>
            <a:r>
              <a:rPr lang="en-ID" sz="2800" dirty="0">
                <a:latin typeface="Franklin Gothic Medium Cond" panose="020B0606030402020204" pitchFamily="34" charset="0"/>
              </a:rPr>
              <a:t> Konstantin yang </a:t>
            </a:r>
            <a:r>
              <a:rPr lang="en-ID" sz="2800" dirty="0" err="1">
                <a:latin typeface="Franklin Gothic Medium Cond" panose="020B0606030402020204" pitchFamily="34" charset="0"/>
              </a:rPr>
              <a:t>tak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terkalahkan</a:t>
            </a:r>
            <a:r>
              <a:rPr lang="en-ID" sz="2800" dirty="0">
                <a:latin typeface="Franklin Gothic Medium Cond" panose="020B0606030402020204" pitchFamily="34" charset="0"/>
              </a:rPr>
              <a:t>" </a:t>
            </a:r>
            <a:r>
              <a:rPr lang="en-ID" sz="2800" dirty="0">
                <a:latin typeface="Eras Demi ITC" panose="020B0805030504020804" pitchFamily="34" charset="0"/>
              </a:rPr>
              <a:t>The History of the Decline and Fall of the Roman Empire</a:t>
            </a:r>
            <a:r>
              <a:rPr lang="en-ID" sz="2800" dirty="0">
                <a:latin typeface="Franklin Gothic Medium Cond" panose="020B0606030402020204" pitchFamily="34" charset="0"/>
              </a:rPr>
              <a:t>, </a:t>
            </a:r>
            <a:r>
              <a:rPr lang="en-ID" sz="2800" dirty="0" err="1">
                <a:latin typeface="Franklin Gothic Medium Cond" panose="020B0606030402020204" pitchFamily="34" charset="0"/>
              </a:rPr>
              <a:t>bab</a:t>
            </a:r>
            <a:r>
              <a:rPr lang="en-ID" sz="2800" dirty="0">
                <a:latin typeface="Franklin Gothic Medium Cond" panose="020B0606030402020204" pitchFamily="34" charset="0"/>
              </a:rPr>
              <a:t> 20.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9B0A34-2616-2CA9-7098-8CE35424A05D}"/>
              </a:ext>
            </a:extLst>
          </p:cNvPr>
          <p:cNvSpPr/>
          <p:nvPr/>
        </p:nvSpPr>
        <p:spPr>
          <a:xfrm>
            <a:off x="571501" y="2971800"/>
            <a:ext cx="46672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98591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C5955D-A7E0-181E-0205-8D47344FF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F3F8E9-A063-8E82-ED80-5F16827E4B5C}"/>
              </a:ext>
            </a:extLst>
          </p:cNvPr>
          <p:cNvSpPr txBox="1"/>
          <p:nvPr/>
        </p:nvSpPr>
        <p:spPr>
          <a:xfrm>
            <a:off x="1209674" y="396865"/>
            <a:ext cx="750570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>
                <a:latin typeface="Gill Sans Nova Cond Ultra Bold" panose="020B0B04020104020203" pitchFamily="34" charset="0"/>
              </a:rPr>
              <a:t>Pada </a:t>
            </a:r>
            <a:r>
              <a:rPr lang="en-ID" sz="2600" dirty="0" err="1">
                <a:latin typeface="Gill Sans Nova Cond Ultra Bold" panose="020B0B04020104020203" pitchFamily="34" charset="0"/>
              </a:rPr>
              <a:t>tahun</a:t>
            </a:r>
            <a:r>
              <a:rPr lang="en-ID" sz="2600" dirty="0">
                <a:latin typeface="Gill Sans Nova Cond Ultra Bold" panose="020B0B04020104020203" pitchFamily="34" charset="0"/>
              </a:rPr>
              <a:t> 321 M, Konstantin juga </a:t>
            </a:r>
            <a:r>
              <a:rPr lang="en-ID" sz="2600" dirty="0" err="1">
                <a:latin typeface="Gill Sans Nova Cond Ultra Bold" panose="020B0B04020104020203" pitchFamily="34" charset="0"/>
              </a:rPr>
              <a:t>mengeluarkan</a:t>
            </a:r>
            <a:r>
              <a:rPr lang="en-ID" sz="2600" dirty="0">
                <a:latin typeface="Gill Sans Nova Cond Ultra Bold" panose="020B0B04020104020203" pitchFamily="34" charset="0"/>
              </a:rPr>
              <a:t> "</a:t>
            </a:r>
            <a:r>
              <a:rPr lang="en-ID" sz="2600" dirty="0" err="1">
                <a:latin typeface="Gill Sans Nova Cond Ultra Bold" panose="020B0B04020104020203" pitchFamily="34" charset="0"/>
              </a:rPr>
              <a:t>Undang-Undang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hari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Minggu</a:t>
            </a:r>
            <a:r>
              <a:rPr lang="en-ID" sz="2600" dirty="0">
                <a:latin typeface="Gill Sans Nova Cond Ultra Bold" panose="020B0B04020104020203" pitchFamily="34" charset="0"/>
              </a:rPr>
              <a:t>" yang </a:t>
            </a:r>
            <a:r>
              <a:rPr lang="en-ID" sz="2600" dirty="0" err="1">
                <a:latin typeface="Gill Sans Nova Cond Ultra Bold" panose="020B0B04020104020203" pitchFamily="34" charset="0"/>
              </a:rPr>
              <a:t>pertama</a:t>
            </a:r>
            <a:r>
              <a:rPr lang="en-ID" sz="2600" dirty="0">
                <a:latin typeface="Gill Sans Nova Cond Ultra Bold" panose="020B0B04020104020203" pitchFamily="34" charset="0"/>
              </a:rPr>
              <a:t>.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Dekret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ini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menyatakan</a:t>
            </a:r>
            <a:r>
              <a:rPr lang="en-ID" sz="2600" dirty="0">
                <a:latin typeface="Franklin Gothic Medium Cond" panose="020B0606030402020204" pitchFamily="34" charset="0"/>
              </a:rPr>
              <a:t>, "Pada </a:t>
            </a:r>
            <a:r>
              <a:rPr lang="en-ID" sz="2600" dirty="0" err="1">
                <a:latin typeface="Franklin Gothic Medium Cond" panose="020B0606030402020204" pitchFamily="34" charset="0"/>
              </a:rPr>
              <a:t>hari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terhormat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Matahari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biarkan</a:t>
            </a:r>
            <a:r>
              <a:rPr lang="en-ID" sz="2600" dirty="0">
                <a:latin typeface="Franklin Gothic Medium Cond" panose="020B0606030402020204" pitchFamily="34" charset="0"/>
              </a:rPr>
              <a:t> para Hakim dan orang-orang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tinggal</a:t>
            </a:r>
            <a:r>
              <a:rPr lang="en-ID" sz="2600" dirty="0">
                <a:latin typeface="Franklin Gothic Medium Cond" panose="020B0606030402020204" pitchFamily="34" charset="0"/>
              </a:rPr>
              <a:t> di </a:t>
            </a:r>
            <a:r>
              <a:rPr lang="en-ID" sz="2600" dirty="0" err="1">
                <a:latin typeface="Franklin Gothic Medium Cond" panose="020B0606030402020204" pitchFamily="34" charset="0"/>
              </a:rPr>
              <a:t>kota-kota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beristirahat</a:t>
            </a:r>
            <a:r>
              <a:rPr lang="en-ID" sz="2600" dirty="0">
                <a:latin typeface="Franklin Gothic Medium Cond" panose="020B0606030402020204" pitchFamily="34" charset="0"/>
              </a:rPr>
              <a:t>, dan </a:t>
            </a:r>
            <a:r>
              <a:rPr lang="en-ID" sz="2600" dirty="0" err="1">
                <a:latin typeface="Franklin Gothic Medium Cond" panose="020B0606030402020204" pitchFamily="34" charset="0"/>
              </a:rPr>
              <a:t>biarkan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semua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bengkel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ditutup</a:t>
            </a:r>
            <a:r>
              <a:rPr lang="en-ID" sz="2600" dirty="0">
                <a:latin typeface="Franklin Gothic Medium Cond" panose="020B0606030402020204" pitchFamily="34" charset="0"/>
              </a:rPr>
              <a:t>"-- </a:t>
            </a:r>
            <a:r>
              <a:rPr lang="en-ID" sz="2600" dirty="0">
                <a:latin typeface="Eras Demi ITC" panose="020B0805030504020804" pitchFamily="34" charset="0"/>
              </a:rPr>
              <a:t>Edict of Constantine</a:t>
            </a:r>
            <a:r>
              <a:rPr lang="en-ID" sz="2600" dirty="0">
                <a:latin typeface="Franklin Gothic Medium Cond" panose="020B0606030402020204" pitchFamily="34" charset="0"/>
              </a:rPr>
              <a:t>, 321 M. </a:t>
            </a:r>
          </a:p>
          <a:p>
            <a:r>
              <a:rPr lang="en-ID" sz="2600" dirty="0" err="1">
                <a:latin typeface="Franklin Gothic Medium Cond" panose="020B0606030402020204" pitchFamily="34" charset="0"/>
              </a:rPr>
              <a:t>Ini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bukan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hukum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memberlakukan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pemeliharaan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Minggu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semua</a:t>
            </a:r>
            <a:r>
              <a:rPr lang="en-ID" sz="2600" dirty="0">
                <a:latin typeface="Franklin Gothic Medium Cond" panose="020B0606030402020204" pitchFamily="34" charset="0"/>
              </a:rPr>
              <a:t> rakyat Konstantin, </a:t>
            </a:r>
            <a:r>
              <a:rPr lang="en-ID" sz="2600" dirty="0" err="1">
                <a:latin typeface="Franklin Gothic Medium Cond" panose="020B0606030402020204" pitchFamily="34" charset="0"/>
              </a:rPr>
              <a:t>tetapi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hal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memperkuat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pemeliharaan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Minggu</a:t>
            </a:r>
            <a:r>
              <a:rPr lang="en-ID" sz="2600" dirty="0">
                <a:latin typeface="Franklin Gothic Medium Cond" panose="020B0606030402020204" pitchFamily="34" charset="0"/>
              </a:rPr>
              <a:t> di </a:t>
            </a:r>
            <a:r>
              <a:rPr lang="en-ID" sz="2600" dirty="0" err="1">
                <a:latin typeface="Franklin Gothic Medium Cond" panose="020B0606030402020204" pitchFamily="34" charset="0"/>
              </a:rPr>
              <a:t>benak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penduduk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Romawi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B703C1-0998-4B20-2332-1574A8BE3276}"/>
              </a:ext>
            </a:extLst>
          </p:cNvPr>
          <p:cNvSpPr txBox="1"/>
          <p:nvPr/>
        </p:nvSpPr>
        <p:spPr>
          <a:xfrm>
            <a:off x="1209674" y="4518913"/>
            <a:ext cx="7667625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dekade-dekade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berikutnya</a:t>
            </a:r>
            <a:r>
              <a:rPr lang="en-ID" sz="2600" dirty="0">
                <a:latin typeface="Franklin Gothic Medium Cond" panose="020B0606030402020204" pitchFamily="34" charset="0"/>
              </a:rPr>
              <a:t> para </a:t>
            </a:r>
            <a:r>
              <a:rPr lang="en-ID" sz="2600" dirty="0" err="1">
                <a:latin typeface="Franklin Gothic Medium Cond" panose="020B0606030402020204" pitchFamily="34" charset="0"/>
              </a:rPr>
              <a:t>kaisar</a:t>
            </a:r>
            <a:r>
              <a:rPr lang="en-ID" sz="2600" dirty="0">
                <a:latin typeface="Franklin Gothic Medium Cond" panose="020B0606030402020204" pitchFamily="34" charset="0"/>
              </a:rPr>
              <a:t> dan paus </a:t>
            </a:r>
            <a:r>
              <a:rPr lang="en-ID" sz="2600" dirty="0" err="1">
                <a:latin typeface="Franklin Gothic Medium Cond" panose="020B0606030402020204" pitchFamily="34" charset="0"/>
              </a:rPr>
              <a:t>melanjutkan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melalui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dekret</a:t>
            </a:r>
            <a:r>
              <a:rPr lang="en-ID" sz="2600" dirty="0">
                <a:latin typeface="Franklin Gothic Medium Cond" panose="020B0606030402020204" pitchFamily="34" charset="0"/>
              </a:rPr>
              <a:t> negara dan dewan </a:t>
            </a:r>
            <a:r>
              <a:rPr lang="en-ID" sz="2600" dirty="0" err="1">
                <a:latin typeface="Franklin Gothic Medium Cond" panose="020B0606030402020204" pitchFamily="34" charset="0"/>
              </a:rPr>
              <a:t>gereja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menetapkan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Minggu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sebagai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ibadat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tunggal</a:t>
            </a:r>
            <a:r>
              <a:rPr lang="en-ID" sz="2600" dirty="0">
                <a:latin typeface="Franklin Gothic Medium Cond" panose="020B0606030402020204" pitchFamily="34" charset="0"/>
              </a:rPr>
              <a:t>,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tetap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sampai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sekarang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ini</a:t>
            </a:r>
            <a:r>
              <a:rPr lang="en-ID" sz="2600" dirty="0">
                <a:latin typeface="Franklin Gothic Medium Cond" panose="020B0606030402020204" pitchFamily="34" charset="0"/>
              </a:rPr>
              <a:t>, juga, </a:t>
            </a:r>
            <a:r>
              <a:rPr lang="en-ID" sz="2600" dirty="0" err="1">
                <a:latin typeface="Franklin Gothic Medium Cond" panose="020B0606030402020204" pitchFamily="34" charset="0"/>
              </a:rPr>
              <a:t>bagi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sebagian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besar</a:t>
            </a:r>
            <a:r>
              <a:rPr lang="en-ID" sz="2600" dirty="0">
                <a:latin typeface="Franklin Gothic Medium Cond" panose="020B0606030402020204" pitchFamily="34" charset="0"/>
              </a:rPr>
              <a:t> orang Kristen.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01930E-5B19-69DA-DEB9-B3301E1AA164}"/>
              </a:ext>
            </a:extLst>
          </p:cNvPr>
          <p:cNvSpPr/>
          <p:nvPr/>
        </p:nvSpPr>
        <p:spPr>
          <a:xfrm>
            <a:off x="428626" y="1200150"/>
            <a:ext cx="5333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E389B6-D256-264B-3487-8CEC3771DF9F}"/>
              </a:ext>
            </a:extLst>
          </p:cNvPr>
          <p:cNvSpPr/>
          <p:nvPr/>
        </p:nvSpPr>
        <p:spPr>
          <a:xfrm>
            <a:off x="461963" y="4587076"/>
            <a:ext cx="46672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44841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C83376-6DFE-9DB9-13C8-CD6FFCC194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8668" r="2331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F70D83-B636-6539-119A-5AE88038A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22362"/>
            <a:ext cx="6858000" cy="92551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YOHANES 17 : 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F42B9-F7AF-8F30-9B88-E98E733A0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6350" y="2606712"/>
            <a:ext cx="6591300" cy="164457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“</a:t>
            </a:r>
            <a:r>
              <a:rPr lang="en-US" sz="36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Kuduskanlah</a:t>
            </a:r>
            <a:r>
              <a:rPr lang="en-US" sz="3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mereka </a:t>
            </a:r>
            <a:r>
              <a:rPr lang="en-US" sz="36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dalam</a:t>
            </a:r>
            <a:r>
              <a:rPr lang="en-US" sz="3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kebenaran</a:t>
            </a:r>
            <a:r>
              <a:rPr lang="en-US" sz="3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; </a:t>
            </a:r>
            <a:r>
              <a:rPr lang="en-US" sz="36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firman</a:t>
            </a:r>
            <a:r>
              <a:rPr lang="en-US" sz="3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-Mu </a:t>
            </a:r>
            <a:r>
              <a:rPr lang="en-US" sz="36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adalah</a:t>
            </a:r>
            <a:r>
              <a:rPr lang="en-US" sz="3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kebenaran</a:t>
            </a:r>
            <a:r>
              <a:rPr lang="en-US" sz="3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538736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4C6D70-824C-267D-1B91-D85EBFDF8C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40" b="23675"/>
          <a:stretch/>
        </p:blipFill>
        <p:spPr>
          <a:xfrm>
            <a:off x="0" y="0"/>
            <a:ext cx="9143980" cy="271462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E5011-5792-690C-9CF4-80C98DE1F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714626"/>
            <a:ext cx="8401046" cy="38481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Kita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hidup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saat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ini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melihat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sebuah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kenyataan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bahwa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begitu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luasnya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pengaruh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ajaran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berdasar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pada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Alkitab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.  </a:t>
            </a:r>
            <a:r>
              <a:rPr lang="en-ID" dirty="0" err="1">
                <a:latin typeface="Franklin Gothic Medium Cond" panose="020B0606030402020204" pitchFamily="34" charset="0"/>
              </a:rPr>
              <a:t>Apa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pelajari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pengaruh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penyembahan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dewa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matahari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sampai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dikhususkannya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minggu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benar-benar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contoh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kuat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kebenaran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pahit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hanya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karena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mayoritas</a:t>
            </a:r>
            <a:r>
              <a:rPr lang="en-ID" dirty="0">
                <a:latin typeface="Franklin Gothic Medium Cond" panose="020B0606030402020204" pitchFamily="34" charset="0"/>
              </a:rPr>
              <a:t> orang </a:t>
            </a:r>
            <a:r>
              <a:rPr lang="en-ID" dirty="0" err="1">
                <a:latin typeface="Franklin Gothic Medium Cond" panose="020B0606030402020204" pitchFamily="34" charset="0"/>
              </a:rPr>
              <a:t>percaya</a:t>
            </a:r>
            <a:r>
              <a:rPr lang="en-ID" dirty="0">
                <a:latin typeface="Franklin Gothic Medium Cond" panose="020B0606030402020204" pitchFamily="34" charset="0"/>
              </a:rPr>
              <a:t> pada </a:t>
            </a:r>
            <a:r>
              <a:rPr lang="en-ID" dirty="0" err="1">
                <a:latin typeface="Franklin Gothic Medium Cond" panose="020B0606030402020204" pitchFamily="34" charset="0"/>
              </a:rPr>
              <a:t>sesuatu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atau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mempraktikkannya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berarti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membuatnya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benar</a:t>
            </a:r>
            <a:r>
              <a:rPr lang="en-ID" dirty="0">
                <a:latin typeface="Franklin Gothic Medium Cond" panose="020B0606030402020204" pitchFamily="34" charset="0"/>
              </a:rPr>
              <a:t>.</a:t>
            </a:r>
          </a:p>
          <a:p>
            <a:pPr marL="0" indent="0">
              <a:buNone/>
            </a:pPr>
            <a:r>
              <a:rPr lang="en-ID" dirty="0" err="1">
                <a:latin typeface="Gill Sans Ultra Bold Condensed" panose="020B0A06020104020203" pitchFamily="34" charset="0"/>
              </a:rPr>
              <a:t>Pelindung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kita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satu-satunya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adalah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percaya</a:t>
            </a:r>
            <a:r>
              <a:rPr lang="en-ID" dirty="0">
                <a:latin typeface="Gill Sans Ultra Bold Condensed" panose="020B0A06020104020203" pitchFamily="34" charset="0"/>
              </a:rPr>
              <a:t> pada </a:t>
            </a:r>
            <a:r>
              <a:rPr lang="en-ID" dirty="0" err="1">
                <a:latin typeface="Gill Sans Ultra Bold Condensed" panose="020B0A06020104020203" pitchFamily="34" charset="0"/>
              </a:rPr>
              <a:t>pengajaran</a:t>
            </a:r>
            <a:r>
              <a:rPr lang="en-ID" dirty="0">
                <a:latin typeface="Gill Sans Ultra Bold Condensed" panose="020B0A06020104020203" pitchFamily="34" charset="0"/>
              </a:rPr>
              <a:t> </a:t>
            </a:r>
            <a:r>
              <a:rPr lang="en-ID" dirty="0" err="1">
                <a:latin typeface="Gill Sans Ultra Bold Condensed" panose="020B0A06020104020203" pitchFamily="34" charset="0"/>
              </a:rPr>
              <a:t>Alkitab</a:t>
            </a:r>
            <a:r>
              <a:rPr lang="en-ID" dirty="0">
                <a:latin typeface="Gill Sans Ultra Bold Condense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8735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EB1299-72A3-CD44-E7F6-738C1A049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8813"/>
            <a:ext cx="9143997" cy="1252939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PANGGILAN UNTUK KESETIAAN</a:t>
            </a:r>
            <a:br>
              <a:rPr lang="fi-FI" sz="3500" dirty="0">
                <a:solidFill>
                  <a:srgbClr val="FFFFFF"/>
                </a:solidFill>
              </a:rPr>
            </a:br>
            <a:r>
              <a:rPr lang="fi-FI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</a:t>
            </a: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31 </a:t>
            </a:r>
            <a:r>
              <a:rPr lang="fi-FI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Mei</a:t>
            </a: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95A49-8C07-6157-B0A5-7DA63E447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8100" y="1670565"/>
            <a:ext cx="5029199" cy="338119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Wahyu 17, </a:t>
            </a:r>
            <a:r>
              <a:rPr lang="en-ID" dirty="0" err="1">
                <a:latin typeface="Franklin Gothic Medium Cond" panose="020B0606030402020204" pitchFamily="34" charset="0"/>
              </a:rPr>
              <a:t>wanita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diidentifikasi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sebagai</a:t>
            </a:r>
            <a:r>
              <a:rPr lang="en-ID" dirty="0">
                <a:latin typeface="Franklin Gothic Medium Cond" panose="020B0606030402020204" pitchFamily="34" charset="0"/>
              </a:rPr>
              <a:t> Babel spiritual, </a:t>
            </a:r>
            <a:r>
              <a:rPr lang="en-ID" dirty="0" err="1">
                <a:latin typeface="Franklin Gothic Medium Cond" panose="020B0606030402020204" pitchFamily="34" charset="0"/>
              </a:rPr>
              <a:t>memakai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kain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ungu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kain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kirmizi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menunggangi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binatang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berwarna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ungu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mengedarkan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cawan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anggumya</a:t>
            </a:r>
            <a:r>
              <a:rPr lang="en-ID" dirty="0">
                <a:latin typeface="Franklin Gothic Medium Cond" panose="020B0606030402020204" pitchFamily="34" charset="0"/>
              </a:rPr>
              <a:t>, dan </a:t>
            </a:r>
            <a:r>
              <a:rPr lang="en-ID" dirty="0" err="1">
                <a:latin typeface="Impact" panose="020B0806030902050204" pitchFamily="34" charset="0"/>
              </a:rPr>
              <a:t>membuat</a:t>
            </a:r>
            <a:r>
              <a:rPr lang="en-ID" dirty="0">
                <a:latin typeface="Impact" panose="020B0806030902050204" pitchFamily="34" charset="0"/>
              </a:rPr>
              <a:t> dunia </a:t>
            </a:r>
            <a:r>
              <a:rPr lang="en-ID" dirty="0" err="1">
                <a:latin typeface="Impact" panose="020B0806030902050204" pitchFamily="34" charset="0"/>
              </a:rPr>
              <a:t>mabuk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karena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kesalahan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88C05D-F2EA-98FD-AE28-A659D8404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48" y="2298857"/>
            <a:ext cx="2916204" cy="21871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CE136B-7120-683E-3BCD-3EABDF746497}"/>
              </a:ext>
            </a:extLst>
          </p:cNvPr>
          <p:cNvSpPr txBox="1"/>
          <p:nvPr/>
        </p:nvSpPr>
        <p:spPr>
          <a:xfrm>
            <a:off x="606026" y="5124888"/>
            <a:ext cx="81224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Gereja</a:t>
            </a:r>
            <a:r>
              <a:rPr lang="en-ID" sz="28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dan negara </a:t>
            </a:r>
            <a:r>
              <a:rPr lang="en-ID" sz="28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bersatu</a:t>
            </a:r>
            <a:r>
              <a:rPr lang="en-ID" sz="28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.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Kepalsuan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menang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. Iblis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melakukan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mukjizat-mukjizatnya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untuk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menipu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. Dunia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terlontar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ke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dalam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konflik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terakhirnya</a:t>
            </a:r>
            <a:r>
              <a:rPr lang="en-ID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3717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8936B2-5059-E3BD-8F4C-89C7A08BD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102430"/>
            <a:ext cx="9143999" cy="858500"/>
          </a:xfrm>
        </p:spPr>
        <p:txBody>
          <a:bodyPr>
            <a:normAutofit fontScale="90000"/>
          </a:bodyPr>
          <a:lstStyle/>
          <a:p>
            <a:pPr algn="ctr"/>
            <a:r>
              <a:rPr lang="sv-SE" sz="2800" dirty="0">
                <a:latin typeface="Impact" panose="020B0806030902050204" pitchFamily="34" charset="0"/>
              </a:rPr>
              <a:t>Apa </a:t>
            </a:r>
            <a:r>
              <a:rPr lang="sv-SE" sz="2800" dirty="0" err="1">
                <a:latin typeface="Impact" panose="020B0806030902050204" pitchFamily="34" charset="0"/>
              </a:rPr>
              <a:t>dampak</a:t>
            </a:r>
            <a:r>
              <a:rPr lang="sv-SE" sz="2800" dirty="0">
                <a:latin typeface="Impact" panose="020B0806030902050204" pitchFamily="34" charset="0"/>
              </a:rPr>
              <a:t> dari </a:t>
            </a:r>
            <a:r>
              <a:rPr lang="sv-SE" sz="2800" dirty="0" err="1">
                <a:latin typeface="Impact" panose="020B0806030902050204" pitchFamily="34" charset="0"/>
              </a:rPr>
              <a:t>aktifitas</a:t>
            </a:r>
            <a:r>
              <a:rPr lang="sv-SE" sz="2800" dirty="0">
                <a:latin typeface="Impact" panose="020B0806030902050204" pitchFamily="34" charset="0"/>
              </a:rPr>
              <a:t> Babel spiritual </a:t>
            </a:r>
            <a:r>
              <a:rPr lang="sv-SE" sz="2800" dirty="0" err="1">
                <a:latin typeface="Impact" panose="020B0806030902050204" pitchFamily="34" charset="0"/>
              </a:rPr>
              <a:t>terhadap</a:t>
            </a:r>
            <a:r>
              <a:rPr lang="sv-SE" sz="2800" dirty="0">
                <a:latin typeface="Impact" panose="020B0806030902050204" pitchFamily="34" charset="0"/>
              </a:rPr>
              <a:t> </a:t>
            </a:r>
            <a:r>
              <a:rPr lang="sv-SE" sz="2800" dirty="0" err="1">
                <a:latin typeface="Impact" panose="020B0806030902050204" pitchFamily="34" charset="0"/>
              </a:rPr>
              <a:t>umat</a:t>
            </a:r>
            <a:r>
              <a:rPr lang="sv-SE" sz="2800" dirty="0">
                <a:latin typeface="Impact" panose="020B0806030902050204" pitchFamily="34" charset="0"/>
              </a:rPr>
              <a:t> Allah?</a:t>
            </a:r>
            <a:r>
              <a:rPr lang="sv-SE" sz="2800" dirty="0">
                <a:latin typeface="Bernard MT Condensed" panose="02050806060905020404" pitchFamily="18" charset="0"/>
              </a:rPr>
              <a:t> </a:t>
            </a:r>
            <a:endParaRPr lang="en-ID" sz="2800" dirty="0">
              <a:latin typeface="Bernard MT Condensed" panose="020508060609050204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F876CA-65B6-9CAD-C5C7-89D63CA28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990" b="18690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86CDB-E9FA-B342-EDD4-ABFA4B452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085" y="3959460"/>
            <a:ext cx="8691565" cy="270657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Gill Sans Nova Cond XBd" panose="020B0A06020104020203" pitchFamily="34" charset="0"/>
              </a:rPr>
              <a:t>Umat</a:t>
            </a:r>
            <a:r>
              <a:rPr lang="en-ID" sz="2600" dirty="0">
                <a:latin typeface="Gill Sans Nova Cond XBd" panose="020B0A06020104020203" pitchFamily="34" charset="0"/>
              </a:rPr>
              <a:t> Allah </a:t>
            </a:r>
            <a:r>
              <a:rPr lang="en-ID" sz="2600" dirty="0" err="1">
                <a:latin typeface="Gill Sans Nova Cond XBd" panose="020B0A06020104020203" pitchFamily="34" charset="0"/>
              </a:rPr>
              <a:t>akan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difitnah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diejek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ditindas</a:t>
            </a:r>
            <a:r>
              <a:rPr lang="en-ID" sz="2600" dirty="0">
                <a:latin typeface="Gill Sans Nova Cond XBd" panose="020B0A06020104020203" pitchFamily="34" charset="0"/>
              </a:rPr>
              <a:t>, dan </a:t>
            </a:r>
            <a:r>
              <a:rPr lang="en-ID" sz="2600" dirty="0" err="1">
                <a:latin typeface="Gill Sans Nova Cond XBd" panose="020B0A06020104020203" pitchFamily="34" charset="0"/>
              </a:rPr>
              <a:t>dianiaya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tetapi</a:t>
            </a:r>
            <a:r>
              <a:rPr lang="en-ID" sz="2600" dirty="0">
                <a:latin typeface="Gill Sans Nova Cond XBd" panose="020B0A06020104020203" pitchFamily="34" charset="0"/>
              </a:rPr>
              <a:t> di </a:t>
            </a:r>
            <a:r>
              <a:rPr lang="en-ID" sz="2600" dirty="0" err="1">
                <a:latin typeface="Gill Sans Nova Cond XBd" panose="020B0A06020104020203" pitchFamily="34" charset="0"/>
              </a:rPr>
              <a:t>dalam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Kristus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melalui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kuasa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Roh</a:t>
            </a:r>
            <a:r>
              <a:rPr lang="en-ID" sz="2600" dirty="0">
                <a:latin typeface="Gill Sans Nova Cond XBd" panose="020B0A06020104020203" pitchFamily="34" charset="0"/>
              </a:rPr>
              <a:t> Kudus-Nya, </a:t>
            </a:r>
            <a:r>
              <a:rPr lang="en-ID" sz="2600" dirty="0" err="1">
                <a:latin typeface="Gill Sans Nova Cond XBd" panose="020B0A06020104020203" pitchFamily="34" charset="0"/>
              </a:rPr>
              <a:t>mereka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teguh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dalam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komitmen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mereka</a:t>
            </a:r>
            <a:r>
              <a:rPr lang="en-ID" sz="2600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 err="1">
                <a:latin typeface="Franklin Gothic Medium Cond" panose="020B0606030402020204" pitchFamily="34" charset="0"/>
              </a:rPr>
              <a:t>Semua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kekuatan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neraka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kekuatan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jahat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dapat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mematahkan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kesetiaan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Kristus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  <a:r>
              <a:rPr lang="en-ID" sz="2600" dirty="0" err="1">
                <a:latin typeface="Impact" panose="020B0806030902050204" pitchFamily="34" charset="0"/>
              </a:rPr>
              <a:t>Mereka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aman</a:t>
            </a:r>
            <a:r>
              <a:rPr lang="en-ID" sz="2600" dirty="0">
                <a:latin typeface="Impact" panose="020B0806030902050204" pitchFamily="34" charset="0"/>
              </a:rPr>
              <a:t> di </a:t>
            </a:r>
            <a:r>
              <a:rPr lang="en-ID" sz="2600" dirty="0" err="1">
                <a:latin typeface="Impact" panose="020B0806030902050204" pitchFamily="34" charset="0"/>
              </a:rPr>
              <a:t>dalam</a:t>
            </a:r>
            <a:r>
              <a:rPr lang="en-ID" sz="2600" dirty="0">
                <a:latin typeface="Impact" panose="020B0806030902050204" pitchFamily="34" charset="0"/>
              </a:rPr>
              <a:t> Dia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Kristus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adalah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"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perlindungan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dan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kekuatan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sebagai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penolong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dalam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kesesakan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sangat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terbukti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" </a:t>
            </a:r>
            <a:r>
              <a:rPr lang="en-ID" sz="2600" dirty="0">
                <a:latin typeface="Franklin Gothic Medium Cond" panose="020B0606030402020204" pitchFamily="34" charset="0"/>
              </a:rPr>
              <a:t>[</a:t>
            </a:r>
            <a:r>
              <a:rPr lang="en-ID" sz="2600" dirty="0" err="1">
                <a:latin typeface="Franklin Gothic Medium Cond" panose="020B0606030402020204" pitchFamily="34" charset="0"/>
              </a:rPr>
              <a:t>Mazmur</a:t>
            </a:r>
            <a:r>
              <a:rPr lang="en-ID" sz="2600" dirty="0">
                <a:latin typeface="Franklin Gothic Medium Cond" panose="020B0606030402020204" pitchFamily="34" charset="0"/>
              </a:rPr>
              <a:t> 46:2].</a:t>
            </a:r>
          </a:p>
        </p:txBody>
      </p:sp>
    </p:spTree>
    <p:extLst>
      <p:ext uri="{BB962C8B-B14F-4D97-AF65-F5344CB8AC3E}">
        <p14:creationId xmlns:p14="http://schemas.microsoft.com/office/powerpoint/2010/main" val="2446758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F2E2428-58BA-458D-AA54-05502E63F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61161" cy="6857999"/>
          </a:xfrm>
          <a:custGeom>
            <a:avLst/>
            <a:gdLst>
              <a:gd name="connsiteX0" fmla="*/ 0 w 9024730"/>
              <a:gd name="connsiteY0" fmla="*/ 0 h 6857999"/>
              <a:gd name="connsiteX1" fmla="*/ 9024730 w 9024730"/>
              <a:gd name="connsiteY1" fmla="*/ 0 h 6857999"/>
              <a:gd name="connsiteX2" fmla="*/ 9024730 w 9024730"/>
              <a:gd name="connsiteY2" fmla="*/ 2 h 6857999"/>
              <a:gd name="connsiteX3" fmla="*/ 8447016 w 9024730"/>
              <a:gd name="connsiteY3" fmla="*/ 2 h 6857999"/>
              <a:gd name="connsiteX4" fmla="*/ 8441214 w 9024730"/>
              <a:gd name="connsiteY4" fmla="*/ 14562 h 6857999"/>
              <a:gd name="connsiteX5" fmla="*/ 8445389 w 9024730"/>
              <a:gd name="connsiteY5" fmla="*/ 59077 h 6857999"/>
              <a:gd name="connsiteX6" fmla="*/ 8437086 w 9024730"/>
              <a:gd name="connsiteY6" fmla="*/ 107668 h 6857999"/>
              <a:gd name="connsiteX7" fmla="*/ 8458599 w 9024730"/>
              <a:gd name="connsiteY7" fmla="*/ 246136 h 6857999"/>
              <a:gd name="connsiteX8" fmla="*/ 8433237 w 9024730"/>
              <a:gd name="connsiteY8" fmla="*/ 372908 h 6857999"/>
              <a:gd name="connsiteX9" fmla="*/ 8430194 w 9024730"/>
              <a:gd name="connsiteY9" fmla="*/ 450607 h 6857999"/>
              <a:gd name="connsiteX10" fmla="*/ 8443315 w 9024730"/>
              <a:gd name="connsiteY10" fmla="*/ 812800 h 6857999"/>
              <a:gd name="connsiteX11" fmla="*/ 8453042 w 9024730"/>
              <a:gd name="connsiteY11" fmla="*/ 912727 h 6857999"/>
              <a:gd name="connsiteX12" fmla="*/ 8451649 w 9024730"/>
              <a:gd name="connsiteY12" fmla="*/ 989950 h 6857999"/>
              <a:gd name="connsiteX13" fmla="*/ 8455592 w 9024730"/>
              <a:gd name="connsiteY13" fmla="*/ 1141745 h 6857999"/>
              <a:gd name="connsiteX14" fmla="*/ 8470203 w 9024730"/>
              <a:gd name="connsiteY14" fmla="*/ 1265454 h 6857999"/>
              <a:gd name="connsiteX15" fmla="*/ 8499638 w 9024730"/>
              <a:gd name="connsiteY15" fmla="*/ 1385480 h 6857999"/>
              <a:gd name="connsiteX16" fmla="*/ 8518660 w 9024730"/>
              <a:gd name="connsiteY16" fmla="*/ 1458060 h 6857999"/>
              <a:gd name="connsiteX17" fmla="*/ 8539125 w 9024730"/>
              <a:gd name="connsiteY17" fmla="*/ 1513175 h 6857999"/>
              <a:gd name="connsiteX18" fmla="*/ 8570281 w 9024730"/>
              <a:gd name="connsiteY18" fmla="*/ 1570809 h 6857999"/>
              <a:gd name="connsiteX19" fmla="*/ 8605212 w 9024730"/>
              <a:gd name="connsiteY19" fmla="*/ 1638391 h 6857999"/>
              <a:gd name="connsiteX20" fmla="*/ 8626457 w 9024730"/>
              <a:gd name="connsiteY20" fmla="*/ 1742490 h 6857999"/>
              <a:gd name="connsiteX21" fmla="*/ 8654861 w 9024730"/>
              <a:gd name="connsiteY21" fmla="*/ 1818229 h 6857999"/>
              <a:gd name="connsiteX22" fmla="*/ 8648005 w 9024730"/>
              <a:gd name="connsiteY22" fmla="*/ 1862723 h 6857999"/>
              <a:gd name="connsiteX23" fmla="*/ 8654469 w 9024730"/>
              <a:gd name="connsiteY23" fmla="*/ 1917476 h 6857999"/>
              <a:gd name="connsiteX24" fmla="*/ 8649702 w 9024730"/>
              <a:gd name="connsiteY24" fmla="*/ 1972204 h 6857999"/>
              <a:gd name="connsiteX25" fmla="*/ 8656357 w 9024730"/>
              <a:gd name="connsiteY25" fmla="*/ 2054291 h 6857999"/>
              <a:gd name="connsiteX26" fmla="*/ 8648660 w 9024730"/>
              <a:gd name="connsiteY26" fmla="*/ 2227417 h 6857999"/>
              <a:gd name="connsiteX27" fmla="*/ 8607609 w 9024730"/>
              <a:gd name="connsiteY27" fmla="*/ 2510933 h 6857999"/>
              <a:gd name="connsiteX28" fmla="*/ 8608432 w 9024730"/>
              <a:gd name="connsiteY28" fmla="*/ 2741866 h 6857999"/>
              <a:gd name="connsiteX29" fmla="*/ 8619112 w 9024730"/>
              <a:gd name="connsiteY29" fmla="*/ 2864935 h 6857999"/>
              <a:gd name="connsiteX30" fmla="*/ 8627742 w 9024730"/>
              <a:gd name="connsiteY30" fmla="*/ 2950807 h 6857999"/>
              <a:gd name="connsiteX31" fmla="*/ 8611822 w 9024730"/>
              <a:gd name="connsiteY31" fmla="*/ 2978246 h 6857999"/>
              <a:gd name="connsiteX32" fmla="*/ 8608239 w 9024730"/>
              <a:gd name="connsiteY32" fmla="*/ 2995916 h 6857999"/>
              <a:gd name="connsiteX33" fmla="*/ 8598647 w 9024730"/>
              <a:gd name="connsiteY33" fmla="*/ 2998648 h 6857999"/>
              <a:gd name="connsiteX34" fmla="*/ 8587108 w 9024730"/>
              <a:gd name="connsiteY34" fmla="*/ 3023630 h 6857999"/>
              <a:gd name="connsiteX35" fmla="*/ 8577885 w 9024730"/>
              <a:gd name="connsiteY35" fmla="*/ 3096975 h 6857999"/>
              <a:gd name="connsiteX36" fmla="*/ 8557492 w 9024730"/>
              <a:gd name="connsiteY36" fmla="*/ 3216657 h 6857999"/>
              <a:gd name="connsiteX37" fmla="*/ 8560894 w 9024730"/>
              <a:gd name="connsiteY37" fmla="*/ 3310980 h 6857999"/>
              <a:gd name="connsiteX38" fmla="*/ 8547852 w 9024730"/>
              <a:gd name="connsiteY38" fmla="*/ 3344725 h 6857999"/>
              <a:gd name="connsiteX39" fmla="*/ 8535427 w 9024730"/>
              <a:gd name="connsiteY39" fmla="*/ 3393250 h 6857999"/>
              <a:gd name="connsiteX40" fmla="*/ 8520092 w 9024730"/>
              <a:gd name="connsiteY40" fmla="*/ 3514536 h 6857999"/>
              <a:gd name="connsiteX41" fmla="*/ 8497231 w 9024730"/>
              <a:gd name="connsiteY41" fmla="*/ 3686149 h 6857999"/>
              <a:gd name="connsiteX42" fmla="*/ 8489799 w 9024730"/>
              <a:gd name="connsiteY42" fmla="*/ 3692208 h 6857999"/>
              <a:gd name="connsiteX43" fmla="*/ 8475804 w 9024730"/>
              <a:gd name="connsiteY43" fmla="*/ 3776022 h 6857999"/>
              <a:gd name="connsiteX44" fmla="*/ 8471279 w 9024730"/>
              <a:gd name="connsiteY44" fmla="*/ 3977138 h 6857999"/>
              <a:gd name="connsiteX45" fmla="*/ 8408913 w 9024730"/>
              <a:gd name="connsiteY45" fmla="*/ 4222149 h 6857999"/>
              <a:gd name="connsiteX46" fmla="*/ 8402112 w 9024730"/>
              <a:gd name="connsiteY46" fmla="*/ 4364683 h 6857999"/>
              <a:gd name="connsiteX47" fmla="*/ 8393355 w 9024730"/>
              <a:gd name="connsiteY47" fmla="*/ 4462471 h 6857999"/>
              <a:gd name="connsiteX48" fmla="*/ 8376166 w 9024730"/>
              <a:gd name="connsiteY48" fmla="*/ 4574052 h 6857999"/>
              <a:gd name="connsiteX49" fmla="*/ 8341678 w 9024730"/>
              <a:gd name="connsiteY49" fmla="*/ 4667756 h 6857999"/>
              <a:gd name="connsiteX50" fmla="*/ 8273661 w 9024730"/>
              <a:gd name="connsiteY50" fmla="*/ 4799019 h 6857999"/>
              <a:gd name="connsiteX51" fmla="*/ 8256132 w 9024730"/>
              <a:gd name="connsiteY51" fmla="*/ 4849614 h 6857999"/>
              <a:gd name="connsiteX52" fmla="*/ 8226804 w 9024730"/>
              <a:gd name="connsiteY52" fmla="*/ 4919971 h 6857999"/>
              <a:gd name="connsiteX53" fmla="*/ 8171825 w 9024730"/>
              <a:gd name="connsiteY53" fmla="*/ 5010766 h 6857999"/>
              <a:gd name="connsiteX54" fmla="*/ 8143172 w 9024730"/>
              <a:gd name="connsiteY54" fmla="*/ 5088190 h 6857999"/>
              <a:gd name="connsiteX55" fmla="*/ 8126363 w 9024730"/>
              <a:gd name="connsiteY55" fmla="*/ 5143922 h 6857999"/>
              <a:gd name="connsiteX56" fmla="*/ 8103782 w 9024730"/>
              <a:gd name="connsiteY56" fmla="*/ 5284346 h 6857999"/>
              <a:gd name="connsiteX57" fmla="*/ 8084361 w 9024730"/>
              <a:gd name="connsiteY57" fmla="*/ 5390948 h 6857999"/>
              <a:gd name="connsiteX58" fmla="*/ 8062552 w 9024730"/>
              <a:gd name="connsiteY58" fmla="*/ 5470854 h 6857999"/>
              <a:gd name="connsiteX59" fmla="*/ 8057342 w 9024730"/>
              <a:gd name="connsiteY59" fmla="*/ 5529643 h 6857999"/>
              <a:gd name="connsiteX60" fmla="*/ 8044923 w 9024730"/>
              <a:gd name="connsiteY60" fmla="*/ 5597292 h 6857999"/>
              <a:gd name="connsiteX61" fmla="*/ 8035233 w 9024730"/>
              <a:gd name="connsiteY61" fmla="*/ 5608899 h 6857999"/>
              <a:gd name="connsiteX62" fmla="*/ 8018178 w 9024730"/>
              <a:gd name="connsiteY62" fmla="*/ 5684911 h 6857999"/>
              <a:gd name="connsiteX63" fmla="*/ 8018018 w 9024730"/>
              <a:gd name="connsiteY63" fmla="*/ 5755776 h 6857999"/>
              <a:gd name="connsiteX64" fmla="*/ 8008640 w 9024730"/>
              <a:gd name="connsiteY64" fmla="*/ 5889599 h 6857999"/>
              <a:gd name="connsiteX65" fmla="*/ 8013542 w 9024730"/>
              <a:gd name="connsiteY65" fmla="*/ 5989744 h 6857999"/>
              <a:gd name="connsiteX66" fmla="*/ 7980757 w 9024730"/>
              <a:gd name="connsiteY66" fmla="*/ 6084926 h 6857999"/>
              <a:gd name="connsiteX67" fmla="*/ 7975907 w 9024730"/>
              <a:gd name="connsiteY67" fmla="*/ 6346549 h 6857999"/>
              <a:gd name="connsiteX68" fmla="*/ 7974221 w 9024730"/>
              <a:gd name="connsiteY68" fmla="*/ 6527527 h 6857999"/>
              <a:gd name="connsiteX69" fmla="*/ 7979135 w 9024730"/>
              <a:gd name="connsiteY69" fmla="*/ 6627129 h 6857999"/>
              <a:gd name="connsiteX70" fmla="*/ 7979404 w 9024730"/>
              <a:gd name="connsiteY70" fmla="*/ 6694819 h 6857999"/>
              <a:gd name="connsiteX71" fmla="*/ 8009526 w 9024730"/>
              <a:gd name="connsiteY71" fmla="*/ 6765445 h 6857999"/>
              <a:gd name="connsiteX72" fmla="*/ 8018211 w 9024730"/>
              <a:gd name="connsiteY72" fmla="*/ 6844697 h 6857999"/>
              <a:gd name="connsiteX73" fmla="*/ 8019608 w 9024730"/>
              <a:gd name="connsiteY73" fmla="*/ 6857999 h 6857999"/>
              <a:gd name="connsiteX74" fmla="*/ 0 w 9024730"/>
              <a:gd name="connsiteY7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9024730" h="6857999">
                <a:moveTo>
                  <a:pt x="0" y="0"/>
                </a:moveTo>
                <a:lnTo>
                  <a:pt x="9024730" y="0"/>
                </a:lnTo>
                <a:lnTo>
                  <a:pt x="9024730" y="2"/>
                </a:lnTo>
                <a:lnTo>
                  <a:pt x="8447016" y="2"/>
                </a:lnTo>
                <a:lnTo>
                  <a:pt x="8441214" y="14562"/>
                </a:lnTo>
                <a:lnTo>
                  <a:pt x="8445389" y="59077"/>
                </a:lnTo>
                <a:cubicBezTo>
                  <a:pt x="8445971" y="76949"/>
                  <a:pt x="8436504" y="89796"/>
                  <a:pt x="8437086" y="107668"/>
                </a:cubicBezTo>
                <a:cubicBezTo>
                  <a:pt x="8417947" y="138162"/>
                  <a:pt x="8459241" y="201929"/>
                  <a:pt x="8458599" y="246136"/>
                </a:cubicBezTo>
                <a:cubicBezTo>
                  <a:pt x="8457958" y="290343"/>
                  <a:pt x="8471649" y="364179"/>
                  <a:pt x="8433237" y="372908"/>
                </a:cubicBezTo>
                <a:cubicBezTo>
                  <a:pt x="8426916" y="431308"/>
                  <a:pt x="8438389" y="357606"/>
                  <a:pt x="8430194" y="450607"/>
                </a:cubicBezTo>
                <a:cubicBezTo>
                  <a:pt x="8466727" y="551950"/>
                  <a:pt x="8430182" y="787036"/>
                  <a:pt x="8443315" y="812800"/>
                </a:cubicBezTo>
                <a:cubicBezTo>
                  <a:pt x="8478999" y="860799"/>
                  <a:pt x="8435788" y="854953"/>
                  <a:pt x="8453042" y="912727"/>
                </a:cubicBezTo>
                <a:cubicBezTo>
                  <a:pt x="8462900" y="945986"/>
                  <a:pt x="8451223" y="951781"/>
                  <a:pt x="8451649" y="989950"/>
                </a:cubicBezTo>
                <a:cubicBezTo>
                  <a:pt x="8452074" y="1028120"/>
                  <a:pt x="8452500" y="1095828"/>
                  <a:pt x="8455592" y="1141745"/>
                </a:cubicBezTo>
                <a:cubicBezTo>
                  <a:pt x="8458684" y="1187662"/>
                  <a:pt x="8470047" y="1234783"/>
                  <a:pt x="8470203" y="1265454"/>
                </a:cubicBezTo>
                <a:cubicBezTo>
                  <a:pt x="8458947" y="1304052"/>
                  <a:pt x="8496012" y="1370755"/>
                  <a:pt x="8499638" y="1385480"/>
                </a:cubicBezTo>
                <a:cubicBezTo>
                  <a:pt x="8514485" y="1422714"/>
                  <a:pt x="8525070" y="1428103"/>
                  <a:pt x="8518660" y="1458060"/>
                </a:cubicBezTo>
                <a:cubicBezTo>
                  <a:pt x="8518783" y="1468057"/>
                  <a:pt x="8539003" y="1503177"/>
                  <a:pt x="8539125" y="1513175"/>
                </a:cubicBezTo>
                <a:lnTo>
                  <a:pt x="8570281" y="1570809"/>
                </a:lnTo>
                <a:cubicBezTo>
                  <a:pt x="8597636" y="1617136"/>
                  <a:pt x="8594573" y="1601443"/>
                  <a:pt x="8605212" y="1638391"/>
                </a:cubicBezTo>
                <a:cubicBezTo>
                  <a:pt x="8629645" y="1719640"/>
                  <a:pt x="8613884" y="1715203"/>
                  <a:pt x="8626457" y="1742490"/>
                </a:cubicBezTo>
                <a:lnTo>
                  <a:pt x="8654861" y="1818229"/>
                </a:lnTo>
                <a:cubicBezTo>
                  <a:pt x="8657202" y="1824059"/>
                  <a:pt x="8651899" y="1851211"/>
                  <a:pt x="8648005" y="1862723"/>
                </a:cubicBezTo>
                <a:lnTo>
                  <a:pt x="8654469" y="1917476"/>
                </a:lnTo>
                <a:lnTo>
                  <a:pt x="8649702" y="1972204"/>
                </a:lnTo>
                <a:cubicBezTo>
                  <a:pt x="8652251" y="1979569"/>
                  <a:pt x="8651461" y="2048203"/>
                  <a:pt x="8656357" y="2054291"/>
                </a:cubicBezTo>
                <a:cubicBezTo>
                  <a:pt x="8672645" y="2141657"/>
                  <a:pt x="8632397" y="2189849"/>
                  <a:pt x="8648660" y="2227417"/>
                </a:cubicBezTo>
                <a:cubicBezTo>
                  <a:pt x="8639941" y="2317591"/>
                  <a:pt x="8613796" y="2407644"/>
                  <a:pt x="8607609" y="2510933"/>
                </a:cubicBezTo>
                <a:cubicBezTo>
                  <a:pt x="8633490" y="2597916"/>
                  <a:pt x="8602674" y="2649734"/>
                  <a:pt x="8608432" y="2741866"/>
                </a:cubicBezTo>
                <a:cubicBezTo>
                  <a:pt x="8630300" y="2779815"/>
                  <a:pt x="8631929" y="2817058"/>
                  <a:pt x="8619112" y="2864935"/>
                </a:cubicBezTo>
                <a:cubicBezTo>
                  <a:pt x="8655820" y="2860552"/>
                  <a:pt x="8588374" y="2937673"/>
                  <a:pt x="8627742" y="2950807"/>
                </a:cubicBezTo>
                <a:lnTo>
                  <a:pt x="8611822" y="2978246"/>
                </a:lnTo>
                <a:lnTo>
                  <a:pt x="8608239" y="2995916"/>
                </a:lnTo>
                <a:lnTo>
                  <a:pt x="8598647" y="2998648"/>
                </a:lnTo>
                <a:lnTo>
                  <a:pt x="8587108" y="3023630"/>
                </a:lnTo>
                <a:cubicBezTo>
                  <a:pt x="8584111" y="3033333"/>
                  <a:pt x="8577413" y="3084375"/>
                  <a:pt x="8577885" y="3096975"/>
                </a:cubicBezTo>
                <a:cubicBezTo>
                  <a:pt x="8594321" y="3142205"/>
                  <a:pt x="8535131" y="3160433"/>
                  <a:pt x="8557492" y="3216657"/>
                </a:cubicBezTo>
                <a:cubicBezTo>
                  <a:pt x="8562518" y="3237178"/>
                  <a:pt x="8573573" y="3299737"/>
                  <a:pt x="8560894" y="3310980"/>
                </a:cubicBezTo>
                <a:cubicBezTo>
                  <a:pt x="8557601" y="3323902"/>
                  <a:pt x="8561083" y="3339340"/>
                  <a:pt x="8547852" y="3344725"/>
                </a:cubicBezTo>
                <a:cubicBezTo>
                  <a:pt x="8531788" y="3353908"/>
                  <a:pt x="8553430" y="3400659"/>
                  <a:pt x="8535427" y="3393250"/>
                </a:cubicBezTo>
                <a:cubicBezTo>
                  <a:pt x="8550195" y="3426421"/>
                  <a:pt x="8529553" y="3487753"/>
                  <a:pt x="8520092" y="3514536"/>
                </a:cubicBezTo>
                <a:cubicBezTo>
                  <a:pt x="8513726" y="3563353"/>
                  <a:pt x="8500070" y="3650327"/>
                  <a:pt x="8497231" y="3686149"/>
                </a:cubicBezTo>
                <a:cubicBezTo>
                  <a:pt x="8494574" y="3687657"/>
                  <a:pt x="8493370" y="3677229"/>
                  <a:pt x="8489799" y="3692208"/>
                </a:cubicBezTo>
                <a:cubicBezTo>
                  <a:pt x="8486228" y="3707187"/>
                  <a:pt x="8465938" y="3757479"/>
                  <a:pt x="8475804" y="3776022"/>
                </a:cubicBezTo>
                <a:cubicBezTo>
                  <a:pt x="8441061" y="3875691"/>
                  <a:pt x="8487451" y="3939839"/>
                  <a:pt x="8471279" y="3977138"/>
                </a:cubicBezTo>
                <a:cubicBezTo>
                  <a:pt x="8465599" y="4067300"/>
                  <a:pt x="8419685" y="4164564"/>
                  <a:pt x="8408913" y="4222149"/>
                </a:cubicBezTo>
                <a:cubicBezTo>
                  <a:pt x="8403583" y="4287917"/>
                  <a:pt x="8398240" y="4339232"/>
                  <a:pt x="8402112" y="4364683"/>
                </a:cubicBezTo>
                <a:lnTo>
                  <a:pt x="8393355" y="4462471"/>
                </a:lnTo>
                <a:cubicBezTo>
                  <a:pt x="8396004" y="4503329"/>
                  <a:pt x="8376320" y="4548111"/>
                  <a:pt x="8376166" y="4574052"/>
                </a:cubicBezTo>
                <a:cubicBezTo>
                  <a:pt x="8369380" y="4670665"/>
                  <a:pt x="8352302" y="4649921"/>
                  <a:pt x="8341678" y="4667756"/>
                </a:cubicBezTo>
                <a:cubicBezTo>
                  <a:pt x="8320864" y="4705850"/>
                  <a:pt x="8290794" y="4758928"/>
                  <a:pt x="8273661" y="4799019"/>
                </a:cubicBezTo>
                <a:cubicBezTo>
                  <a:pt x="8254323" y="4834076"/>
                  <a:pt x="8262378" y="4811645"/>
                  <a:pt x="8256132" y="4849614"/>
                </a:cubicBezTo>
                <a:cubicBezTo>
                  <a:pt x="8239320" y="4853334"/>
                  <a:pt x="8207060" y="4883089"/>
                  <a:pt x="8226804" y="4919971"/>
                </a:cubicBezTo>
                <a:lnTo>
                  <a:pt x="8171825" y="5010766"/>
                </a:lnTo>
                <a:cubicBezTo>
                  <a:pt x="8150097" y="4983259"/>
                  <a:pt x="8165842" y="5107656"/>
                  <a:pt x="8143172" y="5088190"/>
                </a:cubicBezTo>
                <a:cubicBezTo>
                  <a:pt x="8128060" y="5102008"/>
                  <a:pt x="8138350" y="5118851"/>
                  <a:pt x="8126363" y="5143922"/>
                </a:cubicBezTo>
                <a:cubicBezTo>
                  <a:pt x="8116335" y="5192745"/>
                  <a:pt x="8111851" y="5226225"/>
                  <a:pt x="8103782" y="5284346"/>
                </a:cubicBezTo>
                <a:cubicBezTo>
                  <a:pt x="8101016" y="5338386"/>
                  <a:pt x="8095811" y="5337325"/>
                  <a:pt x="8084361" y="5390948"/>
                </a:cubicBezTo>
                <a:cubicBezTo>
                  <a:pt x="8082912" y="5429655"/>
                  <a:pt x="8063705" y="5449508"/>
                  <a:pt x="8062552" y="5470854"/>
                </a:cubicBezTo>
                <a:cubicBezTo>
                  <a:pt x="8086776" y="5526328"/>
                  <a:pt x="8037513" y="5496377"/>
                  <a:pt x="8057342" y="5529643"/>
                </a:cubicBezTo>
                <a:cubicBezTo>
                  <a:pt x="8050653" y="5550879"/>
                  <a:pt x="8055939" y="5587444"/>
                  <a:pt x="8044923" y="5597292"/>
                </a:cubicBezTo>
                <a:lnTo>
                  <a:pt x="8035233" y="5608899"/>
                </a:lnTo>
                <a:cubicBezTo>
                  <a:pt x="8030775" y="5623501"/>
                  <a:pt x="8021047" y="5660431"/>
                  <a:pt x="8018178" y="5684911"/>
                </a:cubicBezTo>
                <a:cubicBezTo>
                  <a:pt x="8005590" y="5692608"/>
                  <a:pt x="8011744" y="5734344"/>
                  <a:pt x="8018018" y="5755776"/>
                </a:cubicBezTo>
                <a:cubicBezTo>
                  <a:pt x="8019409" y="5792777"/>
                  <a:pt x="7989082" y="5848613"/>
                  <a:pt x="8008640" y="5889599"/>
                </a:cubicBezTo>
                <a:cubicBezTo>
                  <a:pt x="8011480" y="5932097"/>
                  <a:pt x="8009486" y="5940901"/>
                  <a:pt x="8013542" y="5989744"/>
                </a:cubicBezTo>
                <a:cubicBezTo>
                  <a:pt x="8022089" y="6020787"/>
                  <a:pt x="7982918" y="6024963"/>
                  <a:pt x="7980757" y="6084926"/>
                </a:cubicBezTo>
                <a:cubicBezTo>
                  <a:pt x="7974117" y="6134231"/>
                  <a:pt x="7999371" y="6240432"/>
                  <a:pt x="7975907" y="6346549"/>
                </a:cubicBezTo>
                <a:cubicBezTo>
                  <a:pt x="7987225" y="6409741"/>
                  <a:pt x="7980509" y="6468689"/>
                  <a:pt x="7974221" y="6527527"/>
                </a:cubicBezTo>
                <a:cubicBezTo>
                  <a:pt x="7955361" y="6585667"/>
                  <a:pt x="7987786" y="6579284"/>
                  <a:pt x="7979135" y="6627129"/>
                </a:cubicBezTo>
                <a:cubicBezTo>
                  <a:pt x="7983057" y="6635153"/>
                  <a:pt x="7984986" y="6697665"/>
                  <a:pt x="7979404" y="6694819"/>
                </a:cubicBezTo>
                <a:cubicBezTo>
                  <a:pt x="7981755" y="6716947"/>
                  <a:pt x="8003903" y="6732844"/>
                  <a:pt x="8009526" y="6765445"/>
                </a:cubicBezTo>
                <a:cubicBezTo>
                  <a:pt x="8011113" y="6776325"/>
                  <a:pt x="8014662" y="6810511"/>
                  <a:pt x="8018211" y="6844697"/>
                </a:cubicBezTo>
                <a:lnTo>
                  <a:pt x="8019608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DEC67-5F6D-FDD6-525B-C80B6CB59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585" y="171449"/>
            <a:ext cx="5567290" cy="66389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Dr.</a:t>
            </a:r>
            <a:r>
              <a:rPr lang="en-ID" dirty="0">
                <a:latin typeface="Impact" panose="020B0806030902050204" pitchFamily="34" charset="0"/>
              </a:rPr>
              <a:t> Edward T. </a:t>
            </a:r>
            <a:r>
              <a:rPr lang="en-ID" dirty="0" err="1">
                <a:latin typeface="Impact" panose="020B0806030902050204" pitchFamily="34" charset="0"/>
              </a:rPr>
              <a:t>Hiscox</a:t>
            </a:r>
            <a:r>
              <a:rPr lang="en-ID" dirty="0">
                <a:latin typeface="Impact" panose="020B0806030902050204" pitchFamily="34" charset="0"/>
              </a:rPr>
              <a:t>,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penulis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>
                <a:latin typeface="Eras Demi ITC" panose="020B0805030504020804" pitchFamily="34" charset="0"/>
              </a:rPr>
              <a:t>Standard Manuel for Baptist Churches</a:t>
            </a:r>
            <a:r>
              <a:rPr lang="en-ID" dirty="0">
                <a:latin typeface="Franklin Gothic Medium Cond" panose="020B0606030402020204" pitchFamily="34" charset="0"/>
              </a:rPr>
              <a:t>. Pada </a:t>
            </a:r>
            <a:r>
              <a:rPr lang="en-ID" dirty="0" err="1">
                <a:latin typeface="Franklin Gothic Medium Cond" panose="020B0606030402020204" pitchFamily="34" charset="0"/>
              </a:rPr>
              <a:t>tahun</a:t>
            </a:r>
            <a:r>
              <a:rPr lang="en-ID" dirty="0">
                <a:latin typeface="Franklin Gothic Medium Cond" panose="020B0606030402020204" pitchFamily="34" charset="0"/>
              </a:rPr>
              <a:t> 1893, </a:t>
            </a:r>
            <a:r>
              <a:rPr lang="en-ID" dirty="0" err="1">
                <a:latin typeface="Franklin Gothic Medium Cond" panose="020B0606030402020204" pitchFamily="34" charset="0"/>
              </a:rPr>
              <a:t>berbicara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ratusan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pendeta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Baptis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mengejutkan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ketika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menjelaskan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bagaimana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Minggu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masuk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gereja</a:t>
            </a:r>
            <a:r>
              <a:rPr lang="en-ID" dirty="0">
                <a:latin typeface="Franklin Gothic Medium Cond" panose="020B0606030402020204" pitchFamily="34" charset="0"/>
              </a:rPr>
              <a:t> Kristen. </a:t>
            </a:r>
            <a:r>
              <a:rPr lang="en-ID" dirty="0" err="1">
                <a:latin typeface="Franklin Gothic Medium Cond" panose="020B0606030402020204" pitchFamily="34" charset="0"/>
              </a:rPr>
              <a:t>Inilah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nyatakan</a:t>
            </a:r>
            <a:r>
              <a:rPr lang="en-ID" dirty="0">
                <a:latin typeface="Franklin Gothic Medium Cond" panose="020B0606030402020204" pitchFamily="34" charset="0"/>
              </a:rPr>
              <a:t>: </a:t>
            </a:r>
            <a:r>
              <a:rPr lang="en-ID" dirty="0">
                <a:latin typeface="Gill Sans Nova Cond XBd" panose="020B0A06020104020203" pitchFamily="34" charset="0"/>
              </a:rPr>
              <a:t>"</a:t>
            </a:r>
            <a:r>
              <a:rPr lang="en-ID" dirty="0" err="1">
                <a:latin typeface="Gill Sans Nova Cond XBd" panose="020B0A06020104020203" pitchFamily="34" charset="0"/>
              </a:rPr>
              <a:t>Sayang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sekali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[</a:t>
            </a:r>
            <a:r>
              <a:rPr lang="en-ID" dirty="0" err="1">
                <a:latin typeface="Gill Sans Nova Cond XBd" panose="020B0A06020104020203" pitchFamily="34" charset="0"/>
              </a:rPr>
              <a:t>Minggu</a:t>
            </a:r>
            <a:r>
              <a:rPr lang="en-ID" dirty="0">
                <a:latin typeface="Gill Sans Nova Cond XBd" panose="020B0A06020104020203" pitchFamily="34" charset="0"/>
              </a:rPr>
              <a:t>] </a:t>
            </a:r>
            <a:r>
              <a:rPr lang="en-ID" dirty="0" err="1">
                <a:latin typeface="Gill Sans Nova Cond XBd" panose="020B0A06020104020203" pitchFamily="34" charset="0"/>
              </a:rPr>
              <a:t>dicap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tanda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paganisme</a:t>
            </a:r>
            <a:r>
              <a:rPr lang="en-ID" dirty="0"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latin typeface="Gill Sans Nova Cond XBd" panose="020B0A06020104020203" pitchFamily="34" charset="0"/>
              </a:rPr>
              <a:t>dibaptis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nama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matahari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kemudian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diadopsi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disetujui</a:t>
            </a:r>
            <a:r>
              <a:rPr lang="en-ID" dirty="0">
                <a:latin typeface="Gill Sans Nova Cond XBd" panose="020B0A06020104020203" pitchFamily="34" charset="0"/>
              </a:rPr>
              <a:t> oleh </a:t>
            </a:r>
            <a:r>
              <a:rPr lang="en-ID" dirty="0" err="1">
                <a:latin typeface="Gill Sans Nova Cond XBd" panose="020B0A06020104020203" pitchFamily="34" charset="0"/>
              </a:rPr>
              <a:t>kemurtadan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kepausan</a:t>
            </a:r>
            <a:r>
              <a:rPr lang="en-ID" dirty="0"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latin typeface="Gill Sans Nova Cond XBd" panose="020B0A06020104020203" pitchFamily="34" charset="0"/>
              </a:rPr>
              <a:t>diwariskan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sebagai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warisan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suci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bagi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protestanisme</a:t>
            </a:r>
            <a:r>
              <a:rPr lang="en-ID" dirty="0">
                <a:latin typeface="Gill Sans Nova Cond XBd" panose="020B0A06020104020203" pitchFamily="34" charset="0"/>
              </a:rPr>
              <a:t>!" </a:t>
            </a:r>
            <a:r>
              <a:rPr lang="en-ID" dirty="0">
                <a:latin typeface="Franklin Gothic Medium Cond" panose="020B0606030402020204" pitchFamily="34" charset="0"/>
              </a:rPr>
              <a:t>--Edward </a:t>
            </a:r>
            <a:r>
              <a:rPr lang="en-ID" dirty="0" err="1">
                <a:latin typeface="Franklin Gothic Medium Cond" panose="020B0606030402020204" pitchFamily="34" charset="0"/>
              </a:rPr>
              <a:t>Hiscox</a:t>
            </a:r>
            <a:r>
              <a:rPr lang="en-ID" dirty="0">
                <a:latin typeface="Franklin Gothic Medium Cond" panose="020B0606030402020204" pitchFamily="34" charset="0"/>
              </a:rPr>
              <a:t>, di </a:t>
            </a:r>
            <a:r>
              <a:rPr lang="en-ID" dirty="0" err="1">
                <a:latin typeface="Franklin Gothic Medium Cond" panose="020B0606030402020204" pitchFamily="34" charset="0"/>
              </a:rPr>
              <a:t>hadapan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konferensi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pendeta-pendeta</a:t>
            </a:r>
            <a:r>
              <a:rPr lang="en-ID" dirty="0">
                <a:latin typeface="Franklin Gothic Medium Cond" panose="020B0606030402020204" pitchFamily="34" charset="0"/>
              </a:rPr>
              <a:t> New York, 13 November 1893.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E4EDC-7028-D56F-76FF-9630B3348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985" y="1806204"/>
            <a:ext cx="2180230" cy="327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94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0B1A3-3704-FF4A-2FBC-96F332A24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730" y="2449815"/>
            <a:ext cx="4760219" cy="41633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pekabaran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tiga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malaikat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Tuhan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membuat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seruan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serupa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"</a:t>
            </a:r>
            <a:r>
              <a:rPr lang="en-ID" dirty="0" err="1">
                <a:latin typeface="Franklin Gothic Medium Cond" panose="020B0606030402020204" pitchFamily="34" charset="0"/>
              </a:rPr>
              <a:t>menyembah</a:t>
            </a:r>
            <a:r>
              <a:rPr lang="en-ID" dirty="0">
                <a:latin typeface="Franklin Gothic Medium Cond" panose="020B0606030402020204" pitchFamily="34" charset="0"/>
              </a:rPr>
              <a:t> Sang </a:t>
            </a:r>
            <a:r>
              <a:rPr lang="en-ID" dirty="0" err="1">
                <a:latin typeface="Franklin Gothic Medium Cond" panose="020B0606030402020204" pitchFamily="34" charset="0"/>
              </a:rPr>
              <a:t>Pencipta</a:t>
            </a:r>
            <a:r>
              <a:rPr lang="en-ID" dirty="0">
                <a:latin typeface="Franklin Gothic Medium Cond" panose="020B0606030402020204" pitchFamily="34" charset="0"/>
              </a:rPr>
              <a:t>," </a:t>
            </a:r>
            <a:r>
              <a:rPr lang="en-ID" dirty="0" err="1">
                <a:latin typeface="Franklin Gothic Medium Cond" panose="020B0606030402020204" pitchFamily="34" charset="0"/>
              </a:rPr>
              <a:t>karena</a:t>
            </a:r>
            <a:r>
              <a:rPr lang="en-ID" dirty="0">
                <a:latin typeface="Franklin Gothic Medium Cond" panose="020B0606030402020204" pitchFamily="34" charset="0"/>
              </a:rPr>
              <a:t> "</a:t>
            </a:r>
            <a:r>
              <a:rPr lang="en-ID" dirty="0" err="1">
                <a:latin typeface="Franklin Gothic Medium Cond" panose="020B0606030402020204" pitchFamily="34" charset="0"/>
              </a:rPr>
              <a:t>Sudah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rubuh</a:t>
            </a:r>
            <a:r>
              <a:rPr lang="en-ID" dirty="0">
                <a:latin typeface="Franklin Gothic Medium Cond" panose="020B0606030402020204" pitchFamily="34" charset="0"/>
              </a:rPr>
              <a:t> Babel." </a:t>
            </a:r>
          </a:p>
          <a:p>
            <a:pPr marL="0" indent="0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Dan juga, </a:t>
            </a:r>
            <a:r>
              <a:rPr lang="en-ID" dirty="0" err="1">
                <a:latin typeface="Franklin Gothic Medium Cond" panose="020B0606030402020204" pitchFamily="34" charset="0"/>
              </a:rPr>
              <a:t>seperti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ketahui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Gill Sans Ultra Bold Condensed" panose="020B0A06020104020203" pitchFamily="34" charset="0"/>
              </a:rPr>
              <a:t>Sabat</a:t>
            </a:r>
            <a:r>
              <a:rPr lang="en-ID" dirty="0">
                <a:latin typeface="Gill Sans Ultra Bold Condensed" panose="020B0A06020104020203" pitchFamily="34" charset="0"/>
              </a:rPr>
              <a:t>, dan </a:t>
            </a:r>
            <a:r>
              <a:rPr lang="en-ID" dirty="0" err="1">
                <a:latin typeface="Gill Sans Ultra Bold Condensed" panose="020B0A06020104020203" pitchFamily="34" charset="0"/>
              </a:rPr>
              <a:t>kesetiaan</a:t>
            </a:r>
            <a:r>
              <a:rPr lang="en-ID" dirty="0">
                <a:latin typeface="Gill Sans Ultra Bold Condensed" panose="020B0A06020104020203" pitchFamily="34" charset="0"/>
              </a:rPr>
              <a:t> pada </a:t>
            </a:r>
            <a:r>
              <a:rPr lang="en-ID" dirty="0" err="1">
                <a:latin typeface="Gill Sans Ultra Bold Condensed" panose="020B0A06020104020203" pitchFamily="34" charset="0"/>
              </a:rPr>
              <a:t>Sabat</a:t>
            </a:r>
            <a:r>
              <a:rPr lang="en-ID" dirty="0">
                <a:latin typeface="Gill Sans Ultra Bold Condensed" panose="020B0A06020104020203" pitchFamily="34" charset="0"/>
              </a:rPr>
              <a:t>, </a:t>
            </a:r>
            <a:r>
              <a:rPr lang="en-ID" dirty="0" err="1">
                <a:latin typeface="Gill Sans Ultra Bold Condensed" panose="020B0A06020104020203" pitchFamily="34" charset="0"/>
              </a:rPr>
              <a:t>akan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memainkan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peran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besar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dalam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peristiwa-peristiwa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akhir</a:t>
            </a:r>
            <a:r>
              <a:rPr lang="en-ID" dirty="0">
                <a:latin typeface="Gill Sans Ultra Bold Condensed" panose="020B0A06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F524BB-5B35-6AB2-DA30-60D2B4B034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410" b="1"/>
          <a:stretch/>
        </p:blipFill>
        <p:spPr>
          <a:xfrm>
            <a:off x="5304403" y="2528574"/>
            <a:ext cx="3634550" cy="386158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2BC1F1-AA9B-AB37-5958-6CADC5DC143B}"/>
              </a:ext>
            </a:extLst>
          </p:cNvPr>
          <p:cNvSpPr txBox="1"/>
          <p:nvPr/>
        </p:nvSpPr>
        <p:spPr>
          <a:xfrm>
            <a:off x="311589" y="467844"/>
            <a:ext cx="8627364" cy="181588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Yehezkiel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20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seruan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sungguh-sungguh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bagi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Israel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meninggalkan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praktik-praktik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kafir dan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menyembah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Sang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Pencipta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daripada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dewa-dewa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palsu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hal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"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berhala-berhala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Mesir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." </a:t>
            </a:r>
          </a:p>
        </p:txBody>
      </p:sp>
    </p:spTree>
    <p:extLst>
      <p:ext uri="{BB962C8B-B14F-4D97-AF65-F5344CB8AC3E}">
        <p14:creationId xmlns:p14="http://schemas.microsoft.com/office/powerpoint/2010/main" val="3631732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2663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8813" y="2090569"/>
            <a:ext cx="32232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2698D-1C0F-194C-25B6-C4BF39AA6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39" y="2340030"/>
            <a:ext cx="4040301" cy="397958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Amasis MT Pro Black" panose="02040A04050005020304" pitchFamily="18" charset="0"/>
              </a:rPr>
              <a:t>Kebenaran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Firman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Tuhan</a:t>
            </a:r>
            <a:r>
              <a:rPr lang="en-ID" sz="3200" dirty="0">
                <a:latin typeface="Amasis MT Pro Black" panose="02040A04050005020304" pitchFamily="18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bukan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pendapat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atau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tradisi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manusia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adalah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>
                <a:latin typeface="Impact" panose="020B0806030902050204" pitchFamily="34" charset="0"/>
              </a:rPr>
              <a:t>Bintang Utara </a:t>
            </a:r>
            <a:r>
              <a:rPr lang="en-ID" sz="3200" dirty="0">
                <a:latin typeface="Eras Demi ITC" panose="020B0805030504020804" pitchFamily="34" charset="0"/>
              </a:rPr>
              <a:t>yang </a:t>
            </a:r>
            <a:r>
              <a:rPr lang="en-ID" sz="3200" dirty="0" err="1">
                <a:latin typeface="Eras Demi ITC" panose="020B0805030504020804" pitchFamily="34" charset="0"/>
              </a:rPr>
              <a:t>membimbing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kita</a:t>
            </a:r>
            <a:r>
              <a:rPr lang="en-ID" sz="3200" dirty="0">
                <a:latin typeface="Eras Demi ITC" panose="020B0805030504020804" pitchFamily="34" charset="0"/>
              </a:rPr>
              <a:t> di </a:t>
            </a:r>
            <a:r>
              <a:rPr lang="en-ID" sz="3200" dirty="0" err="1">
                <a:latin typeface="Eras Demi ITC" panose="020B0805030504020804" pitchFamily="34" charset="0"/>
              </a:rPr>
              <a:t>saat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krisis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dalam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sejarah</a:t>
            </a:r>
            <a:r>
              <a:rPr lang="en-ID" sz="3200" dirty="0">
                <a:latin typeface="Eras Demi ITC" panose="020B0805030504020804" pitchFamily="34" charset="0"/>
              </a:rPr>
              <a:t> </a:t>
            </a:r>
            <a:r>
              <a:rPr lang="en-ID" sz="3200" dirty="0" err="1">
                <a:latin typeface="Eras Demi ITC" panose="020B0805030504020804" pitchFamily="34" charset="0"/>
              </a:rPr>
              <a:t>bumi</a:t>
            </a:r>
            <a:r>
              <a:rPr lang="en-ID" sz="3200" dirty="0">
                <a:latin typeface="Eras Demi ITC" panose="020B0805030504020804" pitchFamily="34" charset="0"/>
              </a:rPr>
              <a:t> </a:t>
            </a:r>
            <a:r>
              <a:rPr lang="en-ID" sz="3200" dirty="0" err="1">
                <a:latin typeface="Eras Demi ITC" panose="020B0805030504020804" pitchFamily="34" charset="0"/>
              </a:rPr>
              <a:t>ini</a:t>
            </a:r>
            <a:r>
              <a:rPr lang="en-ID" sz="3200" dirty="0">
                <a:latin typeface="Eras Demi ITC" panose="020B0805030504020804" pitchFamily="34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513853"/>
            <a:ext cx="4507025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D071CF-691A-7973-7175-C1326B72E4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65" r="34116" b="2"/>
          <a:stretch/>
        </p:blipFill>
        <p:spPr>
          <a:xfrm>
            <a:off x="4483341" y="799352"/>
            <a:ext cx="4069057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52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C91C54-E625-6D7C-9C93-D2AF97D2C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296203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KASIH KARUNIA UNTUK KETAATAN</a:t>
            </a:r>
            <a:br>
              <a:rPr lang="fi-FI" sz="3500" dirty="0">
                <a:solidFill>
                  <a:srgbClr val="FFFFFF"/>
                </a:solidFill>
              </a:rPr>
            </a:br>
            <a:r>
              <a:rPr lang="fi-FI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</a:t>
            </a: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 Juni 2023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9896E-98A9-2A6F-9B0A-669DF32D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4" y="3571503"/>
            <a:ext cx="5380277" cy="3025418"/>
          </a:xfrm>
          <a:solidFill>
            <a:srgbClr val="002060"/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"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Anggur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Babel"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yaitu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doktrin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palsu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telah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begitu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luas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mempengaruhi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banyak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orang di dunia. </a:t>
            </a:r>
            <a:r>
              <a:rPr lang="en-ID" sz="32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Sabat</a:t>
            </a:r>
            <a:r>
              <a:rPr lang="en-ID" sz="32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palsu</a:t>
            </a:r>
            <a:r>
              <a:rPr lang="en-ID" sz="32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telah</a:t>
            </a:r>
            <a:r>
              <a:rPr lang="en-ID" sz="32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menggantikan</a:t>
            </a:r>
            <a:r>
              <a:rPr lang="en-ID" sz="32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Sabat</a:t>
            </a:r>
            <a:r>
              <a:rPr lang="en-ID" sz="32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dari</a:t>
            </a:r>
            <a:r>
              <a:rPr lang="en-ID" sz="32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perintah</a:t>
            </a:r>
            <a:r>
              <a:rPr lang="en-ID" sz="32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keempat</a:t>
            </a:r>
            <a:r>
              <a:rPr lang="en-ID" sz="32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9E942C-88AA-D6A5-D1B5-0102C7898A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5" r="52000" b="28064"/>
          <a:stretch/>
        </p:blipFill>
        <p:spPr>
          <a:xfrm>
            <a:off x="5999401" y="3276965"/>
            <a:ext cx="2698630" cy="3415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9B1607-B714-0007-B39E-3867E972D895}"/>
              </a:ext>
            </a:extLst>
          </p:cNvPr>
          <p:cNvSpPr txBox="1"/>
          <p:nvPr/>
        </p:nvSpPr>
        <p:spPr>
          <a:xfrm>
            <a:off x="647699" y="1815181"/>
            <a:ext cx="7743826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ID" sz="3000" dirty="0">
                <a:latin typeface="Impact" panose="020B0806030902050204" pitchFamily="34" charset="0"/>
              </a:rPr>
              <a:t>Ada </a:t>
            </a:r>
            <a:r>
              <a:rPr lang="en-ID" sz="3000" dirty="0" err="1">
                <a:latin typeface="Impact" panose="020B0806030902050204" pitchFamily="34" charset="0"/>
              </a:rPr>
              <a:t>banyak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umat</a:t>
            </a:r>
            <a:r>
              <a:rPr lang="en-ID" sz="3000" dirty="0">
                <a:latin typeface="Impact" panose="020B0806030902050204" pitchFamily="34" charset="0"/>
              </a:rPr>
              <a:t> Allah </a:t>
            </a:r>
            <a:r>
              <a:rPr lang="en-ID" sz="3000" dirty="0" err="1">
                <a:latin typeface="Impact" panose="020B0806030902050204" pitchFamily="34" charset="0"/>
              </a:rPr>
              <a:t>berada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dalam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organisasi-organisasi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keagamaan</a:t>
            </a:r>
            <a:r>
              <a:rPr lang="en-ID" sz="3000" dirty="0"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latin typeface="Impact" panose="020B0806030902050204" pitchFamily="34" charset="0"/>
              </a:rPr>
              <a:t>telah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mengompromikan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ajaran-ajaran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Alkitabiah</a:t>
            </a:r>
            <a:r>
              <a:rPr lang="en-ID" sz="3000" dirty="0">
                <a:latin typeface="Berlin Sans FB" panose="020E0602020502020306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62618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B882AA-B0D7-18F4-1CEE-B665D4A4DF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872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9EB08-5B06-6A0D-AB9F-EE5217D70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1362075"/>
            <a:ext cx="3733799" cy="50053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Ajaran</a:t>
            </a:r>
            <a:r>
              <a:rPr lang="en-ID" sz="3200" dirty="0">
                <a:latin typeface="Franklin Gothic Demi Cond" panose="020B0706030402020204" pitchFamily="34" charset="0"/>
              </a:rPr>
              <a:t> yang salah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menipu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jutaan</a:t>
            </a:r>
            <a:r>
              <a:rPr lang="en-ID" sz="3200" dirty="0">
                <a:latin typeface="Franklin Gothic Demi Cond" panose="020B0706030402020204" pitchFamily="34" charset="0"/>
              </a:rPr>
              <a:t> orang. </a:t>
            </a:r>
            <a:r>
              <a:rPr lang="en-ID" sz="3200" dirty="0" err="1">
                <a:latin typeface="Franklin Gothic Demi Cond" panose="020B0706030402020204" pitchFamily="34" charset="0"/>
              </a:rPr>
              <a:t>Akibatnya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Tuhan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memberikan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umat</a:t>
            </a:r>
            <a:r>
              <a:rPr lang="en-ID" sz="3200" dirty="0">
                <a:latin typeface="Franklin Gothic Demi Cond" panose="020B0706030402020204" pitchFamily="34" charset="0"/>
              </a:rPr>
              <a:t>-Nya, yang </a:t>
            </a:r>
            <a:r>
              <a:rPr lang="en-ID" sz="3200" dirty="0" err="1">
                <a:latin typeface="Franklin Gothic Demi Cond" panose="020B0706030402020204" pitchFamily="34" charset="0"/>
              </a:rPr>
              <a:t>masih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berakar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kesalahan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sebuah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seruan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terakhir</a:t>
            </a:r>
            <a:r>
              <a:rPr lang="en-ID" sz="3200" dirty="0">
                <a:latin typeface="Impact" panose="020B0806030902050204" pitchFamily="34" charset="0"/>
              </a:rPr>
              <a:t> di </a:t>
            </a:r>
            <a:r>
              <a:rPr lang="en-ID" sz="3200" dirty="0" err="1">
                <a:latin typeface="Impact" panose="020B0806030902050204" pitchFamily="34" charset="0"/>
              </a:rPr>
              <a:t>akhir</a:t>
            </a:r>
            <a:r>
              <a:rPr lang="en-ID" sz="3200" dirty="0">
                <a:latin typeface="Impact" panose="020B0806030902050204" pitchFamily="34" charset="0"/>
              </a:rPr>
              <a:t> zaman. </a:t>
            </a:r>
          </a:p>
        </p:txBody>
      </p:sp>
    </p:spTree>
    <p:extLst>
      <p:ext uri="{BB962C8B-B14F-4D97-AF65-F5344CB8AC3E}">
        <p14:creationId xmlns:p14="http://schemas.microsoft.com/office/powerpoint/2010/main" val="3953234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9B238B-166B-58A5-F8CD-4E1CE97FF6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17" b="625"/>
          <a:stretch/>
        </p:blipFill>
        <p:spPr>
          <a:xfrm>
            <a:off x="-1" y="-1"/>
            <a:ext cx="9157479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36F59F-51E7-AE07-6E3F-41C961E05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1826"/>
            <a:ext cx="7886700" cy="1325563"/>
          </a:xfrm>
        </p:spPr>
        <p:txBody>
          <a:bodyPr/>
          <a:lstStyle/>
          <a:p>
            <a:pPr algn="ctr"/>
            <a:r>
              <a:rPr lang="en-ID" dirty="0">
                <a:solidFill>
                  <a:srgbClr val="FFFF00"/>
                </a:solidFill>
                <a:latin typeface="Amasis MT Pro Black" panose="02040A04050005020304" pitchFamily="18" charset="0"/>
              </a:rPr>
              <a:t>Wahyu 18:4-5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0F8A6-2815-6926-8547-A81798640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2055816"/>
            <a:ext cx="7886700" cy="3032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Lalu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aku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mendengar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suara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lain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dari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sorga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berkata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: “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Pergilah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kamu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hai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umat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-Ku,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pergilah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dari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padanya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supaya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kamu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jangan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mengambil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bagian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dosa-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dosanya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supaya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kamu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jangan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turut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ditimpa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malapetaka-malapetakanya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Sebab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dosa-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dosanya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telah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bertimbun-timbun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sampai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ke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langit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, dan Allah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telah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mengingat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segala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kejahatannya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.”</a:t>
            </a:r>
          </a:p>
          <a:p>
            <a:endParaRPr lang="en-ID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906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DC5A16-7335-9CEE-B23E-18F06C4B90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85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2C090-45A5-2015-D41F-822916547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3710613"/>
            <a:ext cx="8591550" cy="2966412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dirty="0">
                <a:latin typeface="Gill Sans Nova Cond Ultra Bold" panose="020B0B04020104020203" pitchFamily="34" charset="0"/>
              </a:rPr>
              <a:t>Dosa </a:t>
            </a:r>
            <a:r>
              <a:rPr lang="en-ID" dirty="0" err="1">
                <a:latin typeface="Gill Sans Nova Cond Ultra Bold" panose="020B0B04020104020203" pitchFamily="34" charset="0"/>
              </a:rPr>
              <a:t>adalah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pelanggaran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atau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melanggar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hukum</a:t>
            </a:r>
            <a:r>
              <a:rPr lang="en-ID" dirty="0">
                <a:latin typeface="Gill Sans Nova Cond Ultra Bold" panose="020B0B04020104020203" pitchFamily="34" charset="0"/>
              </a:rPr>
              <a:t> Allah. </a:t>
            </a:r>
            <a:r>
              <a:rPr lang="en-ID" dirty="0">
                <a:latin typeface="Franklin Gothic Medium Cond" panose="020B0606030402020204" pitchFamily="34" charset="0"/>
              </a:rPr>
              <a:t>Satu-</a:t>
            </a:r>
            <a:r>
              <a:rPr lang="en-ID" dirty="0" err="1">
                <a:latin typeface="Franklin Gothic Medium Cond" panose="020B0606030402020204" pitchFamily="34" charset="0"/>
              </a:rPr>
              <a:t>satunya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cara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seseorang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dapat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menaati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hukum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melalui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iman</a:t>
            </a:r>
            <a:r>
              <a:rPr lang="en-ID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kuasa</a:t>
            </a:r>
            <a:r>
              <a:rPr lang="en-ID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Kristus</a:t>
            </a:r>
            <a:r>
              <a:rPr lang="en-ID" dirty="0">
                <a:solidFill>
                  <a:srgbClr val="C00000"/>
                </a:solidFill>
                <a:latin typeface="Amasis MT Pro Black" panose="02040A04050005020304" pitchFamily="18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hidup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>
                <a:latin typeface="Gill Sans Nova Cond XBd" panose="020B0A06020104020203" pitchFamily="34" charset="0"/>
              </a:rPr>
              <a:t>Kita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manusia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lemah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rapuh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goyah</a:t>
            </a:r>
            <a:r>
              <a:rPr lang="en-ID" dirty="0"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latin typeface="Gill Sans Nova Cond XBd" panose="020B0A06020104020203" pitchFamily="34" charset="0"/>
              </a:rPr>
              <a:t>berdosa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Impact" panose="020B0806030902050204" pitchFamily="34" charset="0"/>
              </a:rPr>
              <a:t>Dengan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iman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ketika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menerima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Kristus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kasih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karunia</a:t>
            </a:r>
            <a:r>
              <a:rPr lang="en-ID" dirty="0">
                <a:latin typeface="Impact" panose="020B0806030902050204" pitchFamily="34" charset="0"/>
              </a:rPr>
              <a:t>-Nya </a:t>
            </a:r>
            <a:r>
              <a:rPr lang="en-ID" dirty="0" err="1">
                <a:latin typeface="Impact" panose="020B0806030902050204" pitchFamily="34" charset="0"/>
              </a:rPr>
              <a:t>menebus</a:t>
            </a:r>
            <a:r>
              <a:rPr lang="en-ID" dirty="0">
                <a:latin typeface="Impact" panose="020B0806030902050204" pitchFamily="34" charset="0"/>
              </a:rPr>
              <a:t> masa </a:t>
            </a:r>
            <a:r>
              <a:rPr lang="en-ID" dirty="0" err="1">
                <a:latin typeface="Impact" panose="020B0806030902050204" pitchFamily="34" charset="0"/>
              </a:rPr>
              <a:t>lalu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memberdayakan</a:t>
            </a:r>
            <a:r>
              <a:rPr lang="en-ID" dirty="0">
                <a:latin typeface="Impact" panose="020B0806030902050204" pitchFamily="34" charset="0"/>
              </a:rPr>
              <a:t> masa </a:t>
            </a:r>
            <a:r>
              <a:rPr lang="en-ID" dirty="0" err="1">
                <a:latin typeface="Impact" panose="020B0806030902050204" pitchFamily="34" charset="0"/>
              </a:rPr>
              <a:t>kini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56615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B7C8B0-9285-0AEC-AEEA-A9A91F48D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56" y="266700"/>
            <a:ext cx="4099092" cy="2790825"/>
          </a:xfrm>
        </p:spPr>
        <p:txBody>
          <a:bodyPr anchor="b">
            <a:noAutofit/>
          </a:bodyPr>
          <a:lstStyle/>
          <a:p>
            <a:r>
              <a:rPr lang="en-ID" sz="3000" dirty="0">
                <a:latin typeface="Gill Sans Nova Cond XBd" panose="020B0A06020104020203" pitchFamily="34" charset="0"/>
              </a:rPr>
              <a:t>Pekan </a:t>
            </a:r>
            <a:r>
              <a:rPr lang="en-ID" sz="3000" dirty="0" err="1">
                <a:latin typeface="Gill Sans Nova Cond XBd" panose="020B0A06020104020203" pitchFamily="34" charset="0"/>
              </a:rPr>
              <a:t>ini</a:t>
            </a:r>
            <a:r>
              <a:rPr lang="en-ID" sz="3000" dirty="0">
                <a:latin typeface="Gill Sans Nova Cond XBd" panose="020B0A06020104020203" pitchFamily="34" charset="0"/>
              </a:rPr>
              <a:t>, </a:t>
            </a:r>
            <a:r>
              <a:rPr lang="en-ID" sz="3000" dirty="0" err="1">
                <a:latin typeface="Gill Sans Nova Cond XBd" panose="020B0A06020104020203" pitchFamily="34" charset="0"/>
              </a:rPr>
              <a:t>kita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akan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mendalami</a:t>
            </a:r>
            <a:r>
              <a:rPr lang="en-ID" sz="3000" dirty="0">
                <a:latin typeface="Gill Sans Nova Cond XBd" panose="020B0A06020104020203" pitchFamily="34" charset="0"/>
              </a:rPr>
              <a:t> dua </a:t>
            </a:r>
            <a:r>
              <a:rPr lang="en-ID" sz="3000" dirty="0" err="1">
                <a:latin typeface="Gill Sans Nova Cond XBd" panose="020B0A06020104020203" pitchFamily="34" charset="0"/>
              </a:rPr>
              <a:t>kepalsuan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utama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dari</a:t>
            </a:r>
            <a:r>
              <a:rPr lang="en-ID" sz="3000" dirty="0">
                <a:latin typeface="Gill Sans Nova Cond XBd" panose="020B0A06020104020203" pitchFamily="34" charset="0"/>
              </a:rPr>
              <a:t> Babel: </a:t>
            </a:r>
            <a:r>
              <a:rPr lang="en-ID" sz="3000" dirty="0" err="1">
                <a:latin typeface="Gill Sans Nova Cond XBd" panose="020B0A06020104020203" pitchFamily="34" charset="0"/>
              </a:rPr>
              <a:t>konsep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kebakaan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jiwa</a:t>
            </a:r>
            <a:r>
              <a:rPr lang="en-ID" sz="3000" dirty="0">
                <a:latin typeface="Gill Sans Nova Cond XBd" panose="020B0A06020104020203" pitchFamily="34" charset="0"/>
              </a:rPr>
              <a:t> dan </a:t>
            </a:r>
            <a:r>
              <a:rPr lang="en-ID" sz="3000" dirty="0" err="1">
                <a:latin typeface="Gill Sans Nova Cond XBd" panose="020B0A06020104020203" pitchFamily="34" charset="0"/>
              </a:rPr>
              <a:t>penyembahan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matahari</a:t>
            </a:r>
            <a:r>
              <a:rPr lang="en-ID" sz="3000" dirty="0">
                <a:latin typeface="Gill Sans Nova Cond XBd" panose="020B0A06020104020203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B04AD9-D6EA-E0E4-942F-43593EAC35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09" r="3" b="3"/>
          <a:stretch/>
        </p:blipFill>
        <p:spPr>
          <a:xfrm>
            <a:off x="4493513" y="351827"/>
            <a:ext cx="4099092" cy="21062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83AAC-1266-07A8-FEC1-946A88F78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7415" y="2809875"/>
            <a:ext cx="5054298" cy="3889185"/>
          </a:xfrm>
        </p:spPr>
        <p:txBody>
          <a:bodyPr>
            <a:noAutofit/>
          </a:bodyPr>
          <a:lstStyle/>
          <a:p>
            <a:r>
              <a:rPr lang="en-ID" sz="2200" dirty="0" err="1">
                <a:latin typeface="Franklin Gothic Heavy" panose="020B0903020102020204" pitchFamily="34" charset="0"/>
              </a:rPr>
              <a:t>Gagasan</a:t>
            </a:r>
            <a:r>
              <a:rPr lang="en-ID" sz="2200" dirty="0">
                <a:latin typeface="Franklin Gothic Heavy" panose="020B0903020102020204" pitchFamily="34" charset="0"/>
              </a:rPr>
              <a:t> </a:t>
            </a:r>
            <a:r>
              <a:rPr lang="en-ID" sz="2200" dirty="0" err="1">
                <a:latin typeface="Franklin Gothic Heavy" panose="020B0903020102020204" pitchFamily="34" charset="0"/>
              </a:rPr>
              <a:t>kebakaan</a:t>
            </a:r>
            <a:r>
              <a:rPr lang="en-ID" sz="2200" dirty="0">
                <a:latin typeface="Franklin Gothic Heavy" panose="020B0903020102020204" pitchFamily="34" charset="0"/>
              </a:rPr>
              <a:t> </a:t>
            </a:r>
            <a:r>
              <a:rPr lang="en-ID" sz="2200" dirty="0" err="1">
                <a:latin typeface="Franklin Gothic Heavy" panose="020B0903020102020204" pitchFamily="34" charset="0"/>
              </a:rPr>
              <a:t>jiwa</a:t>
            </a:r>
            <a:r>
              <a:rPr lang="en-ID" sz="2200" dirty="0">
                <a:latin typeface="Franklin Gothic Heavy" panose="020B0903020102020204" pitchFamily="34" charset="0"/>
              </a:rPr>
              <a:t> </a:t>
            </a:r>
            <a:r>
              <a:rPr lang="en-ID" sz="2200" dirty="0" err="1">
                <a:latin typeface="Franklin Gothic Heavy" panose="020B0903020102020204" pitchFamily="34" charset="0"/>
              </a:rPr>
              <a:t>ini</a:t>
            </a:r>
            <a:r>
              <a:rPr lang="en-ID" sz="2200" dirty="0">
                <a:latin typeface="Franklin Gothic Heavy" panose="020B0903020102020204" pitchFamily="34" charset="0"/>
              </a:rPr>
              <a:t> </a:t>
            </a:r>
            <a:r>
              <a:rPr lang="en-ID" sz="2200" dirty="0" err="1">
                <a:latin typeface="Franklin Gothic Heavy" panose="020B0903020102020204" pitchFamily="34" charset="0"/>
              </a:rPr>
              <a:t>memasuki</a:t>
            </a:r>
            <a:r>
              <a:rPr lang="en-ID" sz="2200" dirty="0">
                <a:latin typeface="Franklin Gothic Heavy" panose="020B0903020102020204" pitchFamily="34" charset="0"/>
              </a:rPr>
              <a:t> </a:t>
            </a:r>
            <a:r>
              <a:rPr lang="en-ID" sz="2200" dirty="0" err="1">
                <a:latin typeface="Franklin Gothic Heavy" panose="020B0903020102020204" pitchFamily="34" charset="0"/>
              </a:rPr>
              <a:t>gereja</a:t>
            </a:r>
            <a:r>
              <a:rPr lang="en-ID" sz="2200" dirty="0">
                <a:latin typeface="Franklin Gothic Heavy" panose="020B0903020102020204" pitchFamily="34" charset="0"/>
              </a:rPr>
              <a:t> Kristen pada </a:t>
            </a:r>
            <a:r>
              <a:rPr lang="en-ID" sz="2200" dirty="0" err="1">
                <a:latin typeface="Franklin Gothic Heavy" panose="020B0903020102020204" pitchFamily="34" charset="0"/>
              </a:rPr>
              <a:t>abad-abad</a:t>
            </a:r>
            <a:r>
              <a:rPr lang="en-ID" sz="2200" dirty="0">
                <a:latin typeface="Franklin Gothic Heavy" panose="020B0903020102020204" pitchFamily="34" charset="0"/>
              </a:rPr>
              <a:t> </a:t>
            </a:r>
            <a:r>
              <a:rPr lang="en-ID" sz="2200" dirty="0" err="1">
                <a:latin typeface="Franklin Gothic Heavy" panose="020B0903020102020204" pitchFamily="34" charset="0"/>
              </a:rPr>
              <a:t>permulaan</a:t>
            </a:r>
            <a:r>
              <a:rPr lang="en-ID" sz="2200" dirty="0">
                <a:latin typeface="Franklin Gothic Heavy" panose="020B0903020102020204" pitchFamily="34" charset="0"/>
              </a:rPr>
              <a:t>, </a:t>
            </a:r>
            <a:r>
              <a:rPr lang="en-ID" sz="2200" dirty="0" err="1">
                <a:latin typeface="Franklin Gothic Heavy" panose="020B0903020102020204" pitchFamily="34" charset="0"/>
              </a:rPr>
              <a:t>bersama-sama</a:t>
            </a:r>
            <a:r>
              <a:rPr lang="en-ID" sz="2200" dirty="0">
                <a:latin typeface="Franklin Gothic Heavy" panose="020B0903020102020204" pitchFamily="34" charset="0"/>
              </a:rPr>
              <a:t> </a:t>
            </a:r>
            <a:r>
              <a:rPr lang="en-ID" sz="2200" dirty="0" err="1">
                <a:latin typeface="Franklin Gothic Heavy" panose="020B0903020102020204" pitchFamily="34" charset="0"/>
              </a:rPr>
              <a:t>dengan</a:t>
            </a:r>
            <a:r>
              <a:rPr lang="en-ID" sz="2200" dirty="0">
                <a:latin typeface="Franklin Gothic Heavy" panose="020B0903020102020204" pitchFamily="34" charset="0"/>
              </a:rPr>
              <a:t> </a:t>
            </a:r>
            <a:r>
              <a:rPr lang="en-ID" sz="2200" dirty="0" err="1">
                <a:latin typeface="Franklin Gothic Heavy" panose="020B0903020102020204" pitchFamily="34" charset="0"/>
              </a:rPr>
              <a:t>penyembahan</a:t>
            </a:r>
            <a:r>
              <a:rPr lang="en-ID" sz="2200" dirty="0">
                <a:latin typeface="Franklin Gothic Heavy" panose="020B0903020102020204" pitchFamily="34" charset="0"/>
              </a:rPr>
              <a:t> </a:t>
            </a:r>
            <a:r>
              <a:rPr lang="en-ID" sz="2200" dirty="0" err="1">
                <a:latin typeface="Franklin Gothic Heavy" panose="020B0903020102020204" pitchFamily="34" charset="0"/>
              </a:rPr>
              <a:t>patung-patung</a:t>
            </a:r>
            <a:r>
              <a:rPr lang="en-ID" sz="2200" dirty="0">
                <a:latin typeface="Franklin Gothic Heavy" panose="020B0903020102020204" pitchFamily="34" charset="0"/>
              </a:rPr>
              <a:t> yang </a:t>
            </a:r>
            <a:r>
              <a:rPr lang="en-ID" sz="2200" dirty="0" err="1">
                <a:latin typeface="Franklin Gothic Heavy" panose="020B0903020102020204" pitchFamily="34" charset="0"/>
              </a:rPr>
              <a:t>dikemas</a:t>
            </a:r>
            <a:r>
              <a:rPr lang="en-ID" sz="2200" dirty="0">
                <a:latin typeface="Franklin Gothic Heavy" panose="020B0903020102020204" pitchFamily="34" charset="0"/>
              </a:rPr>
              <a:t> </a:t>
            </a:r>
            <a:r>
              <a:rPr lang="en-ID" sz="2200" dirty="0" err="1">
                <a:latin typeface="Franklin Gothic Heavy" panose="020B0903020102020204" pitchFamily="34" charset="0"/>
              </a:rPr>
              <a:t>kembali</a:t>
            </a:r>
            <a:r>
              <a:rPr lang="en-ID" sz="2200" dirty="0">
                <a:latin typeface="Franklin Gothic Heavy" panose="020B0903020102020204" pitchFamily="34" charset="0"/>
              </a:rPr>
              <a:t> di </a:t>
            </a:r>
            <a:r>
              <a:rPr lang="en-ID" sz="2200" dirty="0" err="1">
                <a:latin typeface="Franklin Gothic Heavy" panose="020B0903020102020204" pitchFamily="34" charset="0"/>
              </a:rPr>
              <a:t>bawah</a:t>
            </a:r>
            <a:r>
              <a:rPr lang="en-ID" sz="2200" dirty="0">
                <a:latin typeface="Franklin Gothic Heavy" panose="020B0903020102020204" pitchFamily="34" charset="0"/>
              </a:rPr>
              <a:t> </a:t>
            </a:r>
            <a:r>
              <a:rPr lang="en-ID" sz="2200" dirty="0" err="1">
                <a:latin typeface="Franklin Gothic Heavy" panose="020B0903020102020204" pitchFamily="34" charset="0"/>
              </a:rPr>
              <a:t>pernis</a:t>
            </a:r>
            <a:r>
              <a:rPr lang="en-ID" sz="2200" dirty="0">
                <a:latin typeface="Franklin Gothic Heavy" panose="020B0903020102020204" pitchFamily="34" charset="0"/>
              </a:rPr>
              <a:t> </a:t>
            </a:r>
            <a:r>
              <a:rPr lang="en-ID" sz="2200" dirty="0" err="1">
                <a:latin typeface="Franklin Gothic Heavy" panose="020B0903020102020204" pitchFamily="34" charset="0"/>
              </a:rPr>
              <a:t>kekristenan</a:t>
            </a:r>
            <a:r>
              <a:rPr lang="en-ID" sz="2200" dirty="0">
                <a:latin typeface="Franklin Gothic Heavy" panose="020B0903020102020204" pitchFamily="34" charset="0"/>
              </a:rPr>
              <a:t> dan </a:t>
            </a:r>
            <a:r>
              <a:rPr lang="en-ID" sz="2200" dirty="0" err="1">
                <a:latin typeface="Franklin Gothic Heavy" panose="020B0903020102020204" pitchFamily="34" charset="0"/>
              </a:rPr>
              <a:t>dimuliakan</a:t>
            </a:r>
            <a:r>
              <a:rPr lang="en-ID" sz="2200" dirty="0">
                <a:latin typeface="Franklin Gothic Heavy" panose="020B0903020102020204" pitchFamily="34" charset="0"/>
              </a:rPr>
              <a:t> </a:t>
            </a:r>
            <a:r>
              <a:rPr lang="en-ID" sz="2200" dirty="0" err="1">
                <a:latin typeface="Franklin Gothic Heavy" panose="020B0903020102020204" pitchFamily="34" charset="0"/>
              </a:rPr>
              <a:t>sebagai</a:t>
            </a:r>
            <a:r>
              <a:rPr lang="en-ID" sz="2200" dirty="0">
                <a:latin typeface="Franklin Gothic Heavy" panose="020B0903020102020204" pitchFamily="34" charset="0"/>
              </a:rPr>
              <a:t> orang-orang kudus. </a:t>
            </a:r>
          </a:p>
          <a:p>
            <a:r>
              <a:rPr lang="en-ID" sz="2200" dirty="0" err="1">
                <a:latin typeface="Gill Sans Nova Cond Ultra Bold" panose="020B0B04020104020203" pitchFamily="34" charset="0"/>
              </a:rPr>
              <a:t>Mengakui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kekudusan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hari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Minggu</a:t>
            </a:r>
            <a:r>
              <a:rPr lang="en-ID" sz="2200" dirty="0">
                <a:latin typeface="Gill Sans Nova Cond Ultra Bold" panose="020B0B04020104020203" pitchFamily="34" charset="0"/>
              </a:rPr>
              <a:t> dan </a:t>
            </a:r>
            <a:r>
              <a:rPr lang="en-ID" sz="2200" dirty="0" err="1">
                <a:latin typeface="Gill Sans Nova Cond Ultra Bold" panose="020B0B04020104020203" pitchFamily="34" charset="0"/>
              </a:rPr>
              <a:t>kebakaan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roh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adalah</a:t>
            </a:r>
            <a:r>
              <a:rPr lang="en-ID" sz="2200" dirty="0">
                <a:latin typeface="Gill Sans Nova Cond Ultra Bold" panose="020B0B04020104020203" pitchFamily="34" charset="0"/>
              </a:rPr>
              <a:t> dua </a:t>
            </a:r>
            <a:r>
              <a:rPr lang="en-ID" sz="2200" dirty="0" err="1">
                <a:latin typeface="Gill Sans Nova Cond Ultra Bold" panose="020B0B04020104020203" pitchFamily="34" charset="0"/>
              </a:rPr>
              <a:t>penipuan</a:t>
            </a:r>
            <a:r>
              <a:rPr lang="en-ID" sz="2200" dirty="0">
                <a:latin typeface="Gill Sans Nova Cond Ultra Bold" panose="020B0B04020104020203" pitchFamily="34" charset="0"/>
              </a:rPr>
              <a:t> Iblis </a:t>
            </a:r>
            <a:r>
              <a:rPr lang="en-ID" sz="2200" dirty="0" err="1">
                <a:latin typeface="Gill Sans Nova Cond Ultra Bold" panose="020B0B04020104020203" pitchFamily="34" charset="0"/>
              </a:rPr>
              <a:t>terbesar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2200" dirty="0">
                <a:latin typeface="Gill Sans Nova Cond Ultra Bold" panose="020B0B04020104020203" pitchFamily="34" charset="0"/>
              </a:rPr>
              <a:t> zaman </a:t>
            </a:r>
            <a:r>
              <a:rPr lang="en-ID" sz="2200" dirty="0" err="1">
                <a:latin typeface="Gill Sans Nova Cond Ultra Bold" panose="020B0B04020104020203" pitchFamily="34" charset="0"/>
              </a:rPr>
              <a:t>akhir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ini</a:t>
            </a:r>
            <a:r>
              <a:rPr lang="en-ID" sz="2200" dirty="0">
                <a:latin typeface="Gill Sans Nova Cond Ultra Bold" panose="020B0B04020104020203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7C528-1402-028E-4A84-A7EE23B5A5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29" r="3" b="4209"/>
          <a:stretch/>
        </p:blipFill>
        <p:spPr>
          <a:xfrm>
            <a:off x="197211" y="3541807"/>
            <a:ext cx="3692993" cy="242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2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F449A1-9F51-1AB0-5F68-80F2A49A47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17" b="32109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C1D9F-1A54-1A28-3C26-4DA60BD00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8" y="3265825"/>
            <a:ext cx="8534401" cy="339215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Gill Sans Nova Cond XBd" panose="020B0A06020104020203" pitchFamily="34" charset="0"/>
              </a:rPr>
              <a:t>Dia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memberi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latin typeface="Gill Sans Nova Cond XBd" panose="020B0A06020104020203" pitchFamily="34" charset="0"/>
              </a:rPr>
              <a:t> "</a:t>
            </a:r>
            <a:r>
              <a:rPr lang="en-ID" sz="3200" dirty="0" err="1">
                <a:latin typeface="Gill Sans Nova Cond XBd" panose="020B0A06020104020203" pitchFamily="34" charset="0"/>
              </a:rPr>
              <a:t>kasih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karunia</a:t>
            </a:r>
            <a:r>
              <a:rPr lang="en-ID" sz="3200" dirty="0">
                <a:latin typeface="Gill Sans Nova Cond XBd" panose="020B0A06020104020203" pitchFamily="34" charset="0"/>
              </a:rPr>
              <a:t> dan </a:t>
            </a:r>
            <a:r>
              <a:rPr lang="en-ID" sz="3200" dirty="0" err="1">
                <a:latin typeface="Gill Sans Nova Cond XBd" panose="020B0A06020104020203" pitchFamily="34" charset="0"/>
              </a:rPr>
              <a:t>jabatan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rasul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untuk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menuntun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semua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bangsa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supaya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mereka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percaya</a:t>
            </a:r>
            <a:r>
              <a:rPr lang="en-ID" sz="3200" dirty="0">
                <a:latin typeface="Gill Sans Nova Cond XBd" panose="020B0A06020104020203" pitchFamily="34" charset="0"/>
              </a:rPr>
              <a:t> dan </a:t>
            </a:r>
            <a:r>
              <a:rPr lang="en-ID" sz="3200" dirty="0" err="1">
                <a:latin typeface="Gill Sans Nova Cond XBd" panose="020B0A06020104020203" pitchFamily="34" charset="0"/>
              </a:rPr>
              <a:t>taat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kepada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nama</a:t>
            </a:r>
            <a:r>
              <a:rPr lang="en-ID" sz="3200" dirty="0">
                <a:latin typeface="Gill Sans Nova Cond XBd" panose="020B0A06020104020203" pitchFamily="34" charset="0"/>
              </a:rPr>
              <a:t>-Nya" [Roma 1:5]. </a:t>
            </a:r>
          </a:p>
          <a:p>
            <a:pPr marL="0" indent="0">
              <a:buNone/>
            </a:pPr>
            <a:r>
              <a:rPr lang="en-ID" sz="3200" dirty="0" err="1">
                <a:latin typeface="Berlin Sans FB" panose="020E0602020502020306" pitchFamily="34" charset="0"/>
              </a:rPr>
              <a:t>Seruan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surga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kepada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umat</a:t>
            </a:r>
            <a:r>
              <a:rPr lang="en-ID" sz="3200" dirty="0">
                <a:latin typeface="Berlin Sans FB" panose="020E0602020502020306" pitchFamily="34" charset="0"/>
              </a:rPr>
              <a:t>-Nya di </a:t>
            </a:r>
            <a:r>
              <a:rPr lang="en-ID" sz="3200" dirty="0" err="1">
                <a:latin typeface="Berlin Sans FB" panose="020E0602020502020306" pitchFamily="34" charset="0"/>
              </a:rPr>
              <a:t>gereja-gereja</a:t>
            </a:r>
            <a:r>
              <a:rPr lang="en-ID" sz="3200" dirty="0"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latin typeface="Berlin Sans FB" panose="020E0602020502020306" pitchFamily="34" charset="0"/>
              </a:rPr>
              <a:t>tidak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menghormati</a:t>
            </a:r>
            <a:r>
              <a:rPr lang="en-ID" sz="3200" dirty="0">
                <a:latin typeface="Berlin Sans FB" panose="020E0602020502020306" pitchFamily="34" charset="0"/>
              </a:rPr>
              <a:t> dan </a:t>
            </a:r>
            <a:r>
              <a:rPr lang="en-ID" sz="3200" dirty="0" err="1">
                <a:latin typeface="Berlin Sans FB" panose="020E0602020502020306" pitchFamily="34" charset="0"/>
              </a:rPr>
              <a:t>menaati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hukum</a:t>
            </a:r>
            <a:r>
              <a:rPr lang="en-ID" sz="3200" dirty="0">
                <a:latin typeface="Berlin Sans FB" panose="020E0602020502020306" pitchFamily="34" charset="0"/>
              </a:rPr>
              <a:t> Allah </a:t>
            </a:r>
            <a:r>
              <a:rPr lang="en-ID" sz="3200" dirty="0" err="1">
                <a:latin typeface="Berlin Sans FB" panose="020E0602020502020306" pitchFamily="34" charset="0"/>
              </a:rPr>
              <a:t>adalah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melangkah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keluar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dengan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iman</a:t>
            </a:r>
            <a:r>
              <a:rPr lang="en-ID" sz="3200" dirty="0">
                <a:latin typeface="Berlin Sans FB" panose="020E0602020502020306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515464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F26D58-B92B-581C-B40C-4199CA35C7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972"/>
          <a:stretch/>
        </p:blipFill>
        <p:spPr>
          <a:xfrm>
            <a:off x="1" y="10"/>
            <a:ext cx="9143999" cy="2533640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072D5-EDF1-DA70-E06B-33B603AB6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38425"/>
            <a:ext cx="8515351" cy="406241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Seruannya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 orang Advent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memelihara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Sabat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meninggalkan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semua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upaya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manusiawi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mementingkan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diri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sendiri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ketaatan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menjalani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kehidupan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saleh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iman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kasih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karunia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Kristus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dirty="0">
                <a:latin typeface="Gill Sans Nova Cond XBd" panose="020B0A06020104020203" pitchFamily="34" charset="0"/>
              </a:rPr>
              <a:t>yang </a:t>
            </a:r>
            <a:r>
              <a:rPr lang="en-ID" dirty="0" err="1">
                <a:latin typeface="Gill Sans Nova Cond XBd" panose="020B0A06020104020203" pitchFamily="34" charset="0"/>
              </a:rPr>
              <a:t>membebaskan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kutukan</a:t>
            </a:r>
            <a:r>
              <a:rPr lang="en-ID" dirty="0">
                <a:latin typeface="Gill Sans Nova Cond XBd" panose="020B0A06020104020203" pitchFamily="34" charset="0"/>
              </a:rPr>
              <a:t> dosa dan </a:t>
            </a:r>
            <a:r>
              <a:rPr lang="en-ID" dirty="0" err="1">
                <a:latin typeface="Gill Sans Nova Cond XBd" panose="020B0A06020104020203" pitchFamily="34" charset="0"/>
              </a:rPr>
              <a:t>kuasa</a:t>
            </a:r>
            <a:r>
              <a:rPr lang="en-ID" dirty="0">
                <a:latin typeface="Gill Sans Nova Cond XBd" panose="020B0A06020104020203" pitchFamily="34" charset="0"/>
              </a:rPr>
              <a:t> dosa. </a:t>
            </a:r>
          </a:p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Dan </a:t>
            </a:r>
            <a:r>
              <a:rPr lang="en-ID" dirty="0" err="1">
                <a:latin typeface="Gill Sans Nova Cond XBd" panose="020B0A06020104020203" pitchFamily="34" charset="0"/>
              </a:rPr>
              <a:t>sama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seperti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kesetiaan</a:t>
            </a:r>
            <a:r>
              <a:rPr lang="en-ID" dirty="0">
                <a:latin typeface="Gill Sans Nova Cond XBd" panose="020B0A06020104020203" pitchFamily="34" charset="0"/>
              </a:rPr>
              <a:t> Israel pada </a:t>
            </a:r>
            <a:r>
              <a:rPr lang="en-ID" dirty="0" err="1">
                <a:latin typeface="Gill Sans Nova Cond XBd" panose="020B0A06020104020203" pitchFamily="34" charset="0"/>
              </a:rPr>
              <a:t>hukum</a:t>
            </a:r>
            <a:r>
              <a:rPr lang="en-ID" dirty="0">
                <a:latin typeface="Gill Sans Nova Cond XBd" panose="020B0A06020104020203" pitchFamily="34" charset="0"/>
              </a:rPr>
              <a:t> [</a:t>
            </a:r>
            <a:r>
              <a:rPr lang="en-ID" dirty="0" err="1">
                <a:latin typeface="Gill Sans Nova Cond XBd" panose="020B0A06020104020203" pitchFamily="34" charset="0"/>
              </a:rPr>
              <a:t>Ulangan</a:t>
            </a:r>
            <a:r>
              <a:rPr lang="en-ID" dirty="0">
                <a:latin typeface="Gill Sans Nova Cond XBd" panose="020B0A06020104020203" pitchFamily="34" charset="0"/>
              </a:rPr>
              <a:t> 4:6]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menjadi </a:t>
            </a:r>
            <a:r>
              <a:rPr lang="en-ID" dirty="0" err="1">
                <a:latin typeface="Gill Sans Nova Cond XBd" panose="020B0A06020104020203" pitchFamily="34" charset="0"/>
              </a:rPr>
              <a:t>saksi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kuat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bagi</a:t>
            </a:r>
            <a:r>
              <a:rPr lang="en-ID" dirty="0">
                <a:latin typeface="Gill Sans Nova Cond XBd" panose="020B0A06020104020203" pitchFamily="34" charset="0"/>
              </a:rPr>
              <a:t> dunia, </a:t>
            </a:r>
            <a:r>
              <a:rPr lang="en-ID" dirty="0" err="1">
                <a:latin typeface="Gill Sans Nova Cond XBd" panose="020B0A06020104020203" pitchFamily="34" charset="0"/>
              </a:rPr>
              <a:t>kesetiaan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juga </a:t>
            </a:r>
            <a:r>
              <a:rPr lang="en-ID" dirty="0" err="1">
                <a:latin typeface="Gill Sans Nova Cond XBd" panose="020B0A06020104020203" pitchFamily="34" charset="0"/>
              </a:rPr>
              <a:t>dapat</a:t>
            </a:r>
            <a:r>
              <a:rPr lang="en-ID" dirty="0">
                <a:latin typeface="Gill Sans Nova Cond XBd" panose="020B0A06020104020203" pitchFamily="34" charset="0"/>
              </a:rPr>
              <a:t> menjadi </a:t>
            </a:r>
            <a:r>
              <a:rPr lang="en-ID" dirty="0" err="1">
                <a:latin typeface="Gill Sans Nova Cond XBd" panose="020B0A06020104020203" pitchFamily="34" charset="0"/>
              </a:rPr>
              <a:t>saksi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kuat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membantu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membimbing</a:t>
            </a:r>
            <a:r>
              <a:rPr lang="en-ID" dirty="0">
                <a:latin typeface="Gill Sans Nova Cond XBd" panose="020B0A06020104020203" pitchFamily="34" charset="0"/>
              </a:rPr>
              <a:t> orang </a:t>
            </a:r>
            <a:r>
              <a:rPr lang="en-ID" dirty="0" err="1">
                <a:latin typeface="Gill Sans Nova Cond XBd" panose="020B0A06020104020203" pitchFamily="34" charset="0"/>
              </a:rPr>
              <a:t>keluar</a:t>
            </a:r>
            <a:r>
              <a:rPr lang="en-ID" dirty="0">
                <a:latin typeface="Gill Sans Nova Cond XBd" panose="020B0A06020104020203" pitchFamily="34" charset="0"/>
              </a:rPr>
              <a:t> 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 Babel.</a:t>
            </a:r>
          </a:p>
        </p:txBody>
      </p:sp>
    </p:spTree>
    <p:extLst>
      <p:ext uri="{BB962C8B-B14F-4D97-AF65-F5344CB8AC3E}">
        <p14:creationId xmlns:p14="http://schemas.microsoft.com/office/powerpoint/2010/main" val="40756556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D96CA-B538-2149-3058-1919F68A9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EEFBC-0514-F336-5ACA-C33941901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2B91B0-BAD8-96D0-C5A8-C17CEAE3E84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20"/>
                    </a14:imgEffect>
                    <a14:imgEffect>
                      <a14:saturation sat="11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" y="0"/>
            <a:ext cx="9144000" cy="6870701"/>
          </a:xfrm>
          <a:prstGeom prst="rect">
            <a:avLst/>
          </a:prstGeom>
          <a:solidFill>
            <a:srgbClr val="99FFCC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46CD16-7EFE-BD9C-6044-B36E2DB872C4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CEDB9E-FD17-771F-C44D-0D9A2533A8F1}"/>
              </a:ext>
            </a:extLst>
          </p:cNvPr>
          <p:cNvSpPr/>
          <p:nvPr/>
        </p:nvSpPr>
        <p:spPr>
          <a:xfrm>
            <a:off x="356026" y="548187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67D6DF-50F3-EC78-9513-AD50542C537C}"/>
              </a:ext>
            </a:extLst>
          </p:cNvPr>
          <p:cNvSpPr/>
          <p:nvPr/>
        </p:nvSpPr>
        <p:spPr>
          <a:xfrm>
            <a:off x="341736" y="12221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95C51-018D-5CD5-0313-C6528F2F408B}"/>
              </a:ext>
            </a:extLst>
          </p:cNvPr>
          <p:cNvSpPr/>
          <p:nvPr/>
        </p:nvSpPr>
        <p:spPr>
          <a:xfrm>
            <a:off x="360788" y="233684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000264-0F46-C184-17D9-2C3864E3D26F}"/>
              </a:ext>
            </a:extLst>
          </p:cNvPr>
          <p:cNvSpPr/>
          <p:nvPr/>
        </p:nvSpPr>
        <p:spPr>
          <a:xfrm>
            <a:off x="341462" y="342197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C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2BCD88-F7B1-7016-846C-BD37F769164D}"/>
              </a:ext>
            </a:extLst>
          </p:cNvPr>
          <p:cNvSpPr/>
          <p:nvPr/>
        </p:nvSpPr>
        <p:spPr>
          <a:xfrm>
            <a:off x="341462" y="448623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B2C476-006D-AD45-4857-6DF5A336F750}"/>
              </a:ext>
            </a:extLst>
          </p:cNvPr>
          <p:cNvSpPr txBox="1"/>
          <p:nvPr/>
        </p:nvSpPr>
        <p:spPr>
          <a:xfrm>
            <a:off x="1145322" y="1346202"/>
            <a:ext cx="7656942" cy="830997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Impact" panose="020B0806030902050204" pitchFamily="34" charset="0"/>
              </a:rPr>
              <a:t>Orang yang </a:t>
            </a:r>
            <a:r>
              <a:rPr lang="en-ID" sz="2400" dirty="0" err="1">
                <a:latin typeface="Impact" panose="020B0806030902050204" pitchFamily="34" charset="0"/>
              </a:rPr>
              <a:t>setia</a:t>
            </a:r>
            <a:r>
              <a:rPr lang="en-ID" sz="2400" dirty="0">
                <a:latin typeface="Impact" panose="020B0806030902050204" pitchFamily="34" charset="0"/>
              </a:rPr>
              <a:t> pada </a:t>
            </a:r>
            <a:r>
              <a:rPr lang="en-ID" sz="2400" dirty="0" err="1">
                <a:latin typeface="Impact" panose="020B0806030902050204" pitchFamily="34" charset="0"/>
              </a:rPr>
              <a:t>akhirnya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menang</a:t>
            </a:r>
            <a:r>
              <a:rPr lang="en-ID" sz="2400" dirty="0">
                <a:latin typeface="Impact" panose="020B0806030902050204" pitchFamily="34" charset="0"/>
              </a:rPr>
              <a:t> dan </a:t>
            </a:r>
            <a:r>
              <a:rPr lang="en-ID" sz="2400" dirty="0" err="1">
                <a:latin typeface="Impact" panose="020B0806030902050204" pitchFamily="34" charset="0"/>
              </a:rPr>
              <a:t>mereka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dihimpunkan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Tuhan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mewarisi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surga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244E0B-BD14-DDE7-0D87-D7C97C7EE2EE}"/>
              </a:ext>
            </a:extLst>
          </p:cNvPr>
          <p:cNvSpPr txBox="1"/>
          <p:nvPr/>
        </p:nvSpPr>
        <p:spPr>
          <a:xfrm>
            <a:off x="1145322" y="2309723"/>
            <a:ext cx="7637890" cy="1107996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latin typeface="Impact" panose="020B0806030902050204" pitchFamily="34" charset="0"/>
              </a:rPr>
              <a:t>Kita </a:t>
            </a:r>
            <a:r>
              <a:rPr lang="en-ID" sz="2200" dirty="0" err="1">
                <a:latin typeface="Impact" panose="020B0806030902050204" pitchFamily="34" charset="0"/>
              </a:rPr>
              <a:t>harus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berpegang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teguh</a:t>
            </a:r>
            <a:r>
              <a:rPr lang="en-ID" sz="2200" dirty="0">
                <a:latin typeface="Impact" panose="020B0806030902050204" pitchFamily="34" charset="0"/>
              </a:rPr>
              <a:t> pada </a:t>
            </a:r>
            <a:r>
              <a:rPr lang="en-ID" sz="2200" dirty="0" err="1">
                <a:latin typeface="Impact" panose="020B0806030902050204" pitchFamily="34" charset="0"/>
              </a:rPr>
              <a:t>ajaran</a:t>
            </a:r>
            <a:r>
              <a:rPr lang="en-ID" sz="2200" dirty="0">
                <a:latin typeface="Impact" panose="020B0806030902050204" pitchFamily="34" charset="0"/>
              </a:rPr>
              <a:t> Kitab </a:t>
            </a:r>
            <a:r>
              <a:rPr lang="en-ID" sz="2200" dirty="0" err="1">
                <a:latin typeface="Impact" panose="020B0806030902050204" pitchFamily="34" charset="0"/>
              </a:rPr>
              <a:t>Suci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tentang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kematian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sebagai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tidur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sampai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kedatangan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Yesus</a:t>
            </a:r>
            <a:r>
              <a:rPr lang="en-ID" sz="2200" dirty="0">
                <a:latin typeface="Impact" panose="020B0806030902050204" pitchFamily="34" charset="0"/>
              </a:rPr>
              <a:t> yang </a:t>
            </a:r>
            <a:r>
              <a:rPr lang="en-ID" sz="2200" dirty="0" err="1">
                <a:latin typeface="Impact" panose="020B0806030902050204" pitchFamily="34" charset="0"/>
              </a:rPr>
              <a:t>kedua</a:t>
            </a:r>
            <a:r>
              <a:rPr lang="en-ID" sz="2200" dirty="0">
                <a:latin typeface="Impact" panose="020B0806030902050204" pitchFamily="34" charset="0"/>
              </a:rPr>
              <a:t> kali.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3FECC6-E206-F7C3-B3EA-0567804889F5}"/>
              </a:ext>
            </a:extLst>
          </p:cNvPr>
          <p:cNvSpPr txBox="1"/>
          <p:nvPr/>
        </p:nvSpPr>
        <p:spPr>
          <a:xfrm>
            <a:off x="1145047" y="3559641"/>
            <a:ext cx="7637889" cy="830997"/>
          </a:xfrm>
          <a:prstGeom prst="rect">
            <a:avLst/>
          </a:prstGeom>
          <a:solidFill>
            <a:srgbClr val="FCD9BA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Pelindung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satu-satunya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terhadap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penipuan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setan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adalah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percaya</a:t>
            </a:r>
            <a:r>
              <a:rPr lang="en-ID" sz="2400" dirty="0">
                <a:latin typeface="Impact" panose="020B0806030902050204" pitchFamily="34" charset="0"/>
              </a:rPr>
              <a:t> pada </a:t>
            </a:r>
            <a:r>
              <a:rPr lang="en-ID" sz="2400" dirty="0" err="1">
                <a:latin typeface="Impact" panose="020B0806030902050204" pitchFamily="34" charset="0"/>
              </a:rPr>
              <a:t>pengajaran</a:t>
            </a:r>
            <a:r>
              <a:rPr lang="en-ID" sz="2400" dirty="0">
                <a:latin typeface="Impact" panose="020B0806030902050204" pitchFamily="34" charset="0"/>
              </a:rPr>
              <a:t> </a:t>
            </a:r>
            <a:r>
              <a:rPr lang="en-ID" sz="2400" dirty="0" err="1">
                <a:latin typeface="Impact" panose="020B0806030902050204" pitchFamily="34" charset="0"/>
              </a:rPr>
              <a:t>Alkitab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C38BC7-E027-6D9E-4F3E-38EB0DDF4A9D}"/>
              </a:ext>
            </a:extLst>
          </p:cNvPr>
          <p:cNvSpPr txBox="1"/>
          <p:nvPr/>
        </p:nvSpPr>
        <p:spPr>
          <a:xfrm>
            <a:off x="1145046" y="4533857"/>
            <a:ext cx="7637889" cy="830997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Sabat</a:t>
            </a:r>
            <a:r>
              <a:rPr lang="en-ID" sz="2400" dirty="0">
                <a:latin typeface="Impact" panose="020B0806030902050204" pitchFamily="34" charset="0"/>
              </a:rPr>
              <a:t> dan </a:t>
            </a:r>
            <a:r>
              <a:rPr lang="en-ID" sz="2400" dirty="0" err="1">
                <a:latin typeface="Impact" panose="020B0806030902050204" pitchFamily="34" charset="0"/>
              </a:rPr>
              <a:t>kesetiaan</a:t>
            </a:r>
            <a:r>
              <a:rPr lang="en-ID" sz="2400" dirty="0">
                <a:latin typeface="Impact" panose="020B0806030902050204" pitchFamily="34" charset="0"/>
              </a:rPr>
              <a:t> pada </a:t>
            </a:r>
            <a:r>
              <a:rPr lang="en-ID" sz="2400" dirty="0" err="1">
                <a:latin typeface="Impact" panose="020B0806030902050204" pitchFamily="34" charset="0"/>
              </a:rPr>
              <a:t>Sabat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memainkan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peran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besar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dalam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peristiwa-peristiwa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akhir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6C4541-B9FA-6B8F-B36D-EEAF9B96ACD9}"/>
              </a:ext>
            </a:extLst>
          </p:cNvPr>
          <p:cNvSpPr txBox="1"/>
          <p:nvPr/>
        </p:nvSpPr>
        <p:spPr>
          <a:xfrm>
            <a:off x="1152525" y="5554523"/>
            <a:ext cx="7630410" cy="830997"/>
          </a:xfrm>
          <a:prstGeom prst="rect">
            <a:avLst/>
          </a:prstGeom>
          <a:solidFill>
            <a:srgbClr val="CC0000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Satu-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satunya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cara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seseorang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dapat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menaati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hukum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melalui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iman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kuasa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hidup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6171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60BD9D-E9AE-50A8-A541-2516054A6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4000" cy="1296203"/>
          </a:xfrm>
        </p:spPr>
        <p:txBody>
          <a:bodyPr>
            <a:normAutofit/>
          </a:bodyPr>
          <a:lstStyle/>
          <a:p>
            <a:pPr algn="ctr"/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JALAN YANG TERLIHAT BENAR DI MATA MANUSIA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28 Mei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61A50-BE43-7712-AFF5-47313E767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2930497"/>
            <a:ext cx="6419851" cy="373700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Markus 13:22 </a:t>
            </a:r>
          </a:p>
          <a:p>
            <a:pPr marL="0" indent="0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"</a:t>
            </a:r>
            <a:r>
              <a:rPr lang="en-ID" dirty="0" err="1">
                <a:latin typeface="Franklin Gothic Medium Cond" panose="020B0606030402020204" pitchFamily="34" charset="0"/>
              </a:rPr>
              <a:t>Sebab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Mesias-mesias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palsu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nabi-nabi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palsu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muncul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mengadakan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tanda-tanda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mujizat-mujizat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maksud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sekiranya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mungkin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menyesatkan</a:t>
            </a:r>
            <a:r>
              <a:rPr lang="en-ID" dirty="0">
                <a:latin typeface="Franklin Gothic Medium Cond" panose="020B0606030402020204" pitchFamily="34" charset="0"/>
              </a:rPr>
              <a:t> orang-orang </a:t>
            </a:r>
            <a:r>
              <a:rPr lang="en-ID" dirty="0" err="1">
                <a:latin typeface="Franklin Gothic Medium Cond" panose="020B0606030402020204" pitchFamily="34" charset="0"/>
              </a:rPr>
              <a:t>pilihan</a:t>
            </a:r>
            <a:r>
              <a:rPr lang="en-ID" dirty="0">
                <a:latin typeface="Franklin Gothic Medium Cond" panose="020B0606030402020204" pitchFamily="34" charset="0"/>
              </a:rPr>
              <a:t>". </a:t>
            </a:r>
          </a:p>
          <a:p>
            <a:pPr marL="0" indent="0">
              <a:buNone/>
            </a:pPr>
            <a:r>
              <a:rPr lang="en-ID" dirty="0" err="1">
                <a:latin typeface="Bernard MT Condensed" panose="02050806060905020404" pitchFamily="18" charset="0"/>
              </a:rPr>
              <a:t>Penipuan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akan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begitu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luas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jangkauannya</a:t>
            </a:r>
            <a:r>
              <a:rPr lang="en-ID" dirty="0">
                <a:latin typeface="Bernard MT Condensed" panose="02050806060905020404" pitchFamily="18" charset="0"/>
              </a:rPr>
              <a:t> di </a:t>
            </a:r>
            <a:r>
              <a:rPr lang="en-ID" dirty="0" err="1">
                <a:latin typeface="Bernard MT Condensed" panose="02050806060905020404" pitchFamily="18" charset="0"/>
              </a:rPr>
              <a:t>seluruh</a:t>
            </a:r>
            <a:r>
              <a:rPr lang="en-ID" dirty="0">
                <a:latin typeface="Bernard MT Condensed" panose="02050806060905020404" pitchFamily="18" charset="0"/>
              </a:rPr>
              <a:t> dunia [Wahyu 12:9], orang </a:t>
            </a:r>
            <a:r>
              <a:rPr lang="en-ID" dirty="0" err="1">
                <a:latin typeface="Bernard MT Condensed" panose="02050806060905020404" pitchFamily="18" charset="0"/>
              </a:rPr>
              <a:t>setia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harus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waspada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terhadap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bahaya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ini</a:t>
            </a:r>
            <a:r>
              <a:rPr lang="en-ID" dirty="0">
                <a:latin typeface="Bernard MT Condensed" panose="020508060609050204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576F80-E8E6-3A2F-116A-4C74C9AEF5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r="19445"/>
          <a:stretch/>
        </p:blipFill>
        <p:spPr>
          <a:xfrm>
            <a:off x="6528370" y="3381374"/>
            <a:ext cx="2443370" cy="2809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956ECD-3963-A6A7-DF15-A74BF631A64C}"/>
              </a:ext>
            </a:extLst>
          </p:cNvPr>
          <p:cNvSpPr txBox="1"/>
          <p:nvPr/>
        </p:nvSpPr>
        <p:spPr>
          <a:xfrm>
            <a:off x="172256" y="1760518"/>
            <a:ext cx="87994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YESUS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memberi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peringatan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adanya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penipuan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akhir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zaman. Jika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waspada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orang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setia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pun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dapat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tertipu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82256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29081D-3B00-1099-A87B-07ED4B829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94" r="7880" b="-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8BAB9-7A6A-0110-EFDC-7E779C501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2" y="3710613"/>
            <a:ext cx="8267695" cy="29718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400" dirty="0" err="1">
                <a:latin typeface="Bernard MT Condensed" panose="02050806060905020404" pitchFamily="18" charset="0"/>
              </a:rPr>
              <a:t>Bagaimana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dengan</a:t>
            </a:r>
            <a:r>
              <a:rPr lang="en-ID" sz="2400" dirty="0">
                <a:latin typeface="Bernard MT Condensed" panose="02050806060905020404" pitchFamily="18" charset="0"/>
              </a:rPr>
              <a:t> orang </a:t>
            </a:r>
            <a:r>
              <a:rPr lang="en-ID" sz="2400" dirty="0" err="1">
                <a:latin typeface="Bernard MT Condensed" panose="02050806060905020404" pitchFamily="18" charset="0"/>
              </a:rPr>
              <a:t>pilihan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Tuhan</a:t>
            </a:r>
            <a:r>
              <a:rPr lang="en-ID" sz="2400" dirty="0">
                <a:latin typeface="Bernard MT Condensed" panose="02050806060905020404" pitchFamily="18" charset="0"/>
              </a:rPr>
              <a:t> yang </a:t>
            </a:r>
            <a:r>
              <a:rPr lang="en-ID" sz="2400" dirty="0" err="1">
                <a:latin typeface="Bernard MT Condensed" panose="02050806060905020404" pitchFamily="18" charset="0"/>
              </a:rPr>
              <a:t>tetap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setia</a:t>
            </a:r>
            <a:r>
              <a:rPr lang="en-ID" sz="2400" dirty="0">
                <a:latin typeface="Bernard MT Condensed" panose="02050806060905020404" pitchFamily="18" charset="0"/>
              </a:rPr>
              <a:t> dan </a:t>
            </a:r>
            <a:r>
              <a:rPr lang="en-ID" sz="2400" dirty="0" err="1">
                <a:latin typeface="Bernard MT Condensed" panose="02050806060905020404" pitchFamily="18" charset="0"/>
              </a:rPr>
              <a:t>tidak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tertipu</a:t>
            </a:r>
            <a:r>
              <a:rPr lang="en-ID" sz="2400" dirty="0">
                <a:latin typeface="Bernard MT Condensed" panose="02050806060905020404" pitchFamily="18" charset="0"/>
              </a:rPr>
              <a:t> oleh </a:t>
            </a:r>
            <a:r>
              <a:rPr lang="en-ID" sz="2400" dirty="0" err="1">
                <a:latin typeface="Bernard MT Condensed" panose="02050806060905020404" pitchFamily="18" charset="0"/>
              </a:rPr>
              <a:t>ajaran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palsu</a:t>
            </a:r>
            <a:r>
              <a:rPr lang="en-ID" sz="2400" dirty="0">
                <a:latin typeface="Bernard MT Condensed" panose="02050806060905020404" pitchFamily="18" charset="0"/>
              </a:rPr>
              <a:t>? </a:t>
            </a:r>
          </a:p>
          <a:p>
            <a:pPr marL="0" indent="0">
              <a:buNone/>
            </a:pP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Matius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24:31 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"Dan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Ia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menyuruh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keluar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malaikat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-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malaikat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-Nya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meniup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sangkakala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dahsyat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bunyinya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mengumpulkan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orang-orang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pilihan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-Nya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dari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keempat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penjuru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bumi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dari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ujung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langit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satu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ujung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langit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yang lain". </a:t>
            </a:r>
          </a:p>
          <a:p>
            <a:pPr marL="0" indent="0">
              <a:buNone/>
            </a:pPr>
            <a:r>
              <a:rPr lang="en-ID" sz="2400" dirty="0">
                <a:latin typeface="Gill Sans Ultra Bold Condensed" panose="020B0A06020104020203" pitchFamily="34" charset="0"/>
              </a:rPr>
              <a:t>Orang </a:t>
            </a:r>
            <a:r>
              <a:rPr lang="en-ID" sz="2400" dirty="0" err="1">
                <a:latin typeface="Gill Sans Ultra Bold Condensed" panose="020B0A06020104020203" pitchFamily="34" charset="0"/>
              </a:rPr>
              <a:t>setia</a:t>
            </a:r>
            <a:r>
              <a:rPr lang="en-ID" sz="2400" dirty="0">
                <a:latin typeface="Gill Sans Ultra Bold Condensed" panose="020B0A06020104020203" pitchFamily="34" charset="0"/>
              </a:rPr>
              <a:t> pada </a:t>
            </a:r>
            <a:r>
              <a:rPr lang="en-ID" sz="2400" dirty="0" err="1">
                <a:latin typeface="Gill Sans Ultra Bold Condensed" panose="020B0A06020104020203" pitchFamily="34" charset="0"/>
              </a:rPr>
              <a:t>akhirnya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akan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menang</a:t>
            </a:r>
            <a:r>
              <a:rPr lang="en-ID" sz="2400" dirty="0">
                <a:latin typeface="Gill Sans Ultra Bold Condensed" panose="020B0A06020104020203" pitchFamily="34" charset="0"/>
              </a:rPr>
              <a:t>, </a:t>
            </a:r>
            <a:r>
              <a:rPr lang="en-ID" sz="2400" dirty="0" err="1">
                <a:latin typeface="Gill Sans Ultra Bold Condensed" panose="020B0A06020104020203" pitchFamily="34" charset="0"/>
              </a:rPr>
              <a:t>mereka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akan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dihimpunkan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Tuhan</a:t>
            </a:r>
            <a:r>
              <a:rPr lang="en-ID" sz="2400" dirty="0">
                <a:latin typeface="Gill Sans Ultra Bold Condensed" panose="020B0A06020104020203" pitchFamily="34" charset="0"/>
              </a:rPr>
              <a:t> dan </a:t>
            </a:r>
            <a:r>
              <a:rPr lang="en-ID" sz="2400" dirty="0" err="1">
                <a:latin typeface="Gill Sans Ultra Bold Condensed" panose="020B0A06020104020203" pitchFamily="34" charset="0"/>
              </a:rPr>
              <a:t>akan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mewarisi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surga</a:t>
            </a:r>
            <a:r>
              <a:rPr lang="en-ID" sz="2400" dirty="0">
                <a:latin typeface="Gill Sans Ultra Bold Condense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8270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C02348-4781-EA08-E242-4B35F2049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7030A0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00D8C5-D453-FC19-43C5-269CBBE3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91625" cy="1457325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Dapatkah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mempercayai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atau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mengikuti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HATI NURANI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sendiri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menentukan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apa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benar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atau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salah,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baik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atau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jahat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, dan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hidup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sesuai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tuntunan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tersebut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CD290-8E83-C3D0-8D26-81F5F5514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85925"/>
            <a:ext cx="8734425" cy="4943475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Franklin Gothic Medium Cond" panose="020B0606030402020204" pitchFamily="34" charset="0"/>
              </a:rPr>
              <a:t>Kitab </a:t>
            </a:r>
            <a:r>
              <a:rPr lang="en-ID" dirty="0" err="1">
                <a:latin typeface="Franklin Gothic Medium Cond" panose="020B0606030402020204" pitchFamily="34" charset="0"/>
              </a:rPr>
              <a:t>Suci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mengatakan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bahwa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semua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orang </a:t>
            </a:r>
            <a:r>
              <a:rPr lang="en-ID" dirty="0" err="1">
                <a:latin typeface="Franklin Gothic Medium Cond" panose="020B0606030402020204" pitchFamily="34" charset="0"/>
              </a:rPr>
              <a:t>berdosa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semuanya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rusak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sudah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tercemar</a:t>
            </a:r>
            <a:r>
              <a:rPr lang="en-ID" dirty="0">
                <a:latin typeface="Franklin Gothic Medium Cond" panose="020B0606030402020204" pitchFamily="34" charset="0"/>
              </a:rPr>
              <a:t> [Roma 3:9-18]. </a:t>
            </a:r>
            <a:r>
              <a:rPr lang="en-ID" dirty="0" err="1">
                <a:latin typeface="Bernard MT Condensed" panose="02050806060905020404" pitchFamily="18" charset="0"/>
              </a:rPr>
              <a:t>Perlu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waspada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untuk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menjadikan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tuntunan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hati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nurani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sebagai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patokan</a:t>
            </a:r>
            <a:r>
              <a:rPr lang="en-ID" dirty="0">
                <a:latin typeface="Bernard MT Condensed" panose="02050806060905020404" pitchFamily="18" charset="0"/>
              </a:rPr>
              <a:t>.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Yeremia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17:9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Betapa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liciknya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hati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lebih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licik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segala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sesuatu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hatinya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sudah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membatu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: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siapakah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dapat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mengetahuinya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?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Bernard MT Condensed" panose="02050806060905020404" pitchFamily="18" charset="0"/>
              </a:rPr>
              <a:t>Memercayai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perasaan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kita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sendiri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hampir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merupakan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cara</a:t>
            </a:r>
            <a:r>
              <a:rPr lang="en-ID" dirty="0"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latin typeface="Bernard MT Condensed" panose="02050806060905020404" pitchFamily="18" charset="0"/>
              </a:rPr>
              <a:t>pasti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untuk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cepat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atau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lambat</a:t>
            </a:r>
            <a:r>
              <a:rPr lang="en-ID" dirty="0">
                <a:latin typeface="Bernard MT Condensed" panose="02050806060905020404" pitchFamily="18" charset="0"/>
              </a:rPr>
              <a:t>, salah dan </a:t>
            </a:r>
            <a:r>
              <a:rPr lang="en-ID" dirty="0" err="1">
                <a:latin typeface="Bernard MT Condensed" panose="02050806060905020404" pitchFamily="18" charset="0"/>
              </a:rPr>
              <a:t>bahkan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untuk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berbuat</a:t>
            </a:r>
            <a:r>
              <a:rPr lang="en-ID" dirty="0">
                <a:latin typeface="Bernard MT Condensed" panose="02050806060905020404" pitchFamily="18" charset="0"/>
              </a:rPr>
              <a:t> salah. </a:t>
            </a:r>
            <a:r>
              <a:rPr lang="en-ID" dirty="0">
                <a:latin typeface="Franklin Gothic Medium Cond" panose="020B0606030402020204" pitchFamily="34" charset="0"/>
              </a:rPr>
              <a:t>Banyak </a:t>
            </a:r>
            <a:r>
              <a:rPr lang="en-ID" dirty="0" err="1">
                <a:latin typeface="Franklin Gothic Medium Cond" panose="020B0606030402020204" pitchFamily="34" charset="0"/>
              </a:rPr>
              <a:t>kejahatan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dilakukan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selama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berabad-abad</a:t>
            </a:r>
            <a:r>
              <a:rPr lang="en-ID" dirty="0">
                <a:latin typeface="Franklin Gothic Medium Cond" panose="020B0606030402020204" pitchFamily="34" charset="0"/>
              </a:rPr>
              <a:t> oleh orang-orang yang </a:t>
            </a:r>
            <a:r>
              <a:rPr lang="en-ID" dirty="0" err="1">
                <a:latin typeface="Franklin Gothic Medium Cond" panose="020B0606030402020204" pitchFamily="34" charset="0"/>
              </a:rPr>
              <a:t>benar-benar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yakin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kebenaran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tujuan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Artinya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mengikuti</a:t>
            </a:r>
            <a:r>
              <a:rPr lang="en-ID" dirty="0">
                <a:latin typeface="Franklin Gothic Medium Cond" panose="020B0606030402020204" pitchFamily="34" charset="0"/>
              </a:rPr>
              <a:t> "</a:t>
            </a:r>
            <a:r>
              <a:rPr lang="en-ID" dirty="0" err="1">
                <a:latin typeface="Franklin Gothic Medium Cond" panose="020B0606030402020204" pitchFamily="34" charset="0"/>
              </a:rPr>
              <a:t>jalan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tampaknya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benar</a:t>
            </a:r>
            <a:r>
              <a:rPr lang="en-ID" dirty="0">
                <a:latin typeface="Franklin Gothic Medium Cond" panose="020B0606030402020204" pitchFamily="34" charset="0"/>
              </a:rPr>
              <a:t>" </a:t>
            </a:r>
            <a:r>
              <a:rPr lang="en-ID" dirty="0" err="1">
                <a:latin typeface="Franklin Gothic Medium Cond" panose="020B0606030402020204" pitchFamily="34" charset="0"/>
              </a:rPr>
              <a:t>bagi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Amsal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14:12 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"Ada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jalan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disangka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orang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lurus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tetapi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ujungnya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menuju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maut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2471476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56AB06-DCD0-7225-4D56-76324CDA29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481"/>
          <a:stretch/>
        </p:blipFill>
        <p:spPr>
          <a:xfrm>
            <a:off x="20" y="11"/>
            <a:ext cx="9143980" cy="300989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E4F5C-C123-A32A-9F7D-54B45B096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3009902"/>
            <a:ext cx="8724900" cy="367664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Bernard MT Condensed" panose="02050806060905020404" pitchFamily="18" charset="0"/>
              </a:rPr>
              <a:t>Nasihat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bagi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kita</a:t>
            </a:r>
            <a:r>
              <a:rPr lang="en-ID" dirty="0">
                <a:latin typeface="Bernard MT Condensed" panose="02050806060905020404" pitchFamily="18" charset="0"/>
              </a:rPr>
              <a:t> agar </a:t>
            </a:r>
            <a:r>
              <a:rPr lang="en-ID" dirty="0" err="1">
                <a:latin typeface="Bernard MT Condensed" panose="02050806060905020404" pitchFamily="18" charset="0"/>
              </a:rPr>
              <a:t>tidak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tertipu</a:t>
            </a:r>
            <a:r>
              <a:rPr lang="en-ID" dirty="0">
                <a:latin typeface="Bernard MT Condensed" panose="02050806060905020404" pitchFamily="18" charset="0"/>
              </a:rPr>
              <a:t> oleh </a:t>
            </a:r>
            <a:r>
              <a:rPr lang="en-ID" dirty="0" err="1">
                <a:latin typeface="Bernard MT Condensed" panose="02050806060905020404" pitchFamily="18" charset="0"/>
              </a:rPr>
              <a:t>ajaran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palsu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adalah</a:t>
            </a:r>
            <a:r>
              <a:rPr lang="en-ID" dirty="0">
                <a:latin typeface="Bernard MT Condensed" panose="02050806060905020404" pitchFamily="18" charset="0"/>
              </a:rPr>
              <a:t>: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600" dirty="0">
                <a:latin typeface="Franklin Gothic Medium Cond" panose="020B0606030402020204" pitchFamily="34" charset="0"/>
              </a:rPr>
              <a:t>Kita </a:t>
            </a:r>
            <a:r>
              <a:rPr lang="en-ID" sz="2600" dirty="0" err="1">
                <a:latin typeface="Franklin Gothic Medium Cond" panose="020B0606030402020204" pitchFamily="34" charset="0"/>
              </a:rPr>
              <a:t>harus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membenamkan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Firman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Tuhan</a:t>
            </a:r>
            <a:r>
              <a:rPr lang="en-ID" sz="2600" dirty="0">
                <a:latin typeface="Franklin Gothic Medium Cond" panose="020B0606030402020204" pitchFamily="34" charset="0"/>
              </a:rPr>
              <a:t>, dan </a:t>
            </a:r>
            <a:r>
              <a:rPr lang="en-ID" sz="2600" dirty="0" err="1">
                <a:latin typeface="Franklin Gothic Medium Cond" panose="020B0606030402020204" pitchFamily="34" charset="0"/>
              </a:rPr>
              <a:t>hidup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kebenaran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Firman</a:t>
            </a:r>
            <a:r>
              <a:rPr lang="en-ID" sz="2600" dirty="0">
                <a:latin typeface="Franklin Gothic Medium Cond" panose="020B0606030402020204" pitchFamily="34" charset="0"/>
              </a:rPr>
              <a:t>-Nya.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600" dirty="0">
                <a:latin typeface="Franklin Gothic Medium Cond" panose="020B0606030402020204" pitchFamily="34" charset="0"/>
              </a:rPr>
              <a:t>Kita </a:t>
            </a:r>
            <a:r>
              <a:rPr lang="en-ID" sz="2600" dirty="0" err="1">
                <a:latin typeface="Franklin Gothic Medium Cond" panose="020B0606030402020204" pitchFamily="34" charset="0"/>
              </a:rPr>
              <a:t>harus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berserah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Roh</a:t>
            </a:r>
            <a:r>
              <a:rPr lang="en-ID" sz="2600" dirty="0">
                <a:latin typeface="Franklin Gothic Medium Cond" panose="020B0606030402020204" pitchFamily="34" charset="0"/>
              </a:rPr>
              <a:t> Kudus, </a:t>
            </a:r>
            <a:r>
              <a:rPr lang="en-ID" sz="2600" dirty="0" err="1">
                <a:latin typeface="Franklin Gothic Medium Cond" panose="020B0606030402020204" pitchFamily="34" charset="0"/>
              </a:rPr>
              <a:t>belajar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kebenaran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daripada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kesalahan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benar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daripada</a:t>
            </a:r>
            <a:r>
              <a:rPr lang="en-ID" sz="2600" dirty="0">
                <a:latin typeface="Franklin Gothic Medium Cond" panose="020B0606030402020204" pitchFamily="34" charset="0"/>
              </a:rPr>
              <a:t> yang salah, </a:t>
            </a:r>
            <a:r>
              <a:rPr lang="en-ID" sz="2600" dirty="0" err="1">
                <a:latin typeface="Franklin Gothic Medium Cond" panose="020B0606030402020204" pitchFamily="34" charset="0"/>
              </a:rPr>
              <a:t>baik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daripada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jahat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600" dirty="0" err="1">
                <a:latin typeface="Franklin Gothic Medium Cond" panose="020B0606030402020204" pitchFamily="34" charset="0"/>
              </a:rPr>
              <a:t>Meninggalkan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perlengkapan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sendiri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atau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bahkan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indra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sendiri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karena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bisa</a:t>
            </a:r>
            <a:r>
              <a:rPr lang="en-ID" sz="2600" dirty="0">
                <a:latin typeface="Franklin Gothic Medium Cond" panose="020B0606030402020204" pitchFamily="34" charset="0"/>
              </a:rPr>
              <a:t> menjadi </a:t>
            </a:r>
            <a:r>
              <a:rPr lang="en-ID" sz="2600" dirty="0" err="1">
                <a:latin typeface="Franklin Gothic Medium Cond" panose="020B0606030402020204" pitchFamily="34" charset="0"/>
              </a:rPr>
              <a:t>mangsa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mudah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 </a:t>
            </a:r>
            <a:r>
              <a:rPr lang="en-ID" sz="2600" dirty="0" err="1">
                <a:latin typeface="Franklin Gothic Medium Cond" panose="020B0606030402020204" pitchFamily="34" charset="0"/>
              </a:rPr>
              <a:t>penipuan</a:t>
            </a:r>
            <a:r>
              <a:rPr lang="en-ID" sz="2600" dirty="0">
                <a:latin typeface="Franklin Gothic Medium Cond" panose="020B0606030402020204" pitchFamily="34" charset="0"/>
              </a:rPr>
              <a:t> Iblis.</a:t>
            </a:r>
          </a:p>
        </p:txBody>
      </p:sp>
    </p:spTree>
    <p:extLst>
      <p:ext uri="{BB962C8B-B14F-4D97-AF65-F5344CB8AC3E}">
        <p14:creationId xmlns:p14="http://schemas.microsoft.com/office/powerpoint/2010/main" val="1154742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C11D65-774C-B2DC-B763-197FC8B00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7" cy="1302894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KEBOHONGAN LAMA TENTANG KEABADIAN</a:t>
            </a:r>
            <a:br>
              <a:rPr lang="fi-FI" sz="3200" dirty="0">
                <a:solidFill>
                  <a:srgbClr val="FFFFFF"/>
                </a:solidFill>
              </a:rPr>
            </a:b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Senin, 29 </a:t>
            </a:r>
            <a:r>
              <a:rPr lang="fi-FI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Mei</a:t>
            </a: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98C4F-B56A-3339-6F18-D36DE6216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60" y="2711581"/>
            <a:ext cx="4227488" cy="7174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4000" dirty="0">
                <a:latin typeface="Gill Sans Nova Cond XBd" panose="020B0A06020104020203" pitchFamily="34" charset="0"/>
              </a:rPr>
              <a:t>Wahyu 16:13-14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A00D29-81CA-3AE8-0610-34598EE9D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951" y="1499095"/>
            <a:ext cx="2784449" cy="18562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2A008F-8844-D794-4D12-C0B9904A668C}"/>
              </a:ext>
            </a:extLst>
          </p:cNvPr>
          <p:cNvSpPr txBox="1"/>
          <p:nvPr/>
        </p:nvSpPr>
        <p:spPr>
          <a:xfrm>
            <a:off x="538160" y="3552025"/>
            <a:ext cx="825817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latin typeface="Gill Sans Nova Cond XBd" panose="020B0A06020104020203" pitchFamily="34" charset="0"/>
              </a:rPr>
              <a:t>“Dan </a:t>
            </a:r>
            <a:r>
              <a:rPr lang="en-ID" sz="2800" dirty="0" err="1">
                <a:latin typeface="Gill Sans Nova Cond XBd" panose="020B0A06020104020203" pitchFamily="34" charset="0"/>
              </a:rPr>
              <a:t>aku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melihat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dari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mulut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naga</a:t>
            </a:r>
            <a:r>
              <a:rPr lang="en-ID" sz="2800" dirty="0">
                <a:latin typeface="Gill Sans Nova Cond XBd" panose="020B0A06020104020203" pitchFamily="34" charset="0"/>
              </a:rPr>
              <a:t> dan </a:t>
            </a:r>
            <a:r>
              <a:rPr lang="en-ID" sz="2800" dirty="0" err="1">
                <a:latin typeface="Gill Sans Nova Cond XBd" panose="020B0A06020104020203" pitchFamily="34" charset="0"/>
              </a:rPr>
              <a:t>dari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mulut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binatang</a:t>
            </a:r>
            <a:r>
              <a:rPr lang="en-ID" sz="2800" dirty="0">
                <a:latin typeface="Gill Sans Nova Cond XBd" panose="020B0A06020104020203" pitchFamily="34" charset="0"/>
              </a:rPr>
              <a:t> dan </a:t>
            </a:r>
            <a:r>
              <a:rPr lang="en-ID" sz="2800" dirty="0" err="1">
                <a:latin typeface="Gill Sans Nova Cond XBd" panose="020B0A06020104020203" pitchFamily="34" charset="0"/>
              </a:rPr>
              <a:t>dari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mulut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nabi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palsu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itu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keluar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tiga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roh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najis</a:t>
            </a:r>
            <a:r>
              <a:rPr lang="en-ID" sz="2800" dirty="0"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latin typeface="Gill Sans Nova Cond XBd" panose="020B0A06020104020203" pitchFamily="34" charset="0"/>
              </a:rPr>
              <a:t>menyerupai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katak</a:t>
            </a:r>
            <a:r>
              <a:rPr lang="en-ID" sz="2800" dirty="0">
                <a:latin typeface="Gill Sans Nova Cond XBd" panose="020B0A06020104020203" pitchFamily="34" charset="0"/>
              </a:rPr>
              <a:t>. </a:t>
            </a:r>
            <a:r>
              <a:rPr lang="en-ID" sz="2800" dirty="0" err="1">
                <a:latin typeface="Gill Sans Nova Cond XBd" panose="020B0A06020104020203" pitchFamily="34" charset="0"/>
              </a:rPr>
              <a:t>Itulah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roh-roh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setan</a:t>
            </a:r>
            <a:r>
              <a:rPr lang="en-ID" sz="2800" dirty="0"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latin typeface="Gill Sans Nova Cond XBd" panose="020B0A06020104020203" pitchFamily="34" charset="0"/>
              </a:rPr>
              <a:t>mengadakan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perbuatan-perbuatan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ajaib</a:t>
            </a:r>
            <a:r>
              <a:rPr lang="en-ID" sz="2800" dirty="0">
                <a:latin typeface="Gill Sans Nova Cond XBd" panose="020B0A06020104020203" pitchFamily="34" charset="0"/>
              </a:rPr>
              <a:t>, dan </a:t>
            </a:r>
            <a:r>
              <a:rPr lang="en-ID" sz="2800" dirty="0" err="1">
                <a:latin typeface="Gill Sans Nova Cond XBd" panose="020B0A06020104020203" pitchFamily="34" charset="0"/>
              </a:rPr>
              <a:t>mereka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pergi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mendapatkan</a:t>
            </a:r>
            <a:r>
              <a:rPr lang="en-ID" sz="2800" dirty="0">
                <a:latin typeface="Gill Sans Nova Cond XBd" panose="020B0A06020104020203" pitchFamily="34" charset="0"/>
              </a:rPr>
              <a:t> raja-raja di </a:t>
            </a:r>
            <a:r>
              <a:rPr lang="en-ID" sz="2800" dirty="0" err="1">
                <a:latin typeface="Gill Sans Nova Cond XBd" panose="020B0A06020104020203" pitchFamily="34" charset="0"/>
              </a:rPr>
              <a:t>seluruh</a:t>
            </a:r>
            <a:r>
              <a:rPr lang="en-ID" sz="2800" dirty="0">
                <a:latin typeface="Gill Sans Nova Cond XBd" panose="020B0A06020104020203" pitchFamily="34" charset="0"/>
              </a:rPr>
              <a:t> dunia, </a:t>
            </a:r>
            <a:r>
              <a:rPr lang="en-ID" sz="2800" dirty="0" err="1">
                <a:latin typeface="Gill Sans Nova Cond XBd" panose="020B0A06020104020203" pitchFamily="34" charset="0"/>
              </a:rPr>
              <a:t>untuk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mengumpulkan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mereka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guna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peperangan</a:t>
            </a:r>
            <a:r>
              <a:rPr lang="en-ID" sz="2800" dirty="0">
                <a:latin typeface="Gill Sans Nova Cond XBd" panose="020B0A06020104020203" pitchFamily="34" charset="0"/>
              </a:rPr>
              <a:t> pada </a:t>
            </a:r>
            <a:r>
              <a:rPr lang="en-ID" sz="2800" dirty="0" err="1">
                <a:latin typeface="Gill Sans Nova Cond XBd" panose="020B0A06020104020203" pitchFamily="34" charset="0"/>
              </a:rPr>
              <a:t>hari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besar</a:t>
            </a:r>
            <a:r>
              <a:rPr lang="en-ID" sz="2800" dirty="0">
                <a:latin typeface="Gill Sans Nova Cond XBd" panose="020B0A06020104020203" pitchFamily="34" charset="0"/>
              </a:rPr>
              <a:t>, </a:t>
            </a:r>
            <a:r>
              <a:rPr lang="en-ID" sz="2800" dirty="0" err="1">
                <a:latin typeface="Gill Sans Nova Cond XBd" panose="020B0A06020104020203" pitchFamily="34" charset="0"/>
              </a:rPr>
              <a:t>yaitu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hari</a:t>
            </a:r>
            <a:r>
              <a:rPr lang="en-ID" sz="2800" dirty="0">
                <a:latin typeface="Gill Sans Nova Cond XBd" panose="020B0A06020104020203" pitchFamily="34" charset="0"/>
              </a:rPr>
              <a:t> Allah Yang </a:t>
            </a:r>
            <a:r>
              <a:rPr lang="en-ID" sz="2800" dirty="0" err="1">
                <a:latin typeface="Gill Sans Nova Cond XBd" panose="020B0A06020104020203" pitchFamily="34" charset="0"/>
              </a:rPr>
              <a:t>Mahakuasa</a:t>
            </a:r>
            <a:r>
              <a:rPr lang="en-ID" sz="2800" dirty="0">
                <a:latin typeface="Gill Sans Nova Cond XBd" panose="020B0A06020104020203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81114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EBDFD-924A-DC8B-4D1B-6B8666719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636" y="916781"/>
            <a:ext cx="4226814" cy="53792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4000" dirty="0">
                <a:latin typeface="Impact" panose="020B0806030902050204" pitchFamily="34" charset="0"/>
                <a:cs typeface="Aharoni" panose="02010803020104030203" pitchFamily="2" charset="-79"/>
              </a:rPr>
              <a:t>Wahyu 18:2 </a:t>
            </a:r>
          </a:p>
          <a:p>
            <a:pPr marL="0" indent="0">
              <a:buNone/>
            </a:pPr>
            <a:r>
              <a:rPr lang="en-ID" dirty="0">
                <a:latin typeface="Berlin Sans FB" panose="020E0602020502020306" pitchFamily="34" charset="0"/>
              </a:rPr>
              <a:t>“</a:t>
            </a:r>
            <a:r>
              <a:rPr lang="en-ID" dirty="0">
                <a:latin typeface="Gill Sans Nova Cond XBd" panose="020B0A06020104020203" pitchFamily="34" charset="0"/>
              </a:rPr>
              <a:t>Dan </a:t>
            </a:r>
            <a:r>
              <a:rPr lang="en-ID" dirty="0" err="1">
                <a:latin typeface="Gill Sans Nova Cond XBd" panose="020B0A06020104020203" pitchFamily="34" charset="0"/>
              </a:rPr>
              <a:t>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berseru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suara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kuat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katanya</a:t>
            </a:r>
            <a:r>
              <a:rPr lang="en-ID" dirty="0">
                <a:latin typeface="Gill Sans Nova Cond XBd" panose="020B0A06020104020203" pitchFamily="34" charset="0"/>
              </a:rPr>
              <a:t>: "</a:t>
            </a:r>
            <a:r>
              <a:rPr lang="en-ID" dirty="0" err="1">
                <a:latin typeface="Gill Sans Nova Cond XBd" panose="020B0A06020104020203" pitchFamily="34" charset="0"/>
              </a:rPr>
              <a:t>Sudah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rubuh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sudah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rubuh</a:t>
            </a:r>
            <a:r>
              <a:rPr lang="en-ID" dirty="0">
                <a:latin typeface="Gill Sans Nova Cond XBd" panose="020B0A06020104020203" pitchFamily="34" charset="0"/>
              </a:rPr>
              <a:t> Babel, </a:t>
            </a:r>
            <a:r>
              <a:rPr lang="en-ID" dirty="0" err="1">
                <a:latin typeface="Gill Sans Nova Cond XBd" panose="020B0A06020104020203" pitchFamily="34" charset="0"/>
              </a:rPr>
              <a:t>kota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besar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latin typeface="Gill Sans Nova Cond XBd" panose="020B0A06020104020203" pitchFamily="34" charset="0"/>
              </a:rPr>
              <a:t>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telah</a:t>
            </a:r>
            <a:r>
              <a:rPr lang="en-ID" dirty="0">
                <a:latin typeface="Gill Sans Nova Cond XBd" panose="020B0A06020104020203" pitchFamily="34" charset="0"/>
              </a:rPr>
              <a:t> menjadi </a:t>
            </a:r>
            <a:r>
              <a:rPr lang="en-ID" dirty="0" err="1">
                <a:latin typeface="Gill Sans Nova Cond XBd" panose="020B0A06020104020203" pitchFamily="34" charset="0"/>
              </a:rPr>
              <a:t>tempat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kediaman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roh-roh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jahat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tempat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bersembunyi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semua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roh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najis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tempat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bersembunyi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segala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burung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najis</a:t>
            </a:r>
            <a:r>
              <a:rPr lang="en-ID" dirty="0">
                <a:latin typeface="Gill Sans Nova Cond XBd" panose="020B0A06020104020203" pitchFamily="34" charset="0"/>
              </a:rPr>
              <a:t> dan yang </a:t>
            </a:r>
            <a:r>
              <a:rPr lang="en-ID" dirty="0" err="1">
                <a:latin typeface="Gill Sans Nova Cond XBd" panose="020B0A06020104020203" pitchFamily="34" charset="0"/>
              </a:rPr>
              <a:t>dibenci</a:t>
            </a:r>
            <a:r>
              <a:rPr lang="en-ID" dirty="0">
                <a:latin typeface="Gill Sans Nova Cond XBd" panose="020B0A06020104020203" pitchFamily="34" charset="0"/>
              </a:rPr>
              <a:t>“.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8A082D-DDF3-E809-B972-E197C9E7E6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12" r="42427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23752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403</TotalTime>
  <Words>2116</Words>
  <Application>Microsoft Office PowerPoint</Application>
  <PresentationFormat>On-screen Show (4:3)</PresentationFormat>
  <Paragraphs>92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Aharoni</vt:lpstr>
      <vt:lpstr>Amasis MT Pro Black</vt:lpstr>
      <vt:lpstr>Arial</vt:lpstr>
      <vt:lpstr>Berlin Sans FB</vt:lpstr>
      <vt:lpstr>Bernard MT Condensed</vt:lpstr>
      <vt:lpstr>Calibri</vt:lpstr>
      <vt:lpstr>Calibri Light</vt:lpstr>
      <vt:lpstr>Eras Bold ITC</vt:lpstr>
      <vt:lpstr>Eras Demi ITC</vt:lpstr>
      <vt:lpstr>Franklin Gothic Demi Cond</vt:lpstr>
      <vt:lpstr>Franklin Gothic Heavy</vt:lpstr>
      <vt:lpstr>Franklin Gothic Medium Cond</vt:lpstr>
      <vt:lpstr>Gill Sans Nova Cond Ultra Bold</vt:lpstr>
      <vt:lpstr>Gill Sans Nova Cond XBd</vt:lpstr>
      <vt:lpstr>Gill Sans Ultra Bold Condensed</vt:lpstr>
      <vt:lpstr>Impact</vt:lpstr>
      <vt:lpstr>Wingdings</vt:lpstr>
      <vt:lpstr>Office Theme</vt:lpstr>
      <vt:lpstr>PENIPUAN TERAKHIR SETAN</vt:lpstr>
      <vt:lpstr>YOHANES 17 : 17</vt:lpstr>
      <vt:lpstr>Pekan ini, kita akan mendalami dua kepalsuan utama dari Babel: konsep kebakaan jiwa dan penyembahan matahari. </vt:lpstr>
      <vt:lpstr>JALAN YANG TERLIHAT BENAR DI MATA MANUSIA Minggu, 28 Mei 2023</vt:lpstr>
      <vt:lpstr>PowerPoint Presentation</vt:lpstr>
      <vt:lpstr>Dapatkah kita mempercayai atau mengikuti HATI NURANI kita sendiri untuk menentukan apa yang benar atau salah, baik atau jahat, dan hidup sesuai dengan tuntunan tersebut?</vt:lpstr>
      <vt:lpstr>PowerPoint Presentation</vt:lpstr>
      <vt:lpstr>KEBOHONGAN LAMA TENTANG KEABADIAN Senin, 29 Mei 2023</vt:lpstr>
      <vt:lpstr>PowerPoint Presentation</vt:lpstr>
      <vt:lpstr>PowerPoint Presentation</vt:lpstr>
      <vt:lpstr>PowerPoint Presentation</vt:lpstr>
      <vt:lpstr>PowerPoint Presentation</vt:lpstr>
      <vt:lpstr> Apa kata Alkitab tentang mereka yang telah mati itu?</vt:lpstr>
      <vt:lpstr>PowerPoint Presentation</vt:lpstr>
      <vt:lpstr>BABEL: PUSAT PENYEMBAHAN MATAHARI Selasa, 30 Mei 2023</vt:lpstr>
      <vt:lpstr>Bagaimana pengaruh penyembahan dewa matahari memengaruhi Israel, dan Yehuda?  </vt:lpstr>
      <vt:lpstr>Bagaimana pengaruh penyembahan dewa matahari memengaruhi Israel, dan Yehuda?  </vt:lpstr>
      <vt:lpstr>Bagaimana penyembahan dewa matahari memasuki gereja Kristen selama zaman kompromi?</vt:lpstr>
      <vt:lpstr>PowerPoint Presentation</vt:lpstr>
      <vt:lpstr>PowerPoint Presentation</vt:lpstr>
      <vt:lpstr>PANGGILAN UNTUK KESETIAAN Rabu, 31 Mei 2023</vt:lpstr>
      <vt:lpstr>Apa dampak dari aktifitas Babel spiritual terhadap umat Allah? </vt:lpstr>
      <vt:lpstr>PowerPoint Presentation</vt:lpstr>
      <vt:lpstr>PowerPoint Presentation</vt:lpstr>
      <vt:lpstr>PowerPoint Presentation</vt:lpstr>
      <vt:lpstr>KASIH KARUNIA UNTUK KETAATAN Kamis, 1 Juni 2023</vt:lpstr>
      <vt:lpstr>PowerPoint Presentation</vt:lpstr>
      <vt:lpstr>Wahyu 18:4-5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PENIPUAN TERAKHIR SETAN</dc:title>
  <dc:creator>Office365</dc:creator>
  <cp:lastModifiedBy>Office365</cp:lastModifiedBy>
  <cp:revision>22</cp:revision>
  <dcterms:created xsi:type="dcterms:W3CDTF">2023-05-29T09:44:24Z</dcterms:created>
  <dcterms:modified xsi:type="dcterms:W3CDTF">2023-06-01T08:17:23Z</dcterms:modified>
</cp:coreProperties>
</file>